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7" r:id="rId2"/>
    <p:sldId id="313" r:id="rId3"/>
    <p:sldId id="258" r:id="rId4"/>
    <p:sldId id="259" r:id="rId5"/>
    <p:sldId id="260" r:id="rId6"/>
    <p:sldId id="261" r:id="rId7"/>
    <p:sldId id="272" r:id="rId8"/>
    <p:sldId id="270" r:id="rId9"/>
    <p:sldId id="271" r:id="rId10"/>
    <p:sldId id="273" r:id="rId11"/>
    <p:sldId id="274" r:id="rId12"/>
    <p:sldId id="275" r:id="rId13"/>
    <p:sldId id="276" r:id="rId14"/>
    <p:sldId id="277" r:id="rId15"/>
    <p:sldId id="308" r:id="rId16"/>
    <p:sldId id="294" r:id="rId17"/>
    <p:sldId id="292" r:id="rId18"/>
    <p:sldId id="293" r:id="rId19"/>
    <p:sldId id="299" r:id="rId20"/>
    <p:sldId id="300" r:id="rId21"/>
    <p:sldId id="268" r:id="rId22"/>
    <p:sldId id="269" r:id="rId23"/>
    <p:sldId id="301" r:id="rId24"/>
    <p:sldId id="302" r:id="rId25"/>
    <p:sldId id="305" r:id="rId26"/>
    <p:sldId id="304" r:id="rId27"/>
    <p:sldId id="303" r:id="rId28"/>
    <p:sldId id="306" r:id="rId29"/>
    <p:sldId id="307" r:id="rId30"/>
    <p:sldId id="311" r:id="rId31"/>
    <p:sldId id="309" r:id="rId32"/>
    <p:sldId id="310" r:id="rId33"/>
    <p:sldId id="312" r:id="rId34"/>
    <p:sldId id="314" r:id="rId35"/>
    <p:sldId id="315" r:id="rId36"/>
    <p:sldId id="317" r:id="rId37"/>
    <p:sldId id="31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91" autoAdjust="0"/>
  </p:normalViewPr>
  <p:slideViewPr>
    <p:cSldViewPr snapToGrid="0" snapToObjects="1">
      <p:cViewPr varScale="1">
        <p:scale>
          <a:sx n="109" d="100"/>
          <a:sy n="109" d="100"/>
        </p:scale>
        <p:origin x="-16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8A314C-D883-5047-8911-971C08C128F9}" type="datetimeFigureOut">
              <a:rPr lang="en-US" smtClean="0"/>
              <a:t>5/19/14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A5F469-A4D9-B046-947D-BFC2DF7F1FA8}" type="slidenum">
              <a:rPr lang="en-US" smtClean="0"/>
              <a:t>‹#›</a:t>
            </a:fld>
            <a:endParaRPr lang="en-US"/>
          </a:p>
        </p:txBody>
      </p:sp>
    </p:spTree>
    <p:extLst>
      <p:ext uri="{BB962C8B-B14F-4D97-AF65-F5344CB8AC3E}">
        <p14:creationId xmlns:p14="http://schemas.microsoft.com/office/powerpoint/2010/main" val="8661055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welcome to </a:t>
            </a:r>
            <a:r>
              <a:rPr lang="en-US" baseline="0" dirty="0" err="1" smtClean="0"/>
              <a:t>Frisem</a:t>
            </a:r>
            <a:r>
              <a:rPr lang="en-US" baseline="0" dirty="0" smtClean="0"/>
              <a:t>. My name is Justine Kao, and I am a 3</a:t>
            </a:r>
            <a:r>
              <a:rPr lang="en-US" baseline="30000" dirty="0" smtClean="0"/>
              <a:t>rd</a:t>
            </a:r>
            <a:r>
              <a:rPr lang="en-US" baseline="0" dirty="0" smtClean="0"/>
              <a:t> year PhD student in Professor Noah Goodman’s Computation and Cognition Lab. Today I’m going to talk to you about my work on modeling nonliteral language understanding for number words.</a:t>
            </a:r>
            <a:endParaRPr lang="en-US" dirty="0"/>
          </a:p>
        </p:txBody>
      </p:sp>
      <p:sp>
        <p:nvSpPr>
          <p:cNvPr id="4" name="Slide Number Placeholder 3"/>
          <p:cNvSpPr>
            <a:spLocks noGrp="1"/>
          </p:cNvSpPr>
          <p:nvPr>
            <p:ph type="sldNum" sz="quarter" idx="10"/>
          </p:nvPr>
        </p:nvSpPr>
        <p:spPr/>
        <p:txBody>
          <a:bodyPr/>
          <a:lstStyle/>
          <a:p>
            <a:fld id="{CC461698-6A64-7243-B1B4-65A0068048AF}" type="slidenum">
              <a:rPr lang="en-US" smtClean="0"/>
              <a:t>1</a:t>
            </a:fld>
            <a:endParaRPr lang="en-US"/>
          </a:p>
        </p:txBody>
      </p:sp>
    </p:spTree>
    <p:extLst>
      <p:ext uri="{BB962C8B-B14F-4D97-AF65-F5344CB8AC3E}">
        <p14:creationId xmlns:p14="http://schemas.microsoft.com/office/powerpoint/2010/main" val="18766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Returning</a:t>
            </a:r>
            <a:r>
              <a:rPr kumimoji="1" lang="en-US" altLang="zh-TW" baseline="0" dirty="0" smtClean="0"/>
              <a:t> to the Juliet example,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10</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We</a:t>
            </a:r>
            <a:r>
              <a:rPr kumimoji="1" lang="en-US" altLang="zh-TW" baseline="0" dirty="0" smtClean="0"/>
              <a:t> can model metaphor interpretation in similar ways. Instead of the probability of affect given a price, the listener now considers the probability of a feature given a category. For example, what is the probability that the sun is made of hot plasma? What is the probability that the sun is beautiful?</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11</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Also, what is the probability of Juliet</a:t>
            </a:r>
            <a:r>
              <a:rPr kumimoji="1" lang="en-US" altLang="zh-TW" baseline="0" dirty="0" smtClean="0"/>
              <a:t> being made of hot plasma, and the probability that Juliet is beautiful?</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12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What are</a:t>
            </a:r>
            <a:r>
              <a:rPr kumimoji="1" lang="en-US" altLang="zh-TW" baseline="0" dirty="0" smtClean="0"/>
              <a:t> Romeo’s possible communicative goals? Is he likely to want to talk about hot plasma? Or is he likely to want to talk about Juliet’s beauty?</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13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Using</a:t>
            </a:r>
            <a:r>
              <a:rPr kumimoji="1" lang="en-US" altLang="zh-TW" baseline="0" dirty="0" smtClean="0"/>
              <a:t> this information, the listener can infer the features of a metaphorical target.</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14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15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17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18</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19</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20</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welcome to </a:t>
            </a:r>
            <a:r>
              <a:rPr lang="en-US" baseline="0" dirty="0" err="1" smtClean="0"/>
              <a:t>Frisem</a:t>
            </a:r>
            <a:r>
              <a:rPr lang="en-US" baseline="0" dirty="0" smtClean="0"/>
              <a:t>. My name is Justine Kao, and I am a 3</a:t>
            </a:r>
            <a:r>
              <a:rPr lang="en-US" baseline="30000" dirty="0" smtClean="0"/>
              <a:t>rd</a:t>
            </a:r>
            <a:r>
              <a:rPr lang="en-US" baseline="0" dirty="0" smtClean="0"/>
              <a:t> year PhD student in Professor Noah Goodman’s Computation and Cognition Lab. Today I’m going to talk to you about my work on modeling nonliteral language understanding for number words.</a:t>
            </a:r>
            <a:endParaRPr lang="en-US" dirty="0"/>
          </a:p>
        </p:txBody>
      </p:sp>
      <p:sp>
        <p:nvSpPr>
          <p:cNvPr id="4" name="Slide Number Placeholder 3"/>
          <p:cNvSpPr>
            <a:spLocks noGrp="1"/>
          </p:cNvSpPr>
          <p:nvPr>
            <p:ph type="sldNum" sz="quarter" idx="10"/>
          </p:nvPr>
        </p:nvSpPr>
        <p:spPr/>
        <p:txBody>
          <a:bodyPr/>
          <a:lstStyle/>
          <a:p>
            <a:fld id="{CC461698-6A64-7243-B1B4-65A0068048AF}" type="slidenum">
              <a:rPr lang="en-US" smtClean="0"/>
              <a:t>2</a:t>
            </a:fld>
            <a:endParaRPr lang="en-US"/>
          </a:p>
        </p:txBody>
      </p:sp>
    </p:spTree>
    <p:extLst>
      <p:ext uri="{BB962C8B-B14F-4D97-AF65-F5344CB8AC3E}">
        <p14:creationId xmlns:p14="http://schemas.microsoft.com/office/powerpoint/2010/main" val="187663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21</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28</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29</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30</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smtClean="0"/>
              <a:t>Here is</a:t>
            </a:r>
            <a:r>
              <a:rPr kumimoji="1" lang="en-US" altLang="zh-TW" baseline="0" dirty="0" smtClean="0"/>
              <a:t> an example of a metaphor </a:t>
            </a:r>
            <a:r>
              <a:rPr kumimoji="1" lang="en-US" altLang="zh-TW" dirty="0" smtClean="0"/>
              <a:t>you </a:t>
            </a:r>
            <a:r>
              <a:rPr kumimoji="1" lang="en-US" altLang="zh-TW" dirty="0" smtClean="0"/>
              <a:t>probably had to analyze </a:t>
            </a:r>
            <a:r>
              <a:rPr kumimoji="1" lang="en-US" altLang="zh-TW" baseline="0" dirty="0" smtClean="0"/>
              <a:t>in high school, and so it should be familiar to most of you. In a classic scene in Romeo and Juliet, Romeo is about to find Juliet at her balcony. To profess his love for her, he utters these timeless words.</a:t>
            </a:r>
            <a:endParaRPr kumimoji="1" lang="zh-TW" altLang="en-US"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32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33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34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35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36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37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I won’t hazard</a:t>
            </a:r>
            <a:r>
              <a:rPr kumimoji="1" lang="en-US" altLang="zh-TW" baseline="0" dirty="0" smtClean="0"/>
              <a:t> a dramatic reading of this. I will instead focus on the last part of Romeo’s speech: Juliet is the sun. How does Juliet interpret this utterance?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She could think, “Romeo wants to tell me I am made of hot plasma.” Not the most romantic message.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Or</a:t>
            </a:r>
            <a:r>
              <a:rPr kumimoji="1" lang="en-US" altLang="zh-TW" baseline="0" dirty="0" smtClean="0"/>
              <a:t> she could think, “Romeo wants to tell me I am beautiful.” This is much more likely and is in fact the textbook interpretation of the metaphor.</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Or,</a:t>
            </a:r>
            <a:r>
              <a:rPr kumimoji="1" lang="en-US" altLang="zh-TW" baseline="0" dirty="0" smtClean="0"/>
              <a:t> of course, Juliet could simply infer that Romeo wants to tell her she is hot.</a:t>
            </a:r>
          </a:p>
          <a:p>
            <a:endParaRPr kumimoji="1" lang="en-US" altLang="zh-TW" baseline="0" dirty="0" smtClean="0"/>
          </a:p>
          <a:p>
            <a:r>
              <a:rPr kumimoji="1" lang="en-US" altLang="zh-TW" baseline="0" dirty="0" smtClean="0"/>
              <a:t>In both of the last two interpretations, Juliet needs to go beyond the literal meaning of the utterance to infer Romeo’s true message.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Given an utterance, a pragmatic listener will then reason about a speaker to infer its meaning. This is given by the following equation, which uses </a:t>
            </a:r>
            <a:r>
              <a:rPr lang="en-US" baseline="0" dirty="0" err="1" smtClean="0"/>
              <a:t>bayes</a:t>
            </a:r>
            <a:r>
              <a:rPr lang="en-US" baseline="0" dirty="0" smtClean="0"/>
              <a:t> rule to infer the meaning given an utterance. </a:t>
            </a:r>
            <a:r>
              <a:rPr lang="en-US" dirty="0" smtClean="0"/>
              <a:t>By</a:t>
            </a:r>
            <a:r>
              <a:rPr lang="en-US" baseline="0" dirty="0" smtClean="0"/>
              <a:t> modeling language understanding as recursive reasoning between speaker and listener, these models can explain a range of phenomena in pragmatics, such as scalar </a:t>
            </a:r>
            <a:r>
              <a:rPr lang="en-US" baseline="0" dirty="0" err="1" smtClean="0"/>
              <a:t>implicature</a:t>
            </a:r>
            <a:r>
              <a:rPr lang="en-US" baseline="0" dirty="0" smtClean="0"/>
              <a:t>, which is the tendency for listeners to infer that less specific utterances imply the negation of more specific utterances, and Horn’s </a:t>
            </a:r>
            <a:r>
              <a:rPr lang="en-US" baseline="0" dirty="0" err="1" smtClean="0"/>
              <a:t>implicatures</a:t>
            </a:r>
            <a:r>
              <a:rPr lang="en-US" baseline="0" dirty="0" smtClean="0"/>
              <a:t>, which is the tendency for listeners to assign more complex utterances to less likely meanings. However, this basic framework is not able to handle cases where the literal meaning of an utterance directly contradicts the intended meaning. As a result, the model cannot capture the effects of metaphor, hyperbole, and pragmatic halo that we described and know to be an important part of language use.</a:t>
            </a:r>
            <a:endParaRPr lang="en-US" dirty="0" smtClean="0"/>
          </a:p>
          <a:p>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8</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extend </a:t>
            </a:r>
            <a:r>
              <a:rPr lang="en-US" baseline="0" dirty="0" smtClean="0"/>
              <a:t>this model to explain nonliteral language, our insight was that a speaker may have multiple communicative goals for producing an utterance. Given a goal, the speaker may wish to maximize </a:t>
            </a:r>
            <a:r>
              <a:rPr lang="en-US" baseline="0" dirty="0" err="1" smtClean="0"/>
              <a:t>informativeness</a:t>
            </a:r>
            <a:r>
              <a:rPr lang="en-US" baseline="0" dirty="0" smtClean="0"/>
              <a:t> for one kind of information (such as how she feels about the wait time) but not others (e.g. her exact wait time). The listener reasons about multiple dimensions of information from a single utterance and jointly infers the speaker’s goal as well as the meaning of the utterance. Given this formulation, a statement that is literally false can be optimal as long as it conveys information along the target dimension. So a listener who reasons about the goals of the speaker can make sense of a statement that is false under its literal interpretation.</a:t>
            </a:r>
            <a:endParaRPr lang="en-US"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9</a:t>
            </a:fld>
            <a:endParaRPr lang="en-US"/>
          </a:p>
        </p:txBody>
      </p:sp>
    </p:spTree>
    <p:extLst>
      <p:ext uri="{BB962C8B-B14F-4D97-AF65-F5344CB8AC3E}">
        <p14:creationId xmlns:p14="http://schemas.microsoft.com/office/powerpoint/2010/main" val="253109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285251-1A54-BD48-A608-9FDDDEBDED8A}"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12438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85251-1A54-BD48-A608-9FDDDEBDED8A}"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155194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85251-1A54-BD48-A608-9FDDDEBDED8A}"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410156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85251-1A54-BD48-A608-9FDDDEBDED8A}"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368405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285251-1A54-BD48-A608-9FDDDEBDED8A}"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53415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285251-1A54-BD48-A608-9FDDDEBDED8A}"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228272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285251-1A54-BD48-A608-9FDDDEBDED8A}" type="datetimeFigureOut">
              <a:rPr lang="en-US" smtClean="0"/>
              <a:t>5/19/14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349565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85251-1A54-BD48-A608-9FDDDEBDED8A}" type="datetimeFigureOut">
              <a:rPr lang="en-US" smtClean="0"/>
              <a:t>5/19/14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1031988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85251-1A54-BD48-A608-9FDDDEBDED8A}" type="datetimeFigureOut">
              <a:rPr lang="en-US" smtClean="0"/>
              <a:t>5/19/14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127393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85251-1A54-BD48-A608-9FDDDEBDED8A}"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89988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85251-1A54-BD48-A608-9FDDDEBDED8A}"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32364-71E7-4A47-8C45-A0A042B30A29}" type="slidenum">
              <a:rPr lang="en-US" smtClean="0"/>
              <a:t>‹#›</a:t>
            </a:fld>
            <a:endParaRPr lang="en-US"/>
          </a:p>
        </p:txBody>
      </p:sp>
    </p:spTree>
    <p:extLst>
      <p:ext uri="{BB962C8B-B14F-4D97-AF65-F5344CB8AC3E}">
        <p14:creationId xmlns:p14="http://schemas.microsoft.com/office/powerpoint/2010/main" val="25035714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85251-1A54-BD48-A608-9FDDDEBDED8A}" type="datetimeFigureOut">
              <a:rPr lang="en-US" smtClean="0"/>
              <a:t>5/19/14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32364-71E7-4A47-8C45-A0A042B30A29}" type="slidenum">
              <a:rPr lang="en-US" smtClean="0"/>
              <a:t>‹#›</a:t>
            </a:fld>
            <a:endParaRPr lang="en-US"/>
          </a:p>
        </p:txBody>
      </p:sp>
    </p:spTree>
    <p:extLst>
      <p:ext uri="{BB962C8B-B14F-4D97-AF65-F5344CB8AC3E}">
        <p14:creationId xmlns:p14="http://schemas.microsoft.com/office/powerpoint/2010/main" val="414543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2.jp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jp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2.jp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2.jp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jpg"/><Relationship Id="rId5" Type="http://schemas.openxmlformats.org/officeDocument/2006/relationships/image" Target="../media/image6.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7.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9.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0.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2.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3.emf"/><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14.png"/><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15.png"/><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16.png"/><Relationship Id="rId5" Type="http://schemas.openxmlformats.org/officeDocument/2006/relationships/image" Target="../media/image12.png"/><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17.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18.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9.png"/><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22.pn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23.pn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24.png"/><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25.png"/><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jp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jp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jp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4" TargetMode="External"/><Relationship Id="rId6" Type="http://schemas.openxmlformats.org/officeDocument/2006/relationships/image" Target="../media/image4.emf"/><Relationship Id="rId7"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5" TargetMode="External"/><Relationship Id="rId8"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tags" Target="../tags/tag6.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38635"/>
            <a:ext cx="7772400" cy="1470025"/>
          </a:xfrm>
        </p:spPr>
        <p:txBody>
          <a:bodyPr>
            <a:normAutofit/>
          </a:bodyPr>
          <a:lstStyle/>
          <a:p>
            <a:r>
              <a:rPr lang="en-US" dirty="0" smtClean="0">
                <a:latin typeface="Calibri" charset="0"/>
                <a:ea typeface="ＭＳ Ｐゴシック" charset="0"/>
                <a:cs typeface="ＭＳ Ｐゴシック" charset="0"/>
              </a:rPr>
              <a:t>Formalizing the pragmatics of metaphor understanding</a:t>
            </a:r>
            <a:endParaRPr lang="en-US" dirty="0"/>
          </a:p>
        </p:txBody>
      </p:sp>
      <p:sp>
        <p:nvSpPr>
          <p:cNvPr id="5" name="Subtitle 4"/>
          <p:cNvSpPr>
            <a:spLocks noGrp="1"/>
          </p:cNvSpPr>
          <p:nvPr>
            <p:ph type="subTitle" idx="1"/>
          </p:nvPr>
        </p:nvSpPr>
        <p:spPr>
          <a:xfrm>
            <a:off x="1371600" y="4354809"/>
            <a:ext cx="6400800" cy="683051"/>
          </a:xfrm>
        </p:spPr>
        <p:txBody>
          <a:bodyPr>
            <a:normAutofit fontScale="85000" lnSpcReduction="20000"/>
          </a:bodyPr>
          <a:lstStyle/>
          <a:p>
            <a:r>
              <a:rPr lang="en-US" sz="2400" dirty="0" smtClean="0">
                <a:solidFill>
                  <a:schemeClr val="tx1"/>
                </a:solidFill>
              </a:rPr>
              <a:t>Justine </a:t>
            </a:r>
            <a:r>
              <a:rPr lang="en-US" sz="2400" dirty="0" smtClean="0">
                <a:solidFill>
                  <a:schemeClr val="tx1"/>
                </a:solidFill>
              </a:rPr>
              <a:t>Kao</a:t>
            </a:r>
          </a:p>
          <a:p>
            <a:r>
              <a:rPr lang="en-US" sz="2400" dirty="0" smtClean="0">
                <a:solidFill>
                  <a:schemeClr val="tx1"/>
                </a:solidFill>
              </a:rPr>
              <a:t>Leon Bergen, Noah Goodman</a:t>
            </a:r>
            <a:endParaRPr lang="en-US" sz="2400" dirty="0" smtClean="0">
              <a:solidFill>
                <a:schemeClr val="tx1"/>
              </a:solidFill>
            </a:endParaRPr>
          </a:p>
          <a:p>
            <a:endParaRPr lang="en-US" dirty="0"/>
          </a:p>
        </p:txBody>
      </p:sp>
      <p:pic>
        <p:nvPicPr>
          <p:cNvPr id="6" name="Picture 5" descr="coc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74" y="5209596"/>
            <a:ext cx="1877585" cy="1024137"/>
          </a:xfrm>
          <a:prstGeom prst="rect">
            <a:avLst/>
          </a:prstGeom>
        </p:spPr>
      </p:pic>
      <p:sp>
        <p:nvSpPr>
          <p:cNvPr id="7" name="Rectangle 6"/>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smtClean="0"/>
              <a:t>Lab meeting 05202014 </a:t>
            </a:r>
            <a:endParaRPr lang="en-US" b="1" dirty="0"/>
          </a:p>
        </p:txBody>
      </p:sp>
    </p:spTree>
    <p:extLst>
      <p:ext uri="{BB962C8B-B14F-4D97-AF65-F5344CB8AC3E}">
        <p14:creationId xmlns:p14="http://schemas.microsoft.com/office/powerpoint/2010/main" val="23371849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Title 1"/>
          <p:cNvSpPr>
            <a:spLocks noGrp="1"/>
          </p:cNvSpPr>
          <p:nvPr>
            <p:ph type="title"/>
          </p:nvPr>
        </p:nvSpPr>
        <p:spPr>
          <a:xfrm>
            <a:off x="457200" y="274638"/>
            <a:ext cx="8229600" cy="1143000"/>
          </a:xfrm>
        </p:spPr>
        <p:txBody>
          <a:bodyPr>
            <a:normAutofit/>
          </a:bodyPr>
          <a:lstStyle/>
          <a:p>
            <a:r>
              <a:rPr lang="en-US" sz="3200" dirty="0" smtClean="0"/>
              <a:t>Metaphors, like most utterances, are understood using pragmatic reasoning</a:t>
            </a:r>
            <a:endParaRPr lang="en-US" sz="3200" dirty="0"/>
          </a:p>
        </p:txBody>
      </p:sp>
    </p:spTree>
    <p:custDataLst>
      <p:tags r:id="rId1"/>
    </p:custDataLst>
    <p:extLst>
      <p:ext uri="{BB962C8B-B14F-4D97-AF65-F5344CB8AC3E}">
        <p14:creationId xmlns:p14="http://schemas.microsoft.com/office/powerpoint/2010/main" val="46222241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are features of the sun?</a:t>
            </a:r>
            <a:endParaRPr lang="en-US" sz="2000" dirty="0">
              <a:solidFill>
                <a:srgbClr val="000000"/>
              </a:solidFill>
            </a:endParaRPr>
          </a:p>
        </p:txBody>
      </p:sp>
      <p:sp>
        <p:nvSpPr>
          <p:cNvPr id="8" name="Rectangle 7"/>
          <p:cNvSpPr/>
          <p:nvPr/>
        </p:nvSpPr>
        <p:spPr>
          <a:xfrm>
            <a:off x="139689" y="4206957"/>
            <a:ext cx="1908595" cy="584776"/>
          </a:xfrm>
          <a:prstGeom prst="rect">
            <a:avLst/>
          </a:prstGeom>
        </p:spPr>
        <p:txBody>
          <a:bodyPr wrap="none">
            <a:spAutoFit/>
          </a:bodyPr>
          <a:lstStyle/>
          <a:p>
            <a:r>
              <a:rPr lang="en-US" sz="1600" dirty="0" smtClean="0">
                <a:solidFill>
                  <a:schemeClr val="tx1">
                    <a:lumMod val="50000"/>
                    <a:lumOff val="50000"/>
                  </a:schemeClr>
                </a:solidFill>
                <a:latin typeface="Cambria Math"/>
                <a:ea typeface="ＭＳ Ｐゴシック" charset="0"/>
                <a:cs typeface="Cambria Math"/>
              </a:rPr>
              <a:t>P(hot plasma | sun)</a:t>
            </a:r>
          </a:p>
          <a:p>
            <a:r>
              <a:rPr lang="en-US" sz="1600" dirty="0" smtClean="0">
                <a:solidFill>
                  <a:schemeClr val="tx1">
                    <a:lumMod val="50000"/>
                    <a:lumOff val="50000"/>
                  </a:schemeClr>
                </a:solidFill>
                <a:latin typeface="Cambria Math"/>
                <a:ea typeface="ＭＳ Ｐゴシック" charset="0"/>
                <a:cs typeface="Cambria Math"/>
              </a:rPr>
              <a:t>P(beautiful | sun)</a:t>
            </a:r>
          </a:p>
        </p:txBody>
      </p:sp>
      <p:sp>
        <p:nvSpPr>
          <p:cNvPr id="12" name="Title 1"/>
          <p:cNvSpPr>
            <a:spLocks noGrp="1"/>
          </p:cNvSpPr>
          <p:nvPr>
            <p:ph type="title"/>
          </p:nvPr>
        </p:nvSpPr>
        <p:spPr>
          <a:xfrm>
            <a:off x="457200" y="274638"/>
            <a:ext cx="8229600" cy="1143000"/>
          </a:xfrm>
        </p:spPr>
        <p:txBody>
          <a:bodyPr>
            <a:normAutofit/>
          </a:bodyPr>
          <a:lstStyle/>
          <a:p>
            <a:r>
              <a:rPr lang="en-US" sz="3200" dirty="0" smtClean="0"/>
              <a:t>Metaphors, like most utterances, are understood using pragmatic reasoning</a:t>
            </a:r>
            <a:endParaRPr lang="en-US" sz="3200" dirty="0"/>
          </a:p>
        </p:txBody>
      </p:sp>
    </p:spTree>
    <p:custDataLst>
      <p:tags r:id="rId1"/>
    </p:custDataLst>
    <p:extLst>
      <p:ext uri="{BB962C8B-B14F-4D97-AF65-F5344CB8AC3E}">
        <p14:creationId xmlns:p14="http://schemas.microsoft.com/office/powerpoint/2010/main" val="297273165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are features of me?</a:t>
            </a:r>
            <a:endParaRPr lang="en-US" sz="2000" dirty="0">
              <a:solidFill>
                <a:srgbClr val="000000"/>
              </a:solidFill>
            </a:endParaRPr>
          </a:p>
        </p:txBody>
      </p:sp>
      <p:sp>
        <p:nvSpPr>
          <p:cNvPr id="8" name="Rectangle 7"/>
          <p:cNvSpPr/>
          <p:nvPr/>
        </p:nvSpPr>
        <p:spPr>
          <a:xfrm>
            <a:off x="139689" y="4206957"/>
            <a:ext cx="2051062" cy="584776"/>
          </a:xfrm>
          <a:prstGeom prst="rect">
            <a:avLst/>
          </a:prstGeom>
        </p:spPr>
        <p:txBody>
          <a:bodyPr wrap="none">
            <a:spAutoFit/>
          </a:bodyPr>
          <a:lstStyle/>
          <a:p>
            <a:r>
              <a:rPr lang="en-US" sz="1600" dirty="0" smtClean="0">
                <a:solidFill>
                  <a:schemeClr val="tx1">
                    <a:lumMod val="50000"/>
                    <a:lumOff val="50000"/>
                  </a:schemeClr>
                </a:solidFill>
                <a:latin typeface="Cambria Math"/>
                <a:ea typeface="ＭＳ Ｐゴシック" charset="0"/>
                <a:cs typeface="Cambria Math"/>
              </a:rPr>
              <a:t>P(hot plasma | Juliet)</a:t>
            </a:r>
          </a:p>
          <a:p>
            <a:r>
              <a:rPr lang="en-US" sz="1600" dirty="0" smtClean="0">
                <a:solidFill>
                  <a:schemeClr val="tx1">
                    <a:lumMod val="50000"/>
                    <a:lumOff val="50000"/>
                  </a:schemeClr>
                </a:solidFill>
                <a:latin typeface="Cambria Math"/>
                <a:ea typeface="ＭＳ Ｐゴシック" charset="0"/>
                <a:cs typeface="Cambria Math"/>
              </a:rPr>
              <a:t>P(beautiful | Juliet)</a:t>
            </a:r>
          </a:p>
        </p:txBody>
      </p:sp>
      <p:sp>
        <p:nvSpPr>
          <p:cNvPr id="12" name="Title 1"/>
          <p:cNvSpPr>
            <a:spLocks noGrp="1"/>
          </p:cNvSpPr>
          <p:nvPr>
            <p:ph type="title"/>
          </p:nvPr>
        </p:nvSpPr>
        <p:spPr>
          <a:xfrm>
            <a:off x="457200" y="274638"/>
            <a:ext cx="8229600" cy="1143000"/>
          </a:xfrm>
        </p:spPr>
        <p:txBody>
          <a:bodyPr>
            <a:normAutofit/>
          </a:bodyPr>
          <a:lstStyle/>
          <a:p>
            <a:r>
              <a:rPr lang="en-US" sz="3200" dirty="0" smtClean="0"/>
              <a:t>Metaphors, like most utterances, are understood using pragmatic reasoning</a:t>
            </a:r>
            <a:endParaRPr lang="en-US" sz="3200" dirty="0"/>
          </a:p>
        </p:txBody>
      </p:sp>
    </p:spTree>
    <p:custDataLst>
      <p:tags r:id="rId1"/>
    </p:custDataLst>
    <p:extLst>
      <p:ext uri="{BB962C8B-B14F-4D97-AF65-F5344CB8AC3E}">
        <p14:creationId xmlns:p14="http://schemas.microsoft.com/office/powerpoint/2010/main" val="1284713659"/>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might Romeo want to say about me?</a:t>
            </a:r>
            <a:endParaRPr lang="en-US" sz="2000" dirty="0">
              <a:solidFill>
                <a:srgbClr val="000000"/>
              </a:solidFill>
            </a:endParaRPr>
          </a:p>
        </p:txBody>
      </p:sp>
      <p:sp>
        <p:nvSpPr>
          <p:cNvPr id="8" name="Rectangle 7"/>
          <p:cNvSpPr/>
          <p:nvPr/>
        </p:nvSpPr>
        <p:spPr>
          <a:xfrm>
            <a:off x="95249" y="4248658"/>
            <a:ext cx="2587625" cy="584776"/>
          </a:xfrm>
          <a:prstGeom prst="rect">
            <a:avLst/>
          </a:prstGeom>
        </p:spPr>
        <p:txBody>
          <a:bodyPr wrap="square">
            <a:spAutoFit/>
          </a:bodyPr>
          <a:lstStyle/>
          <a:p>
            <a:r>
              <a:rPr lang="en-US" sz="1600" dirty="0" smtClean="0">
                <a:solidFill>
                  <a:schemeClr val="tx1">
                    <a:lumMod val="50000"/>
                    <a:lumOff val="50000"/>
                  </a:schemeClr>
                </a:solidFill>
                <a:latin typeface="Cambria Math"/>
                <a:ea typeface="ＭＳ Ｐゴシック" charset="0"/>
                <a:cs typeface="Cambria Math"/>
              </a:rPr>
              <a:t>P(topic = hot plasma)</a:t>
            </a:r>
          </a:p>
          <a:p>
            <a:r>
              <a:rPr lang="en-US" sz="1600" dirty="0" smtClean="0">
                <a:solidFill>
                  <a:schemeClr val="tx1">
                    <a:lumMod val="50000"/>
                    <a:lumOff val="50000"/>
                  </a:schemeClr>
                </a:solidFill>
                <a:latin typeface="Cambria Math"/>
                <a:ea typeface="ＭＳ Ｐゴシック" charset="0"/>
                <a:cs typeface="Cambria Math"/>
              </a:rPr>
              <a:t>P(topic = beautiful)</a:t>
            </a:r>
          </a:p>
        </p:txBody>
      </p:sp>
      <p:sp>
        <p:nvSpPr>
          <p:cNvPr id="12" name="Title 1"/>
          <p:cNvSpPr>
            <a:spLocks noGrp="1"/>
          </p:cNvSpPr>
          <p:nvPr>
            <p:ph type="title"/>
          </p:nvPr>
        </p:nvSpPr>
        <p:spPr>
          <a:xfrm>
            <a:off x="457200" y="274638"/>
            <a:ext cx="8229600" cy="1143000"/>
          </a:xfrm>
        </p:spPr>
        <p:txBody>
          <a:bodyPr>
            <a:normAutofit/>
          </a:bodyPr>
          <a:lstStyle/>
          <a:p>
            <a:r>
              <a:rPr lang="en-US" sz="3200" dirty="0" smtClean="0"/>
              <a:t>Metaphors, like most utterances, are understood using pragmatic reasoning</a:t>
            </a:r>
            <a:endParaRPr lang="en-US" sz="3200" dirty="0"/>
          </a:p>
        </p:txBody>
      </p:sp>
    </p:spTree>
    <p:custDataLst>
      <p:tags r:id="rId1"/>
    </p:custDataLst>
    <p:extLst>
      <p:ext uri="{BB962C8B-B14F-4D97-AF65-F5344CB8AC3E}">
        <p14:creationId xmlns:p14="http://schemas.microsoft.com/office/powerpoint/2010/main" val="1634027228"/>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pic>
        <p:nvPicPr>
          <p:cNvPr id="2" name="Picture 1"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r="67585" b="35000"/>
          <a:stretch/>
        </p:blipFill>
        <p:spPr>
          <a:xfrm>
            <a:off x="733978" y="2548508"/>
            <a:ext cx="1053885" cy="330200"/>
          </a:xfrm>
          <a:prstGeom prst="rect">
            <a:avLst/>
          </a:prstGeom>
          <a:ln w="28575" cmpd="sng">
            <a:noFill/>
            <a:prstDash val="sysDash"/>
          </a:ln>
        </p:spPr>
      </p:pic>
      <p:pic>
        <p:nvPicPr>
          <p:cNvPr id="11" name="Picture 10"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l="31839" r="3657" b="30000"/>
          <a:stretch/>
        </p:blipFill>
        <p:spPr>
          <a:xfrm>
            <a:off x="242137" y="2971620"/>
            <a:ext cx="2097123" cy="355600"/>
          </a:xfrm>
          <a:prstGeom prst="rect">
            <a:avLst/>
          </a:prstGeom>
          <a:ln w="28575" cmpd="sng">
            <a:noFill/>
            <a:prstDash val="sysDash"/>
          </a:ln>
        </p:spPr>
      </p:pic>
      <p:sp>
        <p:nvSpPr>
          <p:cNvPr id="13" name="Title 1"/>
          <p:cNvSpPr>
            <a:spLocks noGrp="1"/>
          </p:cNvSpPr>
          <p:nvPr>
            <p:ph type="title"/>
          </p:nvPr>
        </p:nvSpPr>
        <p:spPr>
          <a:xfrm>
            <a:off x="457200" y="274638"/>
            <a:ext cx="8229600" cy="1143000"/>
          </a:xfrm>
        </p:spPr>
        <p:txBody>
          <a:bodyPr>
            <a:normAutofit/>
          </a:bodyPr>
          <a:lstStyle/>
          <a:p>
            <a:r>
              <a:rPr lang="en-US" sz="3200" dirty="0" smtClean="0"/>
              <a:t>Metaphors, like most utterances, are understood using pragmatic reasoning</a:t>
            </a:r>
            <a:endParaRPr lang="en-US" sz="3200" dirty="0"/>
          </a:p>
        </p:txBody>
      </p:sp>
    </p:spTree>
    <p:custDataLst>
      <p:tags r:id="rId1"/>
    </p:custDataLst>
    <p:extLst>
      <p:ext uri="{BB962C8B-B14F-4D97-AF65-F5344CB8AC3E}">
        <p14:creationId xmlns:p14="http://schemas.microsoft.com/office/powerpoint/2010/main" val="331220477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Experiment 1a: features</a:t>
            </a:r>
            <a:endParaRPr lang="en-US" dirty="0"/>
          </a:p>
        </p:txBody>
      </p:sp>
      <p:pic>
        <p:nvPicPr>
          <p:cNvPr id="2" name="Picture 1" descr="Screen Shot 2014-05-19 at 12.20.5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5" y="2165350"/>
            <a:ext cx="8586801" cy="3724275"/>
          </a:xfrm>
          <a:prstGeom prst="rect">
            <a:avLst/>
          </a:prstGeom>
        </p:spPr>
      </p:pic>
    </p:spTree>
    <p:custDataLst>
      <p:tags r:id="rId1"/>
    </p:custDataLst>
    <p:extLst>
      <p:ext uri="{BB962C8B-B14F-4D97-AF65-F5344CB8AC3E}">
        <p14:creationId xmlns:p14="http://schemas.microsoft.com/office/powerpoint/2010/main" val="2920605906"/>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5-19 at 12.00.13 PM.png"/>
          <p:cNvPicPr>
            <a:picLocks noGrp="1" noChangeAspect="1"/>
          </p:cNvPicPr>
          <p:nvPr>
            <p:ph idx="1"/>
          </p:nvPr>
        </p:nvPicPr>
        <p:blipFill>
          <a:blip r:embed="rId2">
            <a:extLst>
              <a:ext uri="{28A0092B-C50C-407E-A947-70E740481C1C}">
                <a14:useLocalDpi xmlns:a14="http://schemas.microsoft.com/office/drawing/2010/main" val="0"/>
              </a:ext>
            </a:extLst>
          </a:blip>
          <a:srcRect t="-49129" b="-49129"/>
          <a:stretch>
            <a:fillRect/>
          </a:stretch>
        </p:blipFill>
        <p:spPr>
          <a:xfrm>
            <a:off x="-7438" y="1600200"/>
            <a:ext cx="9151438" cy="5032938"/>
          </a:xfrm>
        </p:spPr>
      </p:pic>
      <p:sp>
        <p:nvSpPr>
          <p:cNvPr id="5" name="Title 1"/>
          <p:cNvSpPr>
            <a:spLocks noGrp="1"/>
          </p:cNvSpPr>
          <p:nvPr>
            <p:ph type="title"/>
          </p:nvPr>
        </p:nvSpPr>
        <p:spPr>
          <a:xfrm>
            <a:off x="457200" y="274638"/>
            <a:ext cx="8229600" cy="1143000"/>
          </a:xfrm>
        </p:spPr>
        <p:txBody>
          <a:bodyPr/>
          <a:lstStyle/>
          <a:p>
            <a:r>
              <a:rPr lang="en-US" dirty="0" smtClean="0"/>
              <a:t>Experiment 1a: features</a:t>
            </a:r>
            <a:endParaRPr lang="en-US" dirty="0"/>
          </a:p>
        </p:txBody>
      </p:sp>
    </p:spTree>
    <p:extLst>
      <p:ext uri="{BB962C8B-B14F-4D97-AF65-F5344CB8AC3E}">
        <p14:creationId xmlns:p14="http://schemas.microsoft.com/office/powerpoint/2010/main" val="374507194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Experiment 1b: feature priors</a:t>
            </a:r>
            <a:endParaRPr lang="en-US" dirty="0"/>
          </a:p>
        </p:txBody>
      </p:sp>
      <p:pic>
        <p:nvPicPr>
          <p:cNvPr id="2" name="Picture 1" descr="Screen Shot 2014-05-19 at 12.26.2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874" y="1457624"/>
            <a:ext cx="7699375" cy="4993497"/>
          </a:xfrm>
          <a:prstGeom prst="rect">
            <a:avLst/>
          </a:prstGeom>
        </p:spPr>
      </p:pic>
    </p:spTree>
    <p:custDataLst>
      <p:tags r:id="rId1"/>
    </p:custDataLst>
    <p:extLst>
      <p:ext uri="{BB962C8B-B14F-4D97-AF65-F5344CB8AC3E}">
        <p14:creationId xmlns:p14="http://schemas.microsoft.com/office/powerpoint/2010/main" val="86738252"/>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Experiment 2: interpretation</a:t>
            </a:r>
            <a:endParaRPr lang="en-US" dirty="0"/>
          </a:p>
        </p:txBody>
      </p:sp>
      <p:pic>
        <p:nvPicPr>
          <p:cNvPr id="3" name="Picture 2" descr="Screen Shot 2014-05-19 at 12.34.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57" y="1548938"/>
            <a:ext cx="8221343" cy="4896312"/>
          </a:xfrm>
          <a:prstGeom prst="rect">
            <a:avLst/>
          </a:prstGeom>
        </p:spPr>
      </p:pic>
    </p:spTree>
    <p:custDataLst>
      <p:tags r:id="rId1"/>
    </p:custDataLst>
    <p:extLst>
      <p:ext uri="{BB962C8B-B14F-4D97-AF65-F5344CB8AC3E}">
        <p14:creationId xmlns:p14="http://schemas.microsoft.com/office/powerpoint/2010/main" val="3327656706"/>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Experiment 2: interpretation</a:t>
            </a:r>
            <a:endParaRPr lang="en-US" dirty="0"/>
          </a:p>
        </p:txBody>
      </p:sp>
      <p:pic>
        <p:nvPicPr>
          <p:cNvPr id="3" name="Picture 2" descr="Screen Shot 2014-05-19 at 12.34.1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57" y="1548938"/>
            <a:ext cx="8221343" cy="4896312"/>
          </a:xfrm>
          <a:prstGeom prst="rect">
            <a:avLst/>
          </a:prstGeom>
        </p:spPr>
      </p:pic>
      <p:pic>
        <p:nvPicPr>
          <p:cNvPr id="4" name="Picture 3" descr="Screen Shot 2014-05-19 at 12.02.0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75" y="1417638"/>
            <a:ext cx="6699249" cy="1639713"/>
          </a:xfrm>
          <a:prstGeom prst="rect">
            <a:avLst/>
          </a:prstGeom>
        </p:spPr>
      </p:pic>
    </p:spTree>
    <p:custDataLst>
      <p:tags r:id="rId1"/>
    </p:custDataLst>
    <p:extLst>
      <p:ext uri="{BB962C8B-B14F-4D97-AF65-F5344CB8AC3E}">
        <p14:creationId xmlns:p14="http://schemas.microsoft.com/office/powerpoint/2010/main" val="338330304"/>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38635"/>
            <a:ext cx="7772400" cy="1470025"/>
          </a:xfrm>
        </p:spPr>
        <p:txBody>
          <a:bodyPr>
            <a:normAutofit/>
          </a:bodyPr>
          <a:lstStyle/>
          <a:p>
            <a:r>
              <a:rPr lang="en-US" dirty="0" smtClean="0">
                <a:latin typeface="Calibri" charset="0"/>
                <a:ea typeface="ＭＳ Ｐゴシック" charset="0"/>
                <a:cs typeface="ＭＳ Ｐゴシック" charset="0"/>
              </a:rPr>
              <a:t>Formalizing the pragmatics of metaphor understanding</a:t>
            </a:r>
            <a:endParaRPr lang="en-US" dirty="0"/>
          </a:p>
        </p:txBody>
      </p:sp>
      <p:sp>
        <p:nvSpPr>
          <p:cNvPr id="5" name="Subtitle 4"/>
          <p:cNvSpPr>
            <a:spLocks noGrp="1"/>
          </p:cNvSpPr>
          <p:nvPr>
            <p:ph type="subTitle" idx="1"/>
          </p:nvPr>
        </p:nvSpPr>
        <p:spPr>
          <a:xfrm>
            <a:off x="1371600" y="4354809"/>
            <a:ext cx="6400800" cy="683051"/>
          </a:xfrm>
        </p:spPr>
        <p:txBody>
          <a:bodyPr>
            <a:normAutofit fontScale="85000" lnSpcReduction="20000"/>
          </a:bodyPr>
          <a:lstStyle/>
          <a:p>
            <a:r>
              <a:rPr lang="en-US" sz="2400" dirty="0" smtClean="0">
                <a:solidFill>
                  <a:schemeClr val="tx1"/>
                </a:solidFill>
              </a:rPr>
              <a:t>Justine </a:t>
            </a:r>
            <a:r>
              <a:rPr lang="en-US" sz="2400" dirty="0" smtClean="0">
                <a:solidFill>
                  <a:schemeClr val="tx1"/>
                </a:solidFill>
              </a:rPr>
              <a:t>Kao</a:t>
            </a:r>
          </a:p>
          <a:p>
            <a:r>
              <a:rPr lang="en-US" sz="2400" dirty="0" smtClean="0">
                <a:solidFill>
                  <a:schemeClr val="tx1"/>
                </a:solidFill>
              </a:rPr>
              <a:t>Leon Bergen, Noah Goodman</a:t>
            </a:r>
            <a:endParaRPr lang="en-US" sz="2400" dirty="0" smtClean="0">
              <a:solidFill>
                <a:schemeClr val="tx1"/>
              </a:solidFill>
            </a:endParaRPr>
          </a:p>
          <a:p>
            <a:endParaRPr lang="en-US" dirty="0"/>
          </a:p>
        </p:txBody>
      </p:sp>
      <p:pic>
        <p:nvPicPr>
          <p:cNvPr id="6" name="Picture 5" descr="coc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74" y="5209596"/>
            <a:ext cx="1877585" cy="1024137"/>
          </a:xfrm>
          <a:prstGeom prst="rect">
            <a:avLst/>
          </a:prstGeom>
        </p:spPr>
      </p:pic>
      <p:sp>
        <p:nvSpPr>
          <p:cNvPr id="7" name="Rectangle 6"/>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smtClean="0"/>
              <a:t>Lab meeting 05202014 </a:t>
            </a:r>
            <a:endParaRPr lang="en-US" b="1" dirty="0"/>
          </a:p>
        </p:txBody>
      </p:sp>
      <p:sp>
        <p:nvSpPr>
          <p:cNvPr id="8" name="TextBox 7"/>
          <p:cNvSpPr txBox="1"/>
          <p:nvPr/>
        </p:nvSpPr>
        <p:spPr>
          <a:xfrm>
            <a:off x="537354" y="1171387"/>
            <a:ext cx="2753578" cy="461665"/>
          </a:xfrm>
          <a:prstGeom prst="rect">
            <a:avLst/>
          </a:prstGeom>
          <a:noFill/>
        </p:spPr>
        <p:txBody>
          <a:bodyPr wrap="none" rtlCol="0">
            <a:spAutoFit/>
          </a:bodyPr>
          <a:lstStyle/>
          <a:p>
            <a:r>
              <a:rPr lang="en-US" sz="2400" dirty="0" smtClean="0">
                <a:solidFill>
                  <a:srgbClr val="800000"/>
                </a:solidFill>
              </a:rPr>
              <a:t>Multiple attempts at</a:t>
            </a:r>
            <a:endParaRPr lang="en-US" sz="2400" dirty="0">
              <a:solidFill>
                <a:srgbClr val="800000"/>
              </a:solidFill>
            </a:endParaRPr>
          </a:p>
        </p:txBody>
      </p:sp>
      <p:cxnSp>
        <p:nvCxnSpPr>
          <p:cNvPr id="10" name="Straight Connector 9"/>
          <p:cNvCxnSpPr/>
          <p:nvPr/>
        </p:nvCxnSpPr>
        <p:spPr>
          <a:xfrm>
            <a:off x="857701" y="1738635"/>
            <a:ext cx="148448" cy="290310"/>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006149" y="1738635"/>
            <a:ext cx="148449" cy="274478"/>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5195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Experiment 2: interpretation</a:t>
            </a:r>
            <a:endParaRPr lang="en-US" dirty="0"/>
          </a:p>
        </p:txBody>
      </p:sp>
      <p:pic>
        <p:nvPicPr>
          <p:cNvPr id="2" name="Picture 1" descr="Screen Shot 2014-05-19 at 12.37.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024" y="1752599"/>
            <a:ext cx="6721475" cy="4761044"/>
          </a:xfrm>
          <a:prstGeom prst="rect">
            <a:avLst/>
          </a:prstGeom>
        </p:spPr>
      </p:pic>
    </p:spTree>
    <p:custDataLst>
      <p:tags r:id="rId1"/>
    </p:custDataLst>
    <p:extLst>
      <p:ext uri="{BB962C8B-B14F-4D97-AF65-F5344CB8AC3E}">
        <p14:creationId xmlns:p14="http://schemas.microsoft.com/office/powerpoint/2010/main" val="1692952303"/>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Model v1</a:t>
            </a:r>
            <a:endParaRPr lang="en-US" dirty="0"/>
          </a:p>
        </p:txBody>
      </p:sp>
    </p:spTree>
    <p:custDataLst>
      <p:tags r:id="rId1"/>
    </p:custDataLst>
    <p:extLst>
      <p:ext uri="{BB962C8B-B14F-4D97-AF65-F5344CB8AC3E}">
        <p14:creationId xmlns:p14="http://schemas.microsoft.com/office/powerpoint/2010/main" val="504581079"/>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Model predictions</a:t>
            </a:r>
            <a:endParaRPr lang="en-US" dirty="0"/>
          </a:p>
        </p:txBody>
      </p:sp>
      <p:pic>
        <p:nvPicPr>
          <p:cNvPr id="2" name="Picture 1" descr="scatter_ful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999" y="1585082"/>
            <a:ext cx="7861431" cy="4900632"/>
          </a:xfrm>
          <a:prstGeom prst="rect">
            <a:avLst/>
          </a:prstGeom>
        </p:spPr>
      </p:pic>
      <p:sp>
        <p:nvSpPr>
          <p:cNvPr id="3" name="TextBox 2"/>
          <p:cNvSpPr txBox="1"/>
          <p:nvPr/>
        </p:nvSpPr>
        <p:spPr>
          <a:xfrm>
            <a:off x="7325744" y="5953125"/>
            <a:ext cx="776738" cy="369332"/>
          </a:xfrm>
          <a:prstGeom prst="rect">
            <a:avLst/>
          </a:prstGeom>
          <a:noFill/>
        </p:spPr>
        <p:txBody>
          <a:bodyPr wrap="none" rtlCol="0">
            <a:spAutoFit/>
          </a:bodyPr>
          <a:lstStyle/>
          <a:p>
            <a:r>
              <a:rPr lang="en-US" dirty="0" smtClean="0"/>
              <a:t>r = 0.6</a:t>
            </a:r>
            <a:endParaRPr lang="en-US" dirty="0"/>
          </a:p>
        </p:txBody>
      </p:sp>
    </p:spTree>
    <p:custDataLst>
      <p:tags r:id="rId1"/>
    </p:custDataLst>
    <p:extLst>
      <p:ext uri="{BB962C8B-B14F-4D97-AF65-F5344CB8AC3E}">
        <p14:creationId xmlns:p14="http://schemas.microsoft.com/office/powerpoint/2010/main" val="899415952"/>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Flaws</a:t>
            </a:r>
            <a:endParaRPr lang="en-US" dirty="0"/>
          </a:p>
        </p:txBody>
      </p:sp>
      <p:sp>
        <p:nvSpPr>
          <p:cNvPr id="4" name="Content Placeholder 2"/>
          <p:cNvSpPr>
            <a:spLocks noGrp="1"/>
          </p:cNvSpPr>
          <p:nvPr>
            <p:ph idx="1"/>
          </p:nvPr>
        </p:nvSpPr>
        <p:spPr>
          <a:xfrm>
            <a:off x="361949" y="1370013"/>
            <a:ext cx="8388351" cy="4999582"/>
          </a:xfrm>
        </p:spPr>
        <p:txBody>
          <a:bodyPr>
            <a:noAutofit/>
          </a:bodyPr>
          <a:lstStyle/>
          <a:p>
            <a:r>
              <a:rPr lang="en-US" sz="2800" b="1" dirty="0" smtClean="0">
                <a:solidFill>
                  <a:srgbClr val="7F7F7F"/>
                </a:solidFill>
              </a:rPr>
              <a:t>Inconsistent </a:t>
            </a:r>
            <a:r>
              <a:rPr lang="en-US" sz="2800" b="1" dirty="0">
                <a:solidFill>
                  <a:srgbClr val="7F7F7F"/>
                </a:solidFill>
              </a:rPr>
              <a:t>d</a:t>
            </a:r>
            <a:r>
              <a:rPr lang="en-US" sz="2800" b="1" dirty="0" smtClean="0">
                <a:solidFill>
                  <a:srgbClr val="7F7F7F"/>
                </a:solidFill>
              </a:rPr>
              <a:t>ependent measures</a:t>
            </a:r>
            <a:endParaRPr lang="en-US" sz="2800" b="1" dirty="0" smtClean="0">
              <a:solidFill>
                <a:srgbClr val="7F7F7F"/>
              </a:solidFill>
            </a:endParaRPr>
          </a:p>
          <a:p>
            <a:pPr lvl="1"/>
            <a:r>
              <a:rPr lang="en-US" sz="2400" dirty="0" smtClean="0"/>
              <a:t>Prior elicitation experiment was done on sets of features (joint probability); </a:t>
            </a:r>
            <a:r>
              <a:rPr lang="en-US" sz="2400" dirty="0"/>
              <a:t> </a:t>
            </a:r>
            <a:r>
              <a:rPr lang="en-US" sz="2400" dirty="0" smtClean="0"/>
              <a:t>interpretation experiment was done on individual features (marginal probability); model produces joint posterior probability</a:t>
            </a:r>
          </a:p>
          <a:p>
            <a:r>
              <a:rPr lang="en-US" sz="2800" b="1" dirty="0" smtClean="0">
                <a:solidFill>
                  <a:srgbClr val="7F7F7F"/>
                </a:solidFill>
              </a:rPr>
              <a:t>Prior probabilities too conservative</a:t>
            </a:r>
          </a:p>
          <a:p>
            <a:pPr lvl="1"/>
            <a:r>
              <a:rPr lang="en-US" sz="2400" dirty="0" smtClean="0"/>
              <a:t>Zebras are only rated as “striped” with 0.7 probability</a:t>
            </a:r>
            <a:endParaRPr lang="en-US" sz="2400" b="1" dirty="0" smtClean="0">
              <a:solidFill>
                <a:srgbClr val="7F7F7F"/>
              </a:solidFill>
            </a:endParaRPr>
          </a:p>
          <a:p>
            <a:r>
              <a:rPr lang="en-US" sz="2800" b="1" dirty="0" smtClean="0">
                <a:solidFill>
                  <a:srgbClr val="7F7F7F"/>
                </a:solidFill>
              </a:rPr>
              <a:t>No consideration of alternative utterances</a:t>
            </a:r>
            <a:endParaRPr lang="en-US" sz="2400" dirty="0" smtClean="0"/>
          </a:p>
          <a:p>
            <a:pPr lvl="1"/>
            <a:r>
              <a:rPr lang="en-US" sz="2400" dirty="0" smtClean="0"/>
              <a:t>Alternative </a:t>
            </a:r>
            <a:r>
              <a:rPr lang="en-US" sz="2400" dirty="0" smtClean="0"/>
              <a:t>metaphors? “He is a whale” </a:t>
            </a:r>
            <a:r>
              <a:rPr lang="en-US" sz="2400" dirty="0" err="1" smtClean="0"/>
              <a:t>vs</a:t>
            </a:r>
            <a:r>
              <a:rPr lang="en-US" sz="2400" dirty="0" smtClean="0"/>
              <a:t> “He is a swan”</a:t>
            </a:r>
            <a:endParaRPr lang="en-US" sz="2400" dirty="0"/>
          </a:p>
          <a:p>
            <a:pPr lvl="1"/>
            <a:r>
              <a:rPr lang="en-US" sz="2400" dirty="0" smtClean="0"/>
              <a:t>Alternative literal statements? “He is a lion” </a:t>
            </a:r>
            <a:r>
              <a:rPr lang="en-US" sz="2400" dirty="0" err="1" smtClean="0"/>
              <a:t>vs</a:t>
            </a:r>
            <a:r>
              <a:rPr lang="en-US" sz="2400" dirty="0"/>
              <a:t> </a:t>
            </a:r>
            <a:r>
              <a:rPr lang="en-US" sz="2400" dirty="0" smtClean="0"/>
              <a:t>“He is ferocious”</a:t>
            </a:r>
            <a:endParaRPr lang="en-US" sz="2800" b="1" dirty="0">
              <a:solidFill>
                <a:srgbClr val="7F7F7F"/>
              </a:solidFill>
            </a:endParaRPr>
          </a:p>
          <a:p>
            <a:pPr marL="0" indent="0">
              <a:buNone/>
            </a:pPr>
            <a:endParaRPr lang="en-US" dirty="0" smtClean="0"/>
          </a:p>
        </p:txBody>
      </p:sp>
    </p:spTree>
    <p:custDataLst>
      <p:tags r:id="rId1"/>
    </p:custDataLst>
    <p:extLst>
      <p:ext uri="{BB962C8B-B14F-4D97-AF65-F5344CB8AC3E}">
        <p14:creationId xmlns:p14="http://schemas.microsoft.com/office/powerpoint/2010/main" val="2833648804"/>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9"/>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9"/>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93100" cy="1095375"/>
          </a:xfrm>
        </p:spPr>
        <p:txBody>
          <a:bodyPr>
            <a:normAutofit/>
          </a:bodyPr>
          <a:lstStyle/>
          <a:p>
            <a:r>
              <a:rPr lang="en-US" dirty="0" smtClean="0"/>
              <a:t>Dependent measures</a:t>
            </a:r>
            <a:endParaRPr lang="en-US" dirty="0"/>
          </a:p>
        </p:txBody>
      </p:sp>
      <p:sp>
        <p:nvSpPr>
          <p:cNvPr id="4" name="Content Placeholder 2"/>
          <p:cNvSpPr>
            <a:spLocks noGrp="1"/>
          </p:cNvSpPr>
          <p:nvPr>
            <p:ph idx="1"/>
          </p:nvPr>
        </p:nvSpPr>
        <p:spPr>
          <a:xfrm>
            <a:off x="361949" y="1258888"/>
            <a:ext cx="8388351" cy="4999582"/>
          </a:xfrm>
        </p:spPr>
        <p:txBody>
          <a:bodyPr>
            <a:noAutofit/>
          </a:bodyPr>
          <a:lstStyle/>
          <a:p>
            <a:r>
              <a:rPr lang="en-US" sz="2400" b="1" dirty="0" smtClean="0">
                <a:solidFill>
                  <a:srgbClr val="7F7F7F"/>
                </a:solidFill>
              </a:rPr>
              <a:t>Marginal </a:t>
            </a:r>
            <a:r>
              <a:rPr lang="en-US" sz="2400" b="1" dirty="0" err="1" smtClean="0">
                <a:solidFill>
                  <a:srgbClr val="7F7F7F"/>
                </a:solidFill>
              </a:rPr>
              <a:t>vs</a:t>
            </a:r>
            <a:r>
              <a:rPr lang="en-US" sz="2400" b="1" dirty="0" smtClean="0">
                <a:solidFill>
                  <a:srgbClr val="7F7F7F"/>
                </a:solidFill>
              </a:rPr>
              <a:t> joint?</a:t>
            </a:r>
          </a:p>
          <a:p>
            <a:endParaRPr lang="en-US" sz="2800" b="1" dirty="0">
              <a:solidFill>
                <a:srgbClr val="7F7F7F"/>
              </a:solidFill>
            </a:endParaRPr>
          </a:p>
          <a:p>
            <a:pPr marL="0" indent="0">
              <a:buNone/>
            </a:pPr>
            <a:endParaRPr lang="en-US" dirty="0" smtClean="0"/>
          </a:p>
        </p:txBody>
      </p:sp>
      <p:pic>
        <p:nvPicPr>
          <p:cNvPr id="2" name="Picture 1" descr="Screen Shot 2014-05-19 at 1.01.2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3203" y="1762124"/>
            <a:ext cx="6678422" cy="5018557"/>
          </a:xfrm>
          <a:prstGeom prst="rect">
            <a:avLst/>
          </a:prstGeom>
        </p:spPr>
      </p:pic>
    </p:spTree>
    <p:custDataLst>
      <p:tags r:id="rId1"/>
    </p:custDataLst>
    <p:extLst>
      <p:ext uri="{BB962C8B-B14F-4D97-AF65-F5344CB8AC3E}">
        <p14:creationId xmlns:p14="http://schemas.microsoft.com/office/powerpoint/2010/main" val="2614577778"/>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93100" cy="1095375"/>
          </a:xfrm>
        </p:spPr>
        <p:txBody>
          <a:bodyPr>
            <a:normAutofit/>
          </a:bodyPr>
          <a:lstStyle/>
          <a:p>
            <a:r>
              <a:rPr lang="en-US" dirty="0" smtClean="0"/>
              <a:t>Dependent measures</a:t>
            </a:r>
            <a:endParaRPr lang="en-US" dirty="0"/>
          </a:p>
        </p:txBody>
      </p:sp>
      <p:sp>
        <p:nvSpPr>
          <p:cNvPr id="4" name="Content Placeholder 2"/>
          <p:cNvSpPr>
            <a:spLocks noGrp="1"/>
          </p:cNvSpPr>
          <p:nvPr>
            <p:ph idx="1"/>
          </p:nvPr>
        </p:nvSpPr>
        <p:spPr>
          <a:xfrm>
            <a:off x="361949" y="1258888"/>
            <a:ext cx="8388351" cy="4999582"/>
          </a:xfrm>
        </p:spPr>
        <p:txBody>
          <a:bodyPr>
            <a:noAutofit/>
          </a:bodyPr>
          <a:lstStyle/>
          <a:p>
            <a:r>
              <a:rPr lang="en-US" sz="2400" b="1" dirty="0" smtClean="0">
                <a:solidFill>
                  <a:srgbClr val="7F7F7F"/>
                </a:solidFill>
              </a:rPr>
              <a:t>Marginal </a:t>
            </a:r>
            <a:r>
              <a:rPr lang="en-US" sz="2400" b="1" dirty="0" err="1" smtClean="0">
                <a:solidFill>
                  <a:srgbClr val="7F7F7F"/>
                </a:solidFill>
              </a:rPr>
              <a:t>vs</a:t>
            </a:r>
            <a:r>
              <a:rPr lang="en-US" sz="2400" b="1" dirty="0" smtClean="0">
                <a:solidFill>
                  <a:srgbClr val="7F7F7F"/>
                </a:solidFill>
              </a:rPr>
              <a:t> joint?</a:t>
            </a:r>
          </a:p>
          <a:p>
            <a:endParaRPr lang="en-US" sz="2800" b="1" dirty="0">
              <a:solidFill>
                <a:srgbClr val="7F7F7F"/>
              </a:solidFill>
            </a:endParaRPr>
          </a:p>
          <a:p>
            <a:pPr marL="0" indent="0">
              <a:buNone/>
            </a:pPr>
            <a:endParaRPr lang="en-US" dirty="0" smtClean="0"/>
          </a:p>
        </p:txBody>
      </p:sp>
      <p:pic>
        <p:nvPicPr>
          <p:cNvPr id="3" name="Picture 2" descr="metaphor_joint_summar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500" y="1893861"/>
            <a:ext cx="6731000" cy="4932389"/>
          </a:xfrm>
          <a:prstGeom prst="rect">
            <a:avLst/>
          </a:prstGeom>
        </p:spPr>
      </p:pic>
    </p:spTree>
    <p:custDataLst>
      <p:tags r:id="rId1"/>
    </p:custDataLst>
    <p:extLst>
      <p:ext uri="{BB962C8B-B14F-4D97-AF65-F5344CB8AC3E}">
        <p14:creationId xmlns:p14="http://schemas.microsoft.com/office/powerpoint/2010/main" val="3765950969"/>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etaphor_marginal_summar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5" y="2353064"/>
            <a:ext cx="4984750" cy="3652760"/>
          </a:xfrm>
          <a:prstGeom prst="rect">
            <a:avLst/>
          </a:prstGeom>
        </p:spPr>
      </p:pic>
      <p:sp>
        <p:nvSpPr>
          <p:cNvPr id="5" name="Title 1"/>
          <p:cNvSpPr>
            <a:spLocks noGrp="1"/>
          </p:cNvSpPr>
          <p:nvPr>
            <p:ph type="title"/>
          </p:nvPr>
        </p:nvSpPr>
        <p:spPr>
          <a:xfrm>
            <a:off x="457200" y="274638"/>
            <a:ext cx="8293100" cy="1095375"/>
          </a:xfrm>
        </p:spPr>
        <p:txBody>
          <a:bodyPr>
            <a:normAutofit/>
          </a:bodyPr>
          <a:lstStyle/>
          <a:p>
            <a:r>
              <a:rPr lang="en-US" dirty="0" smtClean="0"/>
              <a:t>Dependent measures</a:t>
            </a:r>
            <a:endParaRPr lang="en-US" dirty="0"/>
          </a:p>
        </p:txBody>
      </p:sp>
      <p:sp>
        <p:nvSpPr>
          <p:cNvPr id="4" name="Content Placeholder 2"/>
          <p:cNvSpPr>
            <a:spLocks noGrp="1"/>
          </p:cNvSpPr>
          <p:nvPr>
            <p:ph idx="1"/>
          </p:nvPr>
        </p:nvSpPr>
        <p:spPr>
          <a:xfrm>
            <a:off x="361949" y="1258888"/>
            <a:ext cx="8388351" cy="4999582"/>
          </a:xfrm>
        </p:spPr>
        <p:txBody>
          <a:bodyPr>
            <a:noAutofit/>
          </a:bodyPr>
          <a:lstStyle/>
          <a:p>
            <a:r>
              <a:rPr lang="en-US" sz="2400" b="1" dirty="0" smtClean="0">
                <a:solidFill>
                  <a:srgbClr val="7F7F7F"/>
                </a:solidFill>
              </a:rPr>
              <a:t>Marginal </a:t>
            </a:r>
            <a:r>
              <a:rPr lang="en-US" sz="2400" b="1" dirty="0" err="1" smtClean="0">
                <a:solidFill>
                  <a:srgbClr val="7F7F7F"/>
                </a:solidFill>
              </a:rPr>
              <a:t>vs</a:t>
            </a:r>
            <a:r>
              <a:rPr lang="en-US" sz="2400" b="1" dirty="0" smtClean="0">
                <a:solidFill>
                  <a:srgbClr val="7F7F7F"/>
                </a:solidFill>
              </a:rPr>
              <a:t> joint?</a:t>
            </a:r>
          </a:p>
          <a:p>
            <a:endParaRPr lang="en-US" sz="2800" b="1" dirty="0">
              <a:solidFill>
                <a:srgbClr val="7F7F7F"/>
              </a:solidFill>
            </a:endParaRPr>
          </a:p>
          <a:p>
            <a:pPr marL="0" indent="0">
              <a:buNone/>
            </a:pPr>
            <a:endParaRPr lang="en-US" dirty="0" smtClean="0"/>
          </a:p>
        </p:txBody>
      </p:sp>
      <p:pic>
        <p:nvPicPr>
          <p:cNvPr id="7" name="Picture 6" descr="Screen Shot 2014-05-19 at 12.37.1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6384" y="2238375"/>
            <a:ext cx="5356412" cy="3794125"/>
          </a:xfrm>
          <a:prstGeom prst="rect">
            <a:avLst/>
          </a:prstGeom>
        </p:spPr>
      </p:pic>
    </p:spTree>
    <p:custDataLst>
      <p:tags r:id="rId1"/>
    </p:custDataLst>
    <p:extLst>
      <p:ext uri="{BB962C8B-B14F-4D97-AF65-F5344CB8AC3E}">
        <p14:creationId xmlns:p14="http://schemas.microsoft.com/office/powerpoint/2010/main" val="732474768"/>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93100" cy="1095375"/>
          </a:xfrm>
        </p:spPr>
        <p:txBody>
          <a:bodyPr>
            <a:normAutofit/>
          </a:bodyPr>
          <a:lstStyle/>
          <a:p>
            <a:r>
              <a:rPr lang="en-US" dirty="0" smtClean="0"/>
              <a:t>Dependent measures</a:t>
            </a:r>
            <a:endParaRPr lang="en-US" dirty="0"/>
          </a:p>
        </p:txBody>
      </p:sp>
      <p:sp>
        <p:nvSpPr>
          <p:cNvPr id="4" name="Content Placeholder 2"/>
          <p:cNvSpPr>
            <a:spLocks noGrp="1"/>
          </p:cNvSpPr>
          <p:nvPr>
            <p:ph idx="1"/>
          </p:nvPr>
        </p:nvSpPr>
        <p:spPr>
          <a:xfrm>
            <a:off x="361949" y="1258888"/>
            <a:ext cx="8388351" cy="4999582"/>
          </a:xfrm>
        </p:spPr>
        <p:txBody>
          <a:bodyPr>
            <a:noAutofit/>
          </a:bodyPr>
          <a:lstStyle/>
          <a:p>
            <a:r>
              <a:rPr lang="en-US" sz="2400" b="1" dirty="0" smtClean="0">
                <a:solidFill>
                  <a:srgbClr val="7F7F7F"/>
                </a:solidFill>
              </a:rPr>
              <a:t>Linking function from slider to probability?</a:t>
            </a:r>
          </a:p>
          <a:p>
            <a:pPr marL="0" indent="0">
              <a:buNone/>
            </a:pPr>
            <a:endParaRPr lang="en-US" sz="2800" b="1" dirty="0">
              <a:solidFill>
                <a:srgbClr val="7F7F7F"/>
              </a:solidFill>
            </a:endParaRPr>
          </a:p>
        </p:txBody>
      </p:sp>
      <p:pic>
        <p:nvPicPr>
          <p:cNvPr id="3" name="Picture 2" descr="hist_metaph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374" y="1691519"/>
            <a:ext cx="7000876" cy="5130150"/>
          </a:xfrm>
          <a:prstGeom prst="rect">
            <a:avLst/>
          </a:prstGeom>
        </p:spPr>
      </p:pic>
    </p:spTree>
    <p:custDataLst>
      <p:tags r:id="rId1"/>
    </p:custDataLst>
    <p:extLst>
      <p:ext uri="{BB962C8B-B14F-4D97-AF65-F5344CB8AC3E}">
        <p14:creationId xmlns:p14="http://schemas.microsoft.com/office/powerpoint/2010/main" val="3652859501"/>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93100" cy="1095375"/>
          </a:xfrm>
        </p:spPr>
        <p:txBody>
          <a:bodyPr>
            <a:normAutofit/>
          </a:bodyPr>
          <a:lstStyle/>
          <a:p>
            <a:r>
              <a:rPr lang="en-US" dirty="0" smtClean="0"/>
              <a:t>Dependent measures</a:t>
            </a:r>
            <a:endParaRPr lang="en-US" dirty="0"/>
          </a:p>
        </p:txBody>
      </p:sp>
      <p:sp>
        <p:nvSpPr>
          <p:cNvPr id="4" name="Content Placeholder 2"/>
          <p:cNvSpPr>
            <a:spLocks noGrp="1"/>
          </p:cNvSpPr>
          <p:nvPr>
            <p:ph idx="1"/>
          </p:nvPr>
        </p:nvSpPr>
        <p:spPr>
          <a:xfrm>
            <a:off x="361949" y="1258888"/>
            <a:ext cx="8388351" cy="4999582"/>
          </a:xfrm>
        </p:spPr>
        <p:txBody>
          <a:bodyPr>
            <a:noAutofit/>
          </a:bodyPr>
          <a:lstStyle/>
          <a:p>
            <a:r>
              <a:rPr lang="en-US" sz="2400" b="1" dirty="0" smtClean="0">
                <a:solidFill>
                  <a:srgbClr val="7F7F7F"/>
                </a:solidFill>
              </a:rPr>
              <a:t>Linking function from slider to probability?</a:t>
            </a:r>
          </a:p>
          <a:p>
            <a:pPr marL="0" indent="0">
              <a:buNone/>
            </a:pPr>
            <a:endParaRPr lang="en-US" sz="2800" b="1" dirty="0">
              <a:solidFill>
                <a:srgbClr val="7F7F7F"/>
              </a:solidFill>
            </a:endParaRPr>
          </a:p>
        </p:txBody>
      </p:sp>
      <p:pic>
        <p:nvPicPr>
          <p:cNvPr id="2" name="Picture 1" descr="hist_metaphor_normaliz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120" y="1666876"/>
            <a:ext cx="6962505" cy="5174088"/>
          </a:xfrm>
          <a:prstGeom prst="rect">
            <a:avLst/>
          </a:prstGeom>
        </p:spPr>
      </p:pic>
    </p:spTree>
    <p:custDataLst>
      <p:tags r:id="rId1"/>
    </p:custDataLst>
    <p:extLst>
      <p:ext uri="{BB962C8B-B14F-4D97-AF65-F5344CB8AC3E}">
        <p14:creationId xmlns:p14="http://schemas.microsoft.com/office/powerpoint/2010/main" val="2042349402"/>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93100" cy="1095375"/>
          </a:xfrm>
        </p:spPr>
        <p:txBody>
          <a:bodyPr>
            <a:normAutofit/>
          </a:bodyPr>
          <a:lstStyle/>
          <a:p>
            <a:r>
              <a:rPr lang="en-US" dirty="0" smtClean="0"/>
              <a:t>Alternative utterances</a:t>
            </a:r>
            <a:endParaRPr lang="en-US" dirty="0"/>
          </a:p>
        </p:txBody>
      </p:sp>
      <p:sp>
        <p:nvSpPr>
          <p:cNvPr id="4" name="Content Placeholder 2"/>
          <p:cNvSpPr>
            <a:spLocks noGrp="1"/>
          </p:cNvSpPr>
          <p:nvPr>
            <p:ph idx="1"/>
          </p:nvPr>
        </p:nvSpPr>
        <p:spPr>
          <a:xfrm>
            <a:off x="361949" y="1671638"/>
            <a:ext cx="8388351" cy="4999582"/>
          </a:xfrm>
        </p:spPr>
        <p:txBody>
          <a:bodyPr>
            <a:noAutofit/>
          </a:bodyPr>
          <a:lstStyle/>
          <a:p>
            <a:r>
              <a:rPr lang="en-US" sz="2400" b="1" dirty="0" smtClean="0">
                <a:solidFill>
                  <a:srgbClr val="7F7F7F"/>
                </a:solidFill>
              </a:rPr>
              <a:t>Alternative metaphors</a:t>
            </a:r>
          </a:p>
          <a:p>
            <a:pPr marL="0" indent="0">
              <a:buNone/>
            </a:pPr>
            <a:endParaRPr lang="en-US" sz="2800" b="1" dirty="0">
              <a:solidFill>
                <a:srgbClr val="7F7F7F"/>
              </a:solidFill>
            </a:endParaRPr>
          </a:p>
        </p:txBody>
      </p:sp>
      <p:pic>
        <p:nvPicPr>
          <p:cNvPr id="3" name="Picture 2" descr="Screen Shot 2014-05-19 at 1.15.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824" y="2128230"/>
            <a:ext cx="8686800" cy="3698440"/>
          </a:xfrm>
          <a:prstGeom prst="rect">
            <a:avLst/>
          </a:prstGeom>
        </p:spPr>
      </p:pic>
    </p:spTree>
    <p:custDataLst>
      <p:tags r:id="rId1"/>
    </p:custDataLst>
    <p:extLst>
      <p:ext uri="{BB962C8B-B14F-4D97-AF65-F5344CB8AC3E}">
        <p14:creationId xmlns:p14="http://schemas.microsoft.com/office/powerpoint/2010/main" val="3933578211"/>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6"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3076107546"/>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Model v2</a:t>
            </a:r>
            <a:endParaRPr lang="en-US" dirty="0"/>
          </a:p>
        </p:txBody>
      </p:sp>
    </p:spTree>
    <p:custDataLst>
      <p:tags r:id="rId1"/>
    </p:custDataLst>
    <p:extLst>
      <p:ext uri="{BB962C8B-B14F-4D97-AF65-F5344CB8AC3E}">
        <p14:creationId xmlns:p14="http://schemas.microsoft.com/office/powerpoint/2010/main" val="392899746"/>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9" name="Picture 8" descr="scatter_withAl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610" y="1517166"/>
            <a:ext cx="6575425" cy="4818385"/>
          </a:xfrm>
          <a:prstGeom prst="rect">
            <a:avLst/>
          </a:prstGeom>
        </p:spPr>
      </p:pic>
      <p:sp>
        <p:nvSpPr>
          <p:cNvPr id="5" name="TextBox 4"/>
          <p:cNvSpPr txBox="1"/>
          <p:nvPr/>
        </p:nvSpPr>
        <p:spPr>
          <a:xfrm>
            <a:off x="7325744" y="5953125"/>
            <a:ext cx="893732" cy="369332"/>
          </a:xfrm>
          <a:prstGeom prst="rect">
            <a:avLst/>
          </a:prstGeom>
          <a:noFill/>
        </p:spPr>
        <p:txBody>
          <a:bodyPr wrap="none" rtlCol="0">
            <a:spAutoFit/>
          </a:bodyPr>
          <a:lstStyle/>
          <a:p>
            <a:r>
              <a:rPr lang="en-US" dirty="0" smtClean="0"/>
              <a:t>r = 0.48</a:t>
            </a:r>
            <a:endParaRPr lang="en-US" dirty="0"/>
          </a:p>
        </p:txBody>
      </p:sp>
      <p:sp>
        <p:nvSpPr>
          <p:cNvPr id="10" name="Content Placeholder 2"/>
          <p:cNvSpPr>
            <a:spLocks noGrp="1"/>
          </p:cNvSpPr>
          <p:nvPr>
            <p:ph idx="1"/>
          </p:nvPr>
        </p:nvSpPr>
        <p:spPr>
          <a:xfrm>
            <a:off x="361949" y="1671638"/>
            <a:ext cx="8388351" cy="4999582"/>
          </a:xfrm>
        </p:spPr>
        <p:txBody>
          <a:bodyPr>
            <a:noAutofit/>
          </a:bodyPr>
          <a:lstStyle/>
          <a:p>
            <a:pPr marL="0" indent="0">
              <a:buNone/>
            </a:pPr>
            <a:endParaRPr lang="en-US" sz="2400" b="1" dirty="0" smtClean="0">
              <a:solidFill>
                <a:srgbClr val="7F7F7F"/>
              </a:solidFill>
            </a:endParaRPr>
          </a:p>
          <a:p>
            <a:pPr marL="0" indent="0">
              <a:buNone/>
            </a:pPr>
            <a:endParaRPr lang="en-US" sz="2800" b="1" dirty="0">
              <a:solidFill>
                <a:srgbClr val="7F7F7F"/>
              </a:solidFill>
            </a:endParaRPr>
          </a:p>
        </p:txBody>
      </p:sp>
    </p:spTree>
    <p:extLst>
      <p:ext uri="{BB962C8B-B14F-4D97-AF65-F5344CB8AC3E}">
        <p14:creationId xmlns:p14="http://schemas.microsoft.com/office/powerpoint/2010/main" val="294171948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93100" cy="1095375"/>
          </a:xfrm>
        </p:spPr>
        <p:txBody>
          <a:bodyPr>
            <a:normAutofit/>
          </a:bodyPr>
          <a:lstStyle/>
          <a:p>
            <a:r>
              <a:rPr lang="en-US" dirty="0" smtClean="0"/>
              <a:t>Alternative utterances</a:t>
            </a:r>
            <a:endParaRPr lang="en-US" dirty="0"/>
          </a:p>
        </p:txBody>
      </p:sp>
      <p:sp>
        <p:nvSpPr>
          <p:cNvPr id="4" name="Content Placeholder 2"/>
          <p:cNvSpPr>
            <a:spLocks noGrp="1"/>
          </p:cNvSpPr>
          <p:nvPr>
            <p:ph idx="1"/>
          </p:nvPr>
        </p:nvSpPr>
        <p:spPr>
          <a:xfrm>
            <a:off x="361949" y="1671638"/>
            <a:ext cx="8388351" cy="4999582"/>
          </a:xfrm>
        </p:spPr>
        <p:txBody>
          <a:bodyPr>
            <a:noAutofit/>
          </a:bodyPr>
          <a:lstStyle/>
          <a:p>
            <a:r>
              <a:rPr lang="en-US" sz="2400" b="1" dirty="0" smtClean="0">
                <a:solidFill>
                  <a:srgbClr val="7F7F7F"/>
                </a:solidFill>
              </a:rPr>
              <a:t>Alternative literal utterances</a:t>
            </a:r>
          </a:p>
          <a:p>
            <a:pPr lvl="1"/>
            <a:r>
              <a:rPr lang="en-US" sz="2400" dirty="0" smtClean="0">
                <a:solidFill>
                  <a:srgbClr val="000000"/>
                </a:solidFill>
              </a:rPr>
              <a:t>“He is a lion.” </a:t>
            </a:r>
            <a:r>
              <a:rPr lang="en-US" sz="2400" dirty="0" err="1" smtClean="0">
                <a:solidFill>
                  <a:srgbClr val="000000"/>
                </a:solidFill>
              </a:rPr>
              <a:t>vs</a:t>
            </a:r>
            <a:r>
              <a:rPr lang="en-US" sz="2400" dirty="0" smtClean="0">
                <a:solidFill>
                  <a:srgbClr val="000000"/>
                </a:solidFill>
              </a:rPr>
              <a:t> “He is ferocious.”</a:t>
            </a:r>
          </a:p>
        </p:txBody>
      </p:sp>
    </p:spTree>
    <p:custDataLst>
      <p:tags r:id="rId1"/>
    </p:custDataLst>
    <p:extLst>
      <p:ext uri="{BB962C8B-B14F-4D97-AF65-F5344CB8AC3E}">
        <p14:creationId xmlns:p14="http://schemas.microsoft.com/office/powerpoint/2010/main" val="801649958"/>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93100" cy="1095375"/>
          </a:xfrm>
        </p:spPr>
        <p:txBody>
          <a:bodyPr>
            <a:normAutofit/>
          </a:bodyPr>
          <a:lstStyle/>
          <a:p>
            <a:r>
              <a:rPr lang="en-US" dirty="0" smtClean="0"/>
              <a:t>Model v3</a:t>
            </a:r>
            <a:endParaRPr lang="en-US" dirty="0"/>
          </a:p>
        </p:txBody>
      </p:sp>
      <p:sp>
        <p:nvSpPr>
          <p:cNvPr id="4" name="Content Placeholder 2"/>
          <p:cNvSpPr>
            <a:spLocks noGrp="1"/>
          </p:cNvSpPr>
          <p:nvPr>
            <p:ph idx="1"/>
          </p:nvPr>
        </p:nvSpPr>
        <p:spPr>
          <a:xfrm>
            <a:off x="361949" y="1258888"/>
            <a:ext cx="8388351" cy="4999582"/>
          </a:xfrm>
        </p:spPr>
        <p:txBody>
          <a:bodyPr>
            <a:noAutofit/>
          </a:bodyPr>
          <a:lstStyle/>
          <a:p>
            <a:pPr marL="0" indent="0">
              <a:buNone/>
            </a:pPr>
            <a:endParaRPr lang="en-US" sz="2800" b="1" dirty="0">
              <a:solidFill>
                <a:srgbClr val="7F7F7F"/>
              </a:solidFill>
            </a:endParaRPr>
          </a:p>
        </p:txBody>
      </p:sp>
    </p:spTree>
    <p:custDataLst>
      <p:tags r:id="rId1"/>
    </p:custDataLst>
    <p:extLst>
      <p:ext uri="{BB962C8B-B14F-4D97-AF65-F5344CB8AC3E}">
        <p14:creationId xmlns:p14="http://schemas.microsoft.com/office/powerpoint/2010/main" val="2313598241"/>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iteralAlt_model_summar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78623"/>
            <a:ext cx="5078011" cy="3721100"/>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Results</a:t>
            </a:r>
            <a:endParaRPr lang="en-US" dirty="0"/>
          </a:p>
        </p:txBody>
      </p:sp>
      <p:sp>
        <p:nvSpPr>
          <p:cNvPr id="6" name="Content Placeholder 2"/>
          <p:cNvSpPr>
            <a:spLocks noGrp="1"/>
          </p:cNvSpPr>
          <p:nvPr>
            <p:ph idx="1"/>
          </p:nvPr>
        </p:nvSpPr>
        <p:spPr>
          <a:xfrm>
            <a:off x="3810238" y="2178716"/>
            <a:ext cx="4194322" cy="3677707"/>
          </a:xfrm>
        </p:spPr>
        <p:txBody>
          <a:bodyPr>
            <a:noAutofit/>
          </a:bodyPr>
          <a:lstStyle/>
          <a:p>
            <a:r>
              <a:rPr lang="en-US" sz="2400" b="1" dirty="0" smtClean="0">
                <a:solidFill>
                  <a:srgbClr val="7F7F7F"/>
                </a:solidFill>
              </a:rPr>
              <a:t>Alternative literal utterances</a:t>
            </a:r>
          </a:p>
          <a:p>
            <a:pPr marL="0" indent="0">
              <a:buNone/>
            </a:pPr>
            <a:endParaRPr lang="en-US" sz="2800" b="1" dirty="0">
              <a:solidFill>
                <a:srgbClr val="7F7F7F"/>
              </a:solidFill>
            </a:endParaRPr>
          </a:p>
        </p:txBody>
      </p:sp>
      <p:pic>
        <p:nvPicPr>
          <p:cNvPr id="7" name="Picture 6" descr="metaphor_joint_summar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8626" y="3162748"/>
            <a:ext cx="5111750" cy="3745824"/>
          </a:xfrm>
          <a:prstGeom prst="rect">
            <a:avLst/>
          </a:prstGeom>
        </p:spPr>
      </p:pic>
      <p:sp>
        <p:nvSpPr>
          <p:cNvPr id="3" name="TextBox 2"/>
          <p:cNvSpPr txBox="1"/>
          <p:nvPr/>
        </p:nvSpPr>
        <p:spPr>
          <a:xfrm>
            <a:off x="1910003" y="2793416"/>
            <a:ext cx="807282" cy="369332"/>
          </a:xfrm>
          <a:prstGeom prst="rect">
            <a:avLst/>
          </a:prstGeom>
          <a:noFill/>
        </p:spPr>
        <p:txBody>
          <a:bodyPr wrap="none" rtlCol="0">
            <a:spAutoFit/>
          </a:bodyPr>
          <a:lstStyle/>
          <a:p>
            <a:r>
              <a:rPr lang="en-US" b="1" dirty="0" smtClean="0"/>
              <a:t>Model</a:t>
            </a:r>
            <a:endParaRPr lang="en-US" b="1" dirty="0"/>
          </a:p>
        </p:txBody>
      </p:sp>
      <p:sp>
        <p:nvSpPr>
          <p:cNvPr id="9" name="TextBox 8"/>
          <p:cNvSpPr txBox="1"/>
          <p:nvPr/>
        </p:nvSpPr>
        <p:spPr>
          <a:xfrm>
            <a:off x="6126403" y="2808775"/>
            <a:ext cx="879756" cy="369332"/>
          </a:xfrm>
          <a:prstGeom prst="rect">
            <a:avLst/>
          </a:prstGeom>
          <a:noFill/>
        </p:spPr>
        <p:txBody>
          <a:bodyPr wrap="none" rtlCol="0">
            <a:spAutoFit/>
          </a:bodyPr>
          <a:lstStyle/>
          <a:p>
            <a:r>
              <a:rPr lang="en-US" b="1" dirty="0" smtClean="0"/>
              <a:t>Human</a:t>
            </a:r>
            <a:endParaRPr lang="en-US" b="1" dirty="0"/>
          </a:p>
        </p:txBody>
      </p:sp>
      <p:pic>
        <p:nvPicPr>
          <p:cNvPr id="10" name="Picture 9" descr="model_noAlt_summary.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94" y="201497"/>
            <a:ext cx="3717026" cy="2723788"/>
          </a:xfrm>
          <a:prstGeom prst="rect">
            <a:avLst/>
          </a:prstGeom>
        </p:spPr>
      </p:pic>
      <p:sp>
        <p:nvSpPr>
          <p:cNvPr id="11" name="TextBox 10"/>
          <p:cNvSpPr txBox="1"/>
          <p:nvPr/>
        </p:nvSpPr>
        <p:spPr>
          <a:xfrm>
            <a:off x="11652" y="-38189"/>
            <a:ext cx="2364750" cy="369332"/>
          </a:xfrm>
          <a:prstGeom prst="rect">
            <a:avLst/>
          </a:prstGeom>
          <a:noFill/>
        </p:spPr>
        <p:txBody>
          <a:bodyPr wrap="none" rtlCol="0">
            <a:spAutoFit/>
          </a:bodyPr>
          <a:lstStyle/>
          <a:p>
            <a:r>
              <a:rPr lang="en-US" b="1" dirty="0" smtClean="0"/>
              <a:t>Model: no alternatives</a:t>
            </a:r>
            <a:endParaRPr lang="en-US" b="1" dirty="0"/>
          </a:p>
        </p:txBody>
      </p:sp>
    </p:spTree>
    <p:custDataLst>
      <p:tags r:id="rId1"/>
    </p:custDataLst>
    <p:extLst>
      <p:ext uri="{BB962C8B-B14F-4D97-AF65-F5344CB8AC3E}">
        <p14:creationId xmlns:p14="http://schemas.microsoft.com/office/powerpoint/2010/main" val="1318215147"/>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teralAlt_scat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9732" y="1715565"/>
            <a:ext cx="6762750" cy="4955655"/>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Results</a:t>
            </a:r>
            <a:endParaRPr lang="en-US" dirty="0"/>
          </a:p>
        </p:txBody>
      </p:sp>
      <p:sp>
        <p:nvSpPr>
          <p:cNvPr id="3" name="TextBox 2"/>
          <p:cNvSpPr txBox="1"/>
          <p:nvPr/>
        </p:nvSpPr>
        <p:spPr>
          <a:xfrm>
            <a:off x="7325744" y="5953125"/>
            <a:ext cx="893732" cy="369332"/>
          </a:xfrm>
          <a:prstGeom prst="rect">
            <a:avLst/>
          </a:prstGeom>
          <a:noFill/>
        </p:spPr>
        <p:txBody>
          <a:bodyPr wrap="none" rtlCol="0">
            <a:spAutoFit/>
          </a:bodyPr>
          <a:lstStyle/>
          <a:p>
            <a:r>
              <a:rPr lang="en-US" dirty="0" smtClean="0"/>
              <a:t>r = 0.89</a:t>
            </a:r>
            <a:endParaRPr lang="en-US" dirty="0"/>
          </a:p>
        </p:txBody>
      </p:sp>
      <p:sp>
        <p:nvSpPr>
          <p:cNvPr id="6" name="Content Placeholder 2"/>
          <p:cNvSpPr>
            <a:spLocks noGrp="1"/>
          </p:cNvSpPr>
          <p:nvPr>
            <p:ph idx="1"/>
          </p:nvPr>
        </p:nvSpPr>
        <p:spPr>
          <a:xfrm>
            <a:off x="361949" y="1322875"/>
            <a:ext cx="8388351" cy="4999582"/>
          </a:xfrm>
        </p:spPr>
        <p:txBody>
          <a:bodyPr>
            <a:noAutofit/>
          </a:bodyPr>
          <a:lstStyle/>
          <a:p>
            <a:r>
              <a:rPr lang="en-US" sz="2400" b="1" dirty="0" smtClean="0">
                <a:solidFill>
                  <a:srgbClr val="7F7F7F"/>
                </a:solidFill>
              </a:rPr>
              <a:t>Alternative literal utterances: metaphorical utterances</a:t>
            </a:r>
          </a:p>
          <a:p>
            <a:pPr marL="0" indent="0">
              <a:buNone/>
            </a:pPr>
            <a:endParaRPr lang="en-US" sz="2800" b="1" dirty="0">
              <a:solidFill>
                <a:srgbClr val="7F7F7F"/>
              </a:solidFill>
            </a:endParaRPr>
          </a:p>
        </p:txBody>
      </p:sp>
    </p:spTree>
    <p:custDataLst>
      <p:tags r:id="rId1"/>
    </p:custDataLst>
    <p:extLst>
      <p:ext uri="{BB962C8B-B14F-4D97-AF65-F5344CB8AC3E}">
        <p14:creationId xmlns:p14="http://schemas.microsoft.com/office/powerpoint/2010/main" val="2093268997"/>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teralAdj_scatter_liter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2584" y="1746250"/>
            <a:ext cx="6767791" cy="4959349"/>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Results</a:t>
            </a:r>
            <a:endParaRPr lang="en-US" dirty="0"/>
          </a:p>
        </p:txBody>
      </p:sp>
      <p:sp>
        <p:nvSpPr>
          <p:cNvPr id="3" name="TextBox 2"/>
          <p:cNvSpPr txBox="1"/>
          <p:nvPr/>
        </p:nvSpPr>
        <p:spPr>
          <a:xfrm>
            <a:off x="7325744" y="5953125"/>
            <a:ext cx="776738" cy="369332"/>
          </a:xfrm>
          <a:prstGeom prst="rect">
            <a:avLst/>
          </a:prstGeom>
          <a:noFill/>
        </p:spPr>
        <p:txBody>
          <a:bodyPr wrap="none" rtlCol="0">
            <a:spAutoFit/>
          </a:bodyPr>
          <a:lstStyle/>
          <a:p>
            <a:r>
              <a:rPr lang="en-US" dirty="0" smtClean="0"/>
              <a:t>r = 0.9</a:t>
            </a:r>
            <a:endParaRPr lang="en-US" dirty="0"/>
          </a:p>
        </p:txBody>
      </p:sp>
      <p:sp>
        <p:nvSpPr>
          <p:cNvPr id="6" name="Content Placeholder 2"/>
          <p:cNvSpPr>
            <a:spLocks noGrp="1"/>
          </p:cNvSpPr>
          <p:nvPr>
            <p:ph idx="1"/>
          </p:nvPr>
        </p:nvSpPr>
        <p:spPr>
          <a:xfrm>
            <a:off x="361949" y="1322875"/>
            <a:ext cx="8388351" cy="4999582"/>
          </a:xfrm>
        </p:spPr>
        <p:txBody>
          <a:bodyPr>
            <a:noAutofit/>
          </a:bodyPr>
          <a:lstStyle/>
          <a:p>
            <a:r>
              <a:rPr lang="en-US" sz="2400" b="1" dirty="0" smtClean="0">
                <a:solidFill>
                  <a:srgbClr val="7F7F7F"/>
                </a:solidFill>
              </a:rPr>
              <a:t>Alternative literal utterances: literal utterances</a:t>
            </a:r>
          </a:p>
          <a:p>
            <a:pPr marL="0" indent="0">
              <a:buNone/>
            </a:pPr>
            <a:endParaRPr lang="en-US" sz="2800" b="1" dirty="0">
              <a:solidFill>
                <a:srgbClr val="7F7F7F"/>
              </a:solidFill>
            </a:endParaRPr>
          </a:p>
        </p:txBody>
      </p:sp>
    </p:spTree>
    <p:custDataLst>
      <p:tags r:id="rId1"/>
    </p:custDataLst>
    <p:extLst>
      <p:ext uri="{BB962C8B-B14F-4D97-AF65-F5344CB8AC3E}">
        <p14:creationId xmlns:p14="http://schemas.microsoft.com/office/powerpoint/2010/main" val="617803925"/>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Results</a:t>
            </a:r>
            <a:endParaRPr lang="en-US" dirty="0"/>
          </a:p>
        </p:txBody>
      </p:sp>
      <p:sp>
        <p:nvSpPr>
          <p:cNvPr id="6" name="Content Placeholder 2"/>
          <p:cNvSpPr>
            <a:spLocks noGrp="1"/>
          </p:cNvSpPr>
          <p:nvPr>
            <p:ph idx="1"/>
          </p:nvPr>
        </p:nvSpPr>
        <p:spPr>
          <a:xfrm>
            <a:off x="361949" y="1322875"/>
            <a:ext cx="8388351" cy="4999582"/>
          </a:xfrm>
        </p:spPr>
        <p:txBody>
          <a:bodyPr>
            <a:noAutofit/>
          </a:bodyPr>
          <a:lstStyle/>
          <a:p>
            <a:r>
              <a:rPr lang="en-US" sz="2400" b="1" dirty="0" smtClean="0">
                <a:solidFill>
                  <a:srgbClr val="7F7F7F"/>
                </a:solidFill>
              </a:rPr>
              <a:t>Alternative literal utterances: goals</a:t>
            </a:r>
          </a:p>
          <a:p>
            <a:pPr marL="0" indent="0">
              <a:buNone/>
            </a:pPr>
            <a:endParaRPr lang="en-US" sz="2800" b="1" dirty="0">
              <a:solidFill>
                <a:srgbClr val="7F7F7F"/>
              </a:solidFill>
            </a:endParaRPr>
          </a:p>
        </p:txBody>
      </p:sp>
      <p:pic>
        <p:nvPicPr>
          <p:cNvPr id="2" name="Picture 1" descr="literalAdj_go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304" y="1793875"/>
            <a:ext cx="6867446" cy="5032375"/>
          </a:xfrm>
          <a:prstGeom prst="rect">
            <a:avLst/>
          </a:prstGeom>
        </p:spPr>
      </p:pic>
    </p:spTree>
    <p:custDataLst>
      <p:tags r:id="rId1"/>
    </p:custDataLst>
    <p:extLst>
      <p:ext uri="{BB962C8B-B14F-4D97-AF65-F5344CB8AC3E}">
        <p14:creationId xmlns:p14="http://schemas.microsoft.com/office/powerpoint/2010/main" val="733881016"/>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1" name="Rounded Rectangular Callout 10"/>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2556750813"/>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pic>
        <p:nvPicPr>
          <p:cNvPr id="4" name="Picture 3" descr="sun.png"/>
          <p:cNvPicPr>
            <a:picLocks noChangeAspect="1"/>
          </p:cNvPicPr>
          <p:nvPr/>
        </p:nvPicPr>
        <p:blipFill>
          <a:blip r:embed="rId5">
            <a:alphaModFix amt="65000"/>
            <a:extLst>
              <a:ext uri="{28A0092B-C50C-407E-A947-70E740481C1C}">
                <a14:useLocalDpi xmlns:a14="http://schemas.microsoft.com/office/drawing/2010/main" val="0"/>
              </a:ext>
            </a:extLst>
          </a:blip>
          <a:stretch>
            <a:fillRect/>
          </a:stretch>
        </p:blipFill>
        <p:spPr>
          <a:xfrm>
            <a:off x="82471" y="2285110"/>
            <a:ext cx="3111840" cy="1996928"/>
          </a:xfrm>
          <a:prstGeom prst="rect">
            <a:avLst/>
          </a:prstGeom>
        </p:spPr>
      </p:pic>
      <p:sp>
        <p:nvSpPr>
          <p:cNvPr id="13" name="Rounded Rectangular Callout 12"/>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6" name="Cloud Callout 15"/>
          <p:cNvSpPr/>
          <p:nvPr/>
        </p:nvSpPr>
        <p:spPr>
          <a:xfrm>
            <a:off x="142875" y="2318100"/>
            <a:ext cx="2315305" cy="1822268"/>
          </a:xfrm>
          <a:prstGeom prst="cloudCallout">
            <a:avLst>
              <a:gd name="adj1" fmla="val 77182"/>
              <a:gd name="adj2" fmla="val -31674"/>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made of hot plasma.</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349239950"/>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beautiful.</a:t>
            </a:r>
            <a:endParaRPr lang="en-US" sz="2000" dirty="0">
              <a:solidFill>
                <a:srgbClr val="000000"/>
              </a:solidFill>
            </a:endParaRPr>
          </a:p>
        </p:txBody>
      </p:sp>
      <p:sp>
        <p:nvSpPr>
          <p:cNvPr id="11"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400632415"/>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9" name="Rounded Rectangular Callout 8"/>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2" name="Cloud Callout 11"/>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hot.</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2886227154"/>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000" dirty="0" smtClean="0"/>
              <a:t>A speaker chooses an utterance that will effectively communicate her message to a listener</a:t>
            </a:r>
          </a:p>
          <a:p>
            <a:pPr lvl="1"/>
            <a:endParaRPr lang="en-US" sz="2000" dirty="0" smtClean="0"/>
          </a:p>
          <a:p>
            <a:pPr marL="457200" lvl="1" indent="0">
              <a:buNone/>
            </a:pPr>
            <a:endParaRPr lang="en-US" sz="2400" dirty="0" smtClean="0"/>
          </a:p>
          <a:p>
            <a:pPr lvl="1"/>
            <a:r>
              <a:rPr lang="en-US" sz="2000" dirty="0" smtClean="0"/>
              <a:t>A pragmatic listener reasons about a speaker in order to infer the meaning of </a:t>
            </a:r>
            <a:r>
              <a:rPr lang="en-US" sz="2000" dirty="0" smtClean="0"/>
              <a:t>an</a:t>
            </a:r>
            <a:r>
              <a:rPr lang="en-US" sz="2000" dirty="0" smtClean="0"/>
              <a:t> </a:t>
            </a:r>
            <a:r>
              <a:rPr lang="en-US" sz="2000" dirty="0" smtClean="0"/>
              <a:t>utterance</a:t>
            </a:r>
          </a:p>
          <a:p>
            <a:pPr lvl="1"/>
            <a:endParaRPr lang="en-US" sz="2400" dirty="0" smtClean="0"/>
          </a:p>
          <a:p>
            <a:pPr marL="457200" lvl="1" indent="0">
              <a:buNone/>
            </a:pPr>
            <a:endParaRPr lang="en-US" sz="2400" dirty="0" smtClean="0"/>
          </a:p>
          <a:p>
            <a:pPr lvl="1"/>
            <a:r>
              <a:rPr lang="en-US" sz="2000" dirty="0" smtClean="0"/>
              <a:t>Explains scalar </a:t>
            </a:r>
            <a:r>
              <a:rPr lang="en-US" sz="2000" dirty="0" err="1" smtClean="0"/>
              <a:t>implicature</a:t>
            </a:r>
            <a:r>
              <a:rPr lang="en-US" sz="2000" dirty="0" smtClean="0"/>
              <a:t>, Horn’s </a:t>
            </a:r>
            <a:r>
              <a:rPr lang="en-US" sz="2000" dirty="0" err="1" smtClean="0"/>
              <a:t>implicature</a:t>
            </a:r>
            <a:r>
              <a:rPr lang="en-US" sz="2000" dirty="0" smtClean="0"/>
              <a:t>, </a:t>
            </a:r>
            <a:r>
              <a:rPr lang="en-US" sz="2000" dirty="0" err="1" smtClean="0"/>
              <a:t>etc</a:t>
            </a:r>
            <a:endParaRPr lang="en-US" sz="2000" dirty="0" smtClean="0"/>
          </a:p>
          <a:p>
            <a:pPr lvl="1"/>
            <a:r>
              <a:rPr lang="en-US" sz="2000" dirty="0" smtClean="0"/>
              <a:t>Does not handle cases where the literal </a:t>
            </a:r>
            <a:r>
              <a:rPr lang="en-US" sz="2000" dirty="0"/>
              <a:t>meaning </a:t>
            </a:r>
            <a:r>
              <a:rPr lang="en-US" sz="2000" dirty="0" smtClean="0"/>
              <a:t>of an utterance directly </a:t>
            </a:r>
            <a:r>
              <a:rPr lang="en-US" sz="2000" dirty="0"/>
              <a:t>contradicts </a:t>
            </a:r>
            <a:r>
              <a:rPr lang="en-US" sz="2000" dirty="0" smtClean="0"/>
              <a:t>the </a:t>
            </a:r>
            <a:r>
              <a:rPr lang="en-US" sz="2000" dirty="0"/>
              <a:t>intended meaning</a:t>
            </a:r>
            <a:r>
              <a:rPr lang="en-US" sz="2000" dirty="0" smtClean="0">
                <a:effectLst/>
              </a:rPr>
              <a:t> </a:t>
            </a:r>
            <a:endParaRPr lang="en-US" sz="20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582451155"/>
              </p:ext>
            </p:extLst>
          </p:nvPr>
        </p:nvGraphicFramePr>
        <p:xfrm>
          <a:off x="-1174751" y="2940050"/>
          <a:ext cx="11871325" cy="357239"/>
        </p:xfrm>
        <a:graphic>
          <a:graphicData uri="http://schemas.openxmlformats.org/presentationml/2006/ole">
            <mc:AlternateContent xmlns:mc="http://schemas.openxmlformats.org/markup-compatibility/2006">
              <mc:Choice xmlns:v="urn:schemas-microsoft-com:vml" Requires="v">
                <p:oleObj spid="_x0000_s1205" name="Document" r:id="rId5" imgW="5486400" imgH="165100" progId="Word.Document.12">
                  <p:link updateAutomatic="1"/>
                </p:oleObj>
              </mc:Choice>
              <mc:Fallback>
                <p:oleObj name="Document" r:id="rId5" imgW="5486400" imgH="165100" progId="Word.Document.12">
                  <p:link updateAutomatic="1"/>
                  <p:pic>
                    <p:nvPicPr>
                      <p:cNvPr id="0" name=""/>
                      <p:cNvPicPr/>
                      <p:nvPr/>
                    </p:nvPicPr>
                    <p:blipFill>
                      <a:blip r:embed="rId6"/>
                      <a:stretch>
                        <a:fillRect/>
                      </a:stretch>
                    </p:blipFill>
                    <p:spPr>
                      <a:xfrm>
                        <a:off x="-1174751" y="2940050"/>
                        <a:ext cx="11871325" cy="35723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39077993"/>
              </p:ext>
            </p:extLst>
          </p:nvPr>
        </p:nvGraphicFramePr>
        <p:xfrm>
          <a:off x="-1412876" y="4483100"/>
          <a:ext cx="11953876" cy="332051"/>
        </p:xfrm>
        <a:graphic>
          <a:graphicData uri="http://schemas.openxmlformats.org/presentationml/2006/ole">
            <mc:AlternateContent xmlns:mc="http://schemas.openxmlformats.org/markup-compatibility/2006">
              <mc:Choice xmlns:v="urn:schemas-microsoft-com:vml" Requires="v">
                <p:oleObj spid="_x0000_s1206" name="Document" r:id="rId7" imgW="5486400" imgH="152400" progId="Word.Document.12">
                  <p:link updateAutomatic="1"/>
                </p:oleObj>
              </mc:Choice>
              <mc:Fallback>
                <p:oleObj name="Document" r:id="rId7" imgW="5486400" imgH="152400" progId="Word.Document.12">
                  <p:link updateAutomatic="1"/>
                  <p:pic>
                    <p:nvPicPr>
                      <p:cNvPr id="0" name=""/>
                      <p:cNvPicPr/>
                      <p:nvPr/>
                    </p:nvPicPr>
                    <p:blipFill>
                      <a:blip r:embed="rId8"/>
                      <a:stretch>
                        <a:fillRect/>
                      </a:stretch>
                    </p:blipFill>
                    <p:spPr>
                      <a:xfrm>
                        <a:off x="-1412876" y="4483100"/>
                        <a:ext cx="11953876" cy="33205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02083171"/>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Extending to nonliteral language</a:t>
            </a:r>
            <a:endParaRPr lang="en-US" dirty="0"/>
          </a:p>
        </p:txBody>
      </p:sp>
      <p:sp>
        <p:nvSpPr>
          <p:cNvPr id="3" name="Content Placeholder 2"/>
          <p:cNvSpPr>
            <a:spLocks noGrp="1"/>
          </p:cNvSpPr>
          <p:nvPr>
            <p:ph idx="1"/>
          </p:nvPr>
        </p:nvSpPr>
        <p:spPr>
          <a:xfrm>
            <a:off x="361949" y="1496641"/>
            <a:ext cx="8388351" cy="4999582"/>
          </a:xfrm>
        </p:spPr>
        <p:txBody>
          <a:bodyPr>
            <a:noAutofit/>
          </a:bodyPr>
          <a:lstStyle/>
          <a:p>
            <a:r>
              <a:rPr lang="en-US" sz="2800" b="1" dirty="0" smtClean="0">
                <a:solidFill>
                  <a:srgbClr val="7F7F7F"/>
                </a:solidFill>
              </a:rPr>
              <a:t>Multiple communicative goals</a:t>
            </a:r>
          </a:p>
          <a:p>
            <a:pPr lvl="1"/>
            <a:r>
              <a:rPr lang="en-US" sz="2400" dirty="0" smtClean="0"/>
              <a:t>Given a communicative goal, the speaker may wish to maximize </a:t>
            </a:r>
            <a:r>
              <a:rPr lang="en-US" sz="2400" dirty="0" err="1" smtClean="0"/>
              <a:t>informativeness</a:t>
            </a:r>
            <a:r>
              <a:rPr lang="en-US" sz="2400" dirty="0" smtClean="0"/>
              <a:t> for one kind of information (e.g. </a:t>
            </a:r>
            <a:r>
              <a:rPr lang="en-US" sz="2400" dirty="0" smtClean="0"/>
              <a:t>Juliet’s </a:t>
            </a:r>
            <a:r>
              <a:rPr lang="en-US" sz="2400" dirty="0" smtClean="0"/>
              <a:t>attractiveness</a:t>
            </a:r>
            <a:r>
              <a:rPr lang="en-US" sz="2400" dirty="0" smtClean="0"/>
              <a:t>) </a:t>
            </a:r>
            <a:r>
              <a:rPr lang="en-US" sz="2400" dirty="0" smtClean="0"/>
              <a:t>but not others (e.g. </a:t>
            </a:r>
            <a:r>
              <a:rPr lang="en-US" sz="2400" dirty="0" smtClean="0"/>
              <a:t>Juliet’s temperature)</a:t>
            </a:r>
            <a:endParaRPr lang="en-US" sz="2400" dirty="0" smtClean="0"/>
          </a:p>
          <a:p>
            <a:pPr lvl="1"/>
            <a:r>
              <a:rPr lang="en-US" sz="2400" dirty="0" smtClean="0"/>
              <a:t>The listener reasons about multiple dimensions of information from a single utterance and jointly infers the speaker’s goal as well as the meaning</a:t>
            </a:r>
          </a:p>
          <a:p>
            <a:pPr lvl="1"/>
            <a:r>
              <a:rPr lang="en-US" sz="2400" dirty="0" smtClean="0"/>
              <a:t>A  statement that is literally false can be optimal as long as it conveys information along the target dimension</a:t>
            </a:r>
          </a:p>
        </p:txBody>
      </p:sp>
    </p:spTree>
    <p:custDataLst>
      <p:tags r:id="rId1"/>
    </p:custDataLst>
    <p:extLst>
      <p:ext uri="{BB962C8B-B14F-4D97-AF65-F5344CB8AC3E}">
        <p14:creationId xmlns:p14="http://schemas.microsoft.com/office/powerpoint/2010/main" val="1007622542"/>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0.3|0.2"/>
</p:tagLst>
</file>

<file path=ppt/tags/tag10.xml><?xml version="1.0" encoding="utf-8"?>
<p:tagLst xmlns:a="http://schemas.openxmlformats.org/drawingml/2006/main" xmlns:r="http://schemas.openxmlformats.org/officeDocument/2006/relationships" xmlns:p="http://schemas.openxmlformats.org/presentationml/2006/main">
  <p:tag name="TIMING" val="|0.6|0.3|0.2"/>
</p:tagLst>
</file>

<file path=ppt/tags/tag11.xml><?xml version="1.0" encoding="utf-8"?>
<p:tagLst xmlns:a="http://schemas.openxmlformats.org/drawingml/2006/main" xmlns:r="http://schemas.openxmlformats.org/officeDocument/2006/relationships" xmlns:p="http://schemas.openxmlformats.org/presentationml/2006/main">
  <p:tag name="TIMING" val="|0.6|0.3|0.2"/>
</p:tagLst>
</file>

<file path=ppt/tags/tag12.xml><?xml version="1.0" encoding="utf-8"?>
<p:tagLst xmlns:a="http://schemas.openxmlformats.org/drawingml/2006/main" xmlns:r="http://schemas.openxmlformats.org/officeDocument/2006/relationships" xmlns:p="http://schemas.openxmlformats.org/presentationml/2006/main">
  <p:tag name="TIMING" val="|0.6|0.3|0.2"/>
</p:tagLst>
</file>

<file path=ppt/tags/tag13.xml><?xml version="1.0" encoding="utf-8"?>
<p:tagLst xmlns:a="http://schemas.openxmlformats.org/drawingml/2006/main" xmlns:r="http://schemas.openxmlformats.org/officeDocument/2006/relationships" xmlns:p="http://schemas.openxmlformats.org/presentationml/2006/main">
  <p:tag name="TIMING" val="|1|7.7"/>
</p:tagLst>
</file>

<file path=ppt/tags/tag14.xml><?xml version="1.0" encoding="utf-8"?>
<p:tagLst xmlns:a="http://schemas.openxmlformats.org/drawingml/2006/main" xmlns:r="http://schemas.openxmlformats.org/officeDocument/2006/relationships" xmlns:p="http://schemas.openxmlformats.org/presentationml/2006/main">
  <p:tag name="TIMING" val="|1|7.7"/>
</p:tagLst>
</file>

<file path=ppt/tags/tag15.xml><?xml version="1.0" encoding="utf-8"?>
<p:tagLst xmlns:a="http://schemas.openxmlformats.org/drawingml/2006/main" xmlns:r="http://schemas.openxmlformats.org/officeDocument/2006/relationships" xmlns:p="http://schemas.openxmlformats.org/presentationml/2006/main">
  <p:tag name="TIMING" val="|1|7.7"/>
</p:tagLst>
</file>

<file path=ppt/tags/tag16.xml><?xml version="1.0" encoding="utf-8"?>
<p:tagLst xmlns:a="http://schemas.openxmlformats.org/drawingml/2006/main" xmlns:r="http://schemas.openxmlformats.org/officeDocument/2006/relationships" xmlns:p="http://schemas.openxmlformats.org/presentationml/2006/main">
  <p:tag name="TIMING" val="|1|7.7"/>
</p:tagLst>
</file>

<file path=ppt/tags/tag17.xml><?xml version="1.0" encoding="utf-8"?>
<p:tagLst xmlns:a="http://schemas.openxmlformats.org/drawingml/2006/main" xmlns:r="http://schemas.openxmlformats.org/officeDocument/2006/relationships" xmlns:p="http://schemas.openxmlformats.org/presentationml/2006/main">
  <p:tag name="TIMING" val="|1|7.7"/>
</p:tagLst>
</file>

<file path=ppt/tags/tag18.xml><?xml version="1.0" encoding="utf-8"?>
<p:tagLst xmlns:a="http://schemas.openxmlformats.org/drawingml/2006/main" xmlns:r="http://schemas.openxmlformats.org/officeDocument/2006/relationships" xmlns:p="http://schemas.openxmlformats.org/presentationml/2006/main">
  <p:tag name="TIMING" val="|1|7.7"/>
</p:tagLst>
</file>

<file path=ppt/tags/tag19.xml><?xml version="1.0" encoding="utf-8"?>
<p:tagLst xmlns:a="http://schemas.openxmlformats.org/drawingml/2006/main" xmlns:r="http://schemas.openxmlformats.org/officeDocument/2006/relationships" xmlns:p="http://schemas.openxmlformats.org/presentationml/2006/main">
  <p:tag name="TIMING" val="|1|7.7"/>
</p:tagLst>
</file>

<file path=ppt/tags/tag2.xml><?xml version="1.0" encoding="utf-8"?>
<p:tagLst xmlns:a="http://schemas.openxmlformats.org/drawingml/2006/main" xmlns:r="http://schemas.openxmlformats.org/officeDocument/2006/relationships" xmlns:p="http://schemas.openxmlformats.org/presentationml/2006/main">
  <p:tag name="TIMING" val="|0.6|0.3|0.2"/>
</p:tagLst>
</file>

<file path=ppt/tags/tag20.xml><?xml version="1.0" encoding="utf-8"?>
<p:tagLst xmlns:a="http://schemas.openxmlformats.org/drawingml/2006/main" xmlns:r="http://schemas.openxmlformats.org/officeDocument/2006/relationships" xmlns:p="http://schemas.openxmlformats.org/presentationml/2006/main">
  <p:tag name="TIMING" val="|1|7.7"/>
</p:tagLst>
</file>

<file path=ppt/tags/tag21.xml><?xml version="1.0" encoding="utf-8"?>
<p:tagLst xmlns:a="http://schemas.openxmlformats.org/drawingml/2006/main" xmlns:r="http://schemas.openxmlformats.org/officeDocument/2006/relationships" xmlns:p="http://schemas.openxmlformats.org/presentationml/2006/main">
  <p:tag name="TIMING" val="|1|7.7"/>
</p:tagLst>
</file>

<file path=ppt/tags/tag22.xml><?xml version="1.0" encoding="utf-8"?>
<p:tagLst xmlns:a="http://schemas.openxmlformats.org/drawingml/2006/main" xmlns:r="http://schemas.openxmlformats.org/officeDocument/2006/relationships" xmlns:p="http://schemas.openxmlformats.org/presentationml/2006/main">
  <p:tag name="TIMING" val="|1|7.7"/>
</p:tagLst>
</file>

<file path=ppt/tags/tag23.xml><?xml version="1.0" encoding="utf-8"?>
<p:tagLst xmlns:a="http://schemas.openxmlformats.org/drawingml/2006/main" xmlns:r="http://schemas.openxmlformats.org/officeDocument/2006/relationships" xmlns:p="http://schemas.openxmlformats.org/presentationml/2006/main">
  <p:tag name="TIMING" val="|1|7.7"/>
</p:tagLst>
</file>

<file path=ppt/tags/tag24.xml><?xml version="1.0" encoding="utf-8"?>
<p:tagLst xmlns:a="http://schemas.openxmlformats.org/drawingml/2006/main" xmlns:r="http://schemas.openxmlformats.org/officeDocument/2006/relationships" xmlns:p="http://schemas.openxmlformats.org/presentationml/2006/main">
  <p:tag name="TIMING" val="|1|7.7"/>
</p:tagLst>
</file>

<file path=ppt/tags/tag25.xml><?xml version="1.0" encoding="utf-8"?>
<p:tagLst xmlns:a="http://schemas.openxmlformats.org/drawingml/2006/main" xmlns:r="http://schemas.openxmlformats.org/officeDocument/2006/relationships" xmlns:p="http://schemas.openxmlformats.org/presentationml/2006/main">
  <p:tag name="TIMING" val="|1|7.7"/>
</p:tagLst>
</file>

<file path=ppt/tags/tag26.xml><?xml version="1.0" encoding="utf-8"?>
<p:tagLst xmlns:a="http://schemas.openxmlformats.org/drawingml/2006/main" xmlns:r="http://schemas.openxmlformats.org/officeDocument/2006/relationships" xmlns:p="http://schemas.openxmlformats.org/presentationml/2006/main">
  <p:tag name="TIMING" val="|1|7.7"/>
</p:tagLst>
</file>

<file path=ppt/tags/tag27.xml><?xml version="1.0" encoding="utf-8"?>
<p:tagLst xmlns:a="http://schemas.openxmlformats.org/drawingml/2006/main" xmlns:r="http://schemas.openxmlformats.org/officeDocument/2006/relationships" xmlns:p="http://schemas.openxmlformats.org/presentationml/2006/main">
  <p:tag name="TIMING" val="|1|7.7"/>
</p:tagLst>
</file>

<file path=ppt/tags/tag28.xml><?xml version="1.0" encoding="utf-8"?>
<p:tagLst xmlns:a="http://schemas.openxmlformats.org/drawingml/2006/main" xmlns:r="http://schemas.openxmlformats.org/officeDocument/2006/relationships" xmlns:p="http://schemas.openxmlformats.org/presentationml/2006/main">
  <p:tag name="TIMING" val="|1|7.7"/>
</p:tagLst>
</file>

<file path=ppt/tags/tag29.xml><?xml version="1.0" encoding="utf-8"?>
<p:tagLst xmlns:a="http://schemas.openxmlformats.org/drawingml/2006/main" xmlns:r="http://schemas.openxmlformats.org/officeDocument/2006/relationships" xmlns:p="http://schemas.openxmlformats.org/presentationml/2006/main">
  <p:tag name="TIMING" val="|1|7.7"/>
</p:tagLst>
</file>

<file path=ppt/tags/tag3.xml><?xml version="1.0" encoding="utf-8"?>
<p:tagLst xmlns:a="http://schemas.openxmlformats.org/drawingml/2006/main" xmlns:r="http://schemas.openxmlformats.org/officeDocument/2006/relationships" xmlns:p="http://schemas.openxmlformats.org/presentationml/2006/main">
  <p:tag name="TIMING" val="|0.6|0.3|0.2"/>
</p:tagLst>
</file>

<file path=ppt/tags/tag30.xml><?xml version="1.0" encoding="utf-8"?>
<p:tagLst xmlns:a="http://schemas.openxmlformats.org/drawingml/2006/main" xmlns:r="http://schemas.openxmlformats.org/officeDocument/2006/relationships" xmlns:p="http://schemas.openxmlformats.org/presentationml/2006/main">
  <p:tag name="TIMING" val="|1|7.7"/>
</p:tagLst>
</file>

<file path=ppt/tags/tag31.xml><?xml version="1.0" encoding="utf-8"?>
<p:tagLst xmlns:a="http://schemas.openxmlformats.org/drawingml/2006/main" xmlns:r="http://schemas.openxmlformats.org/officeDocument/2006/relationships" xmlns:p="http://schemas.openxmlformats.org/presentationml/2006/main">
  <p:tag name="TIMING" val="|1|7.7"/>
</p:tagLst>
</file>

<file path=ppt/tags/tag32.xml><?xml version="1.0" encoding="utf-8"?>
<p:tagLst xmlns:a="http://schemas.openxmlformats.org/drawingml/2006/main" xmlns:r="http://schemas.openxmlformats.org/officeDocument/2006/relationships" xmlns:p="http://schemas.openxmlformats.org/presentationml/2006/main">
  <p:tag name="TIMING" val="|1|7.7"/>
</p:tagLst>
</file>

<file path=ppt/tags/tag33.xml><?xml version="1.0" encoding="utf-8"?>
<p:tagLst xmlns:a="http://schemas.openxmlformats.org/drawingml/2006/main" xmlns:r="http://schemas.openxmlformats.org/officeDocument/2006/relationships" xmlns:p="http://schemas.openxmlformats.org/presentationml/2006/main">
  <p:tag name="TIMING" val="|1|7.7"/>
</p:tagLst>
</file>

<file path=ppt/tags/tag4.xml><?xml version="1.0" encoding="utf-8"?>
<p:tagLst xmlns:a="http://schemas.openxmlformats.org/drawingml/2006/main" xmlns:r="http://schemas.openxmlformats.org/officeDocument/2006/relationships" xmlns:p="http://schemas.openxmlformats.org/presentationml/2006/main">
  <p:tag name="TIMING" val="|0.6|0.3|0.2"/>
</p:tagLst>
</file>

<file path=ppt/tags/tag5.xml><?xml version="1.0" encoding="utf-8"?>
<p:tagLst xmlns:a="http://schemas.openxmlformats.org/drawingml/2006/main" xmlns:r="http://schemas.openxmlformats.org/officeDocument/2006/relationships" xmlns:p="http://schemas.openxmlformats.org/presentationml/2006/main">
  <p:tag name="TIMING" val="|0.6|0.3|0.2"/>
</p:tagLst>
</file>

<file path=ppt/tags/tag6.xml><?xml version="1.0" encoding="utf-8"?>
<p:tagLst xmlns:a="http://schemas.openxmlformats.org/drawingml/2006/main" xmlns:r="http://schemas.openxmlformats.org/officeDocument/2006/relationships" xmlns:p="http://schemas.openxmlformats.org/presentationml/2006/main">
  <p:tag name="TIMING" val="|1|0.2|0.1|0.1|0.2"/>
</p:tagLst>
</file>

<file path=ppt/tags/tag7.xml><?xml version="1.0" encoding="utf-8"?>
<p:tagLst xmlns:a="http://schemas.openxmlformats.org/drawingml/2006/main" xmlns:r="http://schemas.openxmlformats.org/officeDocument/2006/relationships" xmlns:p="http://schemas.openxmlformats.org/presentationml/2006/main">
  <p:tag name="TIMING" val="|1|0.2|0.1|0.1|0.2"/>
</p:tagLst>
</file>

<file path=ppt/tags/tag8.xml><?xml version="1.0" encoding="utf-8"?>
<p:tagLst xmlns:a="http://schemas.openxmlformats.org/drawingml/2006/main" xmlns:r="http://schemas.openxmlformats.org/officeDocument/2006/relationships" xmlns:p="http://schemas.openxmlformats.org/presentationml/2006/main">
  <p:tag name="TIMING" val="|0.6|0.3|0.2"/>
</p:tagLst>
</file>

<file path=ppt/tags/tag9.xml><?xml version="1.0" encoding="utf-8"?>
<p:tagLst xmlns:a="http://schemas.openxmlformats.org/drawingml/2006/main" xmlns:r="http://schemas.openxmlformats.org/officeDocument/2006/relationships" xmlns:p="http://schemas.openxmlformats.org/presentationml/2006/main">
  <p:tag name="TIMING" val="|0.6|0.3|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3182</TotalTime>
  <Words>2133</Words>
  <Application>Microsoft Macintosh PowerPoint</Application>
  <PresentationFormat>On-screen Show (4:3)</PresentationFormat>
  <Paragraphs>176</Paragraphs>
  <Slides>37</Slides>
  <Notes>35</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37</vt:i4>
      </vt:variant>
    </vt:vector>
  </HeadingPairs>
  <TitlesOfParts>
    <vt:vector size="40" baseType="lpstr">
      <vt:lpstr>Office Theme</vt:lpstr>
      <vt:lpstr>\\localhost\Users\justinek\Documents\Grad_school\Research\Hyperbole\hyperbole_github\talks\Macintosh HD:Users:justinek:Documents:Grad_school:Research:Hyperbole:hyperbole_github:paper:science2013:kaotext-submitted20130108.docx!OLE_LINK4</vt:lpstr>
      <vt:lpstr>\\localhost\Users\justinek\Documents\Grad_school\Research\Hyperbole\hyperbole_github\talks\Macintosh HD:Users:justinek:Documents:Grad_school:Research:Hyperbole:hyperbole_github:paper:science2013:kaotext-submitted20130108.docx!OLE_LINK5</vt:lpstr>
      <vt:lpstr>Formalizing the pragmatics of metaphor understanding</vt:lpstr>
      <vt:lpstr>Formalizing the pragmatics of metaphor understanding</vt:lpstr>
      <vt:lpstr>How are metaphors understood?</vt:lpstr>
      <vt:lpstr>How are metaphors understood?</vt:lpstr>
      <vt:lpstr>How are metaphors understood?</vt:lpstr>
      <vt:lpstr>How are metaphors understood?</vt:lpstr>
      <vt:lpstr>How are metaphors understood?</vt:lpstr>
      <vt:lpstr>Communication as social reasoning</vt:lpstr>
      <vt:lpstr>Extending to nonliteral language</vt:lpstr>
      <vt:lpstr>Metaphors, like most utterances, are understood using pragmatic reasoning</vt:lpstr>
      <vt:lpstr>Metaphors, like most utterances, are understood using pragmatic reasoning</vt:lpstr>
      <vt:lpstr>Metaphors, like most utterances, are understood using pragmatic reasoning</vt:lpstr>
      <vt:lpstr>Metaphors, like most utterances, are understood using pragmatic reasoning</vt:lpstr>
      <vt:lpstr>Metaphors, like most utterances, are understood using pragmatic reasoning</vt:lpstr>
      <vt:lpstr>Experiment 1a: features</vt:lpstr>
      <vt:lpstr>Experiment 1a: features</vt:lpstr>
      <vt:lpstr>Experiment 1b: feature priors</vt:lpstr>
      <vt:lpstr>Experiment 2: interpretation</vt:lpstr>
      <vt:lpstr>Experiment 2: interpretation</vt:lpstr>
      <vt:lpstr>Experiment 2: interpretation</vt:lpstr>
      <vt:lpstr>Model v1</vt:lpstr>
      <vt:lpstr>Model predictions</vt:lpstr>
      <vt:lpstr>Flaws</vt:lpstr>
      <vt:lpstr>Dependent measures</vt:lpstr>
      <vt:lpstr>Dependent measures</vt:lpstr>
      <vt:lpstr>Dependent measures</vt:lpstr>
      <vt:lpstr>Dependent measures</vt:lpstr>
      <vt:lpstr>Dependent measures</vt:lpstr>
      <vt:lpstr>Alternative utterances</vt:lpstr>
      <vt:lpstr>Model v2</vt:lpstr>
      <vt:lpstr>Results</vt:lpstr>
      <vt:lpstr>Alternative utterances</vt:lpstr>
      <vt:lpstr>Model v3</vt:lpstr>
      <vt:lpstr>Results</vt:lpstr>
      <vt:lpstr>Results</vt:lpstr>
      <vt:lpstr>Results</vt:lpstr>
      <vt:lpstr>Results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Formalizing the pragmatics of metaphor understanding</dc:title>
  <dc:creator>Justine Kao</dc:creator>
  <cp:lastModifiedBy>Justine Kao</cp:lastModifiedBy>
  <cp:revision>91</cp:revision>
  <dcterms:created xsi:type="dcterms:W3CDTF">2014-05-19T18:48:46Z</dcterms:created>
  <dcterms:modified xsi:type="dcterms:W3CDTF">2014-05-21T23:51:26Z</dcterms:modified>
</cp:coreProperties>
</file>