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charts/chart1.xml" ContentType="application/vnd.openxmlformats-officedocument.drawingml.chart+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charts/chart3.xml" ContentType="application/vnd.openxmlformats-officedocument.drawingml.chart+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charts/chart4.xml" ContentType="application/vnd.openxmlformats-officedocument.drawingml.chart+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charts/chart5.xml" ContentType="application/vnd.openxmlformats-officedocument.drawingml.chart+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20" r:id="rId1"/>
  </p:sldMasterIdLst>
  <p:notesMasterIdLst>
    <p:notesMasterId r:id="rId16"/>
  </p:notesMasterIdLst>
  <p:sldIdLst>
    <p:sldId id="293" r:id="rId2"/>
    <p:sldId id="261" r:id="rId3"/>
    <p:sldId id="312" r:id="rId4"/>
    <p:sldId id="336" r:id="rId5"/>
    <p:sldId id="337" r:id="rId6"/>
    <p:sldId id="338" r:id="rId7"/>
    <p:sldId id="339" r:id="rId8"/>
    <p:sldId id="340" r:id="rId9"/>
    <p:sldId id="341" r:id="rId10"/>
    <p:sldId id="342" r:id="rId11"/>
    <p:sldId id="344" r:id="rId12"/>
    <p:sldId id="345" r:id="rId13"/>
    <p:sldId id="346" r:id="rId14"/>
    <p:sldId id="288" r:id="rId15"/>
  </p:sldIdLst>
  <p:sldSz cx="9144000" cy="6858000" type="letter"/>
  <p:notesSz cx="9893300" cy="6743700"/>
  <p:custDataLst>
    <p:tags r:id="rId17"/>
  </p:custDataLst>
  <p:defaultTex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9399"/>
    <a:srgbClr val="FFFFFF"/>
    <a:srgbClr val="7AB800"/>
    <a:srgbClr val="679B00"/>
    <a:srgbClr val="EE10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0" autoAdjust="0"/>
    <p:restoredTop sz="94626" autoAdjust="0"/>
  </p:normalViewPr>
  <p:slideViewPr>
    <p:cSldViewPr snapToGrid="0" snapToObjects="1">
      <p:cViewPr varScale="1">
        <p:scale>
          <a:sx n="78" d="100"/>
          <a:sy n="78" d="100"/>
        </p:scale>
        <p:origin x="1440" y="4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823947836395967E-2"/>
          <c:y val="0.15966386554621848"/>
          <c:w val="0.93835210432720795"/>
          <c:h val="0.77791116446578623"/>
        </c:manualLayout>
      </c:layout>
      <c:barChart>
        <c:barDir val="col"/>
        <c:grouping val="stacked"/>
        <c:varyColors val="0"/>
        <c:ser>
          <c:idx val="0"/>
          <c:order val="0"/>
          <c:spPr>
            <a:solidFill>
              <a:srgbClr val="7AB800"/>
            </a:solidFill>
            <a:ln w="9525">
              <a:solidFill>
                <a:schemeClr val="bg1"/>
              </a:solidFill>
              <a:prstDash val="solid"/>
            </a:ln>
          </c:spPr>
          <c:invertIfNegative val="0"/>
          <c:dPt>
            <c:idx val="0"/>
            <c:invertIfNegative val="0"/>
            <c:bubble3D val="0"/>
            <c:spPr>
              <a:solidFill>
                <a:srgbClr val="068000"/>
              </a:solidFill>
              <a:ln w="9525">
                <a:solidFill>
                  <a:schemeClr val="bg1"/>
                </a:solidFill>
                <a:prstDash val="solid"/>
              </a:ln>
            </c:spPr>
            <c:extLst>
              <c:ext xmlns:c16="http://schemas.microsoft.com/office/drawing/2014/chart" uri="{C3380CC4-5D6E-409C-BE32-E72D297353CC}">
                <c16:uniqueId val="{00000000-9C0D-4D14-B8FA-DD4686CB3D4F}"/>
              </c:ext>
            </c:extLst>
          </c:dPt>
          <c:dPt>
            <c:idx val="2"/>
            <c:invertIfNegative val="0"/>
            <c:bubble3D val="0"/>
            <c:spPr>
              <a:solidFill>
                <a:schemeClr val="accent5"/>
              </a:solidFill>
              <a:ln w="9525">
                <a:solidFill>
                  <a:schemeClr val="bg1"/>
                </a:solidFill>
                <a:prstDash val="solid"/>
              </a:ln>
            </c:spPr>
            <c:extLst>
              <c:ext xmlns:c16="http://schemas.microsoft.com/office/drawing/2014/chart" uri="{C3380CC4-5D6E-409C-BE32-E72D297353CC}">
                <c16:uniqueId val="{00000001-9C0D-4D14-B8FA-DD4686CB3D4F}"/>
              </c:ext>
            </c:extLst>
          </c:dPt>
          <c:dPt>
            <c:idx val="4"/>
            <c:invertIfNegative val="0"/>
            <c:bubble3D val="0"/>
            <c:spPr>
              <a:solidFill>
                <a:schemeClr val="accent5"/>
              </a:solidFill>
              <a:ln w="9525">
                <a:solidFill>
                  <a:schemeClr val="bg1"/>
                </a:solidFill>
                <a:prstDash val="solid"/>
              </a:ln>
            </c:spPr>
            <c:extLst>
              <c:ext xmlns:c16="http://schemas.microsoft.com/office/drawing/2014/chart" uri="{C3380CC4-5D6E-409C-BE32-E72D297353CC}">
                <c16:uniqueId val="{00000002-9C0D-4D14-B8FA-DD4686CB3D4F}"/>
              </c:ext>
            </c:extLst>
          </c:dPt>
          <c:dLbls>
            <c:dLbl>
              <c:idx val="0"/>
              <c:layout>
                <c:manualLayout>
                  <c:x val="0"/>
                  <c:y val="-0.46818727490996398"/>
                </c:manualLayout>
              </c:layout>
              <c:numFmt formatCode="#,##0;&quot;-&quot;#,##0"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C0D-4D14-B8FA-DD4686CB3D4F}"/>
                </c:ext>
              </c:extLst>
            </c:dLbl>
            <c:dLbl>
              <c:idx val="1"/>
              <c:layout>
                <c:manualLayout>
                  <c:x val="0"/>
                  <c:y val="-0.44897959183673469"/>
                </c:manualLayout>
              </c:layout>
              <c:numFmt formatCode="#,##0;&quot;-&quot;#,##0"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C0D-4D14-B8FA-DD4686CB3D4F}"/>
                </c:ext>
              </c:extLst>
            </c:dLbl>
            <c:dLbl>
              <c:idx val="2"/>
              <c:layout>
                <c:manualLayout>
                  <c:x val="0"/>
                  <c:y val="-0.37454981992797121"/>
                </c:manualLayout>
              </c:layout>
              <c:numFmt formatCode="#,##0;&quot;-&quot;#,##0"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C0D-4D14-B8FA-DD4686CB3D4F}"/>
                </c:ext>
              </c:extLst>
            </c:dLbl>
            <c:dLbl>
              <c:idx val="3"/>
              <c:layout>
                <c:manualLayout>
                  <c:x val="0"/>
                  <c:y val="-0.36014405762304924"/>
                </c:manualLayout>
              </c:layout>
              <c:numFmt formatCode="#,##0;&quot;-&quot;#,##0"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9C0D-4D14-B8FA-DD4686CB3D4F}"/>
                </c:ext>
              </c:extLst>
            </c:dLbl>
            <c:dLbl>
              <c:idx val="4"/>
              <c:layout>
                <c:manualLayout>
                  <c:x val="0"/>
                  <c:y val="-0.28931572629051622"/>
                </c:manualLayout>
              </c:layout>
              <c:numFmt formatCode="#,##0;&quot;-&quot;#,##0"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C0D-4D14-B8FA-DD4686CB3D4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500</c:v>
                </c:pt>
                <c:pt idx="1">
                  <c:v>475</c:v>
                </c:pt>
                <c:pt idx="2">
                  <c:v>380</c:v>
                </c:pt>
                <c:pt idx="3">
                  <c:v>361</c:v>
                </c:pt>
                <c:pt idx="4">
                  <c:v>270</c:v>
                </c:pt>
              </c:numCache>
            </c:numRef>
          </c:val>
          <c:extLst>
            <c:ext xmlns:c16="http://schemas.microsoft.com/office/drawing/2014/chart" uri="{C3380CC4-5D6E-409C-BE32-E72D297353CC}">
              <c16:uniqueId val="{00000005-9C0D-4D14-B8FA-DD4686CB3D4F}"/>
            </c:ext>
          </c:extLst>
        </c:ser>
        <c:dLbls>
          <c:showLegendKey val="0"/>
          <c:showVal val="0"/>
          <c:showCatName val="0"/>
          <c:showSerName val="0"/>
          <c:showPercent val="0"/>
          <c:showBubbleSize val="0"/>
        </c:dLbls>
        <c:gapWidth val="80"/>
        <c:overlap val="100"/>
        <c:axId val="786685576"/>
        <c:axId val="1"/>
      </c:barChart>
      <c:catAx>
        <c:axId val="786685576"/>
        <c:scaling>
          <c:orientation val="minMax"/>
        </c:scaling>
        <c:delete val="0"/>
        <c:axPos val="b"/>
        <c:majorGridlines>
          <c:spPr>
            <a:ln>
              <a:noFill/>
            </a:ln>
          </c:spPr>
        </c:majorGridlines>
        <c:majorTickMark val="none"/>
        <c:minorTickMark val="none"/>
        <c:tickLblPos val="none"/>
        <c:spPr>
          <a:ln w="9525">
            <a:solidFill>
              <a:schemeClr val="tx1"/>
            </a:solidFill>
            <a:prstDash val="solid"/>
          </a:ln>
        </c:spPr>
        <c:crossAx val="1"/>
        <c:crosses val="min"/>
        <c:auto val="0"/>
        <c:lblAlgn val="ctr"/>
        <c:lblOffset val="100"/>
        <c:noMultiLvlLbl val="0"/>
      </c:catAx>
      <c:valAx>
        <c:axId val="1"/>
        <c:scaling>
          <c:orientation val="minMax"/>
          <c:max val="500"/>
          <c:min val="0"/>
        </c:scaling>
        <c:delete val="1"/>
        <c:axPos val="l"/>
        <c:numFmt formatCode="General" sourceLinked="1"/>
        <c:majorTickMark val="out"/>
        <c:minorTickMark val="none"/>
        <c:tickLblPos val="nextTo"/>
        <c:crossAx val="786685576"/>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823947836395967E-2"/>
          <c:y val="6.9148936170212769E-2"/>
          <c:w val="0.93835210432720795"/>
          <c:h val="0.86170212765957444"/>
        </c:manualLayout>
      </c:layout>
      <c:barChart>
        <c:barDir val="col"/>
        <c:grouping val="stacked"/>
        <c:varyColors val="0"/>
        <c:ser>
          <c:idx val="0"/>
          <c:order val="0"/>
          <c:spPr>
            <a:solidFill>
              <a:srgbClr val="7AB800"/>
            </a:solidFill>
            <a:ln w="9525">
              <a:solidFill>
                <a:schemeClr val="bg1"/>
              </a:solidFill>
              <a:prstDash val="solid"/>
            </a:ln>
          </c:spPr>
          <c:invertIfNegative val="0"/>
          <c:dPt>
            <c:idx val="0"/>
            <c:invertIfNegative val="0"/>
            <c:bubble3D val="0"/>
            <c:spPr>
              <a:solidFill>
                <a:srgbClr val="068000"/>
              </a:solidFill>
              <a:ln w="9525">
                <a:solidFill>
                  <a:schemeClr val="bg1"/>
                </a:solidFill>
                <a:prstDash val="solid"/>
              </a:ln>
            </c:spPr>
            <c:extLst>
              <c:ext xmlns:c16="http://schemas.microsoft.com/office/drawing/2014/chart" uri="{C3380CC4-5D6E-409C-BE32-E72D297353CC}">
                <c16:uniqueId val="{00000000-E12A-49B3-9DB4-48D24A6B1831}"/>
              </c:ext>
            </c:extLst>
          </c:dPt>
          <c:dPt>
            <c:idx val="2"/>
            <c:invertIfNegative val="0"/>
            <c:bubble3D val="0"/>
            <c:spPr>
              <a:solidFill>
                <a:schemeClr val="accent5"/>
              </a:solidFill>
              <a:ln w="9525">
                <a:solidFill>
                  <a:schemeClr val="bg1"/>
                </a:solidFill>
                <a:prstDash val="solid"/>
              </a:ln>
            </c:spPr>
            <c:extLst>
              <c:ext xmlns:c16="http://schemas.microsoft.com/office/drawing/2014/chart" uri="{C3380CC4-5D6E-409C-BE32-E72D297353CC}">
                <c16:uniqueId val="{00000001-E12A-49B3-9DB4-48D24A6B1831}"/>
              </c:ext>
            </c:extLst>
          </c:dPt>
          <c:dPt>
            <c:idx val="4"/>
            <c:invertIfNegative val="0"/>
            <c:bubble3D val="0"/>
            <c:spPr>
              <a:solidFill>
                <a:schemeClr val="accent5"/>
              </a:solidFill>
              <a:ln w="9525">
                <a:solidFill>
                  <a:schemeClr val="bg1"/>
                </a:solidFill>
                <a:prstDash val="solid"/>
              </a:ln>
            </c:spPr>
            <c:extLst>
              <c:ext xmlns:c16="http://schemas.microsoft.com/office/drawing/2014/chart" uri="{C3380CC4-5D6E-409C-BE32-E72D297353CC}">
                <c16:uniqueId val="{00000002-E12A-49B3-9DB4-48D24A6B1831}"/>
              </c:ext>
            </c:extLst>
          </c:dPt>
          <c:val>
            <c:numRef>
              <c:f>Sheet1!$A$1:$E$1</c:f>
              <c:numCache>
                <c:formatCode>General</c:formatCode>
                <c:ptCount val="5"/>
                <c:pt idx="0">
                  <c:v>100</c:v>
                </c:pt>
                <c:pt idx="1">
                  <c:v>95</c:v>
                </c:pt>
                <c:pt idx="2">
                  <c:v>80</c:v>
                </c:pt>
                <c:pt idx="3">
                  <c:v>95</c:v>
                </c:pt>
                <c:pt idx="4">
                  <c:v>75</c:v>
                </c:pt>
              </c:numCache>
            </c:numRef>
          </c:val>
          <c:extLst>
            <c:ext xmlns:c16="http://schemas.microsoft.com/office/drawing/2014/chart" uri="{C3380CC4-5D6E-409C-BE32-E72D297353CC}">
              <c16:uniqueId val="{00000003-E12A-49B3-9DB4-48D24A6B1831}"/>
            </c:ext>
          </c:extLst>
        </c:ser>
        <c:dLbls>
          <c:showLegendKey val="0"/>
          <c:showVal val="0"/>
          <c:showCatName val="0"/>
          <c:showSerName val="0"/>
          <c:showPercent val="0"/>
          <c:showBubbleSize val="0"/>
        </c:dLbls>
        <c:gapWidth val="80"/>
        <c:overlap val="100"/>
        <c:axId val="859169880"/>
        <c:axId val="1"/>
      </c:barChart>
      <c:catAx>
        <c:axId val="859169880"/>
        <c:scaling>
          <c:orientation val="minMax"/>
        </c:scaling>
        <c:delete val="0"/>
        <c:axPos val="b"/>
        <c:majorGridlines>
          <c:spPr>
            <a:ln>
              <a:noFill/>
            </a:ln>
          </c:spPr>
        </c:majorGridlines>
        <c:majorTickMark val="none"/>
        <c:minorTickMark val="none"/>
        <c:tickLblPos val="none"/>
        <c:spPr>
          <a:ln w="9525">
            <a:solidFill>
              <a:schemeClr val="tx1"/>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59169880"/>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162141194724591"/>
          <c:y val="5.7842046718576193E-2"/>
          <c:w val="0.61675717610550818"/>
          <c:h val="0.88431590656284764"/>
        </c:manualLayout>
      </c:layout>
      <c:pieChart>
        <c:varyColors val="0"/>
        <c:ser>
          <c:idx val="0"/>
          <c:order val="0"/>
          <c:dPt>
            <c:idx val="0"/>
            <c:bubble3D val="0"/>
            <c:spPr>
              <a:solidFill>
                <a:schemeClr val="accent5"/>
              </a:solidFill>
              <a:ln w="9525">
                <a:solidFill>
                  <a:schemeClr val="bg1"/>
                </a:solidFill>
                <a:prstDash val="solid"/>
              </a:ln>
            </c:spPr>
            <c:extLst>
              <c:ext xmlns:c16="http://schemas.microsoft.com/office/drawing/2014/chart" uri="{C3380CC4-5D6E-409C-BE32-E72D297353CC}">
                <c16:uniqueId val="{00000000-A44F-4DEA-8073-2F3601998E0B}"/>
              </c:ext>
            </c:extLst>
          </c:dPt>
          <c:dPt>
            <c:idx val="1"/>
            <c:bubble3D val="0"/>
            <c:spPr>
              <a:solidFill>
                <a:schemeClr val="accent6"/>
              </a:solidFill>
              <a:ln w="9525">
                <a:solidFill>
                  <a:schemeClr val="bg1"/>
                </a:solidFill>
                <a:prstDash val="solid"/>
              </a:ln>
            </c:spPr>
            <c:extLst>
              <c:ext xmlns:c16="http://schemas.microsoft.com/office/drawing/2014/chart" uri="{C3380CC4-5D6E-409C-BE32-E72D297353CC}">
                <c16:uniqueId val="{00000001-A44F-4DEA-8073-2F3601998E0B}"/>
              </c:ext>
            </c:extLst>
          </c:dPt>
          <c:dPt>
            <c:idx val="2"/>
            <c:bubble3D val="0"/>
            <c:spPr>
              <a:solidFill>
                <a:srgbClr val="068000"/>
              </a:solidFill>
              <a:ln w="9525">
                <a:solidFill>
                  <a:schemeClr val="bg1"/>
                </a:solidFill>
                <a:prstDash val="solid"/>
              </a:ln>
            </c:spPr>
            <c:extLst>
              <c:ext xmlns:c16="http://schemas.microsoft.com/office/drawing/2014/chart" uri="{C3380CC4-5D6E-409C-BE32-E72D297353CC}">
                <c16:uniqueId val="{00000002-A44F-4DEA-8073-2F3601998E0B}"/>
              </c:ext>
            </c:extLst>
          </c:dPt>
          <c:dLbls>
            <c:dLbl>
              <c:idx val="0"/>
              <c:layout>
                <c:manualLayout>
                  <c:x val="2.7928626842513578E-2"/>
                  <c:y val="-0.12680756395995552"/>
                </c:manualLayout>
              </c:layout>
              <c:numFmt formatCode="#,##0&quot;%&quot;;&quot;-&quot;#,##0&quot;%&quot;"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44F-4DEA-8073-2F3601998E0B}"/>
                </c:ext>
              </c:extLst>
            </c:dLbl>
            <c:dLbl>
              <c:idx val="1"/>
              <c:layout>
                <c:manualLayout>
                  <c:x val="7.2924747866563222E-2"/>
                  <c:y val="4.3381535038932148E-2"/>
                </c:manualLayout>
              </c:layout>
              <c:numFmt formatCode="#,##0&quot;%&quot;;&quot;-&quot;#,##0&quot;%&quot;" sourceLinked="0"/>
              <c:spPr>
                <a:noFill/>
                <a:ln>
                  <a:noFill/>
                </a:ln>
              </c:spPr>
              <c:txPr>
                <a:bodyPr wrap="none"/>
                <a:lstStyle/>
                <a:p>
                  <a:pPr>
                    <a:defRPr sz="11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44F-4DEA-8073-2F3601998E0B}"/>
                </c:ext>
              </c:extLst>
            </c:dLbl>
            <c:dLbl>
              <c:idx val="2"/>
              <c:layout>
                <c:manualLayout>
                  <c:x val="-8.4561675717610557E-2"/>
                  <c:y val="-1.4460511679644048E-2"/>
                </c:manualLayout>
              </c:layout>
              <c:numFmt formatCode="#,##0&quot;%&quot;;&quot;-&quot;#,##0&quot;%&quot;" sourceLinked="0"/>
              <c:spPr>
                <a:noFill/>
                <a:ln>
                  <a:noFill/>
                </a:ln>
              </c:spPr>
              <c:txPr>
                <a:bodyPr wrap="none"/>
                <a:lstStyle/>
                <a:p>
                  <a:pPr>
                    <a:defRPr sz="11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A44F-4DEA-8073-2F3601998E0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Sheet1!$A$1:$A$3</c:f>
              <c:numCache>
                <c:formatCode>General</c:formatCode>
                <c:ptCount val="3"/>
                <c:pt idx="0">
                  <c:v>9.9</c:v>
                </c:pt>
                <c:pt idx="1">
                  <c:v>43.2</c:v>
                </c:pt>
                <c:pt idx="2">
                  <c:v>46.900000000000006</c:v>
                </c:pt>
              </c:numCache>
            </c:numRef>
          </c:val>
          <c:extLst>
            <c:ext xmlns:c16="http://schemas.microsoft.com/office/drawing/2014/chart" uri="{C3380CC4-5D6E-409C-BE32-E72D297353CC}">
              <c16:uniqueId val="{00000003-A44F-4DEA-8073-2F3601998E0B}"/>
            </c:ext>
          </c:extLst>
        </c:ser>
        <c:dLbls>
          <c:showLegendKey val="0"/>
          <c:showVal val="0"/>
          <c:showCatName val="0"/>
          <c:showSerName val="0"/>
          <c:showPercent val="0"/>
          <c:showBubbleSize val="0"/>
          <c:showLeaderLines val="1"/>
        </c:dLbls>
        <c:firstSliceAng val="0"/>
      </c:pieChart>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162141194724591"/>
          <c:y val="5.7842046718576193E-2"/>
          <c:w val="0.61675717610550818"/>
          <c:h val="0.88431590656284764"/>
        </c:manualLayout>
      </c:layout>
      <c:pieChart>
        <c:varyColors val="0"/>
        <c:ser>
          <c:idx val="0"/>
          <c:order val="0"/>
          <c:dPt>
            <c:idx val="0"/>
            <c:bubble3D val="0"/>
            <c:spPr>
              <a:solidFill>
                <a:schemeClr val="accent2"/>
              </a:solidFill>
              <a:ln w="9525">
                <a:solidFill>
                  <a:schemeClr val="bg1"/>
                </a:solidFill>
                <a:prstDash val="solid"/>
              </a:ln>
            </c:spPr>
            <c:extLst>
              <c:ext xmlns:c16="http://schemas.microsoft.com/office/drawing/2014/chart" uri="{C3380CC4-5D6E-409C-BE32-E72D297353CC}">
                <c16:uniqueId val="{00000000-9620-4D7E-B89E-550056FBE28D}"/>
              </c:ext>
            </c:extLst>
          </c:dPt>
          <c:dPt>
            <c:idx val="1"/>
            <c:bubble3D val="0"/>
            <c:spPr>
              <a:solidFill>
                <a:schemeClr val="accent5"/>
              </a:solidFill>
              <a:ln w="9525">
                <a:solidFill>
                  <a:schemeClr val="bg1"/>
                </a:solidFill>
                <a:prstDash val="solid"/>
              </a:ln>
            </c:spPr>
            <c:extLst>
              <c:ext xmlns:c16="http://schemas.microsoft.com/office/drawing/2014/chart" uri="{C3380CC4-5D6E-409C-BE32-E72D297353CC}">
                <c16:uniqueId val="{00000001-9620-4D7E-B89E-550056FBE28D}"/>
              </c:ext>
            </c:extLst>
          </c:dPt>
          <c:dPt>
            <c:idx val="2"/>
            <c:bubble3D val="0"/>
            <c:spPr>
              <a:solidFill>
                <a:schemeClr val="accent6"/>
              </a:solidFill>
              <a:ln w="9525">
                <a:solidFill>
                  <a:schemeClr val="bg1"/>
                </a:solidFill>
                <a:prstDash val="solid"/>
              </a:ln>
            </c:spPr>
            <c:extLst>
              <c:ext xmlns:c16="http://schemas.microsoft.com/office/drawing/2014/chart" uri="{C3380CC4-5D6E-409C-BE32-E72D297353CC}">
                <c16:uniqueId val="{00000002-9620-4D7E-B89E-550056FBE28D}"/>
              </c:ext>
            </c:extLst>
          </c:dPt>
          <c:dPt>
            <c:idx val="3"/>
            <c:bubble3D val="0"/>
            <c:spPr>
              <a:solidFill>
                <a:srgbClr val="068000"/>
              </a:solidFill>
              <a:ln w="9525">
                <a:solidFill>
                  <a:schemeClr val="bg1"/>
                </a:solidFill>
                <a:prstDash val="solid"/>
              </a:ln>
            </c:spPr>
            <c:extLst>
              <c:ext xmlns:c16="http://schemas.microsoft.com/office/drawing/2014/chart" uri="{C3380CC4-5D6E-409C-BE32-E72D297353CC}">
                <c16:uniqueId val="{00000003-9620-4D7E-B89E-550056FBE28D}"/>
              </c:ext>
            </c:extLst>
          </c:dPt>
          <c:dLbls>
            <c:dLbl>
              <c:idx val="0"/>
              <c:layout>
                <c:manualLayout>
                  <c:x val="-2.7152831652443754E-2"/>
                  <c:y val="-0.13793103448275862"/>
                </c:manualLayout>
              </c:layout>
              <c:numFmt formatCode="#,##0&quot;%&quot;;&quot;-&quot;#,##0&quot;%&quot;"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620-4D7E-B89E-550056FBE28D}"/>
                </c:ext>
              </c:extLst>
            </c:dLbl>
            <c:dLbl>
              <c:idx val="1"/>
              <c:layout>
                <c:manualLayout>
                  <c:x val="4.8099301784328939E-2"/>
                  <c:y val="-9.7886540600667413E-2"/>
                </c:manualLayout>
              </c:layout>
              <c:numFmt formatCode="#,##0&quot;%&quot;;&quot;-&quot;#,##0&quot;%&quot;"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620-4D7E-B89E-550056FBE28D}"/>
                </c:ext>
              </c:extLst>
            </c:dLbl>
            <c:dLbl>
              <c:idx val="2"/>
              <c:layout>
                <c:manualLayout>
                  <c:x val="6.3615205585725365E-2"/>
                  <c:y val="6.3403781979977758E-2"/>
                </c:manualLayout>
              </c:layout>
              <c:numFmt formatCode="#,##0&quot;%&quot;;&quot;-&quot;#,##0&quot;%&quot;" sourceLinked="0"/>
              <c:spPr>
                <a:noFill/>
                <a:ln>
                  <a:noFill/>
                </a:ln>
              </c:spPr>
              <c:txPr>
                <a:bodyPr wrap="none"/>
                <a:lstStyle/>
                <a:p>
                  <a:pPr>
                    <a:defRPr sz="11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620-4D7E-B89E-550056FBE28D}"/>
                </c:ext>
              </c:extLst>
            </c:dLbl>
            <c:dLbl>
              <c:idx val="3"/>
              <c:layout>
                <c:manualLayout>
                  <c:x val="-7.8355314197051981E-2"/>
                  <c:y val="2.8921023359288096E-2"/>
                </c:manualLayout>
              </c:layout>
              <c:numFmt formatCode="#,##0&quot;%&quot;;&quot;-&quot;#,##0&quot;%&quot;" sourceLinked="0"/>
              <c:spPr>
                <a:noFill/>
                <a:ln>
                  <a:noFill/>
                </a:ln>
              </c:spPr>
              <c:txPr>
                <a:bodyPr wrap="none"/>
                <a:lstStyle/>
                <a:p>
                  <a:pPr>
                    <a:defRPr sz="11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620-4D7E-B89E-550056FBE28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Sheet1!$A$1:$A$4</c:f>
              <c:numCache>
                <c:formatCode>General</c:formatCode>
                <c:ptCount val="4"/>
                <c:pt idx="0">
                  <c:v>8.9</c:v>
                </c:pt>
                <c:pt idx="1">
                  <c:v>19.8</c:v>
                </c:pt>
                <c:pt idx="2">
                  <c:v>30.5</c:v>
                </c:pt>
                <c:pt idx="3">
                  <c:v>40.799999999999997</c:v>
                </c:pt>
              </c:numCache>
            </c:numRef>
          </c:val>
          <c:extLst>
            <c:ext xmlns:c16="http://schemas.microsoft.com/office/drawing/2014/chart" uri="{C3380CC4-5D6E-409C-BE32-E72D297353CC}">
              <c16:uniqueId val="{00000004-9620-4D7E-B89E-550056FBE28D}"/>
            </c:ext>
          </c:extLst>
        </c:ser>
        <c:dLbls>
          <c:showLegendKey val="0"/>
          <c:showVal val="0"/>
          <c:showCatName val="0"/>
          <c:showSerName val="0"/>
          <c:showPercent val="0"/>
          <c:showBubbleSize val="0"/>
          <c:showLeaderLines val="1"/>
        </c:dLbls>
        <c:firstSliceAng val="328"/>
      </c:pieChart>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162141194724591"/>
          <c:y val="5.7842046718576193E-2"/>
          <c:w val="0.61675717610550818"/>
          <c:h val="0.88431590656284764"/>
        </c:manualLayout>
      </c:layout>
      <c:pieChart>
        <c:varyColors val="0"/>
        <c:ser>
          <c:idx val="0"/>
          <c:order val="0"/>
          <c:dPt>
            <c:idx val="0"/>
            <c:bubble3D val="0"/>
            <c:spPr>
              <a:solidFill>
                <a:schemeClr val="accent2"/>
              </a:solidFill>
              <a:ln w="9525">
                <a:solidFill>
                  <a:schemeClr val="bg1"/>
                </a:solidFill>
                <a:prstDash val="solid"/>
              </a:ln>
            </c:spPr>
            <c:extLst>
              <c:ext xmlns:c16="http://schemas.microsoft.com/office/drawing/2014/chart" uri="{C3380CC4-5D6E-409C-BE32-E72D297353CC}">
                <c16:uniqueId val="{00000000-845B-4ECD-A9A3-51524FBAB623}"/>
              </c:ext>
            </c:extLst>
          </c:dPt>
          <c:dPt>
            <c:idx val="1"/>
            <c:bubble3D val="0"/>
            <c:spPr>
              <a:solidFill>
                <a:schemeClr val="accent5"/>
              </a:solidFill>
              <a:ln w="9525">
                <a:solidFill>
                  <a:schemeClr val="bg1"/>
                </a:solidFill>
                <a:prstDash val="solid"/>
              </a:ln>
            </c:spPr>
            <c:extLst>
              <c:ext xmlns:c16="http://schemas.microsoft.com/office/drawing/2014/chart" uri="{C3380CC4-5D6E-409C-BE32-E72D297353CC}">
                <c16:uniqueId val="{00000001-845B-4ECD-A9A3-51524FBAB623}"/>
              </c:ext>
            </c:extLst>
          </c:dPt>
          <c:dPt>
            <c:idx val="2"/>
            <c:bubble3D val="0"/>
            <c:spPr>
              <a:solidFill>
                <a:schemeClr val="accent6"/>
              </a:solidFill>
              <a:ln w="9525">
                <a:solidFill>
                  <a:schemeClr val="bg1"/>
                </a:solidFill>
                <a:prstDash val="solid"/>
              </a:ln>
            </c:spPr>
            <c:extLst>
              <c:ext xmlns:c16="http://schemas.microsoft.com/office/drawing/2014/chart" uri="{C3380CC4-5D6E-409C-BE32-E72D297353CC}">
                <c16:uniqueId val="{00000002-845B-4ECD-A9A3-51524FBAB623}"/>
              </c:ext>
            </c:extLst>
          </c:dPt>
          <c:dPt>
            <c:idx val="3"/>
            <c:bubble3D val="0"/>
            <c:spPr>
              <a:solidFill>
                <a:srgbClr val="068000"/>
              </a:solidFill>
              <a:ln w="9525">
                <a:solidFill>
                  <a:schemeClr val="bg1"/>
                </a:solidFill>
                <a:prstDash val="solid"/>
              </a:ln>
            </c:spPr>
            <c:extLst>
              <c:ext xmlns:c16="http://schemas.microsoft.com/office/drawing/2014/chart" uri="{C3380CC4-5D6E-409C-BE32-E72D297353CC}">
                <c16:uniqueId val="{00000003-845B-4ECD-A9A3-51524FBAB623}"/>
              </c:ext>
            </c:extLst>
          </c:dPt>
          <c:dLbls>
            <c:dLbl>
              <c:idx val="0"/>
              <c:layout>
                <c:manualLayout>
                  <c:x val="-3.1031807602792862E-2"/>
                  <c:y val="-0.12458286985539488"/>
                </c:manualLayout>
              </c:layout>
              <c:numFmt formatCode="#,##0&quot;%&quot;;&quot;-&quot;#,##0&quot;%&quot;"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45B-4ECD-A9A3-51524FBAB623}"/>
                </c:ext>
              </c:extLst>
            </c:dLbl>
            <c:dLbl>
              <c:idx val="1"/>
              <c:layout>
                <c:manualLayout>
                  <c:x val="4.7323506594259115E-2"/>
                  <c:y val="-9.8998887652947717E-2"/>
                </c:manualLayout>
              </c:layout>
              <c:numFmt formatCode="#,##0&quot;%&quot;;&quot;-&quot;#,##0&quot;%&quot;" sourceLinked="0"/>
              <c:spPr>
                <a:noFill/>
                <a:ln>
                  <a:noFill/>
                </a:ln>
              </c:spPr>
              <c:txPr>
                <a:bodyPr wrap="none"/>
                <a:lstStyle/>
                <a:p>
                  <a:pPr>
                    <a:defRPr sz="11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45B-4ECD-A9A3-51524FBAB623}"/>
                </c:ext>
              </c:extLst>
            </c:dLbl>
            <c:dLbl>
              <c:idx val="2"/>
              <c:layout>
                <c:manualLayout>
                  <c:x val="7.0597362296353758E-2"/>
                  <c:y val="5.0055617352614018E-2"/>
                </c:manualLayout>
              </c:layout>
              <c:numFmt formatCode="#,##0&quot;%&quot;;&quot;-&quot;#,##0&quot;%&quot;" sourceLinked="0"/>
              <c:spPr>
                <a:noFill/>
                <a:ln>
                  <a:noFill/>
                </a:ln>
              </c:spPr>
              <c:txPr>
                <a:bodyPr wrap="none"/>
                <a:lstStyle/>
                <a:p>
                  <a:pPr>
                    <a:defRPr sz="11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45B-4ECD-A9A3-51524FBAB623}"/>
                </c:ext>
              </c:extLst>
            </c:dLbl>
            <c:dLbl>
              <c:idx val="3"/>
              <c:layout>
                <c:manualLayout>
                  <c:x val="-6.9821567106283941E-2"/>
                  <c:y val="5.0055617352614018E-2"/>
                </c:manualLayout>
              </c:layout>
              <c:numFmt formatCode="#,##0&quot;%&quot;;&quot;-&quot;#,##0&quot;%&quot;" sourceLinked="0"/>
              <c:spPr>
                <a:noFill/>
                <a:ln>
                  <a:noFill/>
                </a:ln>
              </c:spPr>
              <c:txPr>
                <a:bodyPr wrap="none"/>
                <a:lstStyle/>
                <a:p>
                  <a:pPr>
                    <a:defRPr sz="11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45B-4ECD-A9A3-51524FBAB62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Sheet1!$A$1:$A$4</c:f>
              <c:numCache>
                <c:formatCode>General</c:formatCode>
                <c:ptCount val="4"/>
                <c:pt idx="0">
                  <c:v>10.659340659340659</c:v>
                </c:pt>
                <c:pt idx="1">
                  <c:v>19.780219780219781</c:v>
                </c:pt>
                <c:pt idx="2">
                  <c:v>25.934065934065938</c:v>
                </c:pt>
                <c:pt idx="3">
                  <c:v>43.626373626373628</c:v>
                </c:pt>
              </c:numCache>
            </c:numRef>
          </c:val>
          <c:extLst>
            <c:ext xmlns:c16="http://schemas.microsoft.com/office/drawing/2014/chart" uri="{C3380CC4-5D6E-409C-BE32-E72D297353CC}">
              <c16:uniqueId val="{00000004-845B-4ECD-A9A3-51524FBAB623}"/>
            </c:ext>
          </c:extLst>
        </c:ser>
        <c:dLbls>
          <c:showLegendKey val="0"/>
          <c:showVal val="0"/>
          <c:showCatName val="0"/>
          <c:showSerName val="0"/>
          <c:showPercent val="0"/>
          <c:showBubbleSize val="0"/>
          <c:showLeaderLines val="1"/>
        </c:dLbls>
        <c:firstSliceAng val="322"/>
      </c:pieChart>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037100949094047"/>
          <c:y val="7.1330589849108367E-2"/>
          <c:w val="0.53925798101811906"/>
          <c:h val="0.85733882030178321"/>
        </c:manualLayout>
      </c:layout>
      <c:pieChart>
        <c:varyColors val="0"/>
        <c:ser>
          <c:idx val="0"/>
          <c:order val="0"/>
          <c:dPt>
            <c:idx val="0"/>
            <c:bubble3D val="0"/>
            <c:spPr>
              <a:solidFill>
                <a:schemeClr val="accent2"/>
              </a:solidFill>
              <a:ln w="9525">
                <a:solidFill>
                  <a:schemeClr val="bg1"/>
                </a:solidFill>
                <a:prstDash val="solid"/>
              </a:ln>
            </c:spPr>
            <c:extLst>
              <c:ext xmlns:c16="http://schemas.microsoft.com/office/drawing/2014/chart" uri="{C3380CC4-5D6E-409C-BE32-E72D297353CC}">
                <c16:uniqueId val="{00000000-BE1F-4B13-AFA8-75BF1AAAA53B}"/>
              </c:ext>
            </c:extLst>
          </c:dPt>
          <c:dPt>
            <c:idx val="1"/>
            <c:bubble3D val="0"/>
            <c:spPr>
              <a:solidFill>
                <a:schemeClr val="tx2"/>
              </a:solidFill>
              <a:ln w="9525">
                <a:solidFill>
                  <a:schemeClr val="bg1"/>
                </a:solidFill>
                <a:prstDash val="solid"/>
              </a:ln>
            </c:spPr>
            <c:extLst>
              <c:ext xmlns:c16="http://schemas.microsoft.com/office/drawing/2014/chart" uri="{C3380CC4-5D6E-409C-BE32-E72D297353CC}">
                <c16:uniqueId val="{00000001-BE1F-4B13-AFA8-75BF1AAAA53B}"/>
              </c:ext>
            </c:extLst>
          </c:dPt>
          <c:dPt>
            <c:idx val="2"/>
            <c:bubble3D val="0"/>
            <c:spPr>
              <a:solidFill>
                <a:schemeClr val="accent5"/>
              </a:solidFill>
              <a:ln w="9525">
                <a:solidFill>
                  <a:schemeClr val="bg1"/>
                </a:solidFill>
                <a:prstDash val="solid"/>
              </a:ln>
            </c:spPr>
            <c:extLst>
              <c:ext xmlns:c16="http://schemas.microsoft.com/office/drawing/2014/chart" uri="{C3380CC4-5D6E-409C-BE32-E72D297353CC}">
                <c16:uniqueId val="{00000002-BE1F-4B13-AFA8-75BF1AAAA53B}"/>
              </c:ext>
            </c:extLst>
          </c:dPt>
          <c:dPt>
            <c:idx val="3"/>
            <c:bubble3D val="0"/>
            <c:spPr>
              <a:solidFill>
                <a:schemeClr val="accent6"/>
              </a:solidFill>
              <a:ln w="9525">
                <a:solidFill>
                  <a:schemeClr val="bg1"/>
                </a:solidFill>
                <a:prstDash val="solid"/>
              </a:ln>
            </c:spPr>
            <c:extLst>
              <c:ext xmlns:c16="http://schemas.microsoft.com/office/drawing/2014/chart" uri="{C3380CC4-5D6E-409C-BE32-E72D297353CC}">
                <c16:uniqueId val="{00000003-BE1F-4B13-AFA8-75BF1AAAA53B}"/>
              </c:ext>
            </c:extLst>
          </c:dPt>
          <c:dPt>
            <c:idx val="4"/>
            <c:bubble3D val="0"/>
            <c:spPr>
              <a:solidFill>
                <a:srgbClr val="068000"/>
              </a:solidFill>
              <a:ln w="9525">
                <a:solidFill>
                  <a:schemeClr val="bg1"/>
                </a:solidFill>
                <a:prstDash val="solid"/>
              </a:ln>
            </c:spPr>
            <c:extLst>
              <c:ext xmlns:c16="http://schemas.microsoft.com/office/drawing/2014/chart" uri="{C3380CC4-5D6E-409C-BE32-E72D297353CC}">
                <c16:uniqueId val="{00000004-BE1F-4B13-AFA8-75BF1AAAA53B}"/>
              </c:ext>
            </c:extLst>
          </c:dPt>
          <c:dLbls>
            <c:dLbl>
              <c:idx val="0"/>
              <c:layout>
                <c:manualLayout>
                  <c:x val="-5.6945642795513375E-2"/>
                  <c:y val="-5.3497942386831275E-2"/>
                </c:manualLayout>
              </c:layout>
              <c:numFmt formatCode="#,##0&quot;%&quot;;&quot;-&quot;#,##0&quot;%&quot;"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E1F-4B13-AFA8-75BF1AAAA53B}"/>
                </c:ext>
              </c:extLst>
            </c:dLbl>
            <c:dLbl>
              <c:idx val="1"/>
              <c:layout>
                <c:manualLayout>
                  <c:x val="-2.7610008628127698E-2"/>
                  <c:y val="-0.11248285322359397"/>
                </c:manualLayout>
              </c:layout>
              <c:numFmt formatCode="#,##0&quot;%&quot;;&quot;-&quot;#,##0&quot;%&quot;"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E1F-4B13-AFA8-75BF1AAAA53B}"/>
                </c:ext>
              </c:extLst>
            </c:dLbl>
            <c:dLbl>
              <c:idx val="2"/>
              <c:layout>
                <c:manualLayout>
                  <c:x val="4.0552200172562551E-2"/>
                  <c:y val="-8.9163237311385465E-2"/>
                </c:manualLayout>
              </c:layout>
              <c:numFmt formatCode="#,##0&quot;%&quot;;&quot;-&quot;#,##0&quot;%&quot;"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E1F-4B13-AFA8-75BF1AAAA53B}"/>
                </c:ext>
              </c:extLst>
            </c:dLbl>
            <c:dLbl>
              <c:idx val="3"/>
              <c:layout>
                <c:manualLayout>
                  <c:x val="5.3494391716997408E-2"/>
                  <c:y val="5.6241426611796985E-2"/>
                </c:manualLayout>
              </c:layout>
              <c:numFmt formatCode="#,##0&quot;%&quot;;&quot;-&quot;#,##0&quot;%&quot;"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E1F-4B13-AFA8-75BF1AAAA53B}"/>
                </c:ext>
              </c:extLst>
            </c:dLbl>
            <c:dLbl>
              <c:idx val="4"/>
              <c:layout>
                <c:manualLayout>
                  <c:x val="-4.8317515099223468E-2"/>
                  <c:y val="6.7215363511659812E-2"/>
                </c:manualLayout>
              </c:layout>
              <c:numFmt formatCode="#,##0&quot;%&quot;;&quot;-&quot;#,##0&quot;%&quot;"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E1F-4B13-AFA8-75BF1AAAA53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Sheet1!$A$1:$A$5</c:f>
              <c:numCache>
                <c:formatCode>General</c:formatCode>
                <c:ptCount val="5"/>
                <c:pt idx="0">
                  <c:v>10.4</c:v>
                </c:pt>
                <c:pt idx="1">
                  <c:v>11.4</c:v>
                </c:pt>
                <c:pt idx="2">
                  <c:v>21</c:v>
                </c:pt>
                <c:pt idx="3">
                  <c:v>28.000000000000004</c:v>
                </c:pt>
                <c:pt idx="4">
                  <c:v>29.2</c:v>
                </c:pt>
              </c:numCache>
            </c:numRef>
          </c:val>
          <c:extLst>
            <c:ext xmlns:c16="http://schemas.microsoft.com/office/drawing/2014/chart" uri="{C3380CC4-5D6E-409C-BE32-E72D297353CC}">
              <c16:uniqueId val="{00000005-BE1F-4B13-AFA8-75BF1AAAA53B}"/>
            </c:ext>
          </c:extLst>
        </c:ser>
        <c:dLbls>
          <c:showLegendKey val="0"/>
          <c:showVal val="0"/>
          <c:showCatName val="0"/>
          <c:showSerName val="0"/>
          <c:showPercent val="0"/>
          <c:showBubbleSize val="0"/>
          <c:showLeaderLines val="1"/>
        </c:dLbls>
        <c:firstSliceAng val="282"/>
      </c:pieChart>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87838" cy="336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603875" y="0"/>
            <a:ext cx="4287838" cy="336550"/>
          </a:xfrm>
          <a:prstGeom prst="rect">
            <a:avLst/>
          </a:prstGeom>
        </p:spPr>
        <p:txBody>
          <a:bodyPr vert="horz" lIns="91440" tIns="45720" rIns="91440" bIns="45720" rtlCol="0"/>
          <a:lstStyle>
            <a:lvl1pPr algn="r">
              <a:defRPr sz="1200"/>
            </a:lvl1pPr>
          </a:lstStyle>
          <a:p>
            <a:fld id="{56C817A2-68A1-4867-8E58-596D62AB837A}" type="datetimeFigureOut">
              <a:rPr lang="en-US" smtClean="0"/>
              <a:t>12/10/2018</a:t>
            </a:fld>
            <a:endParaRPr lang="en-US" dirty="0"/>
          </a:p>
        </p:txBody>
      </p:sp>
      <p:sp>
        <p:nvSpPr>
          <p:cNvPr id="4" name="Slide Image Placeholder 3"/>
          <p:cNvSpPr>
            <a:spLocks noGrp="1" noRot="1" noChangeAspect="1"/>
          </p:cNvSpPr>
          <p:nvPr>
            <p:ph type="sldImg" idx="2"/>
          </p:nvPr>
        </p:nvSpPr>
        <p:spPr>
          <a:xfrm>
            <a:off x="3260725" y="506413"/>
            <a:ext cx="3371850" cy="25288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89013" y="3203575"/>
            <a:ext cx="7915275" cy="30337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05563"/>
            <a:ext cx="4287838" cy="3365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03875" y="6405563"/>
            <a:ext cx="4287838" cy="336550"/>
          </a:xfrm>
          <a:prstGeom prst="rect">
            <a:avLst/>
          </a:prstGeom>
        </p:spPr>
        <p:txBody>
          <a:bodyPr vert="horz" lIns="91440" tIns="45720" rIns="91440" bIns="45720" rtlCol="0" anchor="b"/>
          <a:lstStyle>
            <a:lvl1pPr algn="r">
              <a:defRPr sz="1200"/>
            </a:lvl1pPr>
          </a:lstStyle>
          <a:p>
            <a:fld id="{31E9F3A1-4947-4B3C-80EE-BF7899920317}" type="slidenum">
              <a:rPr lang="en-US" smtClean="0"/>
              <a:t>‹#›</a:t>
            </a:fld>
            <a:endParaRPr lang="en-US" dirty="0"/>
          </a:p>
        </p:txBody>
      </p:sp>
    </p:spTree>
    <p:extLst>
      <p:ext uri="{BB962C8B-B14F-4D97-AF65-F5344CB8AC3E}">
        <p14:creationId xmlns:p14="http://schemas.microsoft.com/office/powerpoint/2010/main" val="174425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E69ED-5363-43FA-AC00-F3960C02A820}" type="slidenum">
              <a:rPr lang="en-US" smtClean="0"/>
              <a:t>2</a:t>
            </a:fld>
            <a:endParaRPr lang="en-US" dirty="0"/>
          </a:p>
        </p:txBody>
      </p:sp>
    </p:spTree>
    <p:extLst>
      <p:ext uri="{BB962C8B-B14F-4D97-AF65-F5344CB8AC3E}">
        <p14:creationId xmlns:p14="http://schemas.microsoft.com/office/powerpoint/2010/main" val="161028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E9F3A1-4947-4B3C-80EE-BF7899920317}" type="slidenum">
              <a:rPr lang="en-US" smtClean="0"/>
              <a:t>5</a:t>
            </a:fld>
            <a:endParaRPr lang="en-US" dirty="0"/>
          </a:p>
        </p:txBody>
      </p:sp>
    </p:spTree>
    <p:extLst>
      <p:ext uri="{BB962C8B-B14F-4D97-AF65-F5344CB8AC3E}">
        <p14:creationId xmlns:p14="http://schemas.microsoft.com/office/powerpoint/2010/main" val="3489466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tags" Target="../tags/tag11.xml"/><Relationship Id="rId11" Type="http://schemas.openxmlformats.org/officeDocument/2006/relationships/oleObject" Target="../embeddings/oleObject3.bin"/><Relationship Id="rId5" Type="http://schemas.openxmlformats.org/officeDocument/2006/relationships/tags" Target="../tags/tag10.xml"/><Relationship Id="rId10" Type="http://schemas.openxmlformats.org/officeDocument/2006/relationships/image" Target="../media/image1.emf"/><Relationship Id="rId4" Type="http://schemas.openxmlformats.org/officeDocument/2006/relationships/tags" Target="../tags/tag9.xml"/><Relationship Id="rId9"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xml"/><Relationship Id="rId7" Type="http://schemas.openxmlformats.org/officeDocument/2006/relationships/image" Target="../media/image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Slide Number Placeholder" hidden="1"/>
          <p:cNvSpPr>
            <a:spLocks noGrp="1"/>
          </p:cNvSpPr>
          <p:nvPr>
            <p:ph type="sldNum" sz="quarter" idx="11"/>
            <p:custDataLst>
              <p:tags r:id="rId1"/>
            </p:custDataLst>
          </p:nvPr>
        </p:nvSpPr>
        <p:spPr>
          <a:xfrm>
            <a:off x="9204923"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dirty="0">
              <a:latin typeface="+mn-lt"/>
            </a:endParaRPr>
          </a:p>
        </p:txBody>
      </p:sp>
      <p:sp>
        <p:nvSpPr>
          <p:cNvPr id="4" name="Footer Placeholder" hidden="1"/>
          <p:cNvSpPr>
            <a:spLocks noGrp="1"/>
          </p:cNvSpPr>
          <p:nvPr>
            <p:ph type="ftr" sz="quarter" idx="12"/>
            <p:custDataLst>
              <p:tags r:id="rId2"/>
            </p:custDataLst>
          </p:nvPr>
        </p:nvSpPr>
        <p:spPr>
          <a:xfrm>
            <a:off x="9204925"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DE" dirty="0">
              <a:latin typeface="+mn-lt"/>
            </a:endParaRPr>
          </a:p>
        </p:txBody>
      </p:sp>
      <p:sp>
        <p:nvSpPr>
          <p:cNvPr id="9" name="Title 8"/>
          <p:cNvSpPr>
            <a:spLocks noGrp="1"/>
          </p:cNvSpPr>
          <p:nvPr>
            <p:ph type="title"/>
          </p:nvPr>
        </p:nvSpPr>
        <p:spPr/>
        <p:txBody>
          <a:bodyPr/>
          <a:lstStyle>
            <a:lvl1pPr>
              <a:tabLst>
                <a:tab pos="1252538" algn="l"/>
              </a:tabLst>
              <a:defRPr/>
            </a:lvl1pPr>
          </a:lstStyle>
          <a:p>
            <a:r>
              <a:rPr lang="en-US"/>
              <a:t>Click to edit Master title style</a:t>
            </a:r>
            <a:endParaRPr lang="en-US" dirty="0"/>
          </a:p>
        </p:txBody>
      </p:sp>
      <p:pic>
        <p:nvPicPr>
          <p:cNvPr id="6" name="Picture 8" descr="Related image">
            <a:extLst>
              <a:ext uri="{FF2B5EF4-FFF2-40B4-BE49-F238E27FC236}">
                <a16:creationId xmlns:a16="http://schemas.microsoft.com/office/drawing/2014/main" id="{8CF5E1BA-388F-450E-B318-638D75223EF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00095" y="225883"/>
            <a:ext cx="1302590" cy="451191"/>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Image result for warby parker logo">
            <a:extLst>
              <a:ext uri="{FF2B5EF4-FFF2-40B4-BE49-F238E27FC236}">
                <a16:creationId xmlns:a16="http://schemas.microsoft.com/office/drawing/2014/main" id="{5ED73358-CE93-4E3C-B296-3C5A16ADEDB3}"/>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694626" y="-136874"/>
            <a:ext cx="1647386" cy="1176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9FE1C8-F32D-4977-9718-BFB92D08A828}"/>
              </a:ext>
            </a:extLst>
          </p:cNvPr>
          <p:cNvSpPr txBox="1"/>
          <p:nvPr userDrawn="1"/>
        </p:nvSpPr>
        <p:spPr>
          <a:xfrm>
            <a:off x="7289113" y="347603"/>
            <a:ext cx="105798" cy="20774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500" b="0" noProof="0" dirty="0">
                <a:latin typeface="+mn-lt"/>
                <a:cs typeface="Arial Narrow" pitchFamily="34" charset="0"/>
              </a:rPr>
              <a:t>X</a:t>
            </a:r>
          </a:p>
        </p:txBody>
      </p:sp>
    </p:spTree>
    <p:extLst>
      <p:ext uri="{BB962C8B-B14F-4D97-AF65-F5344CB8AC3E}">
        <p14:creationId xmlns:p14="http://schemas.microsoft.com/office/powerpoint/2010/main" val="78042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Slide Number Placeholder" hidden="1"/>
          <p:cNvSpPr>
            <a:spLocks noGrp="1"/>
          </p:cNvSpPr>
          <p:nvPr>
            <p:ph type="sldNum" sz="quarter" idx="11"/>
            <p:custDataLst>
              <p:tags r:id="rId1"/>
            </p:custDataLst>
          </p:nvPr>
        </p:nvSpPr>
        <p:spPr>
          <a:xfrm>
            <a:off x="9204923"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dirty="0">
              <a:latin typeface="+mn-lt"/>
            </a:endParaRPr>
          </a:p>
        </p:txBody>
      </p:sp>
      <p:sp>
        <p:nvSpPr>
          <p:cNvPr id="13" name="Footer Placeholder" hidden="1"/>
          <p:cNvSpPr>
            <a:spLocks noGrp="1"/>
          </p:cNvSpPr>
          <p:nvPr>
            <p:ph type="ftr" sz="quarter" idx="10"/>
            <p:custDataLst>
              <p:tags r:id="rId2"/>
            </p:custDataLst>
          </p:nvPr>
        </p:nvSpPr>
        <p:spPr>
          <a:xfrm>
            <a:off x="9204925"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DE" dirty="0">
              <a:latin typeface="+mn-lt"/>
            </a:endParaRPr>
          </a:p>
        </p:txBody>
      </p:sp>
      <p:sp>
        <p:nvSpPr>
          <p:cNvPr id="4" name="Text Placeholder 3"/>
          <p:cNvSpPr>
            <a:spLocks noGrp="1"/>
          </p:cNvSpPr>
          <p:nvPr>
            <p:ph type="body" sz="quarter" idx="12" hasCustomPrompt="1"/>
          </p:nvPr>
        </p:nvSpPr>
        <p:spPr>
          <a:xfrm>
            <a:off x="486000" y="1710000"/>
            <a:ext cx="8228181" cy="1394228"/>
          </a:xfrm>
        </p:spPr>
        <p:txBody>
          <a:bodyPr/>
          <a:lstStyle>
            <a:lvl1pPr>
              <a:defRPr>
                <a:latin typeface="+mn-lt"/>
                <a:sym typeface="+mn-lt"/>
              </a:defRPr>
            </a:lvl1pPr>
            <a:lvl2pPr>
              <a:defRPr>
                <a:latin typeface="+mn-lt"/>
                <a:sym typeface="+mn-lt"/>
              </a:defRPr>
            </a:lvl2pPr>
            <a:lvl3pPr>
              <a:defRPr>
                <a:latin typeface="+mn-lt"/>
                <a:sym typeface="+mn-lt"/>
              </a:defRPr>
            </a:lvl3pPr>
            <a:lvl4pPr>
              <a:defRPr>
                <a:latin typeface="+mn-lt"/>
                <a:sym typeface="+mn-lt"/>
              </a:defRPr>
            </a:lvl4p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1"/>
          <p:cNvSpPr>
            <a:spLocks noGrp="1"/>
          </p:cNvSpPr>
          <p:nvPr>
            <p:ph type="title"/>
          </p:nvPr>
        </p:nvSpPr>
        <p:spPr/>
        <p:txBody>
          <a:bodyPr/>
          <a:lstStyle/>
          <a:p>
            <a:r>
              <a:rPr lang="en-US"/>
              <a:t>Click to edit Master title style</a:t>
            </a:r>
          </a:p>
        </p:txBody>
      </p:sp>
      <p:pic>
        <p:nvPicPr>
          <p:cNvPr id="8" name="Picture 8" descr="Related image">
            <a:extLst>
              <a:ext uri="{FF2B5EF4-FFF2-40B4-BE49-F238E27FC236}">
                <a16:creationId xmlns:a16="http://schemas.microsoft.com/office/drawing/2014/main" id="{4E8C9C67-429C-4E3E-AB5C-8E1091C37254}"/>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00095" y="225883"/>
            <a:ext cx="1302590" cy="4511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warby parker logo">
            <a:extLst>
              <a:ext uri="{FF2B5EF4-FFF2-40B4-BE49-F238E27FC236}">
                <a16:creationId xmlns:a16="http://schemas.microsoft.com/office/drawing/2014/main" id="{9A0626B0-C749-4C53-BBAC-F5A0525065E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694626" y="-136874"/>
            <a:ext cx="1647386" cy="11767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62AFE48-0FDC-46DE-BE0A-31428E314C31}"/>
              </a:ext>
            </a:extLst>
          </p:cNvPr>
          <p:cNvSpPr txBox="1"/>
          <p:nvPr userDrawn="1"/>
        </p:nvSpPr>
        <p:spPr>
          <a:xfrm>
            <a:off x="7289113" y="347603"/>
            <a:ext cx="105798" cy="20774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500" b="0" noProof="0" dirty="0">
                <a:latin typeface="+mn-lt"/>
                <a:cs typeface="Arial Narrow" pitchFamily="34" charset="0"/>
              </a:rPr>
              <a:t>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693314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2" name="think-cell Slide" r:id="rId9" imgW="270" imgH="270" progId="TCLayout.ActiveDocument.1">
                  <p:embed/>
                </p:oleObj>
              </mc:Choice>
              <mc:Fallback>
                <p:oleObj name="think-cell Slide" r:id="rId9" imgW="270" imgH="270" progId="TCLayout.ActiveDocument.1">
                  <p:embed/>
                  <p:pic>
                    <p:nvPicPr>
                      <p:cNvPr id="3" name="Object 2"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5" name="Slide Number Placeholder" hidden="1"/>
          <p:cNvSpPr>
            <a:spLocks noGrp="1"/>
          </p:cNvSpPr>
          <p:nvPr>
            <p:ph type="sldNum" sz="quarter" idx="11"/>
          </p:nvPr>
        </p:nvSpPr>
        <p:spPr>
          <a:xfrm>
            <a:off x="9204923"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dirty="0">
              <a:latin typeface="+mn-lt"/>
            </a:endParaRPr>
          </a:p>
        </p:txBody>
      </p:sp>
      <p:sp>
        <p:nvSpPr>
          <p:cNvPr id="6" name="Footer Placeholder" hidden="1"/>
          <p:cNvSpPr>
            <a:spLocks noGrp="1"/>
          </p:cNvSpPr>
          <p:nvPr>
            <p:ph type="ftr" sz="quarter" idx="12"/>
          </p:nvPr>
        </p:nvSpPr>
        <p:spPr>
          <a:xfrm>
            <a:off x="9204924"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DE" dirty="0">
              <a:latin typeface="+mn-lt"/>
            </a:endParaRPr>
          </a:p>
        </p:txBody>
      </p:sp>
      <p:sp>
        <p:nvSpPr>
          <p:cNvPr id="2" name="Title"/>
          <p:cNvSpPr>
            <a:spLocks noGrp="1"/>
          </p:cNvSpPr>
          <p:nvPr>
            <p:ph type="title" hasCustomPrompt="1"/>
          </p:nvPr>
        </p:nvSpPr>
        <p:spPr>
          <a:xfrm>
            <a:off x="-1" y="3977640"/>
            <a:ext cx="3680708" cy="373949"/>
          </a:xfrm>
        </p:spPr>
        <p:txBody>
          <a:bodyPr wrap="square" lIns="360000" tIns="0" rIns="182880" bIns="0" anchor="b" anchorCtr="0">
            <a:spAutoFit/>
          </a:bodyPr>
          <a:lstStyle>
            <a:lvl1pPr marL="528638" indent="-528638" algn="l">
              <a:tabLst>
                <a:tab pos="812800" algn="l"/>
              </a:tabLst>
              <a:defRPr baseline="0">
                <a:latin typeface="+mj-lt"/>
                <a:sym typeface="+mn-lt"/>
              </a:defRPr>
            </a:lvl1pPr>
          </a:lstStyle>
          <a:p>
            <a:r>
              <a:rPr lang="en-US" dirty="0"/>
              <a:t>A.   Divider title</a:t>
            </a:r>
            <a:endParaRPr lang="de-DE" dirty="0"/>
          </a:p>
        </p:txBody>
      </p:sp>
      <p:grpSp>
        <p:nvGrpSpPr>
          <p:cNvPr id="12" name="Position Lines"/>
          <p:cNvGrpSpPr>
            <a:grpSpLocks/>
          </p:cNvGrpSpPr>
          <p:nvPr/>
        </p:nvGrpSpPr>
        <p:grpSpPr>
          <a:xfrm>
            <a:off x="359775" y="6884777"/>
            <a:ext cx="3423600" cy="72000"/>
            <a:chOff x="360000" y="6886575"/>
            <a:chExt cx="3423600" cy="72000"/>
          </a:xfrm>
        </p:grpSpPr>
        <p:sp>
          <p:nvSpPr>
            <p:cNvPr id="13" name="Line"/>
            <p:cNvSpPr>
              <a:spLocks noChangeShapeType="1"/>
            </p:cNvSpPr>
            <p:nvPr>
              <p:custDataLst>
                <p:tags r:id="rId3"/>
              </p:custDataLst>
            </p:nvPr>
          </p:nvSpPr>
          <p:spPr bwMode="auto">
            <a:xfrm>
              <a:off x="360000" y="6886575"/>
              <a:ext cx="0" cy="72000"/>
            </a:xfrm>
            <a:prstGeom prst="line">
              <a:avLst/>
            </a:prstGeom>
            <a:noFill/>
            <a:ln w="3175" cmpd="sng">
              <a:solidFill>
                <a:schemeClr val="accent1"/>
              </a:solidFill>
              <a:round/>
              <a:headEnd/>
              <a:tailEnd/>
            </a:ln>
            <a:effectLst/>
          </p:spPr>
          <p:txBody>
            <a:bodyPr/>
            <a:lstStyle/>
            <a:p>
              <a:endParaRPr lang="en-US" noProof="0" dirty="0">
                <a:latin typeface="+mn-lt"/>
                <a:sym typeface="+mn-lt"/>
              </a:endParaRPr>
            </a:p>
          </p:txBody>
        </p:sp>
        <p:sp>
          <p:nvSpPr>
            <p:cNvPr id="14" name="Line"/>
            <p:cNvSpPr>
              <a:spLocks noChangeShapeType="1"/>
            </p:cNvSpPr>
            <p:nvPr>
              <p:custDataLst>
                <p:tags r:id="rId4"/>
              </p:custDataLst>
            </p:nvPr>
          </p:nvSpPr>
          <p:spPr bwMode="auto">
            <a:xfrm>
              <a:off x="890814" y="6886575"/>
              <a:ext cx="0" cy="72000"/>
            </a:xfrm>
            <a:prstGeom prst="line">
              <a:avLst/>
            </a:prstGeom>
            <a:noFill/>
            <a:ln w="3175" cmpd="sng">
              <a:solidFill>
                <a:schemeClr val="accent1"/>
              </a:solidFill>
              <a:round/>
              <a:headEnd/>
              <a:tailEnd/>
            </a:ln>
            <a:effectLst/>
          </p:spPr>
          <p:txBody>
            <a:bodyPr/>
            <a:lstStyle/>
            <a:p>
              <a:endParaRPr lang="en-US" noProof="0" dirty="0">
                <a:latin typeface="+mn-lt"/>
                <a:sym typeface="+mn-lt"/>
              </a:endParaRPr>
            </a:p>
          </p:txBody>
        </p:sp>
        <p:sp>
          <p:nvSpPr>
            <p:cNvPr id="15" name="Line"/>
            <p:cNvSpPr>
              <a:spLocks noChangeShapeType="1"/>
            </p:cNvSpPr>
            <p:nvPr userDrawn="1">
              <p:custDataLst>
                <p:tags r:id="rId5"/>
              </p:custDataLst>
            </p:nvPr>
          </p:nvSpPr>
          <p:spPr bwMode="auto">
            <a:xfrm>
              <a:off x="1174135" y="6886575"/>
              <a:ext cx="0" cy="72000"/>
            </a:xfrm>
            <a:prstGeom prst="line">
              <a:avLst/>
            </a:prstGeom>
            <a:noFill/>
            <a:ln w="3175" cmpd="sng">
              <a:solidFill>
                <a:schemeClr val="accent1"/>
              </a:solidFill>
              <a:round/>
              <a:headEnd/>
              <a:tailEnd/>
            </a:ln>
            <a:effectLst/>
          </p:spPr>
          <p:txBody>
            <a:bodyPr/>
            <a:lstStyle/>
            <a:p>
              <a:endParaRPr lang="en-US" noProof="0" dirty="0">
                <a:latin typeface="+mn-lt"/>
                <a:sym typeface="+mn-lt"/>
              </a:endParaRPr>
            </a:p>
          </p:txBody>
        </p:sp>
        <p:sp>
          <p:nvSpPr>
            <p:cNvPr id="16" name="Line"/>
            <p:cNvSpPr>
              <a:spLocks noChangeShapeType="1"/>
            </p:cNvSpPr>
            <p:nvPr userDrawn="1">
              <p:custDataLst>
                <p:tags r:id="rId6"/>
              </p:custDataLst>
            </p:nvPr>
          </p:nvSpPr>
          <p:spPr bwMode="auto">
            <a:xfrm>
              <a:off x="3504355" y="6886575"/>
              <a:ext cx="0" cy="72000"/>
            </a:xfrm>
            <a:prstGeom prst="line">
              <a:avLst/>
            </a:prstGeom>
            <a:noFill/>
            <a:ln w="3175" cmpd="sng">
              <a:solidFill>
                <a:schemeClr val="accent1"/>
              </a:solidFill>
              <a:round/>
              <a:headEnd/>
              <a:tailEnd/>
            </a:ln>
            <a:effectLst/>
          </p:spPr>
          <p:txBody>
            <a:bodyPr/>
            <a:lstStyle/>
            <a:p>
              <a:endParaRPr lang="en-US" noProof="0" dirty="0">
                <a:latin typeface="+mn-lt"/>
                <a:sym typeface="+mn-lt"/>
              </a:endParaRPr>
            </a:p>
          </p:txBody>
        </p:sp>
        <p:sp>
          <p:nvSpPr>
            <p:cNvPr id="17" name="Line"/>
            <p:cNvSpPr>
              <a:spLocks noChangeShapeType="1"/>
            </p:cNvSpPr>
            <p:nvPr userDrawn="1">
              <p:custDataLst>
                <p:tags r:id="rId7"/>
              </p:custDataLst>
            </p:nvPr>
          </p:nvSpPr>
          <p:spPr bwMode="auto">
            <a:xfrm>
              <a:off x="3783600" y="6886575"/>
              <a:ext cx="0" cy="72000"/>
            </a:xfrm>
            <a:prstGeom prst="line">
              <a:avLst/>
            </a:prstGeom>
            <a:noFill/>
            <a:ln w="3175" cmpd="sng">
              <a:solidFill>
                <a:schemeClr val="accent1"/>
              </a:solidFill>
              <a:round/>
              <a:headEnd/>
              <a:tailEnd/>
            </a:ln>
            <a:effectLst/>
          </p:spPr>
          <p:txBody>
            <a:bodyPr/>
            <a:lstStyle/>
            <a:p>
              <a:endParaRPr lang="en-US" noProof="0" dirty="0">
                <a:latin typeface="+mn-lt"/>
                <a:sym typeface="+mn-lt"/>
              </a:endParaRPr>
            </a:p>
          </p:txBody>
        </p:sp>
      </p:grpSp>
      <p:sp>
        <p:nvSpPr>
          <p:cNvPr id="18" name="Client name"/>
          <p:cNvSpPr>
            <a:spLocks noGrp="1"/>
          </p:cNvSpPr>
          <p:nvPr>
            <p:ph type="body" sz="quarter" idx="22" hasCustomPrompt="1"/>
          </p:nvPr>
        </p:nvSpPr>
        <p:spPr>
          <a:xfrm>
            <a:off x="890589" y="4627456"/>
            <a:ext cx="2790118" cy="475488"/>
          </a:xfrm>
        </p:spPr>
        <p:txBody>
          <a:bodyPr vert="horz" wrap="square" lIns="0" tIns="0" rIns="0" bIns="0" rtlCol="0" anchor="b" anchorCtr="0">
            <a:noAutofit/>
          </a:bodyPr>
          <a:lstStyle>
            <a:lvl1pPr>
              <a:defRPr lang="en-US" dirty="0" smtClean="0"/>
            </a:lvl1pPr>
          </a:lstStyle>
          <a:p>
            <a:pPr lvl="0">
              <a:lnSpc>
                <a:spcPct val="100000"/>
              </a:lnSpc>
            </a:pPr>
            <a:r>
              <a:rPr lang="en-US" dirty="0"/>
              <a:t>Client logo/name</a:t>
            </a:r>
          </a:p>
        </p:txBody>
      </p:sp>
      <p:graphicFrame>
        <p:nvGraphicFramePr>
          <p:cNvPr id="19" name="Object 18" hidden="1"/>
          <p:cNvGraphicFramePr>
            <a:graphicFrameLocks noChangeAspect="1"/>
          </p:cNvGraphicFramePr>
          <p:nvPr userDrawn="1">
            <p:extLst>
              <p:ext uri="{D42A27DB-BD31-4B8C-83A1-F6EECF244321}">
                <p14:modId xmlns:p14="http://schemas.microsoft.com/office/powerpoint/2010/main" val="14165459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3" name="think-cell Slide" r:id="rId11" imgW="270" imgH="270" progId="TCLayout.ActiveDocument.1">
                  <p:embed/>
                </p:oleObj>
              </mc:Choice>
              <mc:Fallback>
                <p:oleObj name="think-cell Slide" r:id="rId11" imgW="270" imgH="270" progId="TCLayout.ActiveDocument.1">
                  <p:embed/>
                  <p:pic>
                    <p:nvPicPr>
                      <p:cNvPr id="19" name="Object 18" hidden="1"/>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66033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age">
    <p:bg>
      <p:bgPr>
        <a:solidFill>
          <a:schemeClr val="accent4"/>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725403108"/>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3085"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90"/>
                        <a:ext cx="1587" cy="1587"/>
                      </a:xfrm>
                      <a:prstGeom prst="rect">
                        <a:avLst/>
                      </a:prstGeom>
                    </p:spPr>
                  </p:pic>
                </p:oleObj>
              </mc:Fallback>
            </mc:AlternateContent>
          </a:graphicData>
        </a:graphic>
      </p:graphicFrame>
      <p:sp>
        <p:nvSpPr>
          <p:cNvPr id="14" name="Slide Number Placeholder" hidden="1"/>
          <p:cNvSpPr>
            <a:spLocks noGrp="1"/>
          </p:cNvSpPr>
          <p:nvPr>
            <p:ph type="sldNum" sz="quarter" idx="11"/>
          </p:nvPr>
        </p:nvSpPr>
        <p:spPr>
          <a:xfrm>
            <a:off x="9204923"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dirty="0">
              <a:latin typeface="+mn-lt"/>
            </a:endParaRPr>
          </a:p>
        </p:txBody>
      </p:sp>
      <p:sp>
        <p:nvSpPr>
          <p:cNvPr id="15" name="Footer Placeholder" hidden="1"/>
          <p:cNvSpPr>
            <a:spLocks noGrp="1"/>
          </p:cNvSpPr>
          <p:nvPr>
            <p:ph type="ftr" sz="quarter" idx="10"/>
          </p:nvPr>
        </p:nvSpPr>
        <p:spPr>
          <a:xfrm>
            <a:off x="9204925"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DE" dirty="0">
              <a:latin typeface="+mn-lt"/>
            </a:endParaRPr>
          </a:p>
        </p:txBody>
      </p:sp>
      <p:sp>
        <p:nvSpPr>
          <p:cNvPr id="19" name="Position Lines"/>
          <p:cNvSpPr>
            <a:spLocks noChangeShapeType="1"/>
          </p:cNvSpPr>
          <p:nvPr/>
        </p:nvSpPr>
        <p:spPr bwMode="auto">
          <a:xfrm>
            <a:off x="358499" y="6886575"/>
            <a:ext cx="0" cy="72000"/>
          </a:xfrm>
          <a:prstGeom prst="line">
            <a:avLst/>
          </a:prstGeom>
          <a:noFill/>
          <a:ln w="3175" cmpd="sng">
            <a:solidFill>
              <a:schemeClr val="accent1"/>
            </a:solidFill>
            <a:round/>
            <a:headEnd/>
            <a:tailEnd/>
          </a:ln>
          <a:effectLst/>
        </p:spPr>
        <p:txBody>
          <a:bodyPr/>
          <a:lstStyle/>
          <a:p>
            <a:endParaRPr lang="en-US" noProof="0" dirty="0">
              <a:latin typeface="+mn-lt"/>
              <a:sym typeface="+mn-lt"/>
            </a:endParaRPr>
          </a:p>
        </p:txBody>
      </p:sp>
      <p:sp>
        <p:nvSpPr>
          <p:cNvPr id="27" name="Type of document"/>
          <p:cNvSpPr>
            <a:spLocks noGrp="1"/>
          </p:cNvSpPr>
          <p:nvPr>
            <p:ph type="body" sz="quarter" idx="18" hasCustomPrompt="1"/>
          </p:nvPr>
        </p:nvSpPr>
        <p:spPr>
          <a:xfrm>
            <a:off x="1" y="4102220"/>
            <a:ext cx="3488266" cy="581698"/>
          </a:xfrm>
        </p:spPr>
        <p:txBody>
          <a:bodyPr vert="horz" wrap="square" lIns="274320" tIns="0" rIns="182880" bIns="0" rtlCol="0" anchor="t" anchorCtr="0">
            <a:spAutoFit/>
          </a:bodyPr>
          <a:lstStyle>
            <a:lvl1pPr>
              <a:defRPr lang="en-US" sz="2100" dirty="0" smtClean="0"/>
            </a:lvl1pPr>
          </a:lstStyle>
          <a:p>
            <a:pPr lvl="0"/>
            <a:r>
              <a:rPr lang="en-US" dirty="0"/>
              <a:t>Type of document</a:t>
            </a:r>
            <a:br>
              <a:rPr lang="en-US" dirty="0"/>
            </a:br>
            <a:r>
              <a:rPr lang="en-US" dirty="0"/>
              <a:t>(max. two lines)</a:t>
            </a:r>
          </a:p>
        </p:txBody>
      </p:sp>
      <p:sp>
        <p:nvSpPr>
          <p:cNvPr id="28" name="Location, date"/>
          <p:cNvSpPr>
            <a:spLocks noGrp="1"/>
          </p:cNvSpPr>
          <p:nvPr>
            <p:ph type="body" sz="quarter" idx="16" hasCustomPrompt="1"/>
          </p:nvPr>
        </p:nvSpPr>
        <p:spPr>
          <a:xfrm>
            <a:off x="1" y="6436577"/>
            <a:ext cx="3488266" cy="180049"/>
          </a:xfrm>
        </p:spPr>
        <p:txBody>
          <a:bodyPr vert="horz" wrap="square" lIns="274320" tIns="0" rIns="182880" bIns="0" rtlCol="0" anchor="b" anchorCtr="0">
            <a:spAutoFit/>
          </a:bodyPr>
          <a:lstStyle>
            <a:lvl1pPr>
              <a:defRPr lang="en-US" sz="1300" dirty="0" smtClean="0"/>
            </a:lvl1pPr>
          </a:lstStyle>
          <a:p>
            <a:pPr marR="0" lvl="0" fontAlgn="auto">
              <a:spcAft>
                <a:spcPts val="0"/>
              </a:spcAft>
              <a:buClrTx/>
              <a:buSzTx/>
              <a:tabLst/>
            </a:pPr>
            <a:r>
              <a:rPr lang="en-US" dirty="0"/>
              <a:t>Location, date of presentation (month, day, year)</a:t>
            </a:r>
          </a:p>
        </p:txBody>
      </p:sp>
      <p:sp>
        <p:nvSpPr>
          <p:cNvPr id="29" name="Project name"/>
          <p:cNvSpPr>
            <a:spLocks noGrp="1"/>
          </p:cNvSpPr>
          <p:nvPr>
            <p:ph type="title" hasCustomPrompt="1"/>
          </p:nvPr>
        </p:nvSpPr>
        <p:spPr>
          <a:xfrm>
            <a:off x="1" y="2918140"/>
            <a:ext cx="3488266" cy="1024896"/>
          </a:xfrm>
        </p:spPr>
        <p:txBody>
          <a:bodyPr vert="horz" wrap="square" lIns="274320" tIns="0" rIns="182880" bIns="0" rtlCol="0" anchor="b" anchorCtr="0">
            <a:spAutoFit/>
          </a:bodyPr>
          <a:lstStyle>
            <a:lvl1pPr>
              <a:defRPr lang="en-US" sz="3700" dirty="0"/>
            </a:lvl1pPr>
          </a:lstStyle>
          <a:p>
            <a:pPr lvl="0"/>
            <a:r>
              <a:rPr lang="en-US" dirty="0"/>
              <a:t>Project name or document title</a:t>
            </a:r>
          </a:p>
        </p:txBody>
      </p:sp>
      <p:sp>
        <p:nvSpPr>
          <p:cNvPr id="30" name="Client name"/>
          <p:cNvSpPr>
            <a:spLocks noGrp="1"/>
          </p:cNvSpPr>
          <p:nvPr>
            <p:ph type="body" sz="quarter" idx="19" hasCustomPrompt="1"/>
          </p:nvPr>
        </p:nvSpPr>
        <p:spPr>
          <a:xfrm>
            <a:off x="285751" y="5024557"/>
            <a:ext cx="3202516" cy="457200"/>
          </a:xfrm>
        </p:spPr>
        <p:txBody>
          <a:bodyPr anchor="b" anchorCtr="0">
            <a:noAutofit/>
          </a:bodyPr>
          <a:lstStyle>
            <a:lvl1pPr>
              <a:lnSpc>
                <a:spcPct val="100000"/>
              </a:lnSpc>
              <a:defRPr baseline="0">
                <a:latin typeface="+mn-lt"/>
                <a:sym typeface="+mn-lt"/>
              </a:defRPr>
            </a:lvl1pPr>
          </a:lstStyle>
          <a:p>
            <a:pPr lvl="0"/>
            <a:r>
              <a:rPr lang="en-US" dirty="0"/>
              <a:t>Client logo/name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s">
    <p:bg>
      <p:bgPr>
        <a:solidFill>
          <a:schemeClr val="bg1"/>
        </a:solidFill>
        <a:effectLst/>
      </p:bgPr>
    </p:bg>
    <p:spTree>
      <p:nvGrpSpPr>
        <p:cNvPr id="1" name=""/>
        <p:cNvGrpSpPr/>
        <p:nvPr/>
      </p:nvGrpSpPr>
      <p:grpSpPr>
        <a:xfrm>
          <a:off x="0" y="0"/>
          <a:ext cx="0" cy="0"/>
          <a:chOff x="0" y="0"/>
          <a:chExt cx="0" cy="0"/>
        </a:xfrm>
      </p:grpSpPr>
      <p:sp>
        <p:nvSpPr>
          <p:cNvPr id="15" name="Slide Number Placeholder" hidden="1"/>
          <p:cNvSpPr>
            <a:spLocks noGrp="1"/>
          </p:cNvSpPr>
          <p:nvPr>
            <p:ph type="sldNum" sz="quarter" idx="11"/>
            <p:custDataLst>
              <p:tags r:id="rId1"/>
            </p:custDataLst>
          </p:nvPr>
        </p:nvSpPr>
        <p:spPr>
          <a:xfrm>
            <a:off x="9204923"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dirty="0">
              <a:latin typeface="+mn-lt"/>
            </a:endParaRPr>
          </a:p>
        </p:txBody>
      </p:sp>
      <p:sp>
        <p:nvSpPr>
          <p:cNvPr id="16" name="Footer Placeholder" hidden="1"/>
          <p:cNvSpPr>
            <a:spLocks noGrp="1"/>
          </p:cNvSpPr>
          <p:nvPr>
            <p:ph type="ftr" sz="quarter" idx="12"/>
            <p:custDataLst>
              <p:tags r:id="rId2"/>
            </p:custDataLst>
          </p:nvPr>
        </p:nvSpPr>
        <p:spPr>
          <a:xfrm>
            <a:off x="9204925"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DE" dirty="0">
              <a:latin typeface="+mn-lt"/>
            </a:endParaRPr>
          </a:p>
        </p:txBody>
      </p:sp>
      <p:sp>
        <p:nvSpPr>
          <p:cNvPr id="5" name="Contents Text"/>
          <p:cNvSpPr>
            <a:spLocks noGrp="1"/>
          </p:cNvSpPr>
          <p:nvPr>
            <p:ph type="body" sz="quarter" idx="10" hasCustomPrompt="1"/>
            <p:custDataLst>
              <p:tags r:id="rId3"/>
            </p:custDataLst>
          </p:nvPr>
        </p:nvSpPr>
        <p:spPr>
          <a:xfrm>
            <a:off x="485999" y="1710000"/>
            <a:ext cx="8229600" cy="3448573"/>
          </a:xfrm>
        </p:spPr>
        <p:txBody>
          <a:bodyPr wrap="square">
            <a:spAutoFit/>
          </a:bodyPr>
          <a:lstStyle>
            <a:lvl1pPr marL="360000" indent="-360000">
              <a:spcBef>
                <a:spcPts val="2000"/>
              </a:spcBef>
              <a:tabLst>
                <a:tab pos="8229600" algn="r"/>
              </a:tabLst>
              <a:defRPr>
                <a:solidFill>
                  <a:schemeClr val="tx1"/>
                </a:solidFill>
                <a:latin typeface="+mn-lt"/>
                <a:cs typeface="+mn-cs"/>
                <a:sym typeface="+mn-lt"/>
              </a:defRPr>
            </a:lvl1pPr>
            <a:lvl2pPr marL="720000" indent="-360000">
              <a:spcBef>
                <a:spcPts val="600"/>
              </a:spcBef>
              <a:buNone/>
              <a:tabLst>
                <a:tab pos="8229600" algn="r"/>
              </a:tabLst>
              <a:defRPr b="0">
                <a:solidFill>
                  <a:schemeClr val="tx1"/>
                </a:solidFill>
                <a:latin typeface="+mn-lt"/>
                <a:sym typeface="+mn-lt"/>
              </a:defRPr>
            </a:lvl2pPr>
            <a:lvl3pPr marL="1260000" indent="-540000">
              <a:spcBef>
                <a:spcPts val="0"/>
              </a:spcBef>
              <a:buNone/>
              <a:tabLst>
                <a:tab pos="8229600" algn="r"/>
              </a:tabLst>
              <a:defRPr>
                <a:solidFill>
                  <a:schemeClr val="tx1"/>
                </a:solidFill>
                <a:latin typeface="+mn-lt"/>
                <a:sym typeface="+mn-lt"/>
              </a:defRPr>
            </a:lvl3pPr>
            <a:lvl4pPr marL="1255713" indent="-534988">
              <a:buNone/>
              <a:tabLst>
                <a:tab pos="8521700" algn="r"/>
              </a:tabLst>
              <a:defRPr/>
            </a:lvl4pPr>
            <a:lvl5pPr>
              <a:buNone/>
              <a:defRPr/>
            </a:lvl5pPr>
          </a:lstStyle>
          <a:p>
            <a:pPr lvl="0"/>
            <a:r>
              <a:rPr lang="en-US" dirty="0"/>
              <a:t>A.	xxx	xx</a:t>
            </a:r>
          </a:p>
          <a:p>
            <a:pPr lvl="0"/>
            <a:r>
              <a:rPr lang="en-US" dirty="0"/>
              <a:t>B.	xxx	xx</a:t>
            </a:r>
          </a:p>
          <a:p>
            <a:pPr lvl="1"/>
            <a:r>
              <a:rPr lang="en-US" dirty="0"/>
              <a:t>1.	xxx	xx</a:t>
            </a:r>
          </a:p>
          <a:p>
            <a:pPr lvl="1"/>
            <a:r>
              <a:rPr lang="en-US" dirty="0"/>
              <a:t>2.	xxx	xx</a:t>
            </a:r>
          </a:p>
          <a:p>
            <a:pPr lvl="2"/>
            <a:r>
              <a:rPr lang="en-US" dirty="0"/>
              <a:t>2.1	xxx	xx</a:t>
            </a:r>
          </a:p>
          <a:p>
            <a:pPr lvl="2"/>
            <a:r>
              <a:rPr lang="en-US" dirty="0"/>
              <a:t>2.2	xxx	xx</a:t>
            </a:r>
          </a:p>
          <a:p>
            <a:pPr lvl="0"/>
            <a:r>
              <a:rPr lang="en-US" dirty="0"/>
              <a:t>C.	xxx	xx</a:t>
            </a:r>
          </a:p>
          <a:p>
            <a:pPr lvl="1"/>
            <a:r>
              <a:rPr lang="en-US" dirty="0"/>
              <a:t>1.	xxx	xx</a:t>
            </a:r>
          </a:p>
          <a:p>
            <a:pPr lvl="2"/>
            <a:r>
              <a:rPr lang="en-US" dirty="0"/>
              <a:t>1.1	xxx	xx</a:t>
            </a:r>
          </a:p>
        </p:txBody>
      </p:sp>
      <p:sp>
        <p:nvSpPr>
          <p:cNvPr id="10" name="Contents Title"/>
          <p:cNvSpPr txBox="1">
            <a:spLocks/>
          </p:cNvSpPr>
          <p:nvPr>
            <p:custDataLst>
              <p:tags r:id="rId4"/>
            </p:custDataLst>
          </p:nvPr>
        </p:nvSpPr>
        <p:spPr>
          <a:xfrm>
            <a:off x="485999" y="1040403"/>
            <a:ext cx="8229600" cy="30053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a:lnSpc>
                <a:spcPct val="93000"/>
              </a:lnSpc>
              <a:defRPr/>
            </a:lvl1pPr>
          </a:lstStyle>
          <a:p>
            <a:pPr marL="0" marR="0" lvl="0" indent="0" algn="l" defTabSz="914400" rtl="0" eaLnBrk="1" fontAlgn="auto" latinLnBrk="0" hangingPunct="1">
              <a:lnSpc>
                <a:spcPct val="93000"/>
              </a:lnSpc>
              <a:spcBef>
                <a:spcPct val="0"/>
              </a:spcBef>
              <a:spcAft>
                <a:spcPts val="0"/>
              </a:spcAft>
              <a:buClrTx/>
              <a:buSzTx/>
              <a:buFontTx/>
              <a:buNone/>
              <a:tabLst>
                <a:tab pos="8229600" algn="r"/>
              </a:tabLst>
              <a:defRPr/>
            </a:pPr>
            <a:r>
              <a:rPr kumimoji="0" lang="en-US" altLang="de-DE" sz="2100" b="0" i="0" u="none" strike="noStrike" kern="1200" cap="none" spc="0" normalizeH="0" baseline="0" noProof="1">
                <a:ln>
                  <a:noFill/>
                </a:ln>
                <a:solidFill>
                  <a:schemeClr val="tx2"/>
                </a:solidFill>
                <a:effectLst/>
                <a:uLnTx/>
                <a:uFillTx/>
                <a:latin typeface="+mj-lt"/>
                <a:ea typeface="+mj-ea"/>
                <a:cs typeface="+mn-cs"/>
                <a:sym typeface="+mn-lt"/>
              </a:rPr>
              <a:t>Contents	Page</a:t>
            </a:r>
          </a:p>
        </p:txBody>
      </p:sp>
      <p:sp>
        <p:nvSpPr>
          <p:cNvPr id="14" name="Title"/>
          <p:cNvSpPr>
            <a:spLocks noGrp="1"/>
          </p:cNvSpPr>
          <p:nvPr>
            <p:ph type="title" hasCustomPrompt="1"/>
            <p:custDataLst>
              <p:tags r:id="rId5"/>
            </p:custDataLst>
          </p:nvPr>
        </p:nvSpPr>
        <p:spPr>
          <a:xfrm>
            <a:off x="1102668" y="1040401"/>
            <a:ext cx="766800" cy="300531"/>
          </a:xfrm>
        </p:spPr>
        <p:txBody>
          <a:bodyPr vert="horz" lIns="0" tIns="0" rIns="0" bIns="0" rtlCol="0" anchor="t" anchorCtr="0">
            <a:noAutofit/>
          </a:bodyPr>
          <a:lstStyle>
            <a:lvl1pPr marL="0" indent="0" algn="r" defTabSz="914400" rtl="0" eaLnBrk="1" latinLnBrk="0" hangingPunct="1">
              <a:lnSpc>
                <a:spcPct val="93000"/>
              </a:lnSpc>
              <a:spcBef>
                <a:spcPct val="0"/>
              </a:spcBef>
              <a:buNone/>
              <a:tabLst/>
              <a:defRPr lang="en-US" sz="2100" b="0" kern="1200" dirty="0">
                <a:solidFill>
                  <a:schemeClr val="tx2"/>
                </a:solidFill>
                <a:latin typeface="+mj-lt"/>
                <a:ea typeface="+mj-ea"/>
                <a:cs typeface="+mj-cs"/>
                <a:sym typeface="+mn-lt"/>
              </a:defRPr>
            </a:lvl1pPr>
          </a:lstStyle>
          <a:p>
            <a:r>
              <a:rPr lang="en-US" noProof="1"/>
              <a:t>  </a:t>
            </a:r>
          </a:p>
        </p:txBody>
      </p:sp>
      <p:pic>
        <p:nvPicPr>
          <p:cNvPr id="111624" name="Picture 8" descr="Related image">
            <a:extLst>
              <a:ext uri="{FF2B5EF4-FFF2-40B4-BE49-F238E27FC236}">
                <a16:creationId xmlns:a16="http://schemas.microsoft.com/office/drawing/2014/main" id="{46E603EC-1EF6-4CAC-8DD1-0F22E4E9FBF9}"/>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00095" y="225883"/>
            <a:ext cx="1302590" cy="4511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warby parker logo">
            <a:extLst>
              <a:ext uri="{FF2B5EF4-FFF2-40B4-BE49-F238E27FC236}">
                <a16:creationId xmlns:a16="http://schemas.microsoft.com/office/drawing/2014/main" id="{60DE3751-1BE7-47AB-87EC-7E1EAD07ECC1}"/>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694626" y="-136874"/>
            <a:ext cx="1647386" cy="11767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7A3B78-9205-493A-A202-1B6FC7878C5E}"/>
              </a:ext>
            </a:extLst>
          </p:cNvPr>
          <p:cNvSpPr txBox="1"/>
          <p:nvPr userDrawn="1"/>
        </p:nvSpPr>
        <p:spPr>
          <a:xfrm>
            <a:off x="7289113" y="347603"/>
            <a:ext cx="105798" cy="20774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500" b="0" noProof="0" dirty="0">
                <a:latin typeface="+mn-lt"/>
                <a:cs typeface="Arial Narrow" pitchFamily="34" charset="0"/>
              </a:rPr>
              <a:t>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astSlide">
    <p:bg>
      <p:bgPr>
        <a:solidFill>
          <a:schemeClr val="bg1"/>
        </a:solidFill>
        <a:effectLst/>
      </p:bgPr>
    </p:bg>
    <p:spTree>
      <p:nvGrpSpPr>
        <p:cNvPr id="1" name=""/>
        <p:cNvGrpSpPr/>
        <p:nvPr/>
      </p:nvGrpSpPr>
      <p:grpSpPr>
        <a:xfrm>
          <a:off x="0" y="0"/>
          <a:ext cx="0" cy="0"/>
          <a:chOff x="0" y="0"/>
          <a:chExt cx="0" cy="0"/>
        </a:xfrm>
      </p:grpSpPr>
      <p:sp>
        <p:nvSpPr>
          <p:cNvPr id="10" name="Slide Number Placeholder" hidden="1"/>
          <p:cNvSpPr>
            <a:spLocks noGrp="1"/>
          </p:cNvSpPr>
          <p:nvPr>
            <p:ph type="sldNum" sz="quarter" idx="11"/>
            <p:custDataLst>
              <p:tags r:id="rId1"/>
            </p:custDataLst>
          </p:nvPr>
        </p:nvSpPr>
        <p:spPr>
          <a:xfrm>
            <a:off x="9204923"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dirty="0">
              <a:latin typeface="+mn-lt"/>
            </a:endParaRPr>
          </a:p>
        </p:txBody>
      </p:sp>
      <p:sp>
        <p:nvSpPr>
          <p:cNvPr id="11" name="Footer Placeholder" hidden="1"/>
          <p:cNvSpPr>
            <a:spLocks noGrp="1"/>
          </p:cNvSpPr>
          <p:nvPr>
            <p:ph type="ftr" sz="quarter" idx="10"/>
            <p:custDataLst>
              <p:tags r:id="rId2"/>
            </p:custDataLst>
          </p:nvPr>
        </p:nvSpPr>
        <p:spPr>
          <a:xfrm>
            <a:off x="9204925"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DE" dirty="0">
              <a:latin typeface="+mn-lt"/>
            </a:endParaRPr>
          </a:p>
        </p:txBody>
      </p:sp>
      <p:sp>
        <p:nvSpPr>
          <p:cNvPr id="6" name="Position Lines"/>
          <p:cNvSpPr>
            <a:spLocks noChangeShapeType="1"/>
          </p:cNvSpPr>
          <p:nvPr/>
        </p:nvSpPr>
        <p:spPr bwMode="auto">
          <a:xfrm>
            <a:off x="4594034" y="6886575"/>
            <a:ext cx="0" cy="72000"/>
          </a:xfrm>
          <a:prstGeom prst="line">
            <a:avLst/>
          </a:prstGeom>
          <a:noFill/>
          <a:ln w="3175" cmpd="sng">
            <a:solidFill>
              <a:schemeClr val="accent1"/>
            </a:solidFill>
            <a:round/>
            <a:headEnd/>
            <a:tailEnd/>
          </a:ln>
          <a:effectLst/>
        </p:spPr>
        <p:txBody>
          <a:bodyPr/>
          <a:lstStyle/>
          <a:p>
            <a:endParaRPr lang="en-US" noProof="0" dirty="0">
              <a:latin typeface="+mn-lt"/>
              <a:sym typeface="+mn-lt"/>
            </a:endParaRPr>
          </a:p>
        </p:txBody>
      </p:sp>
      <p:pic>
        <p:nvPicPr>
          <p:cNvPr id="8" name="Picture 8" descr="Related image">
            <a:extLst>
              <a:ext uri="{FF2B5EF4-FFF2-40B4-BE49-F238E27FC236}">
                <a16:creationId xmlns:a16="http://schemas.microsoft.com/office/drawing/2014/main" id="{CC799FC8-17AE-4CED-88A7-07CF44A8CD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057667" y="2558085"/>
            <a:ext cx="5028665" cy="17418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sclaimerPage">
    <p:spTree>
      <p:nvGrpSpPr>
        <p:cNvPr id="1" name=""/>
        <p:cNvGrpSpPr/>
        <p:nvPr/>
      </p:nvGrpSpPr>
      <p:grpSpPr>
        <a:xfrm>
          <a:off x="0" y="0"/>
          <a:ext cx="0" cy="0"/>
          <a:chOff x="0" y="0"/>
          <a:chExt cx="0" cy="0"/>
        </a:xfrm>
      </p:grpSpPr>
      <p:sp>
        <p:nvSpPr>
          <p:cNvPr id="12" name="Slide Number Placeholder" hidden="1"/>
          <p:cNvSpPr>
            <a:spLocks noGrp="1"/>
          </p:cNvSpPr>
          <p:nvPr>
            <p:ph type="sldNum" sz="quarter" idx="11"/>
            <p:custDataLst>
              <p:tags r:id="rId1"/>
            </p:custDataLst>
          </p:nvPr>
        </p:nvSpPr>
        <p:spPr>
          <a:xfrm>
            <a:off x="9204923"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dirty="0">
              <a:latin typeface="+mn-lt"/>
            </a:endParaRPr>
          </a:p>
        </p:txBody>
      </p:sp>
      <p:sp>
        <p:nvSpPr>
          <p:cNvPr id="13" name="Footer Placeholder" hidden="1"/>
          <p:cNvSpPr>
            <a:spLocks noGrp="1"/>
          </p:cNvSpPr>
          <p:nvPr>
            <p:ph type="ftr" sz="quarter" idx="10"/>
            <p:custDataLst>
              <p:tags r:id="rId2"/>
            </p:custDataLst>
          </p:nvPr>
        </p:nvSpPr>
        <p:spPr>
          <a:xfrm>
            <a:off x="9204925"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DE" dirty="0">
              <a:latin typeface="+mn-lt"/>
            </a:endParaRPr>
          </a:p>
        </p:txBody>
      </p:sp>
      <p:pic>
        <p:nvPicPr>
          <p:cNvPr id="6" name="Picture 8" descr="Related image">
            <a:extLst>
              <a:ext uri="{FF2B5EF4-FFF2-40B4-BE49-F238E27FC236}">
                <a16:creationId xmlns:a16="http://schemas.microsoft.com/office/drawing/2014/main" id="{18FB5677-CD33-4EAD-8968-32BBCBC5DEA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6001" y="540944"/>
            <a:ext cx="3525103" cy="1221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hidden="1"/>
          <p:cNvSpPr>
            <a:spLocks noGrp="1"/>
          </p:cNvSpPr>
          <p:nvPr>
            <p:ph type="sldNum" sz="quarter" idx="11"/>
            <p:custDataLst>
              <p:tags r:id="rId1"/>
            </p:custDataLst>
          </p:nvPr>
        </p:nvSpPr>
        <p:spPr>
          <a:xfrm>
            <a:off x="9204923"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dirty="0">
              <a:latin typeface="+mn-lt"/>
            </a:endParaRPr>
          </a:p>
        </p:txBody>
      </p:sp>
      <p:sp>
        <p:nvSpPr>
          <p:cNvPr id="4" name="Footer Placeholder" hidden="1"/>
          <p:cNvSpPr>
            <a:spLocks noGrp="1"/>
          </p:cNvSpPr>
          <p:nvPr>
            <p:ph type="ftr" sz="quarter" idx="12"/>
            <p:custDataLst>
              <p:tags r:id="rId2"/>
            </p:custDataLst>
          </p:nvPr>
        </p:nvSpPr>
        <p:spPr>
          <a:xfrm>
            <a:off x="9204925"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DE" dirty="0">
              <a:latin typeface="+mn-lt"/>
            </a:endParaRPr>
          </a:p>
        </p:txBody>
      </p:sp>
      <p:pic>
        <p:nvPicPr>
          <p:cNvPr id="5" name="Picture 8" descr="Related image">
            <a:extLst>
              <a:ext uri="{FF2B5EF4-FFF2-40B4-BE49-F238E27FC236}">
                <a16:creationId xmlns:a16="http://schemas.microsoft.com/office/drawing/2014/main" id="{D7B9D312-77AE-4EA7-B73A-3BC1AF7B6CD4}"/>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00095" y="225883"/>
            <a:ext cx="1302590" cy="4511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warby parker logo">
            <a:extLst>
              <a:ext uri="{FF2B5EF4-FFF2-40B4-BE49-F238E27FC236}">
                <a16:creationId xmlns:a16="http://schemas.microsoft.com/office/drawing/2014/main" id="{AD680ED9-780D-4C5E-A20B-F3C6BDD71B7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694626" y="-136874"/>
            <a:ext cx="1647386" cy="11767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F391A7-7A1E-4607-B228-67B6E7DB8D97}"/>
              </a:ext>
            </a:extLst>
          </p:cNvPr>
          <p:cNvSpPr txBox="1"/>
          <p:nvPr userDrawn="1"/>
        </p:nvSpPr>
        <p:spPr>
          <a:xfrm>
            <a:off x="7289113" y="347603"/>
            <a:ext cx="105798" cy="20774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500" b="0" noProof="0" dirty="0">
                <a:latin typeface="+mn-lt"/>
                <a:cs typeface="Arial Narrow" pitchFamily="34" charset="0"/>
              </a:rPr>
              <a:t>X</a:t>
            </a:r>
          </a:p>
        </p:txBody>
      </p:sp>
    </p:spTree>
    <p:extLst>
      <p:ext uri="{BB962C8B-B14F-4D97-AF65-F5344CB8AC3E}">
        <p14:creationId xmlns:p14="http://schemas.microsoft.com/office/powerpoint/2010/main" val="145612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Do not delete this th-style object!!!!" hidden="1"/>
          <p:cNvGraphicFramePr>
            <a:graphicFrameLocks noChangeAspect="1"/>
          </p:cNvGraphicFramePr>
          <p:nvPr>
            <p:custDataLst>
              <p:tags r:id="rId11"/>
            </p:custDataLst>
            <p:extLst>
              <p:ext uri="{D42A27DB-BD31-4B8C-83A1-F6EECF244321}">
                <p14:modId xmlns:p14="http://schemas.microsoft.com/office/powerpoint/2010/main" val="1635549419"/>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1040" name="think-cell Slide" r:id="rId12" imgW="270" imgH="270" progId="TCLayout.ActiveDocument.1">
                  <p:embed/>
                </p:oleObj>
              </mc:Choice>
              <mc:Fallback>
                <p:oleObj name="think-cell Slide" r:id="rId12" imgW="270" imgH="270" progId="TCLayout.ActiveDocument.1">
                  <p:embed/>
                  <p:pic>
                    <p:nvPicPr>
                      <p:cNvPr id="4" name="!!!Do not delete this th-style object!!!!" hidden="1"/>
                      <p:cNvPicPr/>
                      <p:nvPr/>
                    </p:nvPicPr>
                    <p:blipFill>
                      <a:blip r:embed="rId13"/>
                      <a:stretch>
                        <a:fillRect/>
                      </a:stretch>
                    </p:blipFill>
                    <p:spPr>
                      <a:xfrm>
                        <a:off x="1588" y="1590"/>
                        <a:ext cx="1587" cy="1587"/>
                      </a:xfrm>
                      <a:prstGeom prst="rect">
                        <a:avLst/>
                      </a:prstGeom>
                    </p:spPr>
                  </p:pic>
                </p:oleObj>
              </mc:Fallback>
            </mc:AlternateContent>
          </a:graphicData>
        </a:graphic>
      </p:graphicFrame>
      <p:sp>
        <p:nvSpPr>
          <p:cNvPr id="42" name="!!!Do not delete this text object!!!!_2" hidden="1"/>
          <p:cNvSpPr/>
          <p:nvPr/>
        </p:nvSpPr>
        <p:spPr>
          <a:xfrm>
            <a:off x="9204923" y="57955"/>
            <a:ext cx="29908" cy="32400"/>
          </a:xfrm>
          <a:prstGeom prst="ellipse">
            <a:avLst/>
          </a:prstGeom>
          <a:solidFill>
            <a:schemeClr val="bg1">
              <a:lumMod val="75000"/>
            </a:schemeClr>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3000"/>
              </a:lnSpc>
              <a:spcBef>
                <a:spcPts val="300"/>
              </a:spcBef>
            </a:pPr>
            <a:r>
              <a:rPr lang="en-US" sz="200" b="1" dirty="0">
                <a:solidFill>
                  <a:schemeClr val="bg1"/>
                </a:solidFill>
                <a:latin typeface="+mn-lt"/>
                <a:cs typeface="+mn-cs"/>
                <a:sym typeface="+mn-lt"/>
              </a:rPr>
              <a:t>1</a:t>
            </a:r>
          </a:p>
        </p:txBody>
      </p:sp>
      <p:sp>
        <p:nvSpPr>
          <p:cNvPr id="43" name="!!!Do not delete this text object!!!!" hidden="1"/>
          <p:cNvSpPr txBox="1"/>
          <p:nvPr/>
        </p:nvSpPr>
        <p:spPr>
          <a:xfrm>
            <a:off x="9204925" y="92737"/>
            <a:ext cx="588303" cy="30778"/>
          </a:xfrm>
          <a:prstGeom prst="rect">
            <a:avLst/>
          </a:prstGeom>
          <a:noFill/>
        </p:spPr>
        <p:txBody>
          <a:bodyPr vert="horz" wrap="none" lIns="0" tIns="0" rIns="0" bIns="0" rtlCol="0">
            <a:spAutoFit/>
          </a:bodyPr>
          <a:ls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a:lstStyle>
          <a:p>
            <a:pPr algn="l">
              <a:buClr>
                <a:schemeClr val="tx1"/>
              </a:buClr>
              <a:buSzPct val="100000"/>
            </a:pPr>
            <a:r>
              <a:rPr lang="en-US" sz="200" b="0" kern="1200" noProof="1">
                <a:solidFill>
                  <a:schemeClr val="bg1">
                    <a:lumMod val="75000"/>
                  </a:schemeClr>
                </a:solidFill>
                <a:latin typeface="+mn-lt"/>
                <a:ea typeface="+mn-ea"/>
                <a:cs typeface="+mn-cs"/>
                <a:sym typeface="+mn-lt"/>
              </a:rPr>
              <a:t>US_RBSC_PPT– 2013-10_v01 – do not delete this text object!</a:t>
            </a:r>
            <a:r>
              <a:rPr lang="en-US" sz="200" b="0" kern="1200" baseline="0" noProof="1">
                <a:solidFill>
                  <a:schemeClr val="bg1">
                    <a:lumMod val="75000"/>
                  </a:schemeClr>
                </a:solidFill>
                <a:latin typeface="+mn-lt"/>
                <a:ea typeface="+mn-ea"/>
                <a:cs typeface="+mn-cs"/>
                <a:sym typeface="+mn-lt"/>
              </a:rPr>
              <a:t> </a:t>
            </a:r>
            <a:endParaRPr lang="en-US" sz="200" b="0" kern="1200" noProof="1">
              <a:solidFill>
                <a:schemeClr val="bg1">
                  <a:lumMod val="75000"/>
                </a:schemeClr>
              </a:solidFill>
              <a:latin typeface="+mn-lt"/>
              <a:ea typeface="+mn-ea"/>
              <a:cs typeface="+mn-cs"/>
              <a:sym typeface="+mn-lt"/>
            </a:endParaRPr>
          </a:p>
        </p:txBody>
      </p:sp>
      <p:sp>
        <p:nvSpPr>
          <p:cNvPr id="31" name="Source" hidden="1"/>
          <p:cNvSpPr txBox="1"/>
          <p:nvPr/>
        </p:nvSpPr>
        <p:spPr>
          <a:xfrm>
            <a:off x="485999" y="6714289"/>
            <a:ext cx="496931" cy="124650"/>
          </a:xfrm>
          <a:prstGeom prst="rect">
            <a:avLst/>
          </a:prstGeom>
          <a:noFill/>
          <a:ln w="9525">
            <a:noFill/>
          </a:ln>
        </p:spPr>
        <p:txBody>
          <a:bodyPr vert="horz" wrap="none" lIns="0" tIns="0" rIns="0" bIns="0" rtlCol="0" anchor="b" anchorCtr="0">
            <a:spAutoFit/>
          </a:bodyPr>
          <a:lstStyle/>
          <a:p>
            <a:pPr>
              <a:lnSpc>
                <a:spcPct val="90000"/>
              </a:lnSpc>
              <a:buSzPct val="100000"/>
            </a:pPr>
            <a:r>
              <a:rPr lang="en-US" sz="900" b="0" dirty="0">
                <a:latin typeface="+mn-lt"/>
                <a:cs typeface="+mn-cs"/>
                <a:sym typeface="+mn-lt"/>
              </a:rPr>
              <a:t>Source: xxx</a:t>
            </a:r>
          </a:p>
        </p:txBody>
      </p:sp>
      <p:sp>
        <p:nvSpPr>
          <p:cNvPr id="30" name="Notes" hidden="1"/>
          <p:cNvSpPr txBox="1"/>
          <p:nvPr/>
        </p:nvSpPr>
        <p:spPr>
          <a:xfrm>
            <a:off x="485999" y="6422093"/>
            <a:ext cx="8241742" cy="138499"/>
          </a:xfrm>
          <a:prstGeom prst="rect">
            <a:avLst/>
          </a:prstGeom>
          <a:noFill/>
          <a:ln w="9525">
            <a:noFill/>
          </a:ln>
        </p:spPr>
        <p:txBody>
          <a:bodyPr vert="horz" wrap="square" lIns="0" tIns="0" rIns="0" bIns="0" rtlCol="0" anchor="b" anchorCtr="0">
            <a:spAutoFit/>
          </a:bodyPr>
          <a:lstStyle/>
          <a:p>
            <a:pPr>
              <a:lnSpc>
                <a:spcPct val="90000"/>
              </a:lnSpc>
              <a:buSzPct val="100000"/>
            </a:pPr>
            <a:r>
              <a:rPr lang="en-US" sz="1000" b="0" dirty="0">
                <a:latin typeface="+mn-lt"/>
                <a:cs typeface="+mn-cs"/>
                <a:sym typeface="+mn-lt"/>
              </a:rPr>
              <a:t>1) xxx</a:t>
            </a:r>
          </a:p>
        </p:txBody>
      </p:sp>
      <p:grpSp>
        <p:nvGrpSpPr>
          <p:cNvPr id="14" name="Legend" hidden="1"/>
          <p:cNvGrpSpPr/>
          <p:nvPr/>
        </p:nvGrpSpPr>
        <p:grpSpPr>
          <a:xfrm>
            <a:off x="486000" y="6195220"/>
            <a:ext cx="644700" cy="146050"/>
            <a:chOff x="485999" y="6195220"/>
            <a:chExt cx="644700" cy="146050"/>
          </a:xfrm>
        </p:grpSpPr>
        <p:sp>
          <p:nvSpPr>
            <p:cNvPr id="49" name="LegendIcon"/>
            <p:cNvSpPr>
              <a:spLocks/>
            </p:cNvSpPr>
            <p:nvPr/>
          </p:nvSpPr>
          <p:spPr>
            <a:xfrm>
              <a:off x="485999" y="6195220"/>
              <a:ext cx="215900" cy="146050"/>
            </a:xfrm>
            <a:prstGeom prst="rect">
              <a:avLst/>
            </a:prstGeom>
            <a:noFill/>
            <a:ln w="9525" cap="flat" cmpd="sng" algn="ctr">
              <a:solidFill>
                <a:schemeClr val="accent3"/>
              </a:solidFill>
              <a:prstDash val="solid"/>
            </a:ln>
            <a:effectLst/>
          </p:spPr>
          <p:txBody>
            <a:bodyPr lIns="0" tIns="0" rIns="0" bIns="0"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mn-lt"/>
                <a:ea typeface="+mn-ea"/>
                <a:cs typeface="+mn-cs"/>
                <a:sym typeface="+mn-lt"/>
              </a:endParaRPr>
            </a:p>
          </p:txBody>
        </p:sp>
        <p:sp>
          <p:nvSpPr>
            <p:cNvPr id="50" name="LegendText"/>
            <p:cNvSpPr txBox="1"/>
            <p:nvPr/>
          </p:nvSpPr>
          <p:spPr>
            <a:xfrm>
              <a:off x="784450" y="6198996"/>
              <a:ext cx="346249" cy="138499"/>
            </a:xfrm>
            <a:prstGeom prst="rect">
              <a:avLst/>
            </a:prstGeom>
            <a:noFill/>
            <a:ln w="9525">
              <a:noFill/>
            </a:ln>
          </p:spPr>
          <p:txBody>
            <a:bodyPr vert="horz" wrap="none" lIns="0" tIns="0" rIns="0" bIns="0" rtlCol="0" anchor="t" anchorCtr="0">
              <a:spAutoFit/>
            </a:bodyPr>
            <a:lstStyle/>
            <a:p>
              <a:pPr marL="0" marR="0" lvl="0" indent="0" defTabSz="914400" eaLnBrk="1" fontAlgn="auto" latinLnBrk="0" hangingPunct="1">
                <a:lnSpc>
                  <a:spcPct val="90000"/>
                </a:lnSpc>
                <a:spcBef>
                  <a:spcPts val="0"/>
                </a:spcBef>
                <a:spcAft>
                  <a:spcPts val="0"/>
                </a:spcAft>
                <a:buClr>
                  <a:srgbClr val="000000"/>
                </a:buClr>
                <a:buSzPct val="100000"/>
                <a:buFontTx/>
                <a:buNone/>
                <a:tabLst/>
                <a:defRPr/>
              </a:pPr>
              <a:r>
                <a:rPr kumimoji="0" lang="en-US" sz="1000" b="0" i="0" u="none" strike="noStrike" kern="0" cap="none" spc="0" normalizeH="0" baseline="0" noProof="0" dirty="0">
                  <a:ln>
                    <a:noFill/>
                  </a:ln>
                  <a:solidFill>
                    <a:sysClr val="windowText" lastClr="000000"/>
                  </a:solidFill>
                  <a:effectLst/>
                  <a:uLnTx/>
                  <a:uFillTx/>
                  <a:latin typeface="+mn-lt"/>
                  <a:cs typeface="+mn-cs"/>
                  <a:sym typeface="+mn-lt"/>
                </a:rPr>
                <a:t>Legend</a:t>
              </a:r>
            </a:p>
          </p:txBody>
        </p:sp>
      </p:grpSp>
      <p:sp>
        <p:nvSpPr>
          <p:cNvPr id="45" name="Formatted_text" hidden="1"/>
          <p:cNvSpPr txBox="1">
            <a:spLocks/>
          </p:cNvSpPr>
          <p:nvPr/>
        </p:nvSpPr>
        <p:spPr>
          <a:xfrm>
            <a:off x="486000" y="2160002"/>
            <a:ext cx="1818000" cy="1038233"/>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1500" b="1" dirty="0">
                <a:latin typeface="+mn-lt"/>
                <a:cs typeface="+mn-cs"/>
                <a:sym typeface="+mn-lt"/>
              </a:rPr>
              <a:t>15 Point Text: Level 0</a:t>
            </a:r>
            <a:endParaRPr lang="en-US" sz="1500" b="0" dirty="0">
              <a:latin typeface="+mn-lt"/>
              <a:cs typeface="+mn-cs"/>
              <a:sym typeface="+mn-lt"/>
            </a:endParaRPr>
          </a:p>
          <a:p>
            <a:pPr marL="164571" lvl="1" indent="-164571">
              <a:lnSpc>
                <a:spcPct val="90000"/>
              </a:lnSpc>
              <a:spcBef>
                <a:spcPts val="800"/>
              </a:spcBef>
              <a:buClr>
                <a:schemeClr val="tx1"/>
              </a:buClr>
              <a:buSzPct val="100000"/>
              <a:buFont typeface="Arial Narrow"/>
              <a:buChar char="&gt;"/>
            </a:pPr>
            <a:r>
              <a:rPr lang="en-US" sz="1500" b="0" dirty="0">
                <a:latin typeface="+mn-lt"/>
                <a:cs typeface="+mn-cs"/>
                <a:sym typeface="+mn-lt"/>
              </a:rPr>
              <a:t>Level 1</a:t>
            </a:r>
          </a:p>
          <a:p>
            <a:pPr marL="344571" lvl="2" indent="-167142">
              <a:lnSpc>
                <a:spcPct val="90000"/>
              </a:lnSpc>
              <a:spcBef>
                <a:spcPts val="400"/>
              </a:spcBef>
              <a:buClr>
                <a:schemeClr val="tx1"/>
              </a:buClr>
              <a:buSzPct val="100000"/>
              <a:buFont typeface="Arial Narrow"/>
              <a:buChar char="–"/>
            </a:pPr>
            <a:r>
              <a:rPr lang="en-US" sz="1500" b="0" dirty="0">
                <a:latin typeface="+mn-lt"/>
                <a:cs typeface="+mn-cs"/>
                <a:sym typeface="+mn-lt"/>
              </a:rPr>
              <a:t>Level 2</a:t>
            </a:r>
          </a:p>
          <a:p>
            <a:pPr marL="498857" lvl="3" indent="-144000">
              <a:lnSpc>
                <a:spcPct val="90000"/>
              </a:lnSpc>
              <a:spcBef>
                <a:spcPts val="200"/>
              </a:spcBef>
              <a:buClr>
                <a:schemeClr val="tx1"/>
              </a:buClr>
              <a:buSzPct val="100000"/>
              <a:buFont typeface="Arial Narrow"/>
              <a:buChar char="-"/>
            </a:pPr>
            <a:r>
              <a:rPr lang="en-US" sz="1500" b="0" dirty="0">
                <a:latin typeface="+mn-lt"/>
                <a:cs typeface="+mn-cs"/>
                <a:sym typeface="+mn-lt"/>
              </a:rPr>
              <a:t>Level 3</a:t>
            </a:r>
          </a:p>
        </p:txBody>
      </p:sp>
      <p:sp>
        <p:nvSpPr>
          <p:cNvPr id="51" name="Subtitle" hidden="1"/>
          <p:cNvSpPr txBox="1">
            <a:spLocks/>
          </p:cNvSpPr>
          <p:nvPr/>
        </p:nvSpPr>
        <p:spPr>
          <a:xfrm>
            <a:off x="486000" y="1710002"/>
            <a:ext cx="8228180"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a:solidFill>
                  <a:schemeClr val="tx2"/>
                </a:solidFill>
                <a:latin typeface="+mn-lt"/>
                <a:cs typeface="+mn-cs"/>
                <a:sym typeface="+mn-lt"/>
              </a:rPr>
              <a:t>Subtitle</a:t>
            </a:r>
          </a:p>
        </p:txBody>
      </p:sp>
      <p:grpSp>
        <p:nvGrpSpPr>
          <p:cNvPr id="10" name="Drawing grid" hidden="1"/>
          <p:cNvGrpSpPr/>
          <p:nvPr/>
        </p:nvGrpSpPr>
        <p:grpSpPr>
          <a:xfrm>
            <a:off x="0" y="2"/>
            <a:ext cx="9144587" cy="6858000"/>
            <a:chOff x="0" y="2"/>
            <a:chExt cx="9144587" cy="6858000"/>
          </a:xfrm>
        </p:grpSpPr>
        <p:cxnSp>
          <p:nvCxnSpPr>
            <p:cNvPr id="56" name="!!!Do not delete!!!" hidden="1"/>
            <p:cNvCxnSpPr>
              <a:cxnSpLocks/>
            </p:cNvCxnSpPr>
            <p:nvPr/>
          </p:nvCxnSpPr>
          <p:spPr>
            <a:xfrm>
              <a:off x="0" y="720000"/>
              <a:ext cx="9144000" cy="0"/>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57" name="!!!Do not delete!!!" hidden="1"/>
            <p:cNvCxnSpPr>
              <a:cxnSpLocks/>
            </p:cNvCxnSpPr>
            <p:nvPr userDrawn="1"/>
          </p:nvCxnSpPr>
          <p:spPr>
            <a:xfrm>
              <a:off x="0" y="6422400"/>
              <a:ext cx="9144000" cy="0"/>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58" name="!!!Do not delete!!!" hidden="1"/>
            <p:cNvCxnSpPr>
              <a:cxnSpLocks/>
            </p:cNvCxnSpPr>
            <p:nvPr/>
          </p:nvCxnSpPr>
          <p:spPr>
            <a:xfrm>
              <a:off x="0" y="6714000"/>
              <a:ext cx="9144000" cy="0"/>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59" name="!!!Do not delete!!!" hidden="1"/>
            <p:cNvCxnSpPr>
              <a:cxnSpLocks/>
            </p:cNvCxnSpPr>
            <p:nvPr/>
          </p:nvCxnSpPr>
          <p:spPr>
            <a:xfrm>
              <a:off x="0" y="1710000"/>
              <a:ext cx="9144000" cy="0"/>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0" name="!!!Do not delete!!!" hidden="1"/>
            <p:cNvCxnSpPr>
              <a:cxnSpLocks/>
            </p:cNvCxnSpPr>
            <p:nvPr/>
          </p:nvCxnSpPr>
          <p:spPr>
            <a:xfrm>
              <a:off x="276735" y="2178311"/>
              <a:ext cx="859053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5" name="!!!Do not delete!!!" hidden="1"/>
            <p:cNvCxnSpPr>
              <a:cxnSpLocks/>
            </p:cNvCxnSpPr>
            <p:nvPr userDrawn="1"/>
          </p:nvCxnSpPr>
          <p:spPr>
            <a:xfrm>
              <a:off x="0" y="495720"/>
              <a:ext cx="8727741" cy="0"/>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6" name="!!!Do not delete!!!" hidden="1"/>
            <p:cNvCxnSpPr/>
            <p:nvPr userDrawn="1"/>
          </p:nvCxnSpPr>
          <p:spPr>
            <a:xfrm>
              <a:off x="0" y="222140"/>
              <a:ext cx="9144000" cy="0"/>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8" name="!!!Do not delete!!!" hidden="1"/>
            <p:cNvCxnSpPr/>
            <p:nvPr userDrawn="1"/>
          </p:nvCxnSpPr>
          <p:spPr>
            <a:xfrm>
              <a:off x="8727741" y="2"/>
              <a:ext cx="0" cy="6858000"/>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2" name="!!!Do not delete!!!" hidden="1"/>
            <p:cNvCxnSpPr/>
            <p:nvPr userDrawn="1"/>
          </p:nvCxnSpPr>
          <p:spPr>
            <a:xfrm>
              <a:off x="484632" y="2"/>
              <a:ext cx="0" cy="6858000"/>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5" name="!!!Do not delete!!!" hidden="1"/>
            <p:cNvCxnSpPr/>
            <p:nvPr userDrawn="1"/>
          </p:nvCxnSpPr>
          <p:spPr>
            <a:xfrm>
              <a:off x="835200" y="2"/>
              <a:ext cx="0" cy="495718"/>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9" name="!!!Do not delete!!!" hidden="1"/>
            <p:cNvCxnSpPr/>
            <p:nvPr userDrawn="1"/>
          </p:nvCxnSpPr>
          <p:spPr>
            <a:xfrm>
              <a:off x="8320371" y="2"/>
              <a:ext cx="0" cy="560388"/>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70" name="!!!Do not delete!!!" hidden="1"/>
            <p:cNvCxnSpPr/>
            <p:nvPr userDrawn="1"/>
          </p:nvCxnSpPr>
          <p:spPr>
            <a:xfrm>
              <a:off x="7913496" y="2"/>
              <a:ext cx="0" cy="560388"/>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1" name="!!!Do not delete!!!" hidden="1"/>
            <p:cNvCxnSpPr/>
            <p:nvPr userDrawn="1"/>
          </p:nvCxnSpPr>
          <p:spPr>
            <a:xfrm flipH="1">
              <a:off x="7913496" y="558009"/>
              <a:ext cx="1231091" cy="0"/>
            </a:xfrm>
            <a:prstGeom prst="line">
              <a:avLst/>
            </a:prstGeom>
            <a:ln w="3175" cap="sq">
              <a:solidFill>
                <a:schemeClr val="accent2">
                  <a:lumMod val="90000"/>
                </a:schemeClr>
              </a:solidFill>
              <a:prstDash val="sysDot"/>
            </a:ln>
            <a:effectLst/>
          </p:spPr>
          <p:style>
            <a:lnRef idx="1">
              <a:schemeClr val="accent1"/>
            </a:lnRef>
            <a:fillRef idx="0">
              <a:schemeClr val="accent1"/>
            </a:fillRef>
            <a:effectRef idx="0">
              <a:schemeClr val="accent1"/>
            </a:effectRef>
            <a:fontRef idx="minor">
              <a:schemeClr val="tx1"/>
            </a:fontRef>
          </p:style>
        </p:cxnSp>
      </p:grpSp>
      <p:sp>
        <p:nvSpPr>
          <p:cNvPr id="3" name="Text Placeholder"/>
          <p:cNvSpPr>
            <a:spLocks noGrp="1"/>
          </p:cNvSpPr>
          <p:nvPr>
            <p:ph type="body" idx="1"/>
          </p:nvPr>
        </p:nvSpPr>
        <p:spPr>
          <a:xfrm>
            <a:off x="486000" y="1710000"/>
            <a:ext cx="8228180" cy="1432956"/>
          </a:xfrm>
          <a:prstGeom prst="rect">
            <a:avLst/>
          </a:prstGeom>
        </p:spPr>
        <p:txBody>
          <a:bodyPr vert="horz" wrap="square"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Placeholder"/>
          <p:cNvSpPr>
            <a:spLocks noGrp="1"/>
          </p:cNvSpPr>
          <p:nvPr>
            <p:ph type="title"/>
          </p:nvPr>
        </p:nvSpPr>
        <p:spPr>
          <a:xfrm>
            <a:off x="485999" y="720001"/>
            <a:ext cx="8228181" cy="747897"/>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9" name="Slide Number"/>
          <p:cNvSpPr txBox="1">
            <a:spLocks noChangeArrowheads="1"/>
          </p:cNvSpPr>
          <p:nvPr/>
        </p:nvSpPr>
        <p:spPr bwMode="auto">
          <a:xfrm>
            <a:off x="8830886" y="6714000"/>
            <a:ext cx="117020" cy="124650"/>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9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1" dirty="0" smtClean="0">
                <a:ln>
                  <a:noFill/>
                </a:ln>
                <a:solidFill>
                  <a:schemeClr val="tx2"/>
                </a:solidFill>
                <a:effectLst/>
                <a:uLnTx/>
                <a:uFillTx/>
                <a:latin typeface="+mn-lt"/>
                <a:ea typeface="+mn-ea"/>
                <a:cs typeface="+mn-cs"/>
                <a:sym typeface="+mn-lt"/>
              </a:rPr>
              <a:pPr marL="0" marR="0" lvl="0" indent="0" algn="l" defTabSz="914400" rtl="0" eaLnBrk="1" fontAlgn="base" latinLnBrk="0" hangingPunct="1">
                <a:lnSpc>
                  <a:spcPct val="90000"/>
                </a:lnSpc>
                <a:spcBef>
                  <a:spcPct val="0"/>
                </a:spcBef>
                <a:spcAft>
                  <a:spcPct val="0"/>
                </a:spcAft>
                <a:buClrTx/>
                <a:buSzTx/>
                <a:buFontTx/>
                <a:buNone/>
                <a:tabLst/>
                <a:defRPr/>
              </a:pPr>
              <a:t>‹#›</a:t>
            </a:fld>
            <a:endParaRPr kumimoji="0" lang="en-US" sz="900" b="0" i="0" u="none" strike="noStrike" kern="1200" cap="none" spc="0" normalizeH="0" baseline="0" noProof="1">
              <a:ln>
                <a:noFill/>
              </a:ln>
              <a:solidFill>
                <a:schemeClr val="tx2"/>
              </a:solidFill>
              <a:effectLst/>
              <a:uLnTx/>
              <a:uFillTx/>
              <a:latin typeface="+mn-lt"/>
              <a:ea typeface="+mn-ea"/>
              <a:cs typeface="+mn-cs"/>
              <a:sym typeface="+mn-lt"/>
            </a:endParaRPr>
          </a:p>
        </p:txBody>
      </p:sp>
      <p:sp>
        <p:nvSpPr>
          <p:cNvPr id="40" name="Slide Number Line"/>
          <p:cNvSpPr>
            <a:spLocks noChangeShapeType="1"/>
          </p:cNvSpPr>
          <p:nvPr/>
        </p:nvSpPr>
        <p:spPr bwMode="auto">
          <a:xfrm>
            <a:off x="8726486" y="6710401"/>
            <a:ext cx="0" cy="123825"/>
          </a:xfrm>
          <a:prstGeom prst="line">
            <a:avLst/>
          </a:prstGeom>
          <a:noFill/>
          <a:ln w="9525">
            <a:solidFill>
              <a:schemeClr val="tx2"/>
            </a:solidFill>
            <a:round/>
            <a:headEnd/>
            <a:tailEnd/>
          </a:ln>
          <a:effectLst/>
        </p:spPr>
        <p:txBody>
          <a:bodyPr wrap="none" lIns="0" tIns="0" rIns="0" bIns="0" anchor="ctr">
            <a:spAutoFit/>
          </a:bodyPr>
          <a:lstStyle/>
          <a:p>
            <a:pPr>
              <a:lnSpc>
                <a:spcPct val="90000"/>
              </a:lnSpc>
              <a:defRPr/>
            </a:pPr>
            <a:endParaRPr lang="en-US" sz="900" noProof="1">
              <a:solidFill>
                <a:schemeClr val="tx2"/>
              </a:solidFill>
              <a:latin typeface="+mn-lt"/>
              <a:cs typeface="+mn-cs"/>
              <a:sym typeface="+mn-lt"/>
            </a:endParaRPr>
          </a:p>
        </p:txBody>
      </p:sp>
      <p:sp>
        <p:nvSpPr>
          <p:cNvPr id="41" name="Doc Code" descr="casecode"/>
          <p:cNvSpPr txBox="1">
            <a:spLocks noChangeArrowheads="1"/>
          </p:cNvSpPr>
          <p:nvPr/>
        </p:nvSpPr>
        <p:spPr bwMode="auto">
          <a:xfrm>
            <a:off x="6199165" y="6714000"/>
            <a:ext cx="2422138" cy="124650"/>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a:defRPr sz="900" b="0" smtClean="0"/>
            </a:lvl1pPr>
          </a:lstStyle>
          <a:p>
            <a:pPr marL="0" marR="0" lvl="0" indent="0" algn="r" defTabSz="914400" rtl="0" eaLnBrk="1" fontAlgn="base" latinLnBrk="0" hangingPunct="1">
              <a:lnSpc>
                <a:spcPct val="90000"/>
              </a:lnSpc>
              <a:spcBef>
                <a:spcPct val="0"/>
              </a:spcBef>
              <a:spcAft>
                <a:spcPct val="0"/>
              </a:spcAft>
              <a:buClrTx/>
              <a:buSzTx/>
              <a:buFontTx/>
              <a:buNone/>
              <a:tabLst/>
              <a:defRPr/>
            </a:pPr>
            <a:r>
              <a:rPr kumimoji="0" lang="fr-FR" sz="900" b="0" i="0" u="none" strike="noStrike" kern="1200" cap="none" spc="0" normalizeH="0" baseline="0" noProof="1">
                <a:ln>
                  <a:noFill/>
                </a:ln>
                <a:solidFill>
                  <a:schemeClr val="tx2"/>
                </a:solidFill>
                <a:effectLst/>
                <a:uLnTx/>
                <a:uFillTx/>
                <a:latin typeface="+mn-lt"/>
                <a:ea typeface="+mn-ea"/>
                <a:cs typeface="+mn-cs"/>
                <a:sym typeface="+mn-lt"/>
              </a:rPr>
              <a:t>18-12-08 - Justine K. Lee SQL Capstone Project - vF.pptx</a:t>
            </a:r>
            <a:endParaRPr kumimoji="0" lang="en-US" sz="900" b="0" i="0" u="none" strike="noStrike" kern="1200" cap="none" spc="0" normalizeH="0" baseline="0" noProof="1">
              <a:ln>
                <a:noFill/>
              </a:ln>
              <a:solidFill>
                <a:schemeClr val="tx2"/>
              </a:solidFill>
              <a:effectLst/>
              <a:uLnTx/>
              <a:uFillTx/>
              <a:latin typeface="+mn-lt"/>
              <a:ea typeface="+mn-ea"/>
              <a:cs typeface="+mn-cs"/>
              <a:sym typeface="+mn-lt"/>
            </a:endParaRPr>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Lst>
  <p:hf sldNum="0" hdr="0" ftr="0" dt="0"/>
  <p:txStyles>
    <p:titleStyle>
      <a:lvl1pPr algn="l" defTabSz="914400" rtl="0" eaLnBrk="1" latinLnBrk="0" hangingPunct="1">
        <a:lnSpc>
          <a:spcPct val="90000"/>
        </a:lnSpc>
        <a:spcBef>
          <a:spcPct val="0"/>
        </a:spcBef>
        <a:buNone/>
        <a:defRPr lang="en-US" sz="2700" b="0" kern="1200" baseline="0" dirty="0">
          <a:solidFill>
            <a:schemeClr val="tx1"/>
          </a:solidFill>
          <a:latin typeface="+mj-lt"/>
          <a:ea typeface="+mj-ea"/>
          <a:cs typeface="+mj-cs"/>
          <a:sym typeface="+mn-lt"/>
        </a:defRPr>
      </a:lvl1pPr>
    </p:titleStyle>
    <p:body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6.xml"/><Relationship Id="rId7" Type="http://schemas.openxmlformats.org/officeDocument/2006/relationships/image" Target="../media/image5.jpeg"/><Relationship Id="rId2" Type="http://schemas.openxmlformats.org/officeDocument/2006/relationships/tags" Target="../tags/tag2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chart" Target="../charts/chart3.xml"/><Relationship Id="rId2" Type="http://schemas.openxmlformats.org/officeDocument/2006/relationships/tags" Target="../tags/tag58.xml"/><Relationship Id="rId1" Type="http://schemas.openxmlformats.org/officeDocument/2006/relationships/vmlDrawing" Target="../drawings/vmlDrawing12.vml"/><Relationship Id="rId6" Type="http://schemas.openxmlformats.org/officeDocument/2006/relationships/tags" Target="../tags/tag62.xml"/><Relationship Id="rId11" Type="http://schemas.openxmlformats.org/officeDocument/2006/relationships/image" Target="../media/image19.png"/><Relationship Id="rId5" Type="http://schemas.openxmlformats.org/officeDocument/2006/relationships/tags" Target="../tags/tag61.xml"/><Relationship Id="rId10" Type="http://schemas.openxmlformats.org/officeDocument/2006/relationships/image" Target="../media/image10.emf"/><Relationship Id="rId4" Type="http://schemas.openxmlformats.org/officeDocument/2006/relationships/tags" Target="../tags/tag60.xml"/><Relationship Id="rId9"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chart" Target="../charts/chart4.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20.png"/><Relationship Id="rId2" Type="http://schemas.openxmlformats.org/officeDocument/2006/relationships/tags" Target="../tags/tag64.xml"/><Relationship Id="rId1" Type="http://schemas.openxmlformats.org/officeDocument/2006/relationships/vmlDrawing" Target="../drawings/vmlDrawing13.vml"/><Relationship Id="rId6" Type="http://schemas.openxmlformats.org/officeDocument/2006/relationships/tags" Target="../tags/tag68.xml"/><Relationship Id="rId11" Type="http://schemas.openxmlformats.org/officeDocument/2006/relationships/image" Target="../media/image10.emf"/><Relationship Id="rId5" Type="http://schemas.openxmlformats.org/officeDocument/2006/relationships/tags" Target="../tags/tag67.xml"/><Relationship Id="rId10" Type="http://schemas.openxmlformats.org/officeDocument/2006/relationships/oleObject" Target="../embeddings/oleObject14.bin"/><Relationship Id="rId4" Type="http://schemas.openxmlformats.org/officeDocument/2006/relationships/tags" Target="../tags/tag66.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chart" Target="../charts/chart5.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21.png"/><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tags" Target="../tags/tag75.xml"/><Relationship Id="rId11" Type="http://schemas.openxmlformats.org/officeDocument/2006/relationships/image" Target="../media/image10.emf"/><Relationship Id="rId5" Type="http://schemas.openxmlformats.org/officeDocument/2006/relationships/tags" Target="../tags/tag74.xml"/><Relationship Id="rId10" Type="http://schemas.openxmlformats.org/officeDocument/2006/relationships/oleObject" Target="../embeddings/oleObject15.bin"/><Relationship Id="rId4" Type="http://schemas.openxmlformats.org/officeDocument/2006/relationships/tags" Target="../tags/tag73.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image" Target="../media/image22.png"/><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image" Target="../media/image10.emf"/><Relationship Id="rId2" Type="http://schemas.openxmlformats.org/officeDocument/2006/relationships/tags" Target="../tags/tag78.xml"/><Relationship Id="rId1" Type="http://schemas.openxmlformats.org/officeDocument/2006/relationships/vmlDrawing" Target="../drawings/vmlDrawing15.vml"/><Relationship Id="rId6" Type="http://schemas.openxmlformats.org/officeDocument/2006/relationships/tags" Target="../tags/tag82.xml"/><Relationship Id="rId11" Type="http://schemas.openxmlformats.org/officeDocument/2006/relationships/oleObject" Target="../embeddings/oleObject16.bin"/><Relationship Id="rId5" Type="http://schemas.openxmlformats.org/officeDocument/2006/relationships/tags" Target="../tags/tag81.xml"/><Relationship Id="rId10" Type="http://schemas.openxmlformats.org/officeDocument/2006/relationships/slideLayout" Target="../slideLayouts/slideLayout2.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chart" Target="../charts/char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8.xml"/><Relationship Id="rId7" Type="http://schemas.openxmlformats.org/officeDocument/2006/relationships/hyperlink" Target="https://www.warbyparker.com/quiz" TargetMode="External"/><Relationship Id="rId2" Type="http://schemas.openxmlformats.org/officeDocument/2006/relationships/tags" Target="../tags/tag27.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1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0.emf"/><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tags" Target="../tags/tag33.xml"/><Relationship Id="rId11" Type="http://schemas.openxmlformats.org/officeDocument/2006/relationships/oleObject" Target="../embeddings/oleObject7.bin"/><Relationship Id="rId5" Type="http://schemas.openxmlformats.org/officeDocument/2006/relationships/tags" Target="../tags/tag32.xml"/><Relationship Id="rId10" Type="http://schemas.openxmlformats.org/officeDocument/2006/relationships/slideLayout" Target="../slideLayouts/slideLayout2.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chart" Target="../charts/chart1.xml"/></Relationships>
</file>

<file path=ppt/slides/_rels/slide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image" Target="../media/image10.emf"/><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oleObject" Target="../embeddings/oleObject8.bin"/><Relationship Id="rId2" Type="http://schemas.openxmlformats.org/officeDocument/2006/relationships/tags" Target="../tags/tag37.xml"/><Relationship Id="rId16" Type="http://schemas.openxmlformats.org/officeDocument/2006/relationships/notesSlide" Target="../notesSlides/notesSlide2.xml"/><Relationship Id="rId20" Type="http://schemas.openxmlformats.org/officeDocument/2006/relationships/chart" Target="../charts/chart2.xml"/><Relationship Id="rId1" Type="http://schemas.openxmlformats.org/officeDocument/2006/relationships/vmlDrawing" Target="../drawings/vmlDrawing7.v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slideLayout" Target="../slideLayouts/slideLayout2.xml"/><Relationship Id="rId10" Type="http://schemas.openxmlformats.org/officeDocument/2006/relationships/tags" Target="../tags/tag45.xml"/><Relationship Id="rId19" Type="http://schemas.openxmlformats.org/officeDocument/2006/relationships/image" Target="../media/image12.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1.xml"/><Relationship Id="rId7" Type="http://schemas.openxmlformats.org/officeDocument/2006/relationships/image" Target="../media/image13.png"/><Relationship Id="rId2" Type="http://schemas.openxmlformats.org/officeDocument/2006/relationships/tags" Target="../tags/tag50.xml"/><Relationship Id="rId1" Type="http://schemas.openxmlformats.org/officeDocument/2006/relationships/vmlDrawing" Target="../drawings/vmlDrawing8.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slideLayout" Target="../slideLayouts/slideLayout2.xm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16.png"/><Relationship Id="rId2" Type="http://schemas.openxmlformats.org/officeDocument/2006/relationships/tags" Target="../tags/tag52.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7.png"/><Relationship Id="rId2" Type="http://schemas.openxmlformats.org/officeDocument/2006/relationships/tags" Target="../tags/tag54.xml"/><Relationship Id="rId1" Type="http://schemas.openxmlformats.org/officeDocument/2006/relationships/vmlDrawing" Target="../drawings/vmlDrawing10.vml"/><Relationship Id="rId6" Type="http://schemas.openxmlformats.org/officeDocument/2006/relationships/image" Target="../media/image10.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8.png"/><Relationship Id="rId2" Type="http://schemas.openxmlformats.org/officeDocument/2006/relationships/tags" Target="../tags/tag56.xml"/><Relationship Id="rId1" Type="http://schemas.openxmlformats.org/officeDocument/2006/relationships/vmlDrawing" Target="../drawings/vmlDrawing11.vml"/><Relationship Id="rId6" Type="http://schemas.openxmlformats.org/officeDocument/2006/relationships/image" Target="../media/image10.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627221104"/>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4115" name="think-cell Slide" r:id="rId5" imgW="270" imgH="270" progId="TCLayout.ActiveDocument.1">
                  <p:embed/>
                </p:oleObj>
              </mc:Choice>
              <mc:Fallback>
                <p:oleObj name="think-cell Slide" r:id="rId5" imgW="270" imgH="270" progId="TCLayout.ActiveDocument.1">
                  <p:embed/>
                  <p:pic>
                    <p:nvPicPr>
                      <p:cNvPr id="8" name="Object 7" hidden="1"/>
                      <p:cNvPicPr/>
                      <p:nvPr/>
                    </p:nvPicPr>
                    <p:blipFill>
                      <a:blip r:embed="rId6"/>
                      <a:stretch>
                        <a:fillRect/>
                      </a:stretch>
                    </p:blipFill>
                    <p:spPr>
                      <a:xfrm>
                        <a:off x="1588" y="1590"/>
                        <a:ext cx="1587" cy="1587"/>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2D4B892-CB11-480B-BF3D-C60781F8BCD1}"/>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3700" b="0" dirty="0">
              <a:latin typeface="Arial Narrow" panose="020B0606020202030204" pitchFamily="34" charset="0"/>
              <a:ea typeface="+mj-ea"/>
              <a:cs typeface="+mj-cs"/>
              <a:sym typeface="Arial Narrow" panose="020B0606020202030204" pitchFamily="34" charset="0"/>
            </a:endParaRPr>
          </a:p>
        </p:txBody>
      </p:sp>
      <p:sp>
        <p:nvSpPr>
          <p:cNvPr id="12" name="Rectangle 11"/>
          <p:cNvSpPr/>
          <p:nvPr/>
        </p:nvSpPr>
        <p:spPr>
          <a:xfrm>
            <a:off x="0" y="3177"/>
            <a:ext cx="9144000" cy="6854823"/>
          </a:xfrm>
          <a:prstGeom prst="rect">
            <a:avLst/>
          </a:prstGeom>
          <a:solidFill>
            <a:schemeClr val="accent1"/>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3" name="Group 2">
            <a:extLst>
              <a:ext uri="{FF2B5EF4-FFF2-40B4-BE49-F238E27FC236}">
                <a16:creationId xmlns:a16="http://schemas.microsoft.com/office/drawing/2014/main" id="{B81E65A1-93CC-490F-8449-416F2958A8C1}"/>
              </a:ext>
            </a:extLst>
          </p:cNvPr>
          <p:cNvGrpSpPr/>
          <p:nvPr/>
        </p:nvGrpSpPr>
        <p:grpSpPr>
          <a:xfrm>
            <a:off x="1143000" y="553710"/>
            <a:ext cx="6858000" cy="5750580"/>
            <a:chOff x="1143000" y="725633"/>
            <a:chExt cx="6858000" cy="5750580"/>
          </a:xfrm>
        </p:grpSpPr>
        <p:sp>
          <p:nvSpPr>
            <p:cNvPr id="7" name="Rectangle 6">
              <a:extLst>
                <a:ext uri="{FF2B5EF4-FFF2-40B4-BE49-F238E27FC236}">
                  <a16:creationId xmlns:a16="http://schemas.microsoft.com/office/drawing/2014/main" id="{F84CC052-427E-46A1-9056-36425F224492}"/>
                </a:ext>
              </a:extLst>
            </p:cNvPr>
            <p:cNvSpPr/>
            <p:nvPr/>
          </p:nvSpPr>
          <p:spPr>
            <a:xfrm>
              <a:off x="1143000" y="4595022"/>
              <a:ext cx="6858000" cy="1881191"/>
            </a:xfrm>
            <a:prstGeom prst="rect">
              <a:avLst/>
            </a:prstGeom>
            <a:solidFill>
              <a:schemeClr val="tx2">
                <a:lumMod val="40000"/>
                <a:lumOff val="60000"/>
              </a:schemeClr>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ctr" anchorCtr="0">
              <a:noAutofit/>
            </a:bodyPr>
            <a:lstStyle/>
            <a:p>
              <a:pPr algn="ctr">
                <a:lnSpc>
                  <a:spcPct val="90000"/>
                </a:lnSpc>
                <a:spcBef>
                  <a:spcPts val="400"/>
                </a:spcBef>
              </a:pPr>
              <a:r>
                <a:rPr lang="en-US" sz="1400" b="0" dirty="0">
                  <a:solidFill>
                    <a:schemeClr val="bg1"/>
                  </a:solidFill>
                  <a:latin typeface="Calibre Regular" panose="020B0503030202060203" pitchFamily="34" charset="0"/>
                </a:rPr>
                <a:t>CODECADEMY LEARN SQL FROM SCRATCH</a:t>
              </a:r>
            </a:p>
            <a:p>
              <a:pPr algn="ctr">
                <a:lnSpc>
                  <a:spcPct val="90000"/>
                </a:lnSpc>
                <a:spcBef>
                  <a:spcPts val="400"/>
                </a:spcBef>
              </a:pPr>
              <a:r>
                <a:rPr lang="en-US" sz="2800" b="0" dirty="0">
                  <a:solidFill>
                    <a:schemeClr val="bg1"/>
                  </a:solidFill>
                  <a:latin typeface="Calibre Semibold" panose="020B0703030202060203" pitchFamily="34" charset="0"/>
                </a:rPr>
                <a:t>Capstone Project: </a:t>
              </a:r>
              <a:r>
                <a:rPr lang="en-US" sz="2800" b="0" dirty="0">
                  <a:solidFill>
                    <a:schemeClr val="tx2">
                      <a:lumMod val="40000"/>
                      <a:lumOff val="60000"/>
                    </a:schemeClr>
                  </a:solidFill>
                  <a:latin typeface="Calibre Semibold" panose="020B0703030202060203" pitchFamily="34" charset="0"/>
                </a:rPr>
                <a:t>xxxxxxxxxxxxx</a:t>
              </a:r>
            </a:p>
            <a:p>
              <a:pPr algn="ctr">
                <a:lnSpc>
                  <a:spcPct val="90000"/>
                </a:lnSpc>
                <a:spcBef>
                  <a:spcPts val="400"/>
                </a:spcBef>
              </a:pPr>
              <a:endParaRPr lang="en-US" sz="1200" b="0" dirty="0">
                <a:solidFill>
                  <a:schemeClr val="tx2">
                    <a:lumMod val="40000"/>
                    <a:lumOff val="60000"/>
                  </a:schemeClr>
                </a:solidFill>
                <a:latin typeface="Calibre Semibold" panose="020B0703030202060203" pitchFamily="34" charset="0"/>
              </a:endParaRPr>
            </a:p>
            <a:p>
              <a:pPr algn="ctr">
                <a:lnSpc>
                  <a:spcPct val="90000"/>
                </a:lnSpc>
                <a:spcBef>
                  <a:spcPts val="400"/>
                </a:spcBef>
              </a:pPr>
              <a:r>
                <a:rPr lang="en-US" sz="2000" b="0" dirty="0">
                  <a:solidFill>
                    <a:schemeClr val="bg1"/>
                  </a:solidFill>
                  <a:latin typeface="Calibre Light" panose="020B0303030202060203" pitchFamily="34" charset="0"/>
                </a:rPr>
                <a:t>JUSTINE LEE</a:t>
              </a:r>
            </a:p>
            <a:p>
              <a:pPr algn="ctr">
                <a:lnSpc>
                  <a:spcPct val="90000"/>
                </a:lnSpc>
                <a:spcBef>
                  <a:spcPts val="400"/>
                </a:spcBef>
              </a:pPr>
              <a:r>
                <a:rPr lang="en-US" sz="2000" b="0" dirty="0">
                  <a:solidFill>
                    <a:schemeClr val="bg1"/>
                  </a:solidFill>
                  <a:latin typeface="Calibre Light" panose="020B0303030202060203" pitchFamily="34" charset="0"/>
                </a:rPr>
                <a:t>December 10, 2018</a:t>
              </a:r>
              <a:endParaRPr lang="en-US" sz="1800" b="0" dirty="0">
                <a:solidFill>
                  <a:schemeClr val="bg1"/>
                </a:solidFill>
                <a:latin typeface="Calibre Light" panose="020B0303030202060203" pitchFamily="34" charset="0"/>
              </a:endParaRPr>
            </a:p>
          </p:txBody>
        </p:sp>
        <p:cxnSp>
          <p:nvCxnSpPr>
            <p:cNvPr id="10" name="Straight Connector 9">
              <a:extLst>
                <a:ext uri="{FF2B5EF4-FFF2-40B4-BE49-F238E27FC236}">
                  <a16:creationId xmlns:a16="http://schemas.microsoft.com/office/drawing/2014/main" id="{B7C62FB4-5D78-4BBC-B1A8-E2DBF2E719FC}"/>
                </a:ext>
              </a:extLst>
            </p:cNvPr>
            <p:cNvCxnSpPr>
              <a:cxnSpLocks/>
            </p:cNvCxnSpPr>
            <p:nvPr/>
          </p:nvCxnSpPr>
          <p:spPr>
            <a:xfrm>
              <a:off x="2396792" y="5603627"/>
              <a:ext cx="4350415"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pic>
          <p:nvPicPr>
            <p:cNvPr id="4102" name="Picture 6" descr="Image result for warby parker">
              <a:extLst>
                <a:ext uri="{FF2B5EF4-FFF2-40B4-BE49-F238E27FC236}">
                  <a16:creationId xmlns:a16="http://schemas.microsoft.com/office/drawing/2014/main" id="{00487AB0-676B-469B-B9BC-1F82625C4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725633"/>
              <a:ext cx="6858000" cy="360045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4" name="Picture 8" descr="Image result for warby parker logo">
            <a:extLst>
              <a:ext uri="{FF2B5EF4-FFF2-40B4-BE49-F238E27FC236}">
                <a16:creationId xmlns:a16="http://schemas.microsoft.com/office/drawing/2014/main" id="{ABEF6BE8-9F27-49C0-9E91-285D14C85E2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71999" y="4004049"/>
            <a:ext cx="2809189" cy="200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58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30505997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7" name="think-cell Slide" r:id="rId9" imgW="216" imgH="216" progId="TCLayout.ActiveDocument.1">
                  <p:embed/>
                </p:oleObj>
              </mc:Choice>
              <mc:Fallback>
                <p:oleObj name="think-cell Slide" r:id="rId9"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B6D42D91-0B19-40AF-8D25-AC6682779851}"/>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1100" b="0" dirty="0">
              <a:latin typeface="Arial Narrow" panose="020B0606020202030204" pitchFamily="34" charset="0"/>
              <a:sym typeface="Arial Narrow" panose="020B0606020202030204" pitchFamily="34" charset="0"/>
            </a:endParaRPr>
          </a:p>
        </p:txBody>
      </p:sp>
      <p:sp>
        <p:nvSpPr>
          <p:cNvPr id="4" name="Title 3"/>
          <p:cNvSpPr>
            <a:spLocks noGrp="1"/>
          </p:cNvSpPr>
          <p:nvPr>
            <p:ph type="title"/>
          </p:nvPr>
        </p:nvSpPr>
        <p:spPr/>
        <p:txBody>
          <a:bodyPr/>
          <a:lstStyle/>
          <a:p>
            <a:r>
              <a:rPr lang="en-US" dirty="0"/>
              <a:t>What are additional actionable insights?</a:t>
            </a:r>
          </a:p>
        </p:txBody>
      </p:sp>
      <p:sp>
        <p:nvSpPr>
          <p:cNvPr id="20" name="TextBox 19"/>
          <p:cNvSpPr txBox="1">
            <a:spLocks/>
          </p:cNvSpPr>
          <p:nvPr/>
        </p:nvSpPr>
        <p:spPr>
          <a:xfrm>
            <a:off x="5945427" y="1845990"/>
            <a:ext cx="270875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10000"/>
            <a:ext cx="2316052" cy="4669579"/>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4087687"/>
              <a:chOff x="633948" y="2282975"/>
              <a:chExt cx="2514600" cy="4087687"/>
            </a:xfrm>
          </p:grpSpPr>
          <p:sp>
            <p:nvSpPr>
              <p:cNvPr id="19" name="TextBox 18"/>
              <p:cNvSpPr txBox="1">
                <a:spLocks/>
              </p:cNvSpPr>
              <p:nvPr/>
            </p:nvSpPr>
            <p:spPr>
              <a:xfrm>
                <a:off x="633948" y="2677343"/>
                <a:ext cx="2514600" cy="3693319"/>
              </a:xfrm>
              <a:prstGeom prst="rect">
                <a:avLst/>
              </a:prstGeom>
              <a:noFill/>
              <a:ln w="9525">
                <a:noFill/>
              </a:ln>
            </p:spPr>
            <p:txBody>
              <a:bodyPr vert="horz" wrap="square" lIns="0" tIns="0" rIns="0" bIns="0" rtlCol="0">
                <a:spAutoFit/>
              </a:bodyPr>
              <a:lstStyle/>
              <a:p>
                <a:pPr>
                  <a:spcBef>
                    <a:spcPts val="1200"/>
                  </a:spcBef>
                </a:pPr>
                <a:r>
                  <a:rPr lang="en-US" altLang="en-US" sz="1200" b="0" dirty="0">
                    <a:solidFill>
                      <a:srgbClr val="484848"/>
                    </a:solidFill>
                    <a:latin typeface="+mn-lt"/>
                  </a:rPr>
                  <a:t>Once we have the data in this format, we can analyze it in several ways:</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overall conversion rates […]</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compare conversion from </a:t>
                </a:r>
                <a:r>
                  <a:rPr lang="en-US" altLang="en-US" sz="1200" b="0" dirty="0" err="1">
                    <a:solidFill>
                      <a:srgbClr val="484848"/>
                    </a:solidFill>
                    <a:latin typeface="+mn-lt"/>
                  </a:rPr>
                  <a:t>quiz→home_try_on</a:t>
                </a:r>
                <a:r>
                  <a:rPr lang="en-US" altLang="en-US" sz="1200" b="0" dirty="0">
                    <a:solidFill>
                      <a:srgbClr val="484848"/>
                    </a:solidFill>
                    <a:latin typeface="+mn-lt"/>
                  </a:rPr>
                  <a:t> and       </a:t>
                </a:r>
                <a:r>
                  <a:rPr lang="en-US" altLang="en-US" sz="1200" b="0" dirty="0" err="1">
                    <a:solidFill>
                      <a:srgbClr val="484848"/>
                    </a:solidFill>
                    <a:latin typeface="+mn-lt"/>
                  </a:rPr>
                  <a:t>home_try_on→purchase</a:t>
                </a:r>
                <a:r>
                  <a:rPr lang="en-US" altLang="en-US" sz="1200" b="0" dirty="0">
                    <a:solidFill>
                      <a:srgbClr val="484848"/>
                    </a:solidFill>
                    <a:latin typeface="+mn-lt"/>
                  </a:rPr>
                  <a:t>.</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the difference in purchase rates between customers who had 3 […] with ones who had 5.</a:t>
                </a:r>
              </a:p>
              <a:p>
                <a:pPr lvl="0" eaLnBrk="0" hangingPunct="0"/>
                <a:r>
                  <a:rPr lang="en-US" altLang="en-US" sz="1200" b="0" dirty="0">
                    <a:solidFill>
                      <a:srgbClr val="484848"/>
                    </a:solidFill>
                    <a:latin typeface="+mn-lt"/>
                  </a:rPr>
                  <a:t>We can also use the original tables to calculate things like:</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results of the style quiz.</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types of purchases made.</a:t>
                </a:r>
              </a:p>
              <a:p>
                <a:pPr lvl="0" eaLnBrk="0" hangingPunct="0"/>
                <a:endParaRPr lang="en-US" altLang="en-US" sz="1200" b="0" dirty="0">
                  <a:solidFill>
                    <a:srgbClr val="484848"/>
                  </a:solidFill>
                  <a:latin typeface="+mn-lt"/>
                </a:endParaRPr>
              </a:p>
              <a:p>
                <a:pPr lvl="0" eaLnBrk="0" hangingPunct="0"/>
                <a:r>
                  <a:rPr lang="en-US" altLang="en-US" sz="1200" b="0" dirty="0">
                    <a:solidFill>
                      <a:srgbClr val="484848"/>
                    </a:solidFill>
                    <a:latin typeface="+mn-lt"/>
                  </a:rPr>
                  <a:t>What are some actionable insights for </a:t>
                </a:r>
                <a:r>
                  <a:rPr lang="en-US" altLang="en-US" sz="1200" b="0" dirty="0" err="1">
                    <a:solidFill>
                      <a:srgbClr val="484848"/>
                    </a:solidFill>
                    <a:latin typeface="+mn-lt"/>
                  </a:rPr>
                  <a:t>Warby</a:t>
                </a:r>
                <a:r>
                  <a:rPr lang="en-US" altLang="en-US" sz="1200" b="0" dirty="0">
                    <a:solidFill>
                      <a:srgbClr val="484848"/>
                    </a:solidFill>
                    <a:latin typeface="+mn-lt"/>
                  </a:rPr>
                  <a:t> Parker?</a:t>
                </a:r>
                <a:endParaRPr lang="en-US" sz="1200" b="0" dirty="0">
                  <a:solidFill>
                    <a:srgbClr val="484848"/>
                  </a:solidFill>
                  <a:latin typeface="+mn-lt"/>
                </a:endParaRP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C</a:t>
            </a:r>
          </a:p>
        </p:txBody>
      </p:sp>
      <p:sp>
        <p:nvSpPr>
          <p:cNvPr id="3" name="RbSticker"/>
          <p:cNvSpPr txBox="1"/>
          <p:nvPr/>
        </p:nvSpPr>
        <p:spPr>
          <a:xfrm>
            <a:off x="831850" y="260349"/>
            <a:ext cx="2333588"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A/B Testing with home try-on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42327"/>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sp>
        <p:nvSpPr>
          <p:cNvPr id="12" name="TextBox 11">
            <a:extLst>
              <a:ext uri="{FF2B5EF4-FFF2-40B4-BE49-F238E27FC236}">
                <a16:creationId xmlns:a16="http://schemas.microsoft.com/office/drawing/2014/main" id="{9EE40122-7B47-442B-9FAE-1544DE7A51CC}"/>
              </a:ext>
            </a:extLst>
          </p:cNvPr>
          <p:cNvSpPr txBox="1"/>
          <p:nvPr/>
        </p:nvSpPr>
        <p:spPr>
          <a:xfrm>
            <a:off x="5945427" y="2197749"/>
            <a:ext cx="1662315"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dirty="0">
                <a:latin typeface="+mn-lt"/>
                <a:cs typeface="Arial Narrow" pitchFamily="34" charset="0"/>
              </a:rPr>
              <a:t>Common results of the quiz</a:t>
            </a:r>
            <a:endParaRPr lang="en-US" sz="1200" noProof="0" dirty="0">
              <a:latin typeface="+mn-lt"/>
              <a:cs typeface="Arial Narrow" pitchFamily="34" charset="0"/>
            </a:endParaRPr>
          </a:p>
        </p:txBody>
      </p:sp>
      <p:sp>
        <p:nvSpPr>
          <p:cNvPr id="24" name="TextBox 23">
            <a:extLst>
              <a:ext uri="{FF2B5EF4-FFF2-40B4-BE49-F238E27FC236}">
                <a16:creationId xmlns:a16="http://schemas.microsoft.com/office/drawing/2014/main" id="{08D7DF6B-682A-4F65-9C61-4718F086FDD7}"/>
              </a:ext>
            </a:extLst>
          </p:cNvPr>
          <p:cNvSpPr txBox="1"/>
          <p:nvPr/>
        </p:nvSpPr>
        <p:spPr>
          <a:xfrm>
            <a:off x="5945427" y="5157299"/>
            <a:ext cx="2657844" cy="1214692"/>
          </a:xfrm>
          <a:prstGeom prst="rect">
            <a:avLst/>
          </a:prstGeom>
          <a:noFill/>
          <a:ln w="9525">
            <a:noFill/>
          </a:ln>
        </p:spPr>
        <p:txBody>
          <a:bodyPr vert="horz" wrap="square" lIns="0" tIns="0" rIns="0" bIns="0" rtlCol="0">
            <a:spAutoFit/>
          </a:bodyPr>
          <a:lstStyle/>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Here we use the SELECT and GROUP BY commands to narrow in on one column</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The proportion of people searching for women’s vs. men’s styles is similar (~47% vs. ~43% respectively); should allocate a similar number of resources to designing women’s vs. men’s styles</a:t>
            </a:r>
          </a:p>
        </p:txBody>
      </p:sp>
      <p:sp>
        <p:nvSpPr>
          <p:cNvPr id="15" name="TextBox 14">
            <a:extLst>
              <a:ext uri="{FF2B5EF4-FFF2-40B4-BE49-F238E27FC236}">
                <a16:creationId xmlns:a16="http://schemas.microsoft.com/office/drawing/2014/main" id="{2D8AAD0F-D795-4765-B610-AEF0F40479CE}"/>
              </a:ext>
            </a:extLst>
          </p:cNvPr>
          <p:cNvSpPr txBox="1"/>
          <p:nvPr/>
        </p:nvSpPr>
        <p:spPr>
          <a:xfrm>
            <a:off x="6683604" y="1775939"/>
            <a:ext cx="282129" cy="3323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2400" b="0" noProof="0" dirty="0">
                <a:solidFill>
                  <a:srgbClr val="00B0F0"/>
                </a:solidFill>
                <a:latin typeface="+mn-lt"/>
                <a:cs typeface="Arial Narrow" pitchFamily="34" charset="0"/>
              </a:rPr>
              <a:t>3a</a:t>
            </a:r>
          </a:p>
        </p:txBody>
      </p:sp>
      <p:graphicFrame>
        <p:nvGraphicFramePr>
          <p:cNvPr id="10" name="Table 9">
            <a:extLst>
              <a:ext uri="{FF2B5EF4-FFF2-40B4-BE49-F238E27FC236}">
                <a16:creationId xmlns:a16="http://schemas.microsoft.com/office/drawing/2014/main" id="{3C9CA198-17FE-4BDF-83F0-A365E458826B}"/>
              </a:ext>
            </a:extLst>
          </p:cNvPr>
          <p:cNvGraphicFramePr>
            <a:graphicFrameLocks noGrp="1"/>
          </p:cNvGraphicFramePr>
          <p:nvPr>
            <p:extLst>
              <p:ext uri="{D42A27DB-BD31-4B8C-83A1-F6EECF244321}">
                <p14:modId xmlns:p14="http://schemas.microsoft.com/office/powerpoint/2010/main" val="1449662131"/>
              </p:ext>
            </p:extLst>
          </p:nvPr>
        </p:nvGraphicFramePr>
        <p:xfrm>
          <a:off x="5945427" y="4078108"/>
          <a:ext cx="2708750" cy="975360"/>
        </p:xfrm>
        <a:graphic>
          <a:graphicData uri="http://schemas.openxmlformats.org/drawingml/2006/table">
            <a:tbl>
              <a:tblPr>
                <a:tableStyleId>{284E427A-3D55-4303-BF80-6455036E1DE7}</a:tableStyleId>
              </a:tblPr>
              <a:tblGrid>
                <a:gridCol w="1514896">
                  <a:extLst>
                    <a:ext uri="{9D8B030D-6E8A-4147-A177-3AD203B41FA5}">
                      <a16:colId xmlns:a16="http://schemas.microsoft.com/office/drawing/2014/main" val="946631316"/>
                    </a:ext>
                  </a:extLst>
                </a:gridCol>
                <a:gridCol w="1193854">
                  <a:extLst>
                    <a:ext uri="{9D8B030D-6E8A-4147-A177-3AD203B41FA5}">
                      <a16:colId xmlns:a16="http://schemas.microsoft.com/office/drawing/2014/main" val="4163665237"/>
                    </a:ext>
                  </a:extLst>
                </a:gridCol>
              </a:tblGrid>
              <a:tr h="0">
                <a:tc>
                  <a:txBody>
                    <a:bodyPr/>
                    <a:lstStyle/>
                    <a:p>
                      <a:pPr algn="ctr"/>
                      <a:r>
                        <a:rPr lang="en-US" sz="1000" b="1" dirty="0">
                          <a:effectLst/>
                        </a:rPr>
                        <a:t>style</a:t>
                      </a:r>
                      <a:endParaRPr lang="en-US" sz="1000" b="1" dirty="0">
                        <a:solidFill>
                          <a:srgbClr val="292929"/>
                        </a:solidFill>
                        <a:effectLst/>
                      </a:endParaRPr>
                    </a:p>
                  </a:txBody>
                  <a:tcPr anchor="ctr"/>
                </a:tc>
                <a:tc>
                  <a:txBody>
                    <a:bodyPr/>
                    <a:lstStyle/>
                    <a:p>
                      <a:pPr algn="ctr"/>
                      <a:r>
                        <a:rPr lang="en-US" sz="1000" b="1" dirty="0">
                          <a:effectLst/>
                        </a:rPr>
                        <a:t>count(*)</a:t>
                      </a:r>
                      <a:endParaRPr lang="en-US" sz="1000" b="1" dirty="0">
                        <a:solidFill>
                          <a:srgbClr val="292929"/>
                        </a:solidFill>
                        <a:effectLst/>
                      </a:endParaRPr>
                    </a:p>
                  </a:txBody>
                  <a:tcPr anchor="ctr"/>
                </a:tc>
                <a:extLst>
                  <a:ext uri="{0D108BD9-81ED-4DB2-BD59-A6C34878D82A}">
                    <a16:rowId xmlns:a16="http://schemas.microsoft.com/office/drawing/2014/main" val="2171997340"/>
                  </a:ext>
                </a:extLst>
              </a:tr>
              <a:tr h="0">
                <a:tc>
                  <a:txBody>
                    <a:bodyPr/>
                    <a:lstStyle/>
                    <a:p>
                      <a:pPr algn="ctr"/>
                      <a:r>
                        <a:rPr lang="en-US" sz="1000" dirty="0">
                          <a:effectLst/>
                        </a:rPr>
                        <a:t>Women's Styles</a:t>
                      </a:r>
                      <a:endParaRPr lang="en-US" sz="1000" dirty="0">
                        <a:solidFill>
                          <a:srgbClr val="525252"/>
                        </a:solidFill>
                        <a:effectLst/>
                      </a:endParaRPr>
                    </a:p>
                  </a:txBody>
                  <a:tcPr anchor="ctr"/>
                </a:tc>
                <a:tc>
                  <a:txBody>
                    <a:bodyPr/>
                    <a:lstStyle/>
                    <a:p>
                      <a:pPr algn="ctr"/>
                      <a:r>
                        <a:rPr lang="en-US" sz="1000" dirty="0">
                          <a:effectLst/>
                        </a:rPr>
                        <a:t>469</a:t>
                      </a:r>
                      <a:endParaRPr lang="en-US" sz="1000" dirty="0">
                        <a:solidFill>
                          <a:srgbClr val="525252"/>
                        </a:solidFill>
                        <a:effectLst/>
                      </a:endParaRPr>
                    </a:p>
                  </a:txBody>
                  <a:tcPr anchor="ctr"/>
                </a:tc>
                <a:extLst>
                  <a:ext uri="{0D108BD9-81ED-4DB2-BD59-A6C34878D82A}">
                    <a16:rowId xmlns:a16="http://schemas.microsoft.com/office/drawing/2014/main" val="1271054398"/>
                  </a:ext>
                </a:extLst>
              </a:tr>
              <a:tr h="0">
                <a:tc>
                  <a:txBody>
                    <a:bodyPr/>
                    <a:lstStyle/>
                    <a:p>
                      <a:pPr algn="ctr"/>
                      <a:r>
                        <a:rPr lang="en-US" sz="1000">
                          <a:effectLst/>
                        </a:rPr>
                        <a:t>Men's Styles</a:t>
                      </a:r>
                      <a:endParaRPr lang="en-US" sz="1000">
                        <a:solidFill>
                          <a:srgbClr val="525252"/>
                        </a:solidFill>
                        <a:effectLst/>
                      </a:endParaRPr>
                    </a:p>
                  </a:txBody>
                  <a:tcPr anchor="ctr"/>
                </a:tc>
                <a:tc>
                  <a:txBody>
                    <a:bodyPr/>
                    <a:lstStyle/>
                    <a:p>
                      <a:pPr algn="ctr"/>
                      <a:r>
                        <a:rPr lang="en-US" sz="1000" dirty="0">
                          <a:effectLst/>
                        </a:rPr>
                        <a:t>432</a:t>
                      </a:r>
                      <a:endParaRPr lang="en-US" sz="1000" dirty="0">
                        <a:solidFill>
                          <a:srgbClr val="525252"/>
                        </a:solidFill>
                        <a:effectLst/>
                      </a:endParaRPr>
                    </a:p>
                  </a:txBody>
                  <a:tcPr anchor="ctr"/>
                </a:tc>
                <a:extLst>
                  <a:ext uri="{0D108BD9-81ED-4DB2-BD59-A6C34878D82A}">
                    <a16:rowId xmlns:a16="http://schemas.microsoft.com/office/drawing/2014/main" val="1756027899"/>
                  </a:ext>
                </a:extLst>
              </a:tr>
              <a:tr h="0">
                <a:tc>
                  <a:txBody>
                    <a:bodyPr/>
                    <a:lstStyle/>
                    <a:p>
                      <a:pPr algn="ctr"/>
                      <a:r>
                        <a:rPr lang="en-US" sz="1000" dirty="0">
                          <a:effectLst/>
                        </a:rPr>
                        <a:t>I'm not sure. Let's skip it.</a:t>
                      </a:r>
                      <a:endParaRPr lang="en-US" sz="1000" dirty="0">
                        <a:solidFill>
                          <a:srgbClr val="525252"/>
                        </a:solidFill>
                        <a:effectLst/>
                      </a:endParaRPr>
                    </a:p>
                  </a:txBody>
                  <a:tcPr anchor="ctr"/>
                </a:tc>
                <a:tc>
                  <a:txBody>
                    <a:bodyPr/>
                    <a:lstStyle/>
                    <a:p>
                      <a:pPr algn="ctr"/>
                      <a:r>
                        <a:rPr lang="en-US" sz="1000" dirty="0">
                          <a:effectLst/>
                        </a:rPr>
                        <a:t>99</a:t>
                      </a:r>
                      <a:endParaRPr lang="en-US" sz="1000" dirty="0">
                        <a:solidFill>
                          <a:srgbClr val="525252"/>
                        </a:solidFill>
                        <a:effectLst/>
                      </a:endParaRPr>
                    </a:p>
                  </a:txBody>
                  <a:tcPr anchor="ctr"/>
                </a:tc>
                <a:extLst>
                  <a:ext uri="{0D108BD9-81ED-4DB2-BD59-A6C34878D82A}">
                    <a16:rowId xmlns:a16="http://schemas.microsoft.com/office/drawing/2014/main" val="2991642207"/>
                  </a:ext>
                </a:extLst>
              </a:tr>
            </a:tbl>
          </a:graphicData>
        </a:graphic>
      </p:graphicFrame>
      <p:pic>
        <p:nvPicPr>
          <p:cNvPr id="9" name="Picture 8">
            <a:extLst>
              <a:ext uri="{FF2B5EF4-FFF2-40B4-BE49-F238E27FC236}">
                <a16:creationId xmlns:a16="http://schemas.microsoft.com/office/drawing/2014/main" id="{0C60236E-7C13-4E42-9443-6060599AFA0B}"/>
              </a:ext>
            </a:extLst>
          </p:cNvPr>
          <p:cNvPicPr>
            <a:picLocks noChangeAspect="1"/>
          </p:cNvPicPr>
          <p:nvPr/>
        </p:nvPicPr>
        <p:blipFill>
          <a:blip r:embed="rId11"/>
          <a:stretch>
            <a:fillRect/>
          </a:stretch>
        </p:blipFill>
        <p:spPr>
          <a:xfrm>
            <a:off x="3118852" y="2648627"/>
            <a:ext cx="2509155" cy="373880"/>
          </a:xfrm>
          <a:prstGeom prst="rect">
            <a:avLst/>
          </a:prstGeom>
        </p:spPr>
      </p:pic>
      <p:sp>
        <p:nvSpPr>
          <p:cNvPr id="28" name="TextBox 27">
            <a:extLst>
              <a:ext uri="{FF2B5EF4-FFF2-40B4-BE49-F238E27FC236}">
                <a16:creationId xmlns:a16="http://schemas.microsoft.com/office/drawing/2014/main" id="{4F022170-FF77-4EF6-8661-976930FC39E5}"/>
              </a:ext>
            </a:extLst>
          </p:cNvPr>
          <p:cNvSpPr txBox="1"/>
          <p:nvPr/>
        </p:nvSpPr>
        <p:spPr>
          <a:xfrm>
            <a:off x="5945427" y="2437145"/>
            <a:ext cx="280526"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b="0" i="1" dirty="0">
                <a:latin typeface="+mn-lt"/>
                <a:cs typeface="Arial Narrow" pitchFamily="34" charset="0"/>
              </a:rPr>
              <a:t>Style</a:t>
            </a:r>
            <a:endParaRPr lang="en-US" sz="1200" b="0" i="1" noProof="0" dirty="0">
              <a:latin typeface="+mn-lt"/>
              <a:cs typeface="Arial Narrow" pitchFamily="34" charset="0"/>
            </a:endParaRPr>
          </a:p>
        </p:txBody>
      </p:sp>
      <p:grpSp>
        <p:nvGrpSpPr>
          <p:cNvPr id="34" name="Group 33">
            <a:extLst>
              <a:ext uri="{FF2B5EF4-FFF2-40B4-BE49-F238E27FC236}">
                <a16:creationId xmlns:a16="http://schemas.microsoft.com/office/drawing/2014/main" id="{02045175-721E-471F-9EE7-0BE540BBA209}"/>
              </a:ext>
            </a:extLst>
          </p:cNvPr>
          <p:cNvGrpSpPr/>
          <p:nvPr/>
        </p:nvGrpSpPr>
        <p:grpSpPr>
          <a:xfrm>
            <a:off x="5694939" y="1712367"/>
            <a:ext cx="200931" cy="4669579"/>
            <a:chOff x="5694939" y="1712367"/>
            <a:chExt cx="200931" cy="4669579"/>
          </a:xfrm>
        </p:grpSpPr>
        <p:cxnSp>
          <p:nvCxnSpPr>
            <p:cNvPr id="35" name="VLine21">
              <a:extLst>
                <a:ext uri="{FF2B5EF4-FFF2-40B4-BE49-F238E27FC236}">
                  <a16:creationId xmlns:a16="http://schemas.microsoft.com/office/drawing/2014/main" id="{7819E523-AE97-43AF-A187-D7D9EBD1DC9C}"/>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36" name="IsoscelesTriangle22">
              <a:extLst>
                <a:ext uri="{FF2B5EF4-FFF2-40B4-BE49-F238E27FC236}">
                  <a16:creationId xmlns:a16="http://schemas.microsoft.com/office/drawing/2014/main" id="{A632719A-B521-4F62-9583-168C446874F5}"/>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graphicFrame>
        <p:nvGraphicFramePr>
          <p:cNvPr id="75" name="Chart 74">
            <a:extLst>
              <a:ext uri="{FF2B5EF4-FFF2-40B4-BE49-F238E27FC236}">
                <a16:creationId xmlns:a16="http://schemas.microsoft.com/office/drawing/2014/main" id="{493E72FB-325D-4EA0-9358-DB6C8615BDFC}"/>
              </a:ext>
            </a:extLst>
          </p:cNvPr>
          <p:cNvGraphicFramePr/>
          <p:nvPr>
            <p:custDataLst>
              <p:tags r:id="rId4"/>
            </p:custDataLst>
            <p:extLst>
              <p:ext uri="{D42A27DB-BD31-4B8C-83A1-F6EECF244321}">
                <p14:modId xmlns:p14="http://schemas.microsoft.com/office/powerpoint/2010/main" val="1403086494"/>
              </p:ext>
            </p:extLst>
          </p:nvPr>
        </p:nvGraphicFramePr>
        <p:xfrm>
          <a:off x="6351588" y="2640013"/>
          <a:ext cx="2046287" cy="1427162"/>
        </p:xfrm>
        <a:graphic>
          <a:graphicData uri="http://schemas.openxmlformats.org/drawingml/2006/chart">
            <c:chart xmlns:c="http://schemas.openxmlformats.org/drawingml/2006/chart" xmlns:r="http://schemas.openxmlformats.org/officeDocument/2006/relationships" r:id="rId12"/>
          </a:graphicData>
        </a:graphic>
      </p:graphicFrame>
      <p:sp>
        <p:nvSpPr>
          <p:cNvPr id="37" name="Text Placeholder">
            <a:extLst>
              <a:ext uri="{FF2B5EF4-FFF2-40B4-BE49-F238E27FC236}">
                <a16:creationId xmlns:a16="http://schemas.microsoft.com/office/drawing/2014/main" id="{AAA356D5-B3B9-45E7-9B48-1128199AA25B}"/>
              </a:ext>
            </a:extLst>
          </p:cNvPr>
          <p:cNvSpPr>
            <a:spLocks noGrp="1"/>
          </p:cNvSpPr>
          <p:nvPr>
            <p:custDataLst>
              <p:tags r:id="rId5"/>
            </p:custDataLst>
          </p:nvPr>
        </p:nvSpPr>
        <p:spPr bwMode="auto">
          <a:xfrm>
            <a:off x="5894388" y="3175000"/>
            <a:ext cx="8001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r">
              <a:spcBef>
                <a:spcPct val="0"/>
              </a:spcBef>
            </a:pPr>
            <a:fld id="{2A50B86A-B063-44B4-A61D-4DD11ECD1D16}" type="datetime'''''Wo''m''''''en’''''s'''' ''s''t''''yl''e''''''''s'''''">
              <a:rPr lang="en-US" altLang="en-US" sz="1100" smtClean="0"/>
              <a:pPr algn="r">
                <a:spcBef>
                  <a:spcPct val="0"/>
                </a:spcBef>
              </a:pPr>
              <a:t>Women’s styles</a:t>
            </a:fld>
            <a:endParaRPr lang="en-US" sz="1100" dirty="0"/>
          </a:p>
        </p:txBody>
      </p:sp>
      <p:sp>
        <p:nvSpPr>
          <p:cNvPr id="38" name="Text Placeholder">
            <a:extLst>
              <a:ext uri="{FF2B5EF4-FFF2-40B4-BE49-F238E27FC236}">
                <a16:creationId xmlns:a16="http://schemas.microsoft.com/office/drawing/2014/main" id="{5CC78B70-5838-4A18-B4A7-8A2EDB850699}"/>
              </a:ext>
            </a:extLst>
          </p:cNvPr>
          <p:cNvSpPr>
            <a:spLocks noGrp="1"/>
          </p:cNvSpPr>
          <p:nvPr>
            <p:custDataLst>
              <p:tags r:id="rId6"/>
            </p:custDataLst>
          </p:nvPr>
        </p:nvSpPr>
        <p:spPr bwMode="auto">
          <a:xfrm>
            <a:off x="8013700" y="3579813"/>
            <a:ext cx="62865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spcBef>
                <a:spcPct val="0"/>
              </a:spcBef>
            </a:pPr>
            <a:fld id="{7AEC49F2-6D2A-4E6A-BB9F-73A8EFB093FA}" type="datetime'''M''en''''’''''''''s ''''s''''''t''''''yl''''''es'''''''''">
              <a:rPr lang="en-US" altLang="en-US" sz="1100" smtClean="0"/>
              <a:pPr>
                <a:spcBef>
                  <a:spcPct val="0"/>
                </a:spcBef>
              </a:pPr>
              <a:t>Men’s styles</a:t>
            </a:fld>
            <a:endParaRPr lang="en-US" sz="1100" dirty="0"/>
          </a:p>
        </p:txBody>
      </p:sp>
      <p:sp>
        <p:nvSpPr>
          <p:cNvPr id="39" name="Text Placeholder">
            <a:extLst>
              <a:ext uri="{FF2B5EF4-FFF2-40B4-BE49-F238E27FC236}">
                <a16:creationId xmlns:a16="http://schemas.microsoft.com/office/drawing/2014/main" id="{3A500565-487C-4B18-AFB7-1454E341BC4E}"/>
              </a:ext>
            </a:extLst>
          </p:cNvPr>
          <p:cNvSpPr>
            <a:spLocks noGrp="1"/>
          </p:cNvSpPr>
          <p:nvPr>
            <p:custDataLst>
              <p:tags r:id="rId7"/>
            </p:custDataLst>
          </p:nvPr>
        </p:nvSpPr>
        <p:spPr bwMode="auto">
          <a:xfrm>
            <a:off x="7529513" y="2559050"/>
            <a:ext cx="5969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spcBef>
                <a:spcPct val="0"/>
              </a:spcBef>
            </a:pPr>
            <a:fld id="{1CF8F001-691A-4304-89FD-B54E80833E04}" type="datetime'''''''''I''''''''''''’''''''m n''o''''''t ''''s''''''''ure'">
              <a:rPr lang="en-US" altLang="en-US" sz="1100" smtClean="0"/>
              <a:pPr>
                <a:spcBef>
                  <a:spcPct val="0"/>
                </a:spcBef>
              </a:pPr>
              <a:t>I’m not sure</a:t>
            </a:fld>
            <a:endParaRPr lang="en-US" sz="1100" dirty="0"/>
          </a:p>
        </p:txBody>
      </p:sp>
    </p:spTree>
    <p:extLst>
      <p:ext uri="{BB962C8B-B14F-4D97-AF65-F5344CB8AC3E}">
        <p14:creationId xmlns:p14="http://schemas.microsoft.com/office/powerpoint/2010/main" val="54241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15924140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66" name="think-cell Slide" r:id="rId10" imgW="216" imgH="216" progId="TCLayout.ActiveDocument.1">
                  <p:embed/>
                </p:oleObj>
              </mc:Choice>
              <mc:Fallback>
                <p:oleObj name="think-cell Slide" r:id="rId10"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3E0555C-E25A-4DEF-A929-4999ADCA0696}"/>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1100" b="0" dirty="0">
              <a:latin typeface="Arial Narrow" panose="020B0606020202030204" pitchFamily="34" charset="0"/>
              <a:sym typeface="Arial Narrow" panose="020B0606020202030204" pitchFamily="34" charset="0"/>
            </a:endParaRPr>
          </a:p>
        </p:txBody>
      </p:sp>
      <p:sp>
        <p:nvSpPr>
          <p:cNvPr id="4" name="Title 3"/>
          <p:cNvSpPr>
            <a:spLocks noGrp="1"/>
          </p:cNvSpPr>
          <p:nvPr>
            <p:ph type="title"/>
          </p:nvPr>
        </p:nvSpPr>
        <p:spPr/>
        <p:txBody>
          <a:bodyPr/>
          <a:lstStyle/>
          <a:p>
            <a:r>
              <a:rPr lang="en-US" dirty="0"/>
              <a:t>What are additional actionable insights?</a:t>
            </a:r>
          </a:p>
        </p:txBody>
      </p:sp>
      <p:sp>
        <p:nvSpPr>
          <p:cNvPr id="20" name="TextBox 19"/>
          <p:cNvSpPr txBox="1">
            <a:spLocks/>
          </p:cNvSpPr>
          <p:nvPr/>
        </p:nvSpPr>
        <p:spPr>
          <a:xfrm>
            <a:off x="5945427" y="1845990"/>
            <a:ext cx="270875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10000"/>
            <a:ext cx="2316052" cy="4669579"/>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4087687"/>
              <a:chOff x="633948" y="2282975"/>
              <a:chExt cx="2514600" cy="4087687"/>
            </a:xfrm>
          </p:grpSpPr>
          <p:sp>
            <p:nvSpPr>
              <p:cNvPr id="19" name="TextBox 18"/>
              <p:cNvSpPr txBox="1">
                <a:spLocks/>
              </p:cNvSpPr>
              <p:nvPr/>
            </p:nvSpPr>
            <p:spPr>
              <a:xfrm>
                <a:off x="633948" y="2677343"/>
                <a:ext cx="2514600" cy="3693319"/>
              </a:xfrm>
              <a:prstGeom prst="rect">
                <a:avLst/>
              </a:prstGeom>
              <a:noFill/>
              <a:ln w="9525">
                <a:noFill/>
              </a:ln>
            </p:spPr>
            <p:txBody>
              <a:bodyPr vert="horz" wrap="square" lIns="0" tIns="0" rIns="0" bIns="0" rtlCol="0">
                <a:spAutoFit/>
              </a:bodyPr>
              <a:lstStyle/>
              <a:p>
                <a:pPr>
                  <a:spcBef>
                    <a:spcPts val="1200"/>
                  </a:spcBef>
                </a:pPr>
                <a:r>
                  <a:rPr lang="en-US" altLang="en-US" sz="1200" b="0" dirty="0">
                    <a:solidFill>
                      <a:srgbClr val="484848"/>
                    </a:solidFill>
                    <a:latin typeface="+mn-lt"/>
                  </a:rPr>
                  <a:t>Once we have the data in this format, we can analyze it in several ways:</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overall conversion rates […]</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compare conversion from </a:t>
                </a:r>
                <a:r>
                  <a:rPr lang="en-US" altLang="en-US" sz="1200" b="0" dirty="0" err="1">
                    <a:solidFill>
                      <a:srgbClr val="484848"/>
                    </a:solidFill>
                    <a:latin typeface="+mn-lt"/>
                  </a:rPr>
                  <a:t>quiz→home_try_on</a:t>
                </a:r>
                <a:r>
                  <a:rPr lang="en-US" altLang="en-US" sz="1200" b="0" dirty="0">
                    <a:solidFill>
                      <a:srgbClr val="484848"/>
                    </a:solidFill>
                    <a:latin typeface="+mn-lt"/>
                  </a:rPr>
                  <a:t> and       </a:t>
                </a:r>
                <a:r>
                  <a:rPr lang="en-US" altLang="en-US" sz="1200" b="0" dirty="0" err="1">
                    <a:solidFill>
                      <a:srgbClr val="484848"/>
                    </a:solidFill>
                    <a:latin typeface="+mn-lt"/>
                  </a:rPr>
                  <a:t>home_try_on→purchase</a:t>
                </a:r>
                <a:r>
                  <a:rPr lang="en-US" altLang="en-US" sz="1200" b="0" dirty="0">
                    <a:solidFill>
                      <a:srgbClr val="484848"/>
                    </a:solidFill>
                    <a:latin typeface="+mn-lt"/>
                  </a:rPr>
                  <a:t>.</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the difference in purchase rates between customers who had 3 […] with ones who had 5.</a:t>
                </a:r>
              </a:p>
              <a:p>
                <a:pPr lvl="0" eaLnBrk="0" hangingPunct="0"/>
                <a:r>
                  <a:rPr lang="en-US" altLang="en-US" sz="1200" b="0" dirty="0">
                    <a:solidFill>
                      <a:srgbClr val="484848"/>
                    </a:solidFill>
                    <a:latin typeface="+mn-lt"/>
                  </a:rPr>
                  <a:t>We can also use the original tables to calculate things like:</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results of the style quiz.</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types of purchases made.</a:t>
                </a:r>
              </a:p>
              <a:p>
                <a:pPr lvl="0" eaLnBrk="0" hangingPunct="0"/>
                <a:endParaRPr lang="en-US" altLang="en-US" sz="1200" b="0" dirty="0">
                  <a:solidFill>
                    <a:srgbClr val="484848"/>
                  </a:solidFill>
                  <a:latin typeface="+mn-lt"/>
                </a:endParaRPr>
              </a:p>
              <a:p>
                <a:pPr lvl="0" eaLnBrk="0" hangingPunct="0"/>
                <a:r>
                  <a:rPr lang="en-US" altLang="en-US" sz="1200" b="0" dirty="0">
                    <a:solidFill>
                      <a:srgbClr val="484848"/>
                    </a:solidFill>
                    <a:latin typeface="+mn-lt"/>
                  </a:rPr>
                  <a:t>What are some actionable insights for </a:t>
                </a:r>
                <a:r>
                  <a:rPr lang="en-US" altLang="en-US" sz="1200" b="0" dirty="0" err="1">
                    <a:solidFill>
                      <a:srgbClr val="484848"/>
                    </a:solidFill>
                    <a:latin typeface="+mn-lt"/>
                  </a:rPr>
                  <a:t>Warby</a:t>
                </a:r>
                <a:r>
                  <a:rPr lang="en-US" altLang="en-US" sz="1200" b="0" dirty="0">
                    <a:solidFill>
                      <a:srgbClr val="484848"/>
                    </a:solidFill>
                    <a:latin typeface="+mn-lt"/>
                  </a:rPr>
                  <a:t> Parker?</a:t>
                </a:r>
                <a:endParaRPr lang="en-US" sz="1200" b="0" dirty="0">
                  <a:solidFill>
                    <a:srgbClr val="484848"/>
                  </a:solidFill>
                  <a:latin typeface="+mn-lt"/>
                </a:endParaRP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C</a:t>
            </a:r>
          </a:p>
        </p:txBody>
      </p:sp>
      <p:sp>
        <p:nvSpPr>
          <p:cNvPr id="3" name="RbSticker"/>
          <p:cNvSpPr txBox="1"/>
          <p:nvPr/>
        </p:nvSpPr>
        <p:spPr>
          <a:xfrm>
            <a:off x="831850" y="260349"/>
            <a:ext cx="2333588"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A/B Testing with home try-on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42327"/>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sp>
        <p:nvSpPr>
          <p:cNvPr id="12" name="TextBox 11">
            <a:extLst>
              <a:ext uri="{FF2B5EF4-FFF2-40B4-BE49-F238E27FC236}">
                <a16:creationId xmlns:a16="http://schemas.microsoft.com/office/drawing/2014/main" id="{9EE40122-7B47-442B-9FAE-1544DE7A51CC}"/>
              </a:ext>
            </a:extLst>
          </p:cNvPr>
          <p:cNvSpPr txBox="1"/>
          <p:nvPr/>
        </p:nvSpPr>
        <p:spPr>
          <a:xfrm>
            <a:off x="5945427" y="2197749"/>
            <a:ext cx="1662315"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dirty="0">
                <a:latin typeface="+mn-lt"/>
                <a:cs typeface="Arial Narrow" pitchFamily="34" charset="0"/>
              </a:rPr>
              <a:t>Common results of the quiz</a:t>
            </a:r>
            <a:endParaRPr lang="en-US" sz="1200" noProof="0" dirty="0">
              <a:latin typeface="+mn-lt"/>
              <a:cs typeface="Arial Narrow" pitchFamily="34" charset="0"/>
            </a:endParaRPr>
          </a:p>
        </p:txBody>
      </p:sp>
      <p:sp>
        <p:nvSpPr>
          <p:cNvPr id="24" name="TextBox 23">
            <a:extLst>
              <a:ext uri="{FF2B5EF4-FFF2-40B4-BE49-F238E27FC236}">
                <a16:creationId xmlns:a16="http://schemas.microsoft.com/office/drawing/2014/main" id="{08D7DF6B-682A-4F65-9C61-4718F086FDD7}"/>
              </a:ext>
            </a:extLst>
          </p:cNvPr>
          <p:cNvSpPr txBox="1"/>
          <p:nvPr/>
        </p:nvSpPr>
        <p:spPr>
          <a:xfrm>
            <a:off x="5945427" y="5384750"/>
            <a:ext cx="2657844" cy="997196"/>
          </a:xfrm>
          <a:prstGeom prst="rect">
            <a:avLst/>
          </a:prstGeom>
          <a:noFill/>
          <a:ln w="9525">
            <a:noFill/>
          </a:ln>
        </p:spPr>
        <p:txBody>
          <a:bodyPr vert="horz" wrap="square" lIns="0" tIns="0" rIns="0" bIns="0" rtlCol="0">
            <a:spAutoFit/>
          </a:bodyPr>
          <a:lstStyle/>
          <a:p>
            <a:pPr marL="171450" indent="-171450">
              <a:lnSpc>
                <a:spcPct val="90000"/>
              </a:lnSpc>
              <a:spcBef>
                <a:spcPts val="0"/>
              </a:spcBef>
              <a:buClr>
                <a:srgbClr val="000000"/>
              </a:buClr>
              <a:buSzPct val="100000"/>
              <a:buFont typeface="Arial" panose="020B0604020202020204" pitchFamily="34" charset="0"/>
              <a:buChar char="•"/>
            </a:pPr>
            <a:r>
              <a:rPr lang="en-US" sz="1200" b="0" dirty="0">
                <a:cs typeface="Arial Narrow" pitchFamily="34" charset="0"/>
              </a:rPr>
              <a:t>Majority of people search for narrow styles with only ~20% of people searching for wider styles</a:t>
            </a:r>
          </a:p>
          <a:p>
            <a:pPr marL="171450" indent="-171450">
              <a:lnSpc>
                <a:spcPct val="90000"/>
              </a:lnSpc>
              <a:spcBef>
                <a:spcPts val="0"/>
              </a:spcBef>
              <a:buClr>
                <a:srgbClr val="000000"/>
              </a:buClr>
              <a:buSzPct val="100000"/>
              <a:buFont typeface="Arial" panose="020B0604020202020204" pitchFamily="34" charset="0"/>
              <a:buChar char="•"/>
            </a:pPr>
            <a:r>
              <a:rPr lang="en-US" sz="1200" b="0" dirty="0">
                <a:cs typeface="Arial Narrow" pitchFamily="34" charset="0"/>
              </a:rPr>
              <a:t>Should make most styles with a narrow option and only a fraction of styles with a wide option </a:t>
            </a:r>
          </a:p>
        </p:txBody>
      </p:sp>
      <p:sp>
        <p:nvSpPr>
          <p:cNvPr id="15" name="TextBox 14">
            <a:extLst>
              <a:ext uri="{FF2B5EF4-FFF2-40B4-BE49-F238E27FC236}">
                <a16:creationId xmlns:a16="http://schemas.microsoft.com/office/drawing/2014/main" id="{2D8AAD0F-D795-4765-B610-AEF0F40479CE}"/>
              </a:ext>
            </a:extLst>
          </p:cNvPr>
          <p:cNvSpPr txBox="1"/>
          <p:nvPr/>
        </p:nvSpPr>
        <p:spPr>
          <a:xfrm>
            <a:off x="6683604" y="1775939"/>
            <a:ext cx="282129" cy="3323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2400" b="0" noProof="0" dirty="0">
                <a:solidFill>
                  <a:srgbClr val="00B0F0"/>
                </a:solidFill>
                <a:latin typeface="+mn-lt"/>
                <a:cs typeface="Arial Narrow" pitchFamily="34" charset="0"/>
              </a:rPr>
              <a:t>3b</a:t>
            </a:r>
          </a:p>
        </p:txBody>
      </p:sp>
      <p:pic>
        <p:nvPicPr>
          <p:cNvPr id="11" name="Picture 10">
            <a:extLst>
              <a:ext uri="{FF2B5EF4-FFF2-40B4-BE49-F238E27FC236}">
                <a16:creationId xmlns:a16="http://schemas.microsoft.com/office/drawing/2014/main" id="{7AF422FC-26DB-452D-874C-3D49F016F822}"/>
              </a:ext>
            </a:extLst>
          </p:cNvPr>
          <p:cNvPicPr>
            <a:picLocks noChangeAspect="1"/>
          </p:cNvPicPr>
          <p:nvPr/>
        </p:nvPicPr>
        <p:blipFill>
          <a:blip r:embed="rId12"/>
          <a:stretch>
            <a:fillRect/>
          </a:stretch>
        </p:blipFill>
        <p:spPr>
          <a:xfrm>
            <a:off x="3118852" y="2648627"/>
            <a:ext cx="2509156" cy="375017"/>
          </a:xfrm>
          <a:prstGeom prst="rect">
            <a:avLst/>
          </a:prstGeom>
        </p:spPr>
      </p:pic>
      <p:sp>
        <p:nvSpPr>
          <p:cNvPr id="28" name="TextBox 27">
            <a:extLst>
              <a:ext uri="{FF2B5EF4-FFF2-40B4-BE49-F238E27FC236}">
                <a16:creationId xmlns:a16="http://schemas.microsoft.com/office/drawing/2014/main" id="{4F022170-FF77-4EF6-8661-976930FC39E5}"/>
              </a:ext>
            </a:extLst>
          </p:cNvPr>
          <p:cNvSpPr txBox="1"/>
          <p:nvPr/>
        </p:nvSpPr>
        <p:spPr>
          <a:xfrm>
            <a:off x="5945427" y="2437145"/>
            <a:ext cx="139462"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b="0" i="1" dirty="0">
                <a:latin typeface="+mn-lt"/>
                <a:cs typeface="Arial Narrow" pitchFamily="34" charset="0"/>
              </a:rPr>
              <a:t>Fit</a:t>
            </a:r>
            <a:endParaRPr lang="en-US" sz="1200" b="0" i="1" noProof="0" dirty="0">
              <a:latin typeface="+mn-lt"/>
              <a:cs typeface="Arial Narrow" pitchFamily="34" charset="0"/>
            </a:endParaRPr>
          </a:p>
        </p:txBody>
      </p:sp>
      <p:graphicFrame>
        <p:nvGraphicFramePr>
          <p:cNvPr id="32" name="Table 31">
            <a:extLst>
              <a:ext uri="{FF2B5EF4-FFF2-40B4-BE49-F238E27FC236}">
                <a16:creationId xmlns:a16="http://schemas.microsoft.com/office/drawing/2014/main" id="{DE22CE1D-0EEC-485B-A56A-86378D9DDB07}"/>
              </a:ext>
            </a:extLst>
          </p:cNvPr>
          <p:cNvGraphicFramePr>
            <a:graphicFrameLocks noGrp="1"/>
          </p:cNvGraphicFramePr>
          <p:nvPr>
            <p:extLst>
              <p:ext uri="{D42A27DB-BD31-4B8C-83A1-F6EECF244321}">
                <p14:modId xmlns:p14="http://schemas.microsoft.com/office/powerpoint/2010/main" val="2259997566"/>
              </p:ext>
            </p:extLst>
          </p:nvPr>
        </p:nvGraphicFramePr>
        <p:xfrm>
          <a:off x="5945427" y="4078108"/>
          <a:ext cx="2708750" cy="1219200"/>
        </p:xfrm>
        <a:graphic>
          <a:graphicData uri="http://schemas.openxmlformats.org/drawingml/2006/table">
            <a:tbl>
              <a:tblPr>
                <a:tableStyleId>{284E427A-3D55-4303-BF80-6455036E1DE7}</a:tableStyleId>
              </a:tblPr>
              <a:tblGrid>
                <a:gridCol w="1514896">
                  <a:extLst>
                    <a:ext uri="{9D8B030D-6E8A-4147-A177-3AD203B41FA5}">
                      <a16:colId xmlns:a16="http://schemas.microsoft.com/office/drawing/2014/main" val="946631316"/>
                    </a:ext>
                  </a:extLst>
                </a:gridCol>
                <a:gridCol w="1193854">
                  <a:extLst>
                    <a:ext uri="{9D8B030D-6E8A-4147-A177-3AD203B41FA5}">
                      <a16:colId xmlns:a16="http://schemas.microsoft.com/office/drawing/2014/main" val="4163665237"/>
                    </a:ext>
                  </a:extLst>
                </a:gridCol>
              </a:tblGrid>
              <a:tr h="123677">
                <a:tc>
                  <a:txBody>
                    <a:bodyPr/>
                    <a:lstStyle/>
                    <a:p>
                      <a:pPr algn="ctr"/>
                      <a:r>
                        <a:rPr lang="en-US" sz="1000" b="1" dirty="0">
                          <a:effectLst/>
                        </a:rPr>
                        <a:t>fit</a:t>
                      </a:r>
                      <a:endParaRPr lang="en-US" sz="1000" b="1" dirty="0">
                        <a:solidFill>
                          <a:srgbClr val="292929"/>
                        </a:solidFill>
                        <a:effectLst/>
                      </a:endParaRPr>
                    </a:p>
                  </a:txBody>
                  <a:tcPr anchor="ctr"/>
                </a:tc>
                <a:tc>
                  <a:txBody>
                    <a:bodyPr/>
                    <a:lstStyle/>
                    <a:p>
                      <a:pPr algn="ctr"/>
                      <a:r>
                        <a:rPr lang="en-US" sz="1000" b="1" dirty="0">
                          <a:effectLst/>
                        </a:rPr>
                        <a:t>count(*)</a:t>
                      </a:r>
                      <a:endParaRPr lang="en-US" sz="1000" b="1" dirty="0">
                        <a:solidFill>
                          <a:srgbClr val="292929"/>
                        </a:solidFill>
                        <a:effectLst/>
                      </a:endParaRPr>
                    </a:p>
                  </a:txBody>
                  <a:tcPr anchor="ctr"/>
                </a:tc>
                <a:extLst>
                  <a:ext uri="{0D108BD9-81ED-4DB2-BD59-A6C34878D82A}">
                    <a16:rowId xmlns:a16="http://schemas.microsoft.com/office/drawing/2014/main" val="2171997340"/>
                  </a:ext>
                </a:extLst>
              </a:tr>
              <a:tr h="123677">
                <a:tc>
                  <a:txBody>
                    <a:bodyPr/>
                    <a:lstStyle/>
                    <a:p>
                      <a:pPr algn="ctr"/>
                      <a:r>
                        <a:rPr lang="en-US" sz="1000" dirty="0">
                          <a:solidFill>
                            <a:srgbClr val="525252"/>
                          </a:solidFill>
                          <a:effectLst/>
                        </a:rPr>
                        <a:t>Narrow</a:t>
                      </a:r>
                    </a:p>
                  </a:txBody>
                  <a:tcPr anchor="ctr"/>
                </a:tc>
                <a:tc>
                  <a:txBody>
                    <a:bodyPr/>
                    <a:lstStyle/>
                    <a:p>
                      <a:pPr algn="ctr"/>
                      <a:r>
                        <a:rPr lang="en-US" sz="1000">
                          <a:solidFill>
                            <a:srgbClr val="525252"/>
                          </a:solidFill>
                          <a:effectLst/>
                        </a:rPr>
                        <a:t>408</a:t>
                      </a:r>
                    </a:p>
                  </a:txBody>
                  <a:tcPr anchor="ctr"/>
                </a:tc>
                <a:extLst>
                  <a:ext uri="{0D108BD9-81ED-4DB2-BD59-A6C34878D82A}">
                    <a16:rowId xmlns:a16="http://schemas.microsoft.com/office/drawing/2014/main" val="1738281499"/>
                  </a:ext>
                </a:extLst>
              </a:tr>
              <a:tr h="123677">
                <a:tc>
                  <a:txBody>
                    <a:bodyPr/>
                    <a:lstStyle/>
                    <a:p>
                      <a:pPr algn="ctr"/>
                      <a:r>
                        <a:rPr lang="en-US" sz="1000" dirty="0">
                          <a:solidFill>
                            <a:srgbClr val="525252"/>
                          </a:solidFill>
                          <a:effectLst/>
                        </a:rPr>
                        <a:t>Medium</a:t>
                      </a:r>
                    </a:p>
                  </a:txBody>
                  <a:tcPr anchor="ctr"/>
                </a:tc>
                <a:tc>
                  <a:txBody>
                    <a:bodyPr/>
                    <a:lstStyle/>
                    <a:p>
                      <a:pPr algn="ctr"/>
                      <a:r>
                        <a:rPr lang="en-US" sz="1000" dirty="0">
                          <a:solidFill>
                            <a:srgbClr val="525252"/>
                          </a:solidFill>
                          <a:effectLst/>
                        </a:rPr>
                        <a:t>305</a:t>
                      </a:r>
                    </a:p>
                  </a:txBody>
                  <a:tcPr anchor="ctr"/>
                </a:tc>
                <a:extLst>
                  <a:ext uri="{0D108BD9-81ED-4DB2-BD59-A6C34878D82A}">
                    <a16:rowId xmlns:a16="http://schemas.microsoft.com/office/drawing/2014/main" val="1271054398"/>
                  </a:ext>
                </a:extLst>
              </a:tr>
              <a:tr h="123677">
                <a:tc>
                  <a:txBody>
                    <a:bodyPr/>
                    <a:lstStyle/>
                    <a:p>
                      <a:pPr algn="ctr"/>
                      <a:r>
                        <a:rPr lang="en-US" sz="1000" dirty="0">
                          <a:solidFill>
                            <a:srgbClr val="525252"/>
                          </a:solidFill>
                          <a:effectLst/>
                        </a:rPr>
                        <a:t>Wide</a:t>
                      </a:r>
                    </a:p>
                  </a:txBody>
                  <a:tcPr anchor="ctr"/>
                </a:tc>
                <a:tc>
                  <a:txBody>
                    <a:bodyPr/>
                    <a:lstStyle/>
                    <a:p>
                      <a:pPr algn="ctr"/>
                      <a:r>
                        <a:rPr lang="en-US" sz="1000" dirty="0">
                          <a:solidFill>
                            <a:srgbClr val="525252"/>
                          </a:solidFill>
                          <a:effectLst/>
                        </a:rPr>
                        <a:t>198</a:t>
                      </a:r>
                    </a:p>
                  </a:txBody>
                  <a:tcPr anchor="ctr"/>
                </a:tc>
                <a:extLst>
                  <a:ext uri="{0D108BD9-81ED-4DB2-BD59-A6C34878D82A}">
                    <a16:rowId xmlns:a16="http://schemas.microsoft.com/office/drawing/2014/main" val="1756027899"/>
                  </a:ext>
                </a:extLst>
              </a:tr>
              <a:tr h="123677">
                <a:tc>
                  <a:txBody>
                    <a:bodyPr/>
                    <a:lstStyle/>
                    <a:p>
                      <a:pPr algn="ctr"/>
                      <a:r>
                        <a:rPr lang="en-US" sz="1000" dirty="0">
                          <a:solidFill>
                            <a:srgbClr val="525252"/>
                          </a:solidFill>
                          <a:effectLst/>
                        </a:rPr>
                        <a:t>I'm not sure. Let's skip it.</a:t>
                      </a:r>
                    </a:p>
                  </a:txBody>
                  <a:tcPr anchor="ctr"/>
                </a:tc>
                <a:tc>
                  <a:txBody>
                    <a:bodyPr/>
                    <a:lstStyle/>
                    <a:p>
                      <a:pPr algn="ctr"/>
                      <a:r>
                        <a:rPr lang="en-US" sz="1000" dirty="0">
                          <a:solidFill>
                            <a:srgbClr val="525252"/>
                          </a:solidFill>
                          <a:effectLst/>
                        </a:rPr>
                        <a:t>89</a:t>
                      </a:r>
                    </a:p>
                  </a:txBody>
                  <a:tcPr anchor="ctr"/>
                </a:tc>
                <a:extLst>
                  <a:ext uri="{0D108BD9-81ED-4DB2-BD59-A6C34878D82A}">
                    <a16:rowId xmlns:a16="http://schemas.microsoft.com/office/drawing/2014/main" val="2991642207"/>
                  </a:ext>
                </a:extLst>
              </a:tr>
            </a:tbl>
          </a:graphicData>
        </a:graphic>
      </p:graphicFrame>
      <p:grpSp>
        <p:nvGrpSpPr>
          <p:cNvPr id="29" name="Group 28">
            <a:extLst>
              <a:ext uri="{FF2B5EF4-FFF2-40B4-BE49-F238E27FC236}">
                <a16:creationId xmlns:a16="http://schemas.microsoft.com/office/drawing/2014/main" id="{83732151-A11A-4CA4-84CF-E14B020DBCDE}"/>
              </a:ext>
            </a:extLst>
          </p:cNvPr>
          <p:cNvGrpSpPr/>
          <p:nvPr/>
        </p:nvGrpSpPr>
        <p:grpSpPr>
          <a:xfrm>
            <a:off x="5694939" y="1712367"/>
            <a:ext cx="200931" cy="4669579"/>
            <a:chOff x="5694939" y="1712367"/>
            <a:chExt cx="200931" cy="4669579"/>
          </a:xfrm>
        </p:grpSpPr>
        <p:cxnSp>
          <p:nvCxnSpPr>
            <p:cNvPr id="33" name="VLine21">
              <a:extLst>
                <a:ext uri="{FF2B5EF4-FFF2-40B4-BE49-F238E27FC236}">
                  <a16:creationId xmlns:a16="http://schemas.microsoft.com/office/drawing/2014/main" id="{C5F65AD0-5CD1-406C-B3B4-031DE951740A}"/>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34" name="IsoscelesTriangle22">
              <a:extLst>
                <a:ext uri="{FF2B5EF4-FFF2-40B4-BE49-F238E27FC236}">
                  <a16:creationId xmlns:a16="http://schemas.microsoft.com/office/drawing/2014/main" id="{7C3E6973-263C-4487-9461-AAD67C1D588F}"/>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graphicFrame>
        <p:nvGraphicFramePr>
          <p:cNvPr id="62" name="Chart 61">
            <a:extLst>
              <a:ext uri="{FF2B5EF4-FFF2-40B4-BE49-F238E27FC236}">
                <a16:creationId xmlns:a16="http://schemas.microsoft.com/office/drawing/2014/main" id="{FB1B76C4-6F2A-432F-8496-FA882E4AE5C3}"/>
              </a:ext>
            </a:extLst>
          </p:cNvPr>
          <p:cNvGraphicFramePr/>
          <p:nvPr>
            <p:custDataLst>
              <p:tags r:id="rId4"/>
            </p:custDataLst>
            <p:extLst>
              <p:ext uri="{D42A27DB-BD31-4B8C-83A1-F6EECF244321}">
                <p14:modId xmlns:p14="http://schemas.microsoft.com/office/powerpoint/2010/main" val="3957620533"/>
              </p:ext>
            </p:extLst>
          </p:nvPr>
        </p:nvGraphicFramePr>
        <p:xfrm>
          <a:off x="6351588" y="2640013"/>
          <a:ext cx="2046287" cy="1427162"/>
        </p:xfrm>
        <a:graphic>
          <a:graphicData uri="http://schemas.openxmlformats.org/drawingml/2006/chart">
            <c:chart xmlns:c="http://schemas.openxmlformats.org/drawingml/2006/chart" xmlns:r="http://schemas.openxmlformats.org/officeDocument/2006/relationships" r:id="rId13"/>
          </a:graphicData>
        </a:graphic>
      </p:graphicFrame>
      <p:sp>
        <p:nvSpPr>
          <p:cNvPr id="59" name="Text Placeholder">
            <a:extLst>
              <a:ext uri="{FF2B5EF4-FFF2-40B4-BE49-F238E27FC236}">
                <a16:creationId xmlns:a16="http://schemas.microsoft.com/office/drawing/2014/main" id="{10FC4B15-9C2C-4D7A-8B28-408546E9351B}"/>
              </a:ext>
            </a:extLst>
          </p:cNvPr>
          <p:cNvSpPr>
            <a:spLocks noGrp="1"/>
          </p:cNvSpPr>
          <p:nvPr>
            <p:custDataLst>
              <p:tags r:id="rId5"/>
            </p:custDataLst>
          </p:nvPr>
        </p:nvSpPr>
        <p:spPr bwMode="auto">
          <a:xfrm>
            <a:off x="6645275" y="2554288"/>
            <a:ext cx="5969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r">
              <a:spcBef>
                <a:spcPct val="0"/>
              </a:spcBef>
            </a:pPr>
            <a:fld id="{91BAB2AB-3FDA-4363-AF10-B79F90863596}" type="datetime'''I''’''''''m ''n''''''''''''''o''''''''t'' su''''r''e'''''">
              <a:rPr lang="en-US" altLang="en-US" sz="1100" smtClean="0"/>
              <a:pPr algn="r">
                <a:spcBef>
                  <a:spcPct val="0"/>
                </a:spcBef>
              </a:pPr>
              <a:t>I’m not sure</a:t>
            </a:fld>
            <a:endParaRPr lang="en-US" sz="1100" dirty="0"/>
          </a:p>
        </p:txBody>
      </p:sp>
      <p:sp>
        <p:nvSpPr>
          <p:cNvPr id="51" name="Text Placeholder">
            <a:extLst>
              <a:ext uri="{FF2B5EF4-FFF2-40B4-BE49-F238E27FC236}">
                <a16:creationId xmlns:a16="http://schemas.microsoft.com/office/drawing/2014/main" id="{730334E6-00FE-4968-948E-96B678AF68C8}"/>
              </a:ext>
            </a:extLst>
          </p:cNvPr>
          <p:cNvSpPr>
            <a:spLocks noGrp="1"/>
          </p:cNvSpPr>
          <p:nvPr>
            <p:custDataLst>
              <p:tags r:id="rId6"/>
            </p:custDataLst>
          </p:nvPr>
        </p:nvSpPr>
        <p:spPr bwMode="auto">
          <a:xfrm>
            <a:off x="7745413" y="2654300"/>
            <a:ext cx="26035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spcBef>
                <a:spcPct val="0"/>
              </a:spcBef>
            </a:pPr>
            <a:fld id="{68E4F296-3899-493E-84DD-F63DD6C81DC1}" type="datetime'''''''''''''''''''''''''''''''''''W''i''d''''''''e'">
              <a:rPr lang="en-US" altLang="en-US" sz="1100" smtClean="0"/>
              <a:pPr>
                <a:spcBef>
                  <a:spcPct val="0"/>
                </a:spcBef>
              </a:pPr>
              <a:t>Wide</a:t>
            </a:fld>
            <a:endParaRPr lang="en-US" sz="1100" dirty="0"/>
          </a:p>
        </p:txBody>
      </p:sp>
      <p:sp>
        <p:nvSpPr>
          <p:cNvPr id="50" name="Text Placeholder">
            <a:extLst>
              <a:ext uri="{FF2B5EF4-FFF2-40B4-BE49-F238E27FC236}">
                <a16:creationId xmlns:a16="http://schemas.microsoft.com/office/drawing/2014/main" id="{06DF46A0-CC60-4442-B448-8EFE459FFBAF}"/>
              </a:ext>
            </a:extLst>
          </p:cNvPr>
          <p:cNvSpPr>
            <a:spLocks noGrp="1"/>
          </p:cNvSpPr>
          <p:nvPr>
            <p:custDataLst>
              <p:tags r:id="rId7"/>
            </p:custDataLst>
          </p:nvPr>
        </p:nvSpPr>
        <p:spPr bwMode="auto">
          <a:xfrm>
            <a:off x="7931150" y="3730625"/>
            <a:ext cx="4064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spcBef>
                <a:spcPct val="0"/>
              </a:spcBef>
            </a:pPr>
            <a:fld id="{4D3BDA5F-AAB5-4D6F-9E8D-CEF8CEB3EFD7}" type="datetime'''''''''''''M''e''''d''''''''''''''iu''m'''''''''''''''''">
              <a:rPr lang="en-US" altLang="en-US" sz="1100" smtClean="0"/>
              <a:pPr>
                <a:spcBef>
                  <a:spcPct val="0"/>
                </a:spcBef>
              </a:pPr>
              <a:t>Medium</a:t>
            </a:fld>
            <a:endParaRPr lang="en-US" sz="1100" dirty="0"/>
          </a:p>
        </p:txBody>
      </p:sp>
      <p:sp>
        <p:nvSpPr>
          <p:cNvPr id="49" name="Text Placeholder">
            <a:extLst>
              <a:ext uri="{FF2B5EF4-FFF2-40B4-BE49-F238E27FC236}">
                <a16:creationId xmlns:a16="http://schemas.microsoft.com/office/drawing/2014/main" id="{49A06A07-9D95-4B5A-AF15-DC5A5639D2A6}"/>
              </a:ext>
            </a:extLst>
          </p:cNvPr>
          <p:cNvSpPr>
            <a:spLocks noGrp="1"/>
          </p:cNvSpPr>
          <p:nvPr>
            <p:custDataLst>
              <p:tags r:id="rId8"/>
            </p:custDataLst>
          </p:nvPr>
        </p:nvSpPr>
        <p:spPr bwMode="auto">
          <a:xfrm>
            <a:off x="6337300" y="3478213"/>
            <a:ext cx="3683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r">
              <a:spcBef>
                <a:spcPct val="0"/>
              </a:spcBef>
            </a:pPr>
            <a:fld id="{0789CFE2-242A-437F-A18D-F4ABA37299B0}" type="datetime'N''''''''a''''''''''r''''''''''''''''''''''''r''''ow'">
              <a:rPr lang="en-US" altLang="en-US" sz="1100" smtClean="0"/>
              <a:pPr algn="r">
                <a:spcBef>
                  <a:spcPct val="0"/>
                </a:spcBef>
              </a:pPr>
              <a:t>Narrow</a:t>
            </a:fld>
            <a:endParaRPr lang="en-US" sz="1100" dirty="0"/>
          </a:p>
        </p:txBody>
      </p:sp>
    </p:spTree>
    <p:extLst>
      <p:ext uri="{BB962C8B-B14F-4D97-AF65-F5344CB8AC3E}">
        <p14:creationId xmlns:p14="http://schemas.microsoft.com/office/powerpoint/2010/main" val="320177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118000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90" name="think-cell Slide" r:id="rId10" imgW="216" imgH="216" progId="TCLayout.ActiveDocument.1">
                  <p:embed/>
                </p:oleObj>
              </mc:Choice>
              <mc:Fallback>
                <p:oleObj name="think-cell Slide" r:id="rId10"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7385B144-5771-420A-B7D0-008AC17EACE6}"/>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1100" b="0" dirty="0">
              <a:latin typeface="Arial Narrow" panose="020B0606020202030204" pitchFamily="34" charset="0"/>
              <a:sym typeface="Arial Narrow" panose="020B0606020202030204" pitchFamily="34" charset="0"/>
            </a:endParaRPr>
          </a:p>
        </p:txBody>
      </p:sp>
      <p:sp>
        <p:nvSpPr>
          <p:cNvPr id="4" name="Title 3"/>
          <p:cNvSpPr>
            <a:spLocks noGrp="1"/>
          </p:cNvSpPr>
          <p:nvPr>
            <p:ph type="title"/>
          </p:nvPr>
        </p:nvSpPr>
        <p:spPr/>
        <p:txBody>
          <a:bodyPr/>
          <a:lstStyle/>
          <a:p>
            <a:r>
              <a:rPr lang="en-US" dirty="0"/>
              <a:t>What are additional actionable insights?</a:t>
            </a:r>
          </a:p>
        </p:txBody>
      </p:sp>
      <p:sp>
        <p:nvSpPr>
          <p:cNvPr id="20" name="TextBox 19"/>
          <p:cNvSpPr txBox="1">
            <a:spLocks/>
          </p:cNvSpPr>
          <p:nvPr/>
        </p:nvSpPr>
        <p:spPr>
          <a:xfrm>
            <a:off x="5945427" y="1845176"/>
            <a:ext cx="270875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09186"/>
            <a:ext cx="2316052" cy="4669579"/>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4087687"/>
              <a:chOff x="633948" y="2282975"/>
              <a:chExt cx="2514600" cy="4087687"/>
            </a:xfrm>
          </p:grpSpPr>
          <p:sp>
            <p:nvSpPr>
              <p:cNvPr id="19" name="TextBox 18"/>
              <p:cNvSpPr txBox="1">
                <a:spLocks/>
              </p:cNvSpPr>
              <p:nvPr/>
            </p:nvSpPr>
            <p:spPr>
              <a:xfrm>
                <a:off x="633948" y="2677343"/>
                <a:ext cx="2514600" cy="3693319"/>
              </a:xfrm>
              <a:prstGeom prst="rect">
                <a:avLst/>
              </a:prstGeom>
              <a:noFill/>
              <a:ln w="9525">
                <a:noFill/>
              </a:ln>
            </p:spPr>
            <p:txBody>
              <a:bodyPr vert="horz" wrap="square" lIns="0" tIns="0" rIns="0" bIns="0" rtlCol="0">
                <a:spAutoFit/>
              </a:bodyPr>
              <a:lstStyle/>
              <a:p>
                <a:pPr>
                  <a:spcBef>
                    <a:spcPts val="1200"/>
                  </a:spcBef>
                </a:pPr>
                <a:r>
                  <a:rPr lang="en-US" altLang="en-US" sz="1200" b="0" dirty="0">
                    <a:solidFill>
                      <a:srgbClr val="484848"/>
                    </a:solidFill>
                    <a:latin typeface="+mn-lt"/>
                  </a:rPr>
                  <a:t>Once we have the data in this format, we can analyze it in several ways:</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overall conversion rates […]</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compare conversion from </a:t>
                </a:r>
                <a:r>
                  <a:rPr lang="en-US" altLang="en-US" sz="1200" b="0" dirty="0" err="1">
                    <a:solidFill>
                      <a:srgbClr val="484848"/>
                    </a:solidFill>
                    <a:latin typeface="+mn-lt"/>
                  </a:rPr>
                  <a:t>quiz→home_try_on</a:t>
                </a:r>
                <a:r>
                  <a:rPr lang="en-US" altLang="en-US" sz="1200" b="0" dirty="0">
                    <a:solidFill>
                      <a:srgbClr val="484848"/>
                    </a:solidFill>
                    <a:latin typeface="+mn-lt"/>
                  </a:rPr>
                  <a:t> and       </a:t>
                </a:r>
                <a:r>
                  <a:rPr lang="en-US" altLang="en-US" sz="1200" b="0" dirty="0" err="1">
                    <a:solidFill>
                      <a:srgbClr val="484848"/>
                    </a:solidFill>
                    <a:latin typeface="+mn-lt"/>
                  </a:rPr>
                  <a:t>home_try_on→purchase</a:t>
                </a:r>
                <a:r>
                  <a:rPr lang="en-US" altLang="en-US" sz="1200" b="0" dirty="0">
                    <a:solidFill>
                      <a:srgbClr val="484848"/>
                    </a:solidFill>
                    <a:latin typeface="+mn-lt"/>
                  </a:rPr>
                  <a:t>.</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the difference in purchase rates between customers who had 3 […] with ones who had 5.</a:t>
                </a:r>
              </a:p>
              <a:p>
                <a:pPr lvl="0" eaLnBrk="0" hangingPunct="0"/>
                <a:r>
                  <a:rPr lang="en-US" altLang="en-US" sz="1200" b="0" dirty="0">
                    <a:solidFill>
                      <a:srgbClr val="484848"/>
                    </a:solidFill>
                    <a:latin typeface="+mn-lt"/>
                  </a:rPr>
                  <a:t>We can also use the original tables to calculate things like:</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results of the style quiz.</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types of purchases made.</a:t>
                </a:r>
              </a:p>
              <a:p>
                <a:pPr lvl="0" eaLnBrk="0" hangingPunct="0"/>
                <a:endParaRPr lang="en-US" altLang="en-US" sz="1200" b="0" dirty="0">
                  <a:solidFill>
                    <a:srgbClr val="484848"/>
                  </a:solidFill>
                  <a:latin typeface="+mn-lt"/>
                </a:endParaRPr>
              </a:p>
              <a:p>
                <a:pPr lvl="0" eaLnBrk="0" hangingPunct="0"/>
                <a:r>
                  <a:rPr lang="en-US" altLang="en-US" sz="1200" b="0" dirty="0">
                    <a:solidFill>
                      <a:srgbClr val="484848"/>
                    </a:solidFill>
                    <a:latin typeface="+mn-lt"/>
                  </a:rPr>
                  <a:t>What are some actionable insights for </a:t>
                </a:r>
                <a:r>
                  <a:rPr lang="en-US" altLang="en-US" sz="1200" b="0" dirty="0" err="1">
                    <a:solidFill>
                      <a:srgbClr val="484848"/>
                    </a:solidFill>
                    <a:latin typeface="+mn-lt"/>
                  </a:rPr>
                  <a:t>Warby</a:t>
                </a:r>
                <a:r>
                  <a:rPr lang="en-US" altLang="en-US" sz="1200" b="0" dirty="0">
                    <a:solidFill>
                      <a:srgbClr val="484848"/>
                    </a:solidFill>
                    <a:latin typeface="+mn-lt"/>
                  </a:rPr>
                  <a:t> Parker?</a:t>
                </a:r>
                <a:endParaRPr lang="en-US" sz="1200" b="0" dirty="0">
                  <a:solidFill>
                    <a:srgbClr val="484848"/>
                  </a:solidFill>
                  <a:latin typeface="+mn-lt"/>
                </a:endParaRP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C</a:t>
            </a:r>
          </a:p>
        </p:txBody>
      </p:sp>
      <p:sp>
        <p:nvSpPr>
          <p:cNvPr id="3" name="RbSticker"/>
          <p:cNvSpPr txBox="1"/>
          <p:nvPr/>
        </p:nvSpPr>
        <p:spPr>
          <a:xfrm>
            <a:off x="831850" y="260349"/>
            <a:ext cx="2333588"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A/B Testing with home try-on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41513"/>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sp>
        <p:nvSpPr>
          <p:cNvPr id="12" name="TextBox 11">
            <a:extLst>
              <a:ext uri="{FF2B5EF4-FFF2-40B4-BE49-F238E27FC236}">
                <a16:creationId xmlns:a16="http://schemas.microsoft.com/office/drawing/2014/main" id="{9EE40122-7B47-442B-9FAE-1544DE7A51CC}"/>
              </a:ext>
            </a:extLst>
          </p:cNvPr>
          <p:cNvSpPr txBox="1"/>
          <p:nvPr/>
        </p:nvSpPr>
        <p:spPr>
          <a:xfrm>
            <a:off x="5945427" y="2196935"/>
            <a:ext cx="1662315"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dirty="0">
                <a:latin typeface="+mn-lt"/>
                <a:cs typeface="Arial Narrow" pitchFamily="34" charset="0"/>
              </a:rPr>
              <a:t>Common results of the quiz</a:t>
            </a:r>
            <a:endParaRPr lang="en-US" sz="1200" noProof="0" dirty="0">
              <a:latin typeface="+mn-lt"/>
              <a:cs typeface="Arial Narrow" pitchFamily="34" charset="0"/>
            </a:endParaRPr>
          </a:p>
        </p:txBody>
      </p:sp>
      <p:sp>
        <p:nvSpPr>
          <p:cNvPr id="24" name="TextBox 23">
            <a:extLst>
              <a:ext uri="{FF2B5EF4-FFF2-40B4-BE49-F238E27FC236}">
                <a16:creationId xmlns:a16="http://schemas.microsoft.com/office/drawing/2014/main" id="{08D7DF6B-682A-4F65-9C61-4718F086FDD7}"/>
              </a:ext>
            </a:extLst>
          </p:cNvPr>
          <p:cNvSpPr txBox="1"/>
          <p:nvPr/>
        </p:nvSpPr>
        <p:spPr>
          <a:xfrm>
            <a:off x="5945427" y="5392444"/>
            <a:ext cx="2657844" cy="830997"/>
          </a:xfrm>
          <a:prstGeom prst="rect">
            <a:avLst/>
          </a:prstGeom>
          <a:noFill/>
          <a:ln w="9525">
            <a:noFill/>
          </a:ln>
        </p:spPr>
        <p:txBody>
          <a:bodyPr vert="horz" wrap="square" lIns="0" tIns="0" rIns="0" bIns="0" rtlCol="0">
            <a:spAutoFit/>
          </a:bodyPr>
          <a:lstStyle/>
          <a:p>
            <a:pPr marL="171450" indent="-171450">
              <a:lnSpc>
                <a:spcPct val="90000"/>
              </a:lnSpc>
              <a:spcBef>
                <a:spcPts val="0"/>
              </a:spcBef>
              <a:buClr>
                <a:srgbClr val="000000"/>
              </a:buClr>
              <a:buSzPct val="100000"/>
              <a:buFont typeface="Arial" panose="020B0604020202020204" pitchFamily="34" charset="0"/>
              <a:buChar char="•"/>
            </a:pPr>
            <a:r>
              <a:rPr lang="en-US" sz="1200" b="0" dirty="0">
                <a:cs typeface="Arial Narrow" pitchFamily="34" charset="0"/>
              </a:rPr>
              <a:t>Majority of people (~73%) prefer more rectangular and square-shaped styles vs. round-shaped styles</a:t>
            </a:r>
          </a:p>
          <a:p>
            <a:pPr marL="171450" indent="-171450">
              <a:lnSpc>
                <a:spcPct val="90000"/>
              </a:lnSpc>
              <a:spcBef>
                <a:spcPts val="0"/>
              </a:spcBef>
              <a:buClr>
                <a:srgbClr val="000000"/>
              </a:buClr>
              <a:buSzPct val="100000"/>
              <a:buFont typeface="Arial" panose="020B0604020202020204" pitchFamily="34" charset="0"/>
              <a:buChar char="•"/>
            </a:pPr>
            <a:r>
              <a:rPr lang="en-US" sz="1200" b="0" dirty="0">
                <a:cs typeface="Arial Narrow" pitchFamily="34" charset="0"/>
              </a:rPr>
              <a:t>Designers should try to design more styles that are angular</a:t>
            </a:r>
          </a:p>
        </p:txBody>
      </p:sp>
      <p:sp>
        <p:nvSpPr>
          <p:cNvPr id="15" name="TextBox 14">
            <a:extLst>
              <a:ext uri="{FF2B5EF4-FFF2-40B4-BE49-F238E27FC236}">
                <a16:creationId xmlns:a16="http://schemas.microsoft.com/office/drawing/2014/main" id="{2D8AAD0F-D795-4765-B610-AEF0F40479CE}"/>
              </a:ext>
            </a:extLst>
          </p:cNvPr>
          <p:cNvSpPr txBox="1"/>
          <p:nvPr/>
        </p:nvSpPr>
        <p:spPr>
          <a:xfrm>
            <a:off x="6683604" y="1775125"/>
            <a:ext cx="267702" cy="3323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2400" b="0" noProof="0" dirty="0">
                <a:solidFill>
                  <a:srgbClr val="00B0F0"/>
                </a:solidFill>
                <a:latin typeface="+mn-lt"/>
                <a:cs typeface="Arial Narrow" pitchFamily="34" charset="0"/>
              </a:rPr>
              <a:t>3c</a:t>
            </a:r>
          </a:p>
        </p:txBody>
      </p:sp>
      <p:sp>
        <p:nvSpPr>
          <p:cNvPr id="28" name="TextBox 27">
            <a:extLst>
              <a:ext uri="{FF2B5EF4-FFF2-40B4-BE49-F238E27FC236}">
                <a16:creationId xmlns:a16="http://schemas.microsoft.com/office/drawing/2014/main" id="{4F022170-FF77-4EF6-8661-976930FC39E5}"/>
              </a:ext>
            </a:extLst>
          </p:cNvPr>
          <p:cNvSpPr txBox="1"/>
          <p:nvPr/>
        </p:nvSpPr>
        <p:spPr>
          <a:xfrm>
            <a:off x="5945427" y="2436331"/>
            <a:ext cx="367088"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b="0" i="1" dirty="0">
                <a:latin typeface="+mn-lt"/>
                <a:cs typeface="Arial Narrow" pitchFamily="34" charset="0"/>
              </a:rPr>
              <a:t>Shape</a:t>
            </a:r>
            <a:endParaRPr lang="en-US" sz="1200" b="0" i="1" noProof="0" dirty="0">
              <a:latin typeface="+mn-lt"/>
              <a:cs typeface="Arial Narrow" pitchFamily="34" charset="0"/>
            </a:endParaRPr>
          </a:p>
        </p:txBody>
      </p:sp>
      <p:graphicFrame>
        <p:nvGraphicFramePr>
          <p:cNvPr id="32" name="Table 31">
            <a:extLst>
              <a:ext uri="{FF2B5EF4-FFF2-40B4-BE49-F238E27FC236}">
                <a16:creationId xmlns:a16="http://schemas.microsoft.com/office/drawing/2014/main" id="{DE22CE1D-0EEC-485B-A56A-86378D9DDB07}"/>
              </a:ext>
            </a:extLst>
          </p:cNvPr>
          <p:cNvGraphicFramePr>
            <a:graphicFrameLocks noGrp="1"/>
          </p:cNvGraphicFramePr>
          <p:nvPr>
            <p:extLst>
              <p:ext uri="{D42A27DB-BD31-4B8C-83A1-F6EECF244321}">
                <p14:modId xmlns:p14="http://schemas.microsoft.com/office/powerpoint/2010/main" val="2140943517"/>
              </p:ext>
            </p:extLst>
          </p:nvPr>
        </p:nvGraphicFramePr>
        <p:xfrm>
          <a:off x="5945427" y="4085802"/>
          <a:ext cx="2708750" cy="1219200"/>
        </p:xfrm>
        <a:graphic>
          <a:graphicData uri="http://schemas.openxmlformats.org/drawingml/2006/table">
            <a:tbl>
              <a:tblPr>
                <a:tableStyleId>{284E427A-3D55-4303-BF80-6455036E1DE7}</a:tableStyleId>
              </a:tblPr>
              <a:tblGrid>
                <a:gridCol w="1514896">
                  <a:extLst>
                    <a:ext uri="{9D8B030D-6E8A-4147-A177-3AD203B41FA5}">
                      <a16:colId xmlns:a16="http://schemas.microsoft.com/office/drawing/2014/main" val="946631316"/>
                    </a:ext>
                  </a:extLst>
                </a:gridCol>
                <a:gridCol w="1193854">
                  <a:extLst>
                    <a:ext uri="{9D8B030D-6E8A-4147-A177-3AD203B41FA5}">
                      <a16:colId xmlns:a16="http://schemas.microsoft.com/office/drawing/2014/main" val="4163665237"/>
                    </a:ext>
                  </a:extLst>
                </a:gridCol>
              </a:tblGrid>
              <a:tr h="123677">
                <a:tc>
                  <a:txBody>
                    <a:bodyPr/>
                    <a:lstStyle/>
                    <a:p>
                      <a:pPr algn="ctr"/>
                      <a:r>
                        <a:rPr lang="en-US" sz="1000" b="1" dirty="0">
                          <a:effectLst/>
                        </a:rPr>
                        <a:t>shape</a:t>
                      </a:r>
                      <a:endParaRPr lang="en-US" sz="1000" b="1" dirty="0">
                        <a:solidFill>
                          <a:srgbClr val="292929"/>
                        </a:solidFill>
                        <a:effectLst/>
                      </a:endParaRPr>
                    </a:p>
                  </a:txBody>
                  <a:tcPr anchor="ctr"/>
                </a:tc>
                <a:tc>
                  <a:txBody>
                    <a:bodyPr/>
                    <a:lstStyle/>
                    <a:p>
                      <a:pPr algn="ctr"/>
                      <a:r>
                        <a:rPr lang="en-US" sz="1000" b="1" dirty="0">
                          <a:effectLst/>
                        </a:rPr>
                        <a:t>count(*)</a:t>
                      </a:r>
                      <a:endParaRPr lang="en-US" sz="1000" b="1" dirty="0">
                        <a:solidFill>
                          <a:srgbClr val="292929"/>
                        </a:solidFill>
                        <a:effectLst/>
                      </a:endParaRPr>
                    </a:p>
                  </a:txBody>
                  <a:tcPr anchor="ctr"/>
                </a:tc>
                <a:extLst>
                  <a:ext uri="{0D108BD9-81ED-4DB2-BD59-A6C34878D82A}">
                    <a16:rowId xmlns:a16="http://schemas.microsoft.com/office/drawing/2014/main" val="2171997340"/>
                  </a:ext>
                </a:extLst>
              </a:tr>
              <a:tr h="123677">
                <a:tc>
                  <a:txBody>
                    <a:bodyPr/>
                    <a:lstStyle/>
                    <a:p>
                      <a:pPr algn="ctr"/>
                      <a:r>
                        <a:rPr lang="en-US" sz="1000" dirty="0">
                          <a:solidFill>
                            <a:srgbClr val="525252"/>
                          </a:solidFill>
                          <a:effectLst/>
                        </a:rPr>
                        <a:t>Rectangular</a:t>
                      </a:r>
                    </a:p>
                  </a:txBody>
                  <a:tcPr anchor="ctr"/>
                </a:tc>
                <a:tc>
                  <a:txBody>
                    <a:bodyPr/>
                    <a:lstStyle/>
                    <a:p>
                      <a:pPr algn="ctr"/>
                      <a:r>
                        <a:rPr lang="en-US" sz="1000">
                          <a:solidFill>
                            <a:srgbClr val="525252"/>
                          </a:solidFill>
                          <a:effectLst/>
                        </a:rPr>
                        <a:t>397</a:t>
                      </a:r>
                    </a:p>
                  </a:txBody>
                  <a:tcPr anchor="ctr"/>
                </a:tc>
                <a:extLst>
                  <a:ext uri="{0D108BD9-81ED-4DB2-BD59-A6C34878D82A}">
                    <a16:rowId xmlns:a16="http://schemas.microsoft.com/office/drawing/2014/main" val="1738281499"/>
                  </a:ext>
                </a:extLst>
              </a:tr>
              <a:tr h="123677">
                <a:tc>
                  <a:txBody>
                    <a:bodyPr/>
                    <a:lstStyle/>
                    <a:p>
                      <a:pPr algn="ctr"/>
                      <a:r>
                        <a:rPr lang="en-US" sz="1000">
                          <a:solidFill>
                            <a:srgbClr val="525252"/>
                          </a:solidFill>
                          <a:effectLst/>
                        </a:rPr>
                        <a:t>Square</a:t>
                      </a:r>
                    </a:p>
                  </a:txBody>
                  <a:tcPr anchor="ctr"/>
                </a:tc>
                <a:tc>
                  <a:txBody>
                    <a:bodyPr/>
                    <a:lstStyle/>
                    <a:p>
                      <a:pPr algn="ctr"/>
                      <a:r>
                        <a:rPr lang="en-US" sz="1000">
                          <a:solidFill>
                            <a:srgbClr val="525252"/>
                          </a:solidFill>
                          <a:effectLst/>
                        </a:rPr>
                        <a:t>326</a:t>
                      </a:r>
                    </a:p>
                  </a:txBody>
                  <a:tcPr anchor="ctr"/>
                </a:tc>
                <a:extLst>
                  <a:ext uri="{0D108BD9-81ED-4DB2-BD59-A6C34878D82A}">
                    <a16:rowId xmlns:a16="http://schemas.microsoft.com/office/drawing/2014/main" val="1271054398"/>
                  </a:ext>
                </a:extLst>
              </a:tr>
              <a:tr h="123677">
                <a:tc>
                  <a:txBody>
                    <a:bodyPr/>
                    <a:lstStyle/>
                    <a:p>
                      <a:pPr algn="ctr"/>
                      <a:r>
                        <a:rPr lang="en-US" sz="1000" dirty="0">
                          <a:solidFill>
                            <a:srgbClr val="525252"/>
                          </a:solidFill>
                          <a:effectLst/>
                        </a:rPr>
                        <a:t>Round</a:t>
                      </a:r>
                    </a:p>
                  </a:txBody>
                  <a:tcPr anchor="ctr"/>
                </a:tc>
                <a:tc>
                  <a:txBody>
                    <a:bodyPr/>
                    <a:lstStyle/>
                    <a:p>
                      <a:pPr algn="ctr"/>
                      <a:r>
                        <a:rPr lang="en-US" sz="1000" dirty="0">
                          <a:solidFill>
                            <a:srgbClr val="525252"/>
                          </a:solidFill>
                          <a:effectLst/>
                        </a:rPr>
                        <a:t>180</a:t>
                      </a:r>
                    </a:p>
                  </a:txBody>
                  <a:tcPr anchor="ctr"/>
                </a:tc>
                <a:extLst>
                  <a:ext uri="{0D108BD9-81ED-4DB2-BD59-A6C34878D82A}">
                    <a16:rowId xmlns:a16="http://schemas.microsoft.com/office/drawing/2014/main" val="1756027899"/>
                  </a:ext>
                </a:extLst>
              </a:tr>
              <a:tr h="123677">
                <a:tc>
                  <a:txBody>
                    <a:bodyPr/>
                    <a:lstStyle/>
                    <a:p>
                      <a:pPr algn="ctr"/>
                      <a:r>
                        <a:rPr lang="en-US" sz="1000">
                          <a:solidFill>
                            <a:srgbClr val="525252"/>
                          </a:solidFill>
                          <a:effectLst/>
                        </a:rPr>
                        <a:t>No Preference</a:t>
                      </a:r>
                    </a:p>
                  </a:txBody>
                  <a:tcPr anchor="ctr"/>
                </a:tc>
                <a:tc>
                  <a:txBody>
                    <a:bodyPr/>
                    <a:lstStyle/>
                    <a:p>
                      <a:pPr algn="ctr"/>
                      <a:r>
                        <a:rPr lang="en-US" sz="1000" dirty="0">
                          <a:solidFill>
                            <a:srgbClr val="525252"/>
                          </a:solidFill>
                          <a:effectLst/>
                        </a:rPr>
                        <a:t>97</a:t>
                      </a:r>
                    </a:p>
                  </a:txBody>
                  <a:tcPr anchor="ctr"/>
                </a:tc>
                <a:extLst>
                  <a:ext uri="{0D108BD9-81ED-4DB2-BD59-A6C34878D82A}">
                    <a16:rowId xmlns:a16="http://schemas.microsoft.com/office/drawing/2014/main" val="2991642207"/>
                  </a:ext>
                </a:extLst>
              </a:tr>
            </a:tbl>
          </a:graphicData>
        </a:graphic>
      </p:graphicFrame>
      <p:pic>
        <p:nvPicPr>
          <p:cNvPr id="27" name="Picture 26">
            <a:extLst>
              <a:ext uri="{FF2B5EF4-FFF2-40B4-BE49-F238E27FC236}">
                <a16:creationId xmlns:a16="http://schemas.microsoft.com/office/drawing/2014/main" id="{40DEA8D9-24E6-40EE-B322-A283CD09CEFB}"/>
              </a:ext>
            </a:extLst>
          </p:cNvPr>
          <p:cNvPicPr>
            <a:picLocks noChangeAspect="1"/>
          </p:cNvPicPr>
          <p:nvPr/>
        </p:nvPicPr>
        <p:blipFill>
          <a:blip r:embed="rId12"/>
          <a:stretch>
            <a:fillRect/>
          </a:stretch>
        </p:blipFill>
        <p:spPr>
          <a:xfrm>
            <a:off x="3118852" y="2647813"/>
            <a:ext cx="2509155" cy="373880"/>
          </a:xfrm>
          <a:prstGeom prst="rect">
            <a:avLst/>
          </a:prstGeom>
        </p:spPr>
      </p:pic>
      <p:grpSp>
        <p:nvGrpSpPr>
          <p:cNvPr id="30" name="Group 29">
            <a:extLst>
              <a:ext uri="{FF2B5EF4-FFF2-40B4-BE49-F238E27FC236}">
                <a16:creationId xmlns:a16="http://schemas.microsoft.com/office/drawing/2014/main" id="{93DDCF75-D6E6-4AB2-BA59-F36E90E0AC97}"/>
              </a:ext>
            </a:extLst>
          </p:cNvPr>
          <p:cNvGrpSpPr/>
          <p:nvPr/>
        </p:nvGrpSpPr>
        <p:grpSpPr>
          <a:xfrm>
            <a:off x="5694939" y="1712367"/>
            <a:ext cx="200931" cy="4669579"/>
            <a:chOff x="5694939" y="1712367"/>
            <a:chExt cx="200931" cy="4669579"/>
          </a:xfrm>
        </p:grpSpPr>
        <p:cxnSp>
          <p:nvCxnSpPr>
            <p:cNvPr id="31" name="VLine21">
              <a:extLst>
                <a:ext uri="{FF2B5EF4-FFF2-40B4-BE49-F238E27FC236}">
                  <a16:creationId xmlns:a16="http://schemas.microsoft.com/office/drawing/2014/main" id="{F28A7ABD-71EF-4FD0-BE8B-3E3A9FCED0FB}"/>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33" name="IsoscelesTriangle22">
              <a:extLst>
                <a:ext uri="{FF2B5EF4-FFF2-40B4-BE49-F238E27FC236}">
                  <a16:creationId xmlns:a16="http://schemas.microsoft.com/office/drawing/2014/main" id="{E54F6DF6-4E1D-43CA-847B-B6B41E31EA89}"/>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graphicFrame>
        <p:nvGraphicFramePr>
          <p:cNvPr id="49" name="Chart 48">
            <a:extLst>
              <a:ext uri="{FF2B5EF4-FFF2-40B4-BE49-F238E27FC236}">
                <a16:creationId xmlns:a16="http://schemas.microsoft.com/office/drawing/2014/main" id="{2734575D-9D9E-4686-9523-E1B6DE7D51E9}"/>
              </a:ext>
            </a:extLst>
          </p:cNvPr>
          <p:cNvGraphicFramePr/>
          <p:nvPr>
            <p:custDataLst>
              <p:tags r:id="rId4"/>
            </p:custDataLst>
            <p:extLst>
              <p:ext uri="{D42A27DB-BD31-4B8C-83A1-F6EECF244321}">
                <p14:modId xmlns:p14="http://schemas.microsoft.com/office/powerpoint/2010/main" val="487088316"/>
              </p:ext>
            </p:extLst>
          </p:nvPr>
        </p:nvGraphicFramePr>
        <p:xfrm>
          <a:off x="6351588" y="2640013"/>
          <a:ext cx="2046287" cy="1427162"/>
        </p:xfrm>
        <a:graphic>
          <a:graphicData uri="http://schemas.openxmlformats.org/drawingml/2006/chart">
            <c:chart xmlns:c="http://schemas.openxmlformats.org/drawingml/2006/chart" xmlns:r="http://schemas.openxmlformats.org/officeDocument/2006/relationships" r:id="rId13"/>
          </a:graphicData>
        </a:graphic>
      </p:graphicFrame>
      <p:sp>
        <p:nvSpPr>
          <p:cNvPr id="36" name="Text Placeholder">
            <a:extLst>
              <a:ext uri="{FF2B5EF4-FFF2-40B4-BE49-F238E27FC236}">
                <a16:creationId xmlns:a16="http://schemas.microsoft.com/office/drawing/2014/main" id="{F767B79C-314E-4C73-85C8-F70FD94AE9E6}"/>
              </a:ext>
            </a:extLst>
          </p:cNvPr>
          <p:cNvSpPr>
            <a:spLocks noGrp="1"/>
          </p:cNvSpPr>
          <p:nvPr>
            <p:custDataLst>
              <p:tags r:id="rId5"/>
            </p:custDataLst>
          </p:nvPr>
        </p:nvSpPr>
        <p:spPr bwMode="auto">
          <a:xfrm>
            <a:off x="6465888" y="2563813"/>
            <a:ext cx="7366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r">
              <a:spcBef>
                <a:spcPct val="0"/>
              </a:spcBef>
            </a:pPr>
            <a:fld id="{EAB25587-C5BA-4B82-A4B3-E928121ADB7F}" type="datetime'''N''''''o'''' Pr''''''e''''''''''f''''''''''''e''r''e''nce'''">
              <a:rPr lang="en-US" altLang="en-US" sz="1100" smtClean="0"/>
              <a:pPr algn="r">
                <a:spcBef>
                  <a:spcPct val="0"/>
                </a:spcBef>
              </a:pPr>
              <a:t>No Preference</a:t>
            </a:fld>
            <a:endParaRPr lang="en-US" sz="1100" dirty="0"/>
          </a:p>
        </p:txBody>
      </p:sp>
      <p:sp>
        <p:nvSpPr>
          <p:cNvPr id="39" name="Text Placeholder">
            <a:extLst>
              <a:ext uri="{FF2B5EF4-FFF2-40B4-BE49-F238E27FC236}">
                <a16:creationId xmlns:a16="http://schemas.microsoft.com/office/drawing/2014/main" id="{299DBCBA-6CD5-434C-9E53-F59EECC7EFF4}"/>
              </a:ext>
            </a:extLst>
          </p:cNvPr>
          <p:cNvSpPr>
            <a:spLocks noGrp="1"/>
          </p:cNvSpPr>
          <p:nvPr>
            <p:custDataLst>
              <p:tags r:id="rId6"/>
            </p:custDataLst>
          </p:nvPr>
        </p:nvSpPr>
        <p:spPr bwMode="auto">
          <a:xfrm>
            <a:off x="6138863" y="3622675"/>
            <a:ext cx="61595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r">
              <a:spcBef>
                <a:spcPct val="0"/>
              </a:spcBef>
            </a:pPr>
            <a:fld id="{EA1E4D16-3AFF-4B2D-9E66-E9DA32B305CE}" type="datetime'''''''''Re''''c''''t''''''''''''a''''n''''gu''''''''l''a''r'">
              <a:rPr lang="en-US" altLang="en-US" sz="1100" smtClean="0"/>
              <a:pPr algn="r">
                <a:spcBef>
                  <a:spcPct val="0"/>
                </a:spcBef>
              </a:pPr>
              <a:t>Rectangular</a:t>
            </a:fld>
            <a:endParaRPr lang="en-US" sz="1100" dirty="0"/>
          </a:p>
        </p:txBody>
      </p:sp>
      <p:sp>
        <p:nvSpPr>
          <p:cNvPr id="37" name="Text Placeholder">
            <a:extLst>
              <a:ext uri="{FF2B5EF4-FFF2-40B4-BE49-F238E27FC236}">
                <a16:creationId xmlns:a16="http://schemas.microsoft.com/office/drawing/2014/main" id="{B35A912C-2B18-4BBD-8FB0-4B7669007131}"/>
              </a:ext>
            </a:extLst>
          </p:cNvPr>
          <p:cNvSpPr>
            <a:spLocks noGrp="1"/>
          </p:cNvSpPr>
          <p:nvPr>
            <p:custDataLst>
              <p:tags r:id="rId7"/>
            </p:custDataLst>
          </p:nvPr>
        </p:nvSpPr>
        <p:spPr bwMode="auto">
          <a:xfrm>
            <a:off x="7745413" y="2654300"/>
            <a:ext cx="33655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spcBef>
                <a:spcPct val="0"/>
              </a:spcBef>
            </a:pPr>
            <a:fld id="{5BAFF82B-00D1-4370-BB35-630995B9BEA8}" type="datetime'''''''''''''''R''ou''''''''''''''''''''n''''''''''''''''d'''''">
              <a:rPr lang="en-US" altLang="en-US" sz="1100" smtClean="0"/>
              <a:pPr>
                <a:spcBef>
                  <a:spcPct val="0"/>
                </a:spcBef>
              </a:pPr>
              <a:t>Round</a:t>
            </a:fld>
            <a:endParaRPr lang="en-US" sz="1100" dirty="0"/>
          </a:p>
        </p:txBody>
      </p:sp>
      <p:sp>
        <p:nvSpPr>
          <p:cNvPr id="38" name="Text Placeholder">
            <a:extLst>
              <a:ext uri="{FF2B5EF4-FFF2-40B4-BE49-F238E27FC236}">
                <a16:creationId xmlns:a16="http://schemas.microsoft.com/office/drawing/2014/main" id="{B488B3C6-479F-4D79-9D69-FC6FF506004E}"/>
              </a:ext>
            </a:extLst>
          </p:cNvPr>
          <p:cNvSpPr>
            <a:spLocks noGrp="1"/>
          </p:cNvSpPr>
          <p:nvPr>
            <p:custDataLst>
              <p:tags r:id="rId8"/>
            </p:custDataLst>
          </p:nvPr>
        </p:nvSpPr>
        <p:spPr bwMode="auto">
          <a:xfrm>
            <a:off x="7988300" y="3635375"/>
            <a:ext cx="3683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spcBef>
                <a:spcPct val="0"/>
              </a:spcBef>
            </a:pPr>
            <a:fld id="{A0C71ED7-04BA-4CA2-B07D-962B2DE4B154}" type="datetime'''''''S''''''''''''''''''''q''''''u''''''''''a''r''''''e'">
              <a:rPr lang="en-US" altLang="en-US" sz="1100" smtClean="0"/>
              <a:pPr>
                <a:spcBef>
                  <a:spcPct val="0"/>
                </a:spcBef>
              </a:pPr>
              <a:t>Square</a:t>
            </a:fld>
            <a:endParaRPr lang="en-US" sz="1100" dirty="0"/>
          </a:p>
        </p:txBody>
      </p:sp>
    </p:spTree>
    <p:extLst>
      <p:ext uri="{BB962C8B-B14F-4D97-AF65-F5344CB8AC3E}">
        <p14:creationId xmlns:p14="http://schemas.microsoft.com/office/powerpoint/2010/main" val="371499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16680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4" name="think-cell Slide" r:id="rId11" imgW="216" imgH="216" progId="TCLayout.ActiveDocument.1">
                  <p:embed/>
                </p:oleObj>
              </mc:Choice>
              <mc:Fallback>
                <p:oleObj name="think-cell Slide" r:id="rId11"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83F75BFD-51EE-43FE-A854-9D45B677F6C7}"/>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endParaRPr lang="en-US" sz="900" b="0" dirty="0">
              <a:latin typeface="Arial Narrow" panose="020B0606020202030204" pitchFamily="34" charset="0"/>
              <a:sym typeface="Arial Narrow" panose="020B0606020202030204" pitchFamily="34" charset="0"/>
            </a:endParaRPr>
          </a:p>
        </p:txBody>
      </p:sp>
      <p:sp>
        <p:nvSpPr>
          <p:cNvPr id="4" name="Title 3"/>
          <p:cNvSpPr>
            <a:spLocks noGrp="1"/>
          </p:cNvSpPr>
          <p:nvPr>
            <p:ph type="title"/>
          </p:nvPr>
        </p:nvSpPr>
        <p:spPr/>
        <p:txBody>
          <a:bodyPr/>
          <a:lstStyle/>
          <a:p>
            <a:r>
              <a:rPr lang="en-US" dirty="0"/>
              <a:t>What are additional actionable insights?</a:t>
            </a:r>
          </a:p>
        </p:txBody>
      </p:sp>
      <p:sp>
        <p:nvSpPr>
          <p:cNvPr id="20" name="TextBox 19"/>
          <p:cNvSpPr txBox="1">
            <a:spLocks/>
          </p:cNvSpPr>
          <p:nvPr/>
        </p:nvSpPr>
        <p:spPr>
          <a:xfrm>
            <a:off x="5945427" y="1848357"/>
            <a:ext cx="270875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12367"/>
            <a:ext cx="2316052" cy="4669579"/>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4087687"/>
              <a:chOff x="633948" y="2282975"/>
              <a:chExt cx="2514600" cy="4087687"/>
            </a:xfrm>
          </p:grpSpPr>
          <p:sp>
            <p:nvSpPr>
              <p:cNvPr id="19" name="TextBox 18"/>
              <p:cNvSpPr txBox="1">
                <a:spLocks/>
              </p:cNvSpPr>
              <p:nvPr/>
            </p:nvSpPr>
            <p:spPr>
              <a:xfrm>
                <a:off x="633948" y="2677343"/>
                <a:ext cx="2514600" cy="3693319"/>
              </a:xfrm>
              <a:prstGeom prst="rect">
                <a:avLst/>
              </a:prstGeom>
              <a:noFill/>
              <a:ln w="9525">
                <a:noFill/>
              </a:ln>
            </p:spPr>
            <p:txBody>
              <a:bodyPr vert="horz" wrap="square" lIns="0" tIns="0" rIns="0" bIns="0" rtlCol="0">
                <a:spAutoFit/>
              </a:bodyPr>
              <a:lstStyle/>
              <a:p>
                <a:pPr>
                  <a:spcBef>
                    <a:spcPts val="1200"/>
                  </a:spcBef>
                </a:pPr>
                <a:r>
                  <a:rPr lang="en-US" altLang="en-US" sz="1200" b="0" dirty="0">
                    <a:solidFill>
                      <a:srgbClr val="484848"/>
                    </a:solidFill>
                    <a:latin typeface="+mn-lt"/>
                  </a:rPr>
                  <a:t>Once we have the data in this format, we can analyze it in several ways:</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overall conversion rates […]</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compare conversion from </a:t>
                </a:r>
                <a:r>
                  <a:rPr lang="en-US" altLang="en-US" sz="1200" b="0" dirty="0" err="1">
                    <a:solidFill>
                      <a:srgbClr val="484848"/>
                    </a:solidFill>
                    <a:latin typeface="+mn-lt"/>
                  </a:rPr>
                  <a:t>quiz→home_try_on</a:t>
                </a:r>
                <a:r>
                  <a:rPr lang="en-US" altLang="en-US" sz="1200" b="0" dirty="0">
                    <a:solidFill>
                      <a:srgbClr val="484848"/>
                    </a:solidFill>
                    <a:latin typeface="+mn-lt"/>
                  </a:rPr>
                  <a:t> and       </a:t>
                </a:r>
                <a:r>
                  <a:rPr lang="en-US" altLang="en-US" sz="1200" b="0" dirty="0" err="1">
                    <a:solidFill>
                      <a:srgbClr val="484848"/>
                    </a:solidFill>
                    <a:latin typeface="+mn-lt"/>
                  </a:rPr>
                  <a:t>home_try_on→purchase</a:t>
                </a:r>
                <a:r>
                  <a:rPr lang="en-US" altLang="en-US" sz="1200" b="0" dirty="0">
                    <a:solidFill>
                      <a:srgbClr val="484848"/>
                    </a:solidFill>
                    <a:latin typeface="+mn-lt"/>
                  </a:rPr>
                  <a:t>.</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the difference in purchase rates between customers who had 3 […] with ones who had 5.</a:t>
                </a:r>
              </a:p>
              <a:p>
                <a:pPr lvl="0" eaLnBrk="0" hangingPunct="0"/>
                <a:r>
                  <a:rPr lang="en-US" altLang="en-US" sz="1200" b="0" dirty="0">
                    <a:solidFill>
                      <a:srgbClr val="484848"/>
                    </a:solidFill>
                    <a:latin typeface="+mn-lt"/>
                  </a:rPr>
                  <a:t>We can also use the original tables to calculate things like:</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results of the style quiz.</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types of purchases made.</a:t>
                </a:r>
              </a:p>
              <a:p>
                <a:pPr lvl="0" eaLnBrk="0" hangingPunct="0"/>
                <a:endParaRPr lang="en-US" altLang="en-US" sz="1200" b="0" dirty="0">
                  <a:solidFill>
                    <a:srgbClr val="484848"/>
                  </a:solidFill>
                  <a:latin typeface="+mn-lt"/>
                </a:endParaRPr>
              </a:p>
              <a:p>
                <a:pPr lvl="0" eaLnBrk="0" hangingPunct="0"/>
                <a:r>
                  <a:rPr lang="en-US" altLang="en-US" sz="1200" b="0" dirty="0">
                    <a:solidFill>
                      <a:srgbClr val="484848"/>
                    </a:solidFill>
                    <a:latin typeface="+mn-lt"/>
                  </a:rPr>
                  <a:t>What are some actionable insights for </a:t>
                </a:r>
                <a:r>
                  <a:rPr lang="en-US" altLang="en-US" sz="1200" b="0" dirty="0" err="1">
                    <a:solidFill>
                      <a:srgbClr val="484848"/>
                    </a:solidFill>
                    <a:latin typeface="+mn-lt"/>
                  </a:rPr>
                  <a:t>Warby</a:t>
                </a:r>
                <a:r>
                  <a:rPr lang="en-US" altLang="en-US" sz="1200" b="0" dirty="0">
                    <a:solidFill>
                      <a:srgbClr val="484848"/>
                    </a:solidFill>
                    <a:latin typeface="+mn-lt"/>
                  </a:rPr>
                  <a:t> Parker?</a:t>
                </a:r>
                <a:endParaRPr lang="en-US" sz="1200" b="0" dirty="0">
                  <a:solidFill>
                    <a:srgbClr val="484848"/>
                  </a:solidFill>
                  <a:latin typeface="+mn-lt"/>
                </a:endParaRP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C</a:t>
            </a:r>
          </a:p>
        </p:txBody>
      </p:sp>
      <p:sp>
        <p:nvSpPr>
          <p:cNvPr id="3" name="RbSticker"/>
          <p:cNvSpPr txBox="1"/>
          <p:nvPr/>
        </p:nvSpPr>
        <p:spPr>
          <a:xfrm>
            <a:off x="831850" y="260349"/>
            <a:ext cx="2333588"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A/B Testing with home try-on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44694"/>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grpSp>
        <p:nvGrpSpPr>
          <p:cNvPr id="11" name="Group 10">
            <a:extLst>
              <a:ext uri="{FF2B5EF4-FFF2-40B4-BE49-F238E27FC236}">
                <a16:creationId xmlns:a16="http://schemas.microsoft.com/office/drawing/2014/main" id="{E89606A8-3747-4776-8E6B-A4B885182763}"/>
              </a:ext>
            </a:extLst>
          </p:cNvPr>
          <p:cNvGrpSpPr/>
          <p:nvPr/>
        </p:nvGrpSpPr>
        <p:grpSpPr>
          <a:xfrm>
            <a:off x="5694939" y="1712367"/>
            <a:ext cx="200931" cy="4669579"/>
            <a:chOff x="5694939" y="1712367"/>
            <a:chExt cx="200931" cy="4669579"/>
          </a:xfrm>
        </p:grpSpPr>
        <p:cxnSp>
          <p:nvCxnSpPr>
            <p:cNvPr id="25" name="VLine21">
              <a:extLst>
                <a:ext uri="{FF2B5EF4-FFF2-40B4-BE49-F238E27FC236}">
                  <a16:creationId xmlns:a16="http://schemas.microsoft.com/office/drawing/2014/main" id="{C30D7AA0-A71B-42E9-9E06-FE4287D91B0D}"/>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6" name="IsoscelesTriangle22">
              <a:extLst>
                <a:ext uri="{FF2B5EF4-FFF2-40B4-BE49-F238E27FC236}">
                  <a16:creationId xmlns:a16="http://schemas.microsoft.com/office/drawing/2014/main" id="{DA6B7FFE-9A8E-485E-9A14-6D69D033BAFE}"/>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sp>
        <p:nvSpPr>
          <p:cNvPr id="12" name="TextBox 11">
            <a:extLst>
              <a:ext uri="{FF2B5EF4-FFF2-40B4-BE49-F238E27FC236}">
                <a16:creationId xmlns:a16="http://schemas.microsoft.com/office/drawing/2014/main" id="{9EE40122-7B47-442B-9FAE-1544DE7A51CC}"/>
              </a:ext>
            </a:extLst>
          </p:cNvPr>
          <p:cNvSpPr txBox="1"/>
          <p:nvPr/>
        </p:nvSpPr>
        <p:spPr>
          <a:xfrm>
            <a:off x="5945427" y="2200116"/>
            <a:ext cx="1662315"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dirty="0">
                <a:latin typeface="+mn-lt"/>
                <a:cs typeface="Arial Narrow" pitchFamily="34" charset="0"/>
              </a:rPr>
              <a:t>Common results of the quiz</a:t>
            </a:r>
            <a:endParaRPr lang="en-US" sz="1200" noProof="0" dirty="0">
              <a:latin typeface="+mn-lt"/>
              <a:cs typeface="Arial Narrow" pitchFamily="34" charset="0"/>
            </a:endParaRPr>
          </a:p>
        </p:txBody>
      </p:sp>
      <p:sp>
        <p:nvSpPr>
          <p:cNvPr id="24" name="TextBox 23">
            <a:extLst>
              <a:ext uri="{FF2B5EF4-FFF2-40B4-BE49-F238E27FC236}">
                <a16:creationId xmlns:a16="http://schemas.microsoft.com/office/drawing/2014/main" id="{08D7DF6B-682A-4F65-9C61-4718F086FDD7}"/>
              </a:ext>
            </a:extLst>
          </p:cNvPr>
          <p:cNvSpPr txBox="1"/>
          <p:nvPr/>
        </p:nvSpPr>
        <p:spPr>
          <a:xfrm>
            <a:off x="5945427" y="5047367"/>
            <a:ext cx="2657844" cy="1329595"/>
          </a:xfrm>
          <a:prstGeom prst="rect">
            <a:avLst/>
          </a:prstGeom>
          <a:noFill/>
          <a:ln w="9525">
            <a:noFill/>
          </a:ln>
        </p:spPr>
        <p:txBody>
          <a:bodyPr vert="horz" wrap="square" lIns="0" tIns="0" rIns="0" bIns="0" rtlCol="0">
            <a:spAutoFit/>
          </a:bodyPr>
          <a:lstStyle/>
          <a:p>
            <a:pPr marL="171450" indent="-171450">
              <a:lnSpc>
                <a:spcPct val="90000"/>
              </a:lnSpc>
              <a:spcBef>
                <a:spcPts val="0"/>
              </a:spcBef>
              <a:buClr>
                <a:srgbClr val="000000"/>
              </a:buClr>
              <a:buSzPct val="100000"/>
              <a:buFont typeface="Arial" panose="020B0604020202020204" pitchFamily="34" charset="0"/>
              <a:buChar char="•"/>
            </a:pPr>
            <a:r>
              <a:rPr lang="en-US" sz="1200" b="0" dirty="0">
                <a:cs typeface="Arial Narrow" pitchFamily="34" charset="0"/>
              </a:rPr>
              <a:t>Tortoise and black are the most popular color choices with ~57% of people preferring these colors</a:t>
            </a:r>
          </a:p>
          <a:p>
            <a:pPr marL="171450" indent="-171450">
              <a:lnSpc>
                <a:spcPct val="90000"/>
              </a:lnSpc>
              <a:spcBef>
                <a:spcPts val="0"/>
              </a:spcBef>
              <a:buClr>
                <a:srgbClr val="000000"/>
              </a:buClr>
              <a:buSzPct val="100000"/>
              <a:buFont typeface="Arial" panose="020B0604020202020204" pitchFamily="34" charset="0"/>
              <a:buChar char="•"/>
            </a:pPr>
            <a:r>
              <a:rPr lang="en-US" sz="1200" b="0" dirty="0">
                <a:cs typeface="Arial Narrow" pitchFamily="34" charset="0"/>
              </a:rPr>
              <a:t>Two-tone is the least popular color choice with only ~10% of people preferring this color</a:t>
            </a:r>
          </a:p>
          <a:p>
            <a:pPr marL="171450" indent="-171450">
              <a:lnSpc>
                <a:spcPct val="90000"/>
              </a:lnSpc>
              <a:spcBef>
                <a:spcPts val="0"/>
              </a:spcBef>
              <a:buClr>
                <a:srgbClr val="000000"/>
              </a:buClr>
              <a:buSzPct val="100000"/>
              <a:buFont typeface="Arial" panose="020B0604020202020204" pitchFamily="34" charset="0"/>
              <a:buChar char="•"/>
            </a:pPr>
            <a:r>
              <a:rPr lang="en-US" sz="1200" b="0" dirty="0">
                <a:cs typeface="Arial Narrow" pitchFamily="34" charset="0"/>
              </a:rPr>
              <a:t>Therefore people prefer darker neutral colours that are single-toned</a:t>
            </a:r>
          </a:p>
        </p:txBody>
      </p:sp>
      <p:sp>
        <p:nvSpPr>
          <p:cNvPr id="15" name="TextBox 14">
            <a:extLst>
              <a:ext uri="{FF2B5EF4-FFF2-40B4-BE49-F238E27FC236}">
                <a16:creationId xmlns:a16="http://schemas.microsoft.com/office/drawing/2014/main" id="{2D8AAD0F-D795-4765-B610-AEF0F40479CE}"/>
              </a:ext>
            </a:extLst>
          </p:cNvPr>
          <p:cNvSpPr txBox="1"/>
          <p:nvPr/>
        </p:nvSpPr>
        <p:spPr>
          <a:xfrm>
            <a:off x="6683604" y="1778306"/>
            <a:ext cx="282129" cy="3323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2400" b="0" noProof="0" dirty="0">
                <a:solidFill>
                  <a:srgbClr val="00B0F0"/>
                </a:solidFill>
                <a:latin typeface="+mn-lt"/>
                <a:cs typeface="Arial Narrow" pitchFamily="34" charset="0"/>
              </a:rPr>
              <a:t>3d</a:t>
            </a:r>
          </a:p>
        </p:txBody>
      </p:sp>
      <p:sp>
        <p:nvSpPr>
          <p:cNvPr id="28" name="TextBox 27">
            <a:extLst>
              <a:ext uri="{FF2B5EF4-FFF2-40B4-BE49-F238E27FC236}">
                <a16:creationId xmlns:a16="http://schemas.microsoft.com/office/drawing/2014/main" id="{4F022170-FF77-4EF6-8661-976930FC39E5}"/>
              </a:ext>
            </a:extLst>
          </p:cNvPr>
          <p:cNvSpPr txBox="1"/>
          <p:nvPr/>
        </p:nvSpPr>
        <p:spPr>
          <a:xfrm>
            <a:off x="5945427" y="2439512"/>
            <a:ext cx="301365"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b="0" i="1" dirty="0">
                <a:latin typeface="+mn-lt"/>
                <a:cs typeface="Arial Narrow" pitchFamily="34" charset="0"/>
              </a:rPr>
              <a:t>Color</a:t>
            </a:r>
            <a:endParaRPr lang="en-US" sz="1200" b="0" i="1" noProof="0" dirty="0">
              <a:latin typeface="+mn-lt"/>
              <a:cs typeface="Arial Narrow" pitchFamily="34" charset="0"/>
            </a:endParaRPr>
          </a:p>
        </p:txBody>
      </p:sp>
      <p:graphicFrame>
        <p:nvGraphicFramePr>
          <p:cNvPr id="32" name="Table 31">
            <a:extLst>
              <a:ext uri="{FF2B5EF4-FFF2-40B4-BE49-F238E27FC236}">
                <a16:creationId xmlns:a16="http://schemas.microsoft.com/office/drawing/2014/main" id="{DE22CE1D-0EEC-485B-A56A-86378D9DDB07}"/>
              </a:ext>
            </a:extLst>
          </p:cNvPr>
          <p:cNvGraphicFramePr>
            <a:graphicFrameLocks noGrp="1"/>
          </p:cNvGraphicFramePr>
          <p:nvPr>
            <p:extLst>
              <p:ext uri="{D42A27DB-BD31-4B8C-83A1-F6EECF244321}">
                <p14:modId xmlns:p14="http://schemas.microsoft.com/office/powerpoint/2010/main" val="272182530"/>
              </p:ext>
            </p:extLst>
          </p:nvPr>
        </p:nvGraphicFramePr>
        <p:xfrm>
          <a:off x="5945427" y="3500951"/>
          <a:ext cx="2708750" cy="1463040"/>
        </p:xfrm>
        <a:graphic>
          <a:graphicData uri="http://schemas.openxmlformats.org/drawingml/2006/table">
            <a:tbl>
              <a:tblPr>
                <a:tableStyleId>{284E427A-3D55-4303-BF80-6455036E1DE7}</a:tableStyleId>
              </a:tblPr>
              <a:tblGrid>
                <a:gridCol w="1514896">
                  <a:extLst>
                    <a:ext uri="{9D8B030D-6E8A-4147-A177-3AD203B41FA5}">
                      <a16:colId xmlns:a16="http://schemas.microsoft.com/office/drawing/2014/main" val="946631316"/>
                    </a:ext>
                  </a:extLst>
                </a:gridCol>
                <a:gridCol w="1193854">
                  <a:extLst>
                    <a:ext uri="{9D8B030D-6E8A-4147-A177-3AD203B41FA5}">
                      <a16:colId xmlns:a16="http://schemas.microsoft.com/office/drawing/2014/main" val="4163665237"/>
                    </a:ext>
                  </a:extLst>
                </a:gridCol>
              </a:tblGrid>
              <a:tr h="123677">
                <a:tc>
                  <a:txBody>
                    <a:bodyPr/>
                    <a:lstStyle/>
                    <a:p>
                      <a:pPr algn="ctr"/>
                      <a:r>
                        <a:rPr lang="en-US" sz="1000" b="1" dirty="0">
                          <a:effectLst/>
                        </a:rPr>
                        <a:t>color</a:t>
                      </a:r>
                      <a:endParaRPr lang="en-US" sz="1000" b="1" dirty="0">
                        <a:solidFill>
                          <a:srgbClr val="292929"/>
                        </a:solidFill>
                        <a:effectLst/>
                      </a:endParaRPr>
                    </a:p>
                  </a:txBody>
                  <a:tcPr anchor="ctr"/>
                </a:tc>
                <a:tc>
                  <a:txBody>
                    <a:bodyPr/>
                    <a:lstStyle/>
                    <a:p>
                      <a:pPr algn="ctr"/>
                      <a:r>
                        <a:rPr lang="en-US" sz="1000" b="1" dirty="0">
                          <a:effectLst/>
                        </a:rPr>
                        <a:t>count(*)</a:t>
                      </a:r>
                      <a:endParaRPr lang="en-US" sz="1000" b="1" dirty="0">
                        <a:solidFill>
                          <a:srgbClr val="292929"/>
                        </a:solidFill>
                        <a:effectLst/>
                      </a:endParaRPr>
                    </a:p>
                  </a:txBody>
                  <a:tcPr anchor="ctr"/>
                </a:tc>
                <a:extLst>
                  <a:ext uri="{0D108BD9-81ED-4DB2-BD59-A6C34878D82A}">
                    <a16:rowId xmlns:a16="http://schemas.microsoft.com/office/drawing/2014/main" val="2171997340"/>
                  </a:ext>
                </a:extLst>
              </a:tr>
              <a:tr h="123677">
                <a:tc>
                  <a:txBody>
                    <a:bodyPr/>
                    <a:lstStyle/>
                    <a:p>
                      <a:pPr algn="ctr"/>
                      <a:r>
                        <a:rPr lang="en-US" sz="1000" dirty="0">
                          <a:solidFill>
                            <a:srgbClr val="525252"/>
                          </a:solidFill>
                          <a:effectLst/>
                        </a:rPr>
                        <a:t>Tortoise</a:t>
                      </a:r>
                    </a:p>
                  </a:txBody>
                  <a:tcPr anchor="ctr"/>
                </a:tc>
                <a:tc>
                  <a:txBody>
                    <a:bodyPr/>
                    <a:lstStyle/>
                    <a:p>
                      <a:pPr algn="ctr"/>
                      <a:r>
                        <a:rPr lang="en-US" sz="1000" dirty="0">
                          <a:solidFill>
                            <a:srgbClr val="525252"/>
                          </a:solidFill>
                          <a:effectLst/>
                        </a:rPr>
                        <a:t>292</a:t>
                      </a:r>
                    </a:p>
                  </a:txBody>
                  <a:tcPr anchor="ctr"/>
                </a:tc>
                <a:extLst>
                  <a:ext uri="{0D108BD9-81ED-4DB2-BD59-A6C34878D82A}">
                    <a16:rowId xmlns:a16="http://schemas.microsoft.com/office/drawing/2014/main" val="1738281499"/>
                  </a:ext>
                </a:extLst>
              </a:tr>
              <a:tr h="123677">
                <a:tc>
                  <a:txBody>
                    <a:bodyPr/>
                    <a:lstStyle/>
                    <a:p>
                      <a:pPr algn="ctr"/>
                      <a:r>
                        <a:rPr lang="en-US" sz="1000">
                          <a:solidFill>
                            <a:srgbClr val="525252"/>
                          </a:solidFill>
                          <a:effectLst/>
                        </a:rPr>
                        <a:t>Black</a:t>
                      </a:r>
                    </a:p>
                  </a:txBody>
                  <a:tcPr anchor="ctr"/>
                </a:tc>
                <a:tc>
                  <a:txBody>
                    <a:bodyPr/>
                    <a:lstStyle/>
                    <a:p>
                      <a:pPr algn="ctr"/>
                      <a:r>
                        <a:rPr lang="en-US" sz="1000">
                          <a:solidFill>
                            <a:srgbClr val="525252"/>
                          </a:solidFill>
                          <a:effectLst/>
                        </a:rPr>
                        <a:t>280</a:t>
                      </a:r>
                    </a:p>
                  </a:txBody>
                  <a:tcPr anchor="ctr"/>
                </a:tc>
                <a:extLst>
                  <a:ext uri="{0D108BD9-81ED-4DB2-BD59-A6C34878D82A}">
                    <a16:rowId xmlns:a16="http://schemas.microsoft.com/office/drawing/2014/main" val="1271054398"/>
                  </a:ext>
                </a:extLst>
              </a:tr>
              <a:tr h="123677">
                <a:tc>
                  <a:txBody>
                    <a:bodyPr/>
                    <a:lstStyle/>
                    <a:p>
                      <a:pPr algn="ctr"/>
                      <a:r>
                        <a:rPr lang="en-US" sz="1000">
                          <a:solidFill>
                            <a:srgbClr val="525252"/>
                          </a:solidFill>
                          <a:effectLst/>
                        </a:rPr>
                        <a:t>Crystal</a:t>
                      </a:r>
                    </a:p>
                  </a:txBody>
                  <a:tcPr anchor="ctr"/>
                </a:tc>
                <a:tc>
                  <a:txBody>
                    <a:bodyPr/>
                    <a:lstStyle/>
                    <a:p>
                      <a:pPr algn="ctr"/>
                      <a:r>
                        <a:rPr lang="en-US" sz="1000" dirty="0">
                          <a:solidFill>
                            <a:srgbClr val="525252"/>
                          </a:solidFill>
                          <a:effectLst/>
                        </a:rPr>
                        <a:t>210</a:t>
                      </a:r>
                    </a:p>
                  </a:txBody>
                  <a:tcPr anchor="ctr"/>
                </a:tc>
                <a:extLst>
                  <a:ext uri="{0D108BD9-81ED-4DB2-BD59-A6C34878D82A}">
                    <a16:rowId xmlns:a16="http://schemas.microsoft.com/office/drawing/2014/main" val="1756027899"/>
                  </a:ext>
                </a:extLst>
              </a:tr>
              <a:tr h="123677">
                <a:tc>
                  <a:txBody>
                    <a:bodyPr/>
                    <a:lstStyle/>
                    <a:p>
                      <a:pPr algn="ctr"/>
                      <a:r>
                        <a:rPr lang="en-US" sz="1000">
                          <a:solidFill>
                            <a:srgbClr val="525252"/>
                          </a:solidFill>
                          <a:effectLst/>
                        </a:rPr>
                        <a:t>Neutral</a:t>
                      </a:r>
                    </a:p>
                  </a:txBody>
                  <a:tcPr anchor="ctr"/>
                </a:tc>
                <a:tc>
                  <a:txBody>
                    <a:bodyPr/>
                    <a:lstStyle/>
                    <a:p>
                      <a:pPr algn="ctr"/>
                      <a:r>
                        <a:rPr lang="en-US" sz="1000">
                          <a:solidFill>
                            <a:srgbClr val="525252"/>
                          </a:solidFill>
                          <a:effectLst/>
                        </a:rPr>
                        <a:t>114</a:t>
                      </a:r>
                    </a:p>
                  </a:txBody>
                  <a:tcPr anchor="ctr"/>
                </a:tc>
                <a:extLst>
                  <a:ext uri="{0D108BD9-81ED-4DB2-BD59-A6C34878D82A}">
                    <a16:rowId xmlns:a16="http://schemas.microsoft.com/office/drawing/2014/main" val="2991642207"/>
                  </a:ext>
                </a:extLst>
              </a:tr>
              <a:tr h="123677">
                <a:tc>
                  <a:txBody>
                    <a:bodyPr/>
                    <a:lstStyle/>
                    <a:p>
                      <a:pPr algn="ctr"/>
                      <a:r>
                        <a:rPr lang="en-US" sz="1000">
                          <a:solidFill>
                            <a:srgbClr val="525252"/>
                          </a:solidFill>
                          <a:effectLst/>
                        </a:rPr>
                        <a:t>Two-Tone</a:t>
                      </a:r>
                    </a:p>
                  </a:txBody>
                  <a:tcPr anchor="ctr"/>
                </a:tc>
                <a:tc>
                  <a:txBody>
                    <a:bodyPr/>
                    <a:lstStyle/>
                    <a:p>
                      <a:pPr algn="ctr"/>
                      <a:r>
                        <a:rPr lang="en-US" sz="1000" dirty="0">
                          <a:solidFill>
                            <a:srgbClr val="525252"/>
                          </a:solidFill>
                          <a:effectLst/>
                        </a:rPr>
                        <a:t>104</a:t>
                      </a:r>
                    </a:p>
                  </a:txBody>
                  <a:tcPr anchor="ctr"/>
                </a:tc>
                <a:extLst>
                  <a:ext uri="{0D108BD9-81ED-4DB2-BD59-A6C34878D82A}">
                    <a16:rowId xmlns:a16="http://schemas.microsoft.com/office/drawing/2014/main" val="3139100162"/>
                  </a:ext>
                </a:extLst>
              </a:tr>
            </a:tbl>
          </a:graphicData>
        </a:graphic>
      </p:graphicFrame>
      <p:pic>
        <p:nvPicPr>
          <p:cNvPr id="22" name="Picture 21">
            <a:extLst>
              <a:ext uri="{FF2B5EF4-FFF2-40B4-BE49-F238E27FC236}">
                <a16:creationId xmlns:a16="http://schemas.microsoft.com/office/drawing/2014/main" id="{FAA5A636-7641-4E5E-9986-AF424602D417}"/>
              </a:ext>
            </a:extLst>
          </p:cNvPr>
          <p:cNvPicPr>
            <a:picLocks noChangeAspect="1"/>
          </p:cNvPicPr>
          <p:nvPr/>
        </p:nvPicPr>
        <p:blipFill>
          <a:blip r:embed="rId13"/>
          <a:stretch>
            <a:fillRect/>
          </a:stretch>
        </p:blipFill>
        <p:spPr>
          <a:xfrm>
            <a:off x="3118853" y="2650994"/>
            <a:ext cx="2509155" cy="417015"/>
          </a:xfrm>
          <a:prstGeom prst="rect">
            <a:avLst/>
          </a:prstGeom>
        </p:spPr>
      </p:pic>
      <p:graphicFrame>
        <p:nvGraphicFramePr>
          <p:cNvPr id="78" name="Chart 77">
            <a:extLst>
              <a:ext uri="{FF2B5EF4-FFF2-40B4-BE49-F238E27FC236}">
                <a16:creationId xmlns:a16="http://schemas.microsoft.com/office/drawing/2014/main" id="{FC3A5686-5E93-4C22-B5D3-E51CBD9C2A89}"/>
              </a:ext>
            </a:extLst>
          </p:cNvPr>
          <p:cNvGraphicFramePr/>
          <p:nvPr>
            <p:custDataLst>
              <p:tags r:id="rId4"/>
            </p:custDataLst>
            <p:extLst>
              <p:ext uri="{D42A27DB-BD31-4B8C-83A1-F6EECF244321}">
                <p14:modId xmlns:p14="http://schemas.microsoft.com/office/powerpoint/2010/main" val="3466881559"/>
              </p:ext>
            </p:extLst>
          </p:nvPr>
        </p:nvGraphicFramePr>
        <p:xfrm>
          <a:off x="6343650" y="2397125"/>
          <a:ext cx="1839913" cy="1157288"/>
        </p:xfrm>
        <a:graphic>
          <a:graphicData uri="http://schemas.openxmlformats.org/drawingml/2006/chart">
            <c:chart xmlns:c="http://schemas.openxmlformats.org/drawingml/2006/chart" xmlns:r="http://schemas.openxmlformats.org/officeDocument/2006/relationships" r:id="rId14"/>
          </a:graphicData>
        </a:graphic>
      </p:graphicFrame>
      <p:sp>
        <p:nvSpPr>
          <p:cNvPr id="51" name="Text Placeholder">
            <a:extLst>
              <a:ext uri="{FF2B5EF4-FFF2-40B4-BE49-F238E27FC236}">
                <a16:creationId xmlns:a16="http://schemas.microsoft.com/office/drawing/2014/main" id="{49A06A07-9D95-4B5A-AF15-DC5A5639D2A6}"/>
              </a:ext>
            </a:extLst>
          </p:cNvPr>
          <p:cNvSpPr>
            <a:spLocks noGrp="1"/>
          </p:cNvSpPr>
          <p:nvPr>
            <p:custDataLst>
              <p:tags r:id="rId5"/>
            </p:custDataLst>
          </p:nvPr>
        </p:nvSpPr>
        <p:spPr bwMode="auto">
          <a:xfrm>
            <a:off x="6511926" y="3314700"/>
            <a:ext cx="339725"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a:lstStyle>
          <a:p>
            <a:pPr algn="r"/>
            <a:fld id="{BBCAD865-3CE9-4A15-9C6B-0998FB973D02}" type="datetime'''''''''''''''Tor''''''''''''''''''''t''''''''o''i''s''''e'">
              <a:rPr lang="en-US" altLang="en-US" sz="900" b="0" smtClean="0">
                <a:latin typeface="+mn-lt"/>
                <a:sym typeface="+mn-lt"/>
              </a:rPr>
              <a:pPr algn="r"/>
              <a:t>Tortoise</a:t>
            </a:fld>
            <a:endParaRPr lang="en-US" sz="900" b="0" dirty="0">
              <a:latin typeface="+mn-lt"/>
              <a:sym typeface="+mn-lt"/>
            </a:endParaRPr>
          </a:p>
        </p:txBody>
      </p:sp>
      <p:sp>
        <p:nvSpPr>
          <p:cNvPr id="63" name="Text Placeholder">
            <a:extLst>
              <a:ext uri="{FF2B5EF4-FFF2-40B4-BE49-F238E27FC236}">
                <a16:creationId xmlns:a16="http://schemas.microsoft.com/office/drawing/2014/main" id="{9141042F-71EA-4292-B10A-BB82A9765B16}"/>
              </a:ext>
            </a:extLst>
          </p:cNvPr>
          <p:cNvSpPr>
            <a:spLocks noGrp="1"/>
          </p:cNvSpPr>
          <p:nvPr>
            <p:custDataLst>
              <p:tags r:id="rId6"/>
            </p:custDataLst>
          </p:nvPr>
        </p:nvSpPr>
        <p:spPr bwMode="auto">
          <a:xfrm>
            <a:off x="6356350" y="2595563"/>
            <a:ext cx="423863"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a:lstStyle>
          <a:p>
            <a:pPr algn="r"/>
            <a:fld id="{80A654A0-1866-4705-888A-B21AD6498815}" type="datetime'''''''''''''T''w''''''''''''''''''''o''-T''o''''''''ne'''''">
              <a:rPr lang="en-US" altLang="en-US" sz="900" b="0" smtClean="0">
                <a:latin typeface="+mn-lt"/>
                <a:sym typeface="+mn-lt"/>
              </a:rPr>
              <a:pPr algn="r"/>
              <a:t>Two-Tone</a:t>
            </a:fld>
            <a:endParaRPr lang="en-US" sz="900" b="0" dirty="0">
              <a:latin typeface="+mn-lt"/>
              <a:sym typeface="+mn-lt"/>
            </a:endParaRPr>
          </a:p>
        </p:txBody>
      </p:sp>
      <p:sp>
        <p:nvSpPr>
          <p:cNvPr id="48" name="Text Placeholder">
            <a:extLst>
              <a:ext uri="{FF2B5EF4-FFF2-40B4-BE49-F238E27FC236}">
                <a16:creationId xmlns:a16="http://schemas.microsoft.com/office/drawing/2014/main" id="{10FC4B15-9C2C-4D7A-8B28-408546E9351B}"/>
              </a:ext>
            </a:extLst>
          </p:cNvPr>
          <p:cNvSpPr>
            <a:spLocks noGrp="1"/>
          </p:cNvSpPr>
          <p:nvPr>
            <p:custDataLst>
              <p:tags r:id="rId7"/>
            </p:custDataLst>
          </p:nvPr>
        </p:nvSpPr>
        <p:spPr bwMode="auto">
          <a:xfrm>
            <a:off x="6813551" y="2333625"/>
            <a:ext cx="303213"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a:lstStyle>
          <a:p>
            <a:pPr algn="r"/>
            <a:fld id="{1938B88F-F626-4E2B-8B71-32D7EA5836D1}" type="datetime'''N''''''''e''''u''''''''''t''''''''r''''''''''''''''al'">
              <a:rPr lang="en-US" altLang="en-US" sz="900" b="0" smtClean="0">
                <a:latin typeface="+mn-lt"/>
                <a:sym typeface="+mn-lt"/>
              </a:rPr>
              <a:pPr algn="r"/>
              <a:t>Neutral</a:t>
            </a:fld>
            <a:endParaRPr lang="en-US" sz="900" b="0" dirty="0">
              <a:latin typeface="+mn-lt"/>
              <a:sym typeface="+mn-lt"/>
            </a:endParaRPr>
          </a:p>
        </p:txBody>
      </p:sp>
      <p:sp>
        <p:nvSpPr>
          <p:cNvPr id="49" name="Text Placeholder">
            <a:extLst>
              <a:ext uri="{FF2B5EF4-FFF2-40B4-BE49-F238E27FC236}">
                <a16:creationId xmlns:a16="http://schemas.microsoft.com/office/drawing/2014/main" id="{730334E6-00FE-4968-948E-96B678AF68C8}"/>
              </a:ext>
            </a:extLst>
          </p:cNvPr>
          <p:cNvSpPr>
            <a:spLocks noGrp="1"/>
          </p:cNvSpPr>
          <p:nvPr>
            <p:custDataLst>
              <p:tags r:id="rId8"/>
            </p:custDataLst>
          </p:nvPr>
        </p:nvSpPr>
        <p:spPr bwMode="auto">
          <a:xfrm>
            <a:off x="7575550" y="2416175"/>
            <a:ext cx="29368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a:lstStyle>
          <a:p>
            <a:fld id="{D77BF22D-52FE-4B34-A10A-080308114217}" type="datetime'''''''''C''''ry''''''''''''''''''''''''s''''''t''''''''a''l'''">
              <a:rPr lang="en-US" altLang="en-US" sz="900" b="0" smtClean="0">
                <a:latin typeface="+mn-lt"/>
                <a:sym typeface="+mn-lt"/>
              </a:rPr>
              <a:pPr/>
              <a:t>Crystal</a:t>
            </a:fld>
            <a:endParaRPr lang="en-US" sz="900" b="0" dirty="0">
              <a:latin typeface="+mn-lt"/>
              <a:sym typeface="+mn-lt"/>
            </a:endParaRPr>
          </a:p>
        </p:txBody>
      </p:sp>
      <p:sp>
        <p:nvSpPr>
          <p:cNvPr id="50" name="Text Placeholder">
            <a:extLst>
              <a:ext uri="{FF2B5EF4-FFF2-40B4-BE49-F238E27FC236}">
                <a16:creationId xmlns:a16="http://schemas.microsoft.com/office/drawing/2014/main" id="{06DF46A0-CC60-4442-B448-8EFE459FFBAF}"/>
              </a:ext>
            </a:extLst>
          </p:cNvPr>
          <p:cNvSpPr>
            <a:spLocks noGrp="1"/>
          </p:cNvSpPr>
          <p:nvPr>
            <p:custDataLst>
              <p:tags r:id="rId9"/>
            </p:custDataLst>
          </p:nvPr>
        </p:nvSpPr>
        <p:spPr bwMode="auto">
          <a:xfrm>
            <a:off x="7710488" y="3271838"/>
            <a:ext cx="230188" cy="1365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a:lstStyle>
          <a:p>
            <a:fld id="{9DFAA060-404C-4FBA-857F-7B5C7FC2F2B6}" type="datetime'B''''''''''''''''''''''la''''c''k'''''''''">
              <a:rPr lang="en-US" altLang="en-US" sz="900" b="0" smtClean="0">
                <a:latin typeface="+mn-lt"/>
                <a:sym typeface="+mn-lt"/>
              </a:rPr>
              <a:pPr/>
              <a:t>Black</a:t>
            </a:fld>
            <a:endParaRPr lang="en-US" sz="900" b="0" dirty="0">
              <a:latin typeface="+mn-lt"/>
              <a:sym typeface="+mn-lt"/>
            </a:endParaRPr>
          </a:p>
        </p:txBody>
      </p:sp>
    </p:spTree>
    <p:extLst>
      <p:ext uri="{BB962C8B-B14F-4D97-AF65-F5344CB8AC3E}">
        <p14:creationId xmlns:p14="http://schemas.microsoft.com/office/powerpoint/2010/main" val="2977280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39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dex"/>
          <p:cNvSpPr>
            <a:spLocks noGrp="1"/>
          </p:cNvSpPr>
          <p:nvPr>
            <p:ph type="body" sz="quarter" idx="10"/>
          </p:nvPr>
        </p:nvSpPr>
        <p:spPr>
          <a:xfrm>
            <a:off x="485999" y="1710000"/>
            <a:ext cx="8229600" cy="1385507"/>
          </a:xfrm>
        </p:spPr>
        <p:txBody>
          <a:bodyPr/>
          <a:lstStyle/>
          <a:p>
            <a:r>
              <a:rPr lang="en-US" dirty="0"/>
              <a:t>A.	Get familiar with </a:t>
            </a:r>
            <a:r>
              <a:rPr lang="en-US" dirty="0" err="1"/>
              <a:t>Warby</a:t>
            </a:r>
            <a:r>
              <a:rPr lang="en-US" dirty="0"/>
              <a:t> Parker	3</a:t>
            </a:r>
          </a:p>
          <a:p>
            <a:r>
              <a:rPr lang="en-US" dirty="0"/>
              <a:t>B.	What is the quiz funnel	5</a:t>
            </a:r>
          </a:p>
          <a:p>
            <a:r>
              <a:rPr lang="en-US" dirty="0"/>
              <a:t>C.	A/B Testing with Home Try-On Funnel	8</a:t>
            </a:r>
          </a:p>
        </p:txBody>
      </p:sp>
      <p:sp>
        <p:nvSpPr>
          <p:cNvPr id="5" name="Title 4"/>
          <p:cNvSpPr>
            <a:spLocks noGrp="1"/>
          </p:cNvSpPr>
          <p:nvPr>
            <p:ph type="title"/>
          </p:nvPr>
        </p:nvSpPr>
        <p:spPr/>
        <p:txBody>
          <a:bodyPr/>
          <a:lstStyle/>
          <a:p>
            <a:endParaRPr lang="en-US" dirty="0"/>
          </a:p>
        </p:txBody>
      </p:sp>
      <p:pic>
        <p:nvPicPr>
          <p:cNvPr id="27650" name="Picture 2" descr="Image result for warby parker">
            <a:extLst>
              <a:ext uri="{FF2B5EF4-FFF2-40B4-BE49-F238E27FC236}">
                <a16:creationId xmlns:a16="http://schemas.microsoft.com/office/drawing/2014/main" id="{2EE25F12-1453-4A90-AB3B-94D49568C8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999" y="4997338"/>
            <a:ext cx="2910133" cy="1414648"/>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Related image">
            <a:extLst>
              <a:ext uri="{FF2B5EF4-FFF2-40B4-BE49-F238E27FC236}">
                <a16:creationId xmlns:a16="http://schemas.microsoft.com/office/drawing/2014/main" id="{81C56693-EE59-4145-9512-61DA726401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6305" y="4997338"/>
            <a:ext cx="2829294" cy="1414647"/>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Related image">
            <a:extLst>
              <a:ext uri="{FF2B5EF4-FFF2-40B4-BE49-F238E27FC236}">
                <a16:creationId xmlns:a16="http://schemas.microsoft.com/office/drawing/2014/main" id="{76AD05FE-A8E3-46E9-8541-AAD91522176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0233" y="4997337"/>
            <a:ext cx="2121971" cy="141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60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786908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12"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35FE1504-730D-4521-A72E-0D0179D80553}"/>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2700" b="0" dirty="0">
              <a:latin typeface="Arial Narrow" panose="020B0606020202030204" pitchFamily="34" charset="0"/>
              <a:ea typeface="+mj-ea"/>
              <a:cs typeface="+mj-cs"/>
              <a:sym typeface="Arial Narrow" panose="020B0606020202030204" pitchFamily="34" charset="0"/>
            </a:endParaRPr>
          </a:p>
        </p:txBody>
      </p:sp>
      <p:sp>
        <p:nvSpPr>
          <p:cNvPr id="4" name="Title 3"/>
          <p:cNvSpPr>
            <a:spLocks noGrp="1"/>
          </p:cNvSpPr>
          <p:nvPr>
            <p:ph type="title"/>
          </p:nvPr>
        </p:nvSpPr>
        <p:spPr/>
        <p:txBody>
          <a:bodyPr/>
          <a:lstStyle/>
          <a:p>
            <a:r>
              <a:rPr lang="en-US" dirty="0"/>
              <a:t>What are the column names in the “survey” table from the Style Quiz?</a:t>
            </a:r>
          </a:p>
        </p:txBody>
      </p:sp>
      <p:sp>
        <p:nvSpPr>
          <p:cNvPr id="20" name="TextBox 19"/>
          <p:cNvSpPr txBox="1">
            <a:spLocks/>
          </p:cNvSpPr>
          <p:nvPr/>
        </p:nvSpPr>
        <p:spPr>
          <a:xfrm>
            <a:off x="5945427" y="1845990"/>
            <a:ext cx="2711202"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10000"/>
            <a:ext cx="2316052" cy="4671946"/>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8" y="2282975"/>
              <a:ext cx="2514600" cy="3687577"/>
              <a:chOff x="633948" y="2282975"/>
              <a:chExt cx="2514600" cy="3687577"/>
            </a:xfrm>
          </p:grpSpPr>
          <p:sp>
            <p:nvSpPr>
              <p:cNvPr id="19" name="TextBox 18"/>
              <p:cNvSpPr txBox="1">
                <a:spLocks/>
              </p:cNvSpPr>
              <p:nvPr/>
            </p:nvSpPr>
            <p:spPr>
              <a:xfrm>
                <a:off x="633948" y="2677343"/>
                <a:ext cx="2514600" cy="3293209"/>
              </a:xfrm>
              <a:prstGeom prst="rect">
                <a:avLst/>
              </a:prstGeom>
              <a:noFill/>
              <a:ln w="9525">
                <a:noFill/>
              </a:ln>
            </p:spPr>
            <p:txBody>
              <a:bodyPr vert="horz" wrap="square" lIns="0" tIns="0" rIns="0" bIns="0" rtlCol="0">
                <a:spAutoFit/>
              </a:bodyPr>
              <a:lstStyle/>
              <a:p>
                <a:pPr lvl="0" eaLnBrk="0" hangingPunct="0">
                  <a:spcBef>
                    <a:spcPts val="1200"/>
                  </a:spcBef>
                </a:pPr>
                <a:r>
                  <a:rPr lang="en-US" altLang="en-US" sz="1200" b="0" dirty="0">
                    <a:solidFill>
                      <a:srgbClr val="484848"/>
                    </a:solidFill>
                    <a:latin typeface="+mn-lt"/>
                  </a:rPr>
                  <a:t>To help users find their perfect frame, </a:t>
                </a:r>
                <a:r>
                  <a:rPr lang="en-US" altLang="en-US" sz="1200" b="0" dirty="0" err="1">
                    <a:solidFill>
                      <a:srgbClr val="484848"/>
                    </a:solidFill>
                    <a:latin typeface="+mn-lt"/>
                  </a:rPr>
                  <a:t>Warby</a:t>
                </a:r>
                <a:r>
                  <a:rPr lang="en-US" altLang="en-US" sz="1200" b="0" dirty="0">
                    <a:solidFill>
                      <a:srgbClr val="484848"/>
                    </a:solidFill>
                    <a:latin typeface="+mn-lt"/>
                  </a:rPr>
                  <a:t> Parker has a </a:t>
                </a:r>
                <a:r>
                  <a:rPr lang="en-US" altLang="en-US" sz="1200" b="0" dirty="0">
                    <a:solidFill>
                      <a:srgbClr val="4B35EF"/>
                    </a:solidFill>
                    <a:latin typeface="+mn-lt"/>
                    <a:hlinkClick r:id="rId7"/>
                  </a:rPr>
                  <a:t>Style Quiz</a:t>
                </a:r>
                <a:r>
                  <a:rPr lang="en-US" altLang="en-US" sz="1200" b="0" dirty="0">
                    <a:solidFill>
                      <a:srgbClr val="484848"/>
                    </a:solidFill>
                    <a:latin typeface="+mn-lt"/>
                  </a:rPr>
                  <a:t> that has the following questions:</a:t>
                </a:r>
                <a:endParaRPr lang="en-US" altLang="en-US" sz="1200" b="0" dirty="0">
                  <a:latin typeface="+mn-lt"/>
                </a:endParaRPr>
              </a:p>
              <a:p>
                <a:pPr marL="228600" lvl="0" indent="-228600" eaLnBrk="0" hangingPunct="0">
                  <a:spcBef>
                    <a:spcPts val="1200"/>
                  </a:spcBef>
                  <a:buFont typeface="+mj-lt"/>
                  <a:buAutoNum type="arabicPeriod"/>
                </a:pPr>
                <a:r>
                  <a:rPr lang="en-US" altLang="en-US" sz="1200" b="0" dirty="0">
                    <a:solidFill>
                      <a:srgbClr val="484848"/>
                    </a:solidFill>
                    <a:latin typeface="+mn-lt"/>
                  </a:rPr>
                  <a:t>"What are you looking for?"</a:t>
                </a:r>
              </a:p>
              <a:p>
                <a:pPr marL="228600" lvl="0" indent="-228600" eaLnBrk="0" hangingPunct="0">
                  <a:spcBef>
                    <a:spcPts val="1200"/>
                  </a:spcBef>
                  <a:buFont typeface="+mj-lt"/>
                  <a:buAutoNum type="arabicPeriod"/>
                </a:pPr>
                <a:r>
                  <a:rPr lang="en-US" altLang="en-US" sz="1200" b="0" dirty="0">
                    <a:solidFill>
                      <a:srgbClr val="484848"/>
                    </a:solidFill>
                    <a:latin typeface="+mn-lt"/>
                  </a:rPr>
                  <a:t>"What's your fit?"</a:t>
                </a:r>
              </a:p>
              <a:p>
                <a:pPr marL="228600" lvl="0" indent="-228600" eaLnBrk="0" hangingPunct="0">
                  <a:spcBef>
                    <a:spcPts val="1200"/>
                  </a:spcBef>
                  <a:buFont typeface="+mj-lt"/>
                  <a:buAutoNum type="arabicPeriod"/>
                </a:pPr>
                <a:r>
                  <a:rPr lang="en-US" altLang="en-US" sz="1200" b="0" dirty="0">
                    <a:solidFill>
                      <a:srgbClr val="484848"/>
                    </a:solidFill>
                    <a:latin typeface="+mn-lt"/>
                  </a:rPr>
                  <a:t>"Which shapes do you like?"</a:t>
                </a:r>
              </a:p>
              <a:p>
                <a:pPr marL="228600" lvl="0" indent="-228600" eaLnBrk="0" hangingPunct="0">
                  <a:spcBef>
                    <a:spcPts val="1200"/>
                  </a:spcBef>
                  <a:buFont typeface="+mj-lt"/>
                  <a:buAutoNum type="arabicPeriod"/>
                </a:pPr>
                <a:r>
                  <a:rPr lang="en-US" altLang="en-US" sz="1200" b="0" dirty="0">
                    <a:solidFill>
                      <a:srgbClr val="484848"/>
                    </a:solidFill>
                    <a:latin typeface="+mn-lt"/>
                  </a:rPr>
                  <a:t>"Which colors do you like?"</a:t>
                </a:r>
              </a:p>
              <a:p>
                <a:pPr marL="228600" lvl="0" indent="-228600" eaLnBrk="0" hangingPunct="0">
                  <a:spcBef>
                    <a:spcPts val="1200"/>
                  </a:spcBef>
                  <a:buFont typeface="+mj-lt"/>
                  <a:buAutoNum type="arabicPeriod"/>
                </a:pPr>
                <a:r>
                  <a:rPr lang="en-US" altLang="en-US" sz="1200" b="0" dirty="0">
                    <a:solidFill>
                      <a:srgbClr val="484848"/>
                    </a:solidFill>
                    <a:latin typeface="+mn-lt"/>
                  </a:rPr>
                  <a:t>"When was your last eye exam?"</a:t>
                </a:r>
              </a:p>
              <a:p>
                <a:pPr lvl="0" eaLnBrk="0" hangingPunct="0">
                  <a:spcBef>
                    <a:spcPts val="1200"/>
                  </a:spcBef>
                </a:pPr>
                <a:r>
                  <a:rPr lang="en-US" altLang="en-US" sz="1200" b="0" dirty="0">
                    <a:solidFill>
                      <a:srgbClr val="484848"/>
                    </a:solidFill>
                    <a:latin typeface="+mn-lt"/>
                  </a:rPr>
                  <a:t>The users' responses are stored in a table called </a:t>
                </a:r>
                <a:r>
                  <a:rPr lang="en-US" altLang="en-US" sz="1200" b="0" dirty="0">
                    <a:solidFill>
                      <a:srgbClr val="15141F"/>
                    </a:solidFill>
                    <a:latin typeface="+mn-lt"/>
                  </a:rPr>
                  <a:t>survey</a:t>
                </a:r>
                <a:r>
                  <a:rPr lang="en-US" altLang="en-US" sz="1200" b="0" dirty="0">
                    <a:solidFill>
                      <a:srgbClr val="484848"/>
                    </a:solidFill>
                    <a:latin typeface="+mn-lt"/>
                  </a:rPr>
                  <a:t>.</a:t>
                </a:r>
                <a:endParaRPr lang="en-US" altLang="en-US" sz="1200" b="0" dirty="0">
                  <a:latin typeface="+mn-lt"/>
                </a:endParaRPr>
              </a:p>
              <a:p>
                <a:pPr lvl="0" eaLnBrk="0" hangingPunct="0">
                  <a:spcBef>
                    <a:spcPts val="1200"/>
                  </a:spcBef>
                </a:pPr>
                <a:r>
                  <a:rPr lang="en-US" altLang="en-US" sz="1200" b="0" dirty="0">
                    <a:solidFill>
                      <a:srgbClr val="484848"/>
                    </a:solidFill>
                    <a:latin typeface="+mn-lt"/>
                  </a:rPr>
                  <a:t>Select all columns from the first 10 rows. What columns does the table have?</a:t>
                </a:r>
                <a:endParaRPr lang="en-US" altLang="en-US" sz="1200" b="0" dirty="0">
                  <a:latin typeface="+mn-lt"/>
                </a:endParaRP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A</a:t>
            </a:r>
          </a:p>
        </p:txBody>
      </p:sp>
      <p:sp>
        <p:nvSpPr>
          <p:cNvPr id="3" name="RbSticker"/>
          <p:cNvSpPr txBox="1"/>
          <p:nvPr/>
        </p:nvSpPr>
        <p:spPr>
          <a:xfrm>
            <a:off x="831850" y="260349"/>
            <a:ext cx="1971565"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Get familiar with </a:t>
            </a:r>
            <a:r>
              <a:rPr lang="en-US" noProof="0" dirty="0" err="1">
                <a:solidFill>
                  <a:schemeClr val="accent3"/>
                </a:solidFill>
                <a:latin typeface="+mn-lt"/>
                <a:cs typeface="Arial Narrow" pitchFamily="34" charset="0"/>
              </a:rPr>
              <a:t>Warby</a:t>
            </a:r>
            <a:r>
              <a:rPr lang="en-US" noProof="0" dirty="0">
                <a:solidFill>
                  <a:schemeClr val="accent3"/>
                </a:solidFill>
                <a:latin typeface="+mn-lt"/>
                <a:cs typeface="Arial Narrow" pitchFamily="34" charset="0"/>
              </a:rPr>
              <a:t> Parker</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42327"/>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pic>
        <p:nvPicPr>
          <p:cNvPr id="31" name="Picture 30">
            <a:extLst>
              <a:ext uri="{FF2B5EF4-FFF2-40B4-BE49-F238E27FC236}">
                <a16:creationId xmlns:a16="http://schemas.microsoft.com/office/drawing/2014/main" id="{89D5D729-44A2-4C5C-AEEC-73A3D258658E}"/>
              </a:ext>
            </a:extLst>
          </p:cNvPr>
          <p:cNvPicPr>
            <a:picLocks noChangeAspect="1"/>
          </p:cNvPicPr>
          <p:nvPr/>
        </p:nvPicPr>
        <p:blipFill>
          <a:blip r:embed="rId8"/>
          <a:stretch>
            <a:fillRect/>
          </a:stretch>
        </p:blipFill>
        <p:spPr>
          <a:xfrm>
            <a:off x="3115390" y="2197749"/>
            <a:ext cx="2518062" cy="291346"/>
          </a:xfrm>
          <a:prstGeom prst="rect">
            <a:avLst/>
          </a:prstGeom>
        </p:spPr>
      </p:pic>
      <p:graphicFrame>
        <p:nvGraphicFramePr>
          <p:cNvPr id="34" name="Table 33">
            <a:extLst>
              <a:ext uri="{FF2B5EF4-FFF2-40B4-BE49-F238E27FC236}">
                <a16:creationId xmlns:a16="http://schemas.microsoft.com/office/drawing/2014/main" id="{B5B9F6C8-D8DF-4A00-8EF1-0E43F9B3126E}"/>
              </a:ext>
            </a:extLst>
          </p:cNvPr>
          <p:cNvGraphicFramePr>
            <a:graphicFrameLocks noGrp="1"/>
          </p:cNvGraphicFramePr>
          <p:nvPr>
            <p:extLst>
              <p:ext uri="{D42A27DB-BD31-4B8C-83A1-F6EECF244321}">
                <p14:modId xmlns:p14="http://schemas.microsoft.com/office/powerpoint/2010/main" val="2769316147"/>
              </p:ext>
            </p:extLst>
          </p:nvPr>
        </p:nvGraphicFramePr>
        <p:xfrm>
          <a:off x="5945427" y="2197749"/>
          <a:ext cx="2149746" cy="1168421"/>
        </p:xfrm>
        <a:graphic>
          <a:graphicData uri="http://schemas.openxmlformats.org/drawingml/2006/table">
            <a:tbl>
              <a:tblPr>
                <a:tableStyleId>{284E427A-3D55-4303-BF80-6455036E1DE7}</a:tableStyleId>
              </a:tblPr>
              <a:tblGrid>
                <a:gridCol w="2149746">
                  <a:extLst>
                    <a:ext uri="{9D8B030D-6E8A-4147-A177-3AD203B41FA5}">
                      <a16:colId xmlns:a16="http://schemas.microsoft.com/office/drawing/2014/main" val="878601198"/>
                    </a:ext>
                  </a:extLst>
                </a:gridCol>
              </a:tblGrid>
              <a:tr h="313581">
                <a:tc>
                  <a:txBody>
                    <a:bodyPr/>
                    <a:lstStyle/>
                    <a:p>
                      <a:pPr algn="l"/>
                      <a:r>
                        <a:rPr lang="en-US" sz="1200" b="1" dirty="0">
                          <a:solidFill>
                            <a:srgbClr val="525252"/>
                          </a:solidFill>
                          <a:effectLst/>
                        </a:rPr>
                        <a:t>“survey” column name</a:t>
                      </a:r>
                    </a:p>
                  </a:txBody>
                  <a:tcPr marL="44797" marR="44797" marT="22399" marB="22399" anchor="ctr"/>
                </a:tc>
                <a:extLst>
                  <a:ext uri="{0D108BD9-81ED-4DB2-BD59-A6C34878D82A}">
                    <a16:rowId xmlns:a16="http://schemas.microsoft.com/office/drawing/2014/main" val="3116369216"/>
                  </a:ext>
                </a:extLst>
              </a:tr>
              <a:tr h="313581">
                <a:tc>
                  <a:txBody>
                    <a:bodyPr/>
                    <a:lstStyle/>
                    <a:p>
                      <a:pPr algn="l"/>
                      <a:r>
                        <a:rPr lang="en-US" sz="1200" dirty="0">
                          <a:solidFill>
                            <a:schemeClr val="tx1"/>
                          </a:solidFill>
                          <a:effectLst/>
                        </a:rPr>
                        <a:t>question</a:t>
                      </a:r>
                    </a:p>
                  </a:txBody>
                  <a:tcPr marL="44797" marR="44797" marT="22399" marB="22399" anchor="ctr"/>
                </a:tc>
                <a:extLst>
                  <a:ext uri="{0D108BD9-81ED-4DB2-BD59-A6C34878D82A}">
                    <a16:rowId xmlns:a16="http://schemas.microsoft.com/office/drawing/2014/main" val="826156480"/>
                  </a:ext>
                </a:extLst>
              </a:tr>
              <a:tr h="179189">
                <a:tc>
                  <a:txBody>
                    <a:bodyPr/>
                    <a:lstStyle/>
                    <a:p>
                      <a:pPr algn="l"/>
                      <a:r>
                        <a:rPr lang="en-US" sz="1200" dirty="0" err="1">
                          <a:solidFill>
                            <a:schemeClr val="tx1"/>
                          </a:solidFill>
                          <a:effectLst/>
                        </a:rPr>
                        <a:t>user_id</a:t>
                      </a:r>
                      <a:endParaRPr lang="en-US" sz="1200" dirty="0">
                        <a:solidFill>
                          <a:schemeClr val="tx1"/>
                        </a:solidFill>
                        <a:effectLst/>
                      </a:endParaRPr>
                    </a:p>
                  </a:txBody>
                  <a:tcPr marL="44797" marR="44797" marT="22399" marB="22399" anchor="ctr"/>
                </a:tc>
                <a:extLst>
                  <a:ext uri="{0D108BD9-81ED-4DB2-BD59-A6C34878D82A}">
                    <a16:rowId xmlns:a16="http://schemas.microsoft.com/office/drawing/2014/main" val="3091863086"/>
                  </a:ext>
                </a:extLst>
              </a:tr>
              <a:tr h="313581">
                <a:tc>
                  <a:txBody>
                    <a:bodyPr/>
                    <a:lstStyle/>
                    <a:p>
                      <a:pPr algn="l"/>
                      <a:r>
                        <a:rPr lang="en-US" sz="1200" dirty="0">
                          <a:solidFill>
                            <a:schemeClr val="tx1"/>
                          </a:solidFill>
                          <a:effectLst/>
                        </a:rPr>
                        <a:t>response</a:t>
                      </a:r>
                    </a:p>
                  </a:txBody>
                  <a:tcPr marL="44797" marR="44797" marT="22399" marB="22399" anchor="ctr"/>
                </a:tc>
                <a:extLst>
                  <a:ext uri="{0D108BD9-81ED-4DB2-BD59-A6C34878D82A}">
                    <a16:rowId xmlns:a16="http://schemas.microsoft.com/office/drawing/2014/main" val="2163024823"/>
                  </a:ext>
                </a:extLst>
              </a:tr>
            </a:tbl>
          </a:graphicData>
        </a:graphic>
      </p:graphicFrame>
      <p:grpSp>
        <p:nvGrpSpPr>
          <p:cNvPr id="38" name="Group 37">
            <a:extLst>
              <a:ext uri="{FF2B5EF4-FFF2-40B4-BE49-F238E27FC236}">
                <a16:creationId xmlns:a16="http://schemas.microsoft.com/office/drawing/2014/main" id="{A32207D9-2F29-46B4-9C15-5C7D546FABF6}"/>
              </a:ext>
            </a:extLst>
          </p:cNvPr>
          <p:cNvGrpSpPr/>
          <p:nvPr/>
        </p:nvGrpSpPr>
        <p:grpSpPr>
          <a:xfrm>
            <a:off x="5694939" y="1712367"/>
            <a:ext cx="200931" cy="4669579"/>
            <a:chOff x="5694939" y="1712367"/>
            <a:chExt cx="200931" cy="4669579"/>
          </a:xfrm>
        </p:grpSpPr>
        <p:cxnSp>
          <p:nvCxnSpPr>
            <p:cNvPr id="39" name="VLine21">
              <a:extLst>
                <a:ext uri="{FF2B5EF4-FFF2-40B4-BE49-F238E27FC236}">
                  <a16:creationId xmlns:a16="http://schemas.microsoft.com/office/drawing/2014/main" id="{0A380787-2F8E-4835-A168-8389713FE9F7}"/>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40" name="IsoscelesTriangle22">
              <a:extLst>
                <a:ext uri="{FF2B5EF4-FFF2-40B4-BE49-F238E27FC236}">
                  <a16:creationId xmlns:a16="http://schemas.microsoft.com/office/drawing/2014/main" id="{DD24D6D5-4AEB-4F7C-9B70-D48D7D71C6C2}"/>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sp>
        <p:nvSpPr>
          <p:cNvPr id="42" name="TextBox 41">
            <a:extLst>
              <a:ext uri="{FF2B5EF4-FFF2-40B4-BE49-F238E27FC236}">
                <a16:creationId xmlns:a16="http://schemas.microsoft.com/office/drawing/2014/main" id="{74E4908F-EF18-4764-BA58-20FB4D8B474F}"/>
              </a:ext>
            </a:extLst>
          </p:cNvPr>
          <p:cNvSpPr txBox="1"/>
          <p:nvPr/>
        </p:nvSpPr>
        <p:spPr>
          <a:xfrm>
            <a:off x="5945427" y="3491831"/>
            <a:ext cx="2711198" cy="2583271"/>
          </a:xfrm>
          <a:prstGeom prst="rect">
            <a:avLst/>
          </a:prstGeom>
          <a:noFill/>
          <a:ln w="9525">
            <a:noFill/>
          </a:ln>
        </p:spPr>
        <p:txBody>
          <a:bodyPr vert="horz" wrap="square" lIns="0" tIns="0" rIns="0" bIns="0" rtlCol="0">
            <a:spAutoFit/>
          </a:bodyPr>
          <a:lstStyle/>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The SELECT * command can be used to understand the column names of a table and here we can see that the “survey” table has three columns:</a:t>
            </a:r>
          </a:p>
          <a:p>
            <a:pPr marL="628650" lvl="1"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question</a:t>
            </a:r>
          </a:p>
          <a:p>
            <a:pPr marL="628650" lvl="1" indent="-171450">
              <a:lnSpc>
                <a:spcPct val="90000"/>
              </a:lnSpc>
              <a:spcBef>
                <a:spcPts val="400"/>
              </a:spcBef>
              <a:buClr>
                <a:srgbClr val="000000"/>
              </a:buClr>
              <a:buSzPct val="100000"/>
              <a:buFont typeface="Arial" panose="020B0604020202020204" pitchFamily="34" charset="0"/>
              <a:buChar char="•"/>
            </a:pPr>
            <a:r>
              <a:rPr lang="en-US" sz="1200" b="0" dirty="0" err="1">
                <a:latin typeface="+mn-lt"/>
                <a:cs typeface="Arial Narrow" pitchFamily="34" charset="0"/>
              </a:rPr>
              <a:t>user_id</a:t>
            </a:r>
            <a:endParaRPr lang="en-US" sz="1200" b="0" dirty="0">
              <a:latin typeface="+mn-lt"/>
              <a:cs typeface="Arial Narrow" pitchFamily="34" charset="0"/>
            </a:endParaRPr>
          </a:p>
          <a:p>
            <a:pPr marL="628650" lvl="1"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response</a:t>
            </a:r>
          </a:p>
          <a:p>
            <a:pPr marL="171450" indent="-171450">
              <a:lnSpc>
                <a:spcPct val="90000"/>
              </a:lnSpc>
              <a:spcBef>
                <a:spcPts val="400"/>
              </a:spcBef>
              <a:buClr>
                <a:srgbClr val="000000"/>
              </a:buClr>
              <a:buSzPct val="100000"/>
              <a:buFont typeface="Arial" panose="020B0604020202020204" pitchFamily="34" charset="0"/>
              <a:buChar char="•"/>
            </a:pPr>
            <a:r>
              <a:rPr lang="en-US" sz="1200" b="0" dirty="0">
                <a:latin typeface="+mn-lt"/>
                <a:cs typeface="Arial Narrow" pitchFamily="34" charset="0"/>
              </a:rPr>
              <a:t>The table shows what each user’s response was per question and assigns them a unique </a:t>
            </a:r>
            <a:r>
              <a:rPr lang="en-US" sz="1200" b="0" dirty="0" err="1">
                <a:latin typeface="+mn-lt"/>
                <a:cs typeface="Arial Narrow" pitchFamily="34" charset="0"/>
              </a:rPr>
              <a:t>user_id</a:t>
            </a:r>
            <a:endParaRPr lang="en-US" sz="1200" b="0" dirty="0">
              <a:latin typeface="+mn-lt"/>
              <a:cs typeface="Arial Narrow" pitchFamily="34" charset="0"/>
            </a:endParaRP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In </a:t>
            </a:r>
            <a:r>
              <a:rPr lang="en-US" sz="1200" b="0" dirty="0">
                <a:latin typeface="+mn-lt"/>
                <a:cs typeface="Arial Narrow" pitchFamily="34" charset="0"/>
              </a:rPr>
              <a:t>this way, you could perform a separate GROUP BY command to see what an individual user’s responses were for the entire group of questions</a:t>
            </a:r>
            <a:endParaRPr lang="en-US" sz="1200" b="0" noProof="0" dirty="0">
              <a:latin typeface="+mn-lt"/>
              <a:cs typeface="Arial Narrow" pitchFamily="34" charset="0"/>
            </a:endParaRPr>
          </a:p>
        </p:txBody>
      </p:sp>
    </p:spTree>
    <p:extLst>
      <p:ext uri="{BB962C8B-B14F-4D97-AF65-F5344CB8AC3E}">
        <p14:creationId xmlns:p14="http://schemas.microsoft.com/office/powerpoint/2010/main" val="357406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1467607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7" name="think-cell Slide" r:id="rId11" imgW="216" imgH="216" progId="TCLayout.ActiveDocument.1">
                  <p:embed/>
                </p:oleObj>
              </mc:Choice>
              <mc:Fallback>
                <p:oleObj name="think-cell Slide" r:id="rId11"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5" name="Rectangle 14" hidden="1">
            <a:extLst>
              <a:ext uri="{FF2B5EF4-FFF2-40B4-BE49-F238E27FC236}">
                <a16:creationId xmlns:a16="http://schemas.microsoft.com/office/drawing/2014/main" id="{C7FCE16A-8ABF-4012-A926-D9804484B7DC}"/>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1100" b="0" dirty="0">
              <a:latin typeface="Arial Narrow" panose="020B0606020202030204" pitchFamily="34" charset="0"/>
              <a:sym typeface="Arial Narrow" panose="020B0606020202030204" pitchFamily="34" charset="0"/>
            </a:endParaRPr>
          </a:p>
        </p:txBody>
      </p:sp>
      <p:sp>
        <p:nvSpPr>
          <p:cNvPr id="4" name="Title 3"/>
          <p:cNvSpPr>
            <a:spLocks noGrp="1"/>
          </p:cNvSpPr>
          <p:nvPr>
            <p:ph type="title"/>
          </p:nvPr>
        </p:nvSpPr>
        <p:spPr/>
        <p:txBody>
          <a:bodyPr/>
          <a:lstStyle/>
          <a:p>
            <a:r>
              <a:rPr lang="en-US" dirty="0"/>
              <a:t>How many responses did each question receive?</a:t>
            </a:r>
          </a:p>
        </p:txBody>
      </p:sp>
      <p:sp>
        <p:nvSpPr>
          <p:cNvPr id="20" name="TextBox 19"/>
          <p:cNvSpPr txBox="1">
            <a:spLocks/>
          </p:cNvSpPr>
          <p:nvPr/>
        </p:nvSpPr>
        <p:spPr>
          <a:xfrm>
            <a:off x="5945427" y="1843427"/>
            <a:ext cx="2711202"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07437"/>
            <a:ext cx="2316052" cy="4669579"/>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2179472"/>
              <a:chOff x="633948" y="2282975"/>
              <a:chExt cx="2514600" cy="2179472"/>
            </a:xfrm>
          </p:grpSpPr>
          <p:sp>
            <p:nvSpPr>
              <p:cNvPr id="19" name="TextBox 18"/>
              <p:cNvSpPr txBox="1">
                <a:spLocks/>
              </p:cNvSpPr>
              <p:nvPr/>
            </p:nvSpPr>
            <p:spPr>
              <a:xfrm>
                <a:off x="633948" y="2677343"/>
                <a:ext cx="2514600" cy="1785104"/>
              </a:xfrm>
              <a:prstGeom prst="rect">
                <a:avLst/>
              </a:prstGeom>
              <a:noFill/>
              <a:ln w="9525">
                <a:noFill/>
              </a:ln>
            </p:spPr>
            <p:txBody>
              <a:bodyPr vert="horz" wrap="square" lIns="0" tIns="0" rIns="0" bIns="0" rtlCol="0">
                <a:spAutoFit/>
              </a:bodyPr>
              <a:lstStyle/>
              <a:p>
                <a:pPr lvl="0" eaLnBrk="0" hangingPunct="0">
                  <a:spcBef>
                    <a:spcPts val="1200"/>
                  </a:spcBef>
                </a:pPr>
                <a:r>
                  <a:rPr lang="en-US" altLang="en-US" sz="1200" b="0" dirty="0">
                    <a:solidFill>
                      <a:srgbClr val="484848"/>
                    </a:solidFill>
                    <a:latin typeface="+mn-lt"/>
                  </a:rPr>
                  <a:t>Users will "give up" at different points in the survey. Let's analyze how many users move from Question 1 to Question 2, etc..</a:t>
                </a:r>
              </a:p>
              <a:p>
                <a:pPr lvl="0" eaLnBrk="0" hangingPunct="0">
                  <a:spcBef>
                    <a:spcPts val="1200"/>
                  </a:spcBef>
                </a:pPr>
                <a:r>
                  <a:rPr lang="en-US" altLang="en-US" sz="1200" b="0" dirty="0">
                    <a:solidFill>
                      <a:srgbClr val="484848"/>
                    </a:solidFill>
                    <a:latin typeface="+mn-lt"/>
                  </a:rPr>
                  <a:t>Create a quiz funnel using the GROUP BY command.</a:t>
                </a:r>
              </a:p>
              <a:p>
                <a:pPr lvl="0" eaLnBrk="0" hangingPunct="0">
                  <a:spcBef>
                    <a:spcPts val="1200"/>
                  </a:spcBef>
                </a:pPr>
                <a:r>
                  <a:rPr lang="en-US" altLang="en-US" sz="1200" b="0" dirty="0">
                    <a:solidFill>
                      <a:srgbClr val="484848"/>
                    </a:solidFill>
                    <a:latin typeface="+mn-lt"/>
                  </a:rPr>
                  <a:t>What is the number of responses for each question?</a:t>
                </a: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B</a:t>
            </a:r>
          </a:p>
        </p:txBody>
      </p:sp>
      <p:sp>
        <p:nvSpPr>
          <p:cNvPr id="3" name="RbSticker"/>
          <p:cNvSpPr txBox="1"/>
          <p:nvPr/>
        </p:nvSpPr>
        <p:spPr>
          <a:xfrm>
            <a:off x="831850" y="260349"/>
            <a:ext cx="1485984"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What is the quiz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39764"/>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pic>
        <p:nvPicPr>
          <p:cNvPr id="10" name="Picture 9">
            <a:extLst>
              <a:ext uri="{FF2B5EF4-FFF2-40B4-BE49-F238E27FC236}">
                <a16:creationId xmlns:a16="http://schemas.microsoft.com/office/drawing/2014/main" id="{76EA3B14-E1B5-43CD-8C8D-A104DA5BAFDB}"/>
              </a:ext>
            </a:extLst>
          </p:cNvPr>
          <p:cNvPicPr>
            <a:picLocks noChangeAspect="1"/>
          </p:cNvPicPr>
          <p:nvPr/>
        </p:nvPicPr>
        <p:blipFill>
          <a:blip r:embed="rId13"/>
          <a:stretch>
            <a:fillRect/>
          </a:stretch>
        </p:blipFill>
        <p:spPr>
          <a:xfrm>
            <a:off x="3115390" y="2195186"/>
            <a:ext cx="2518062" cy="375208"/>
          </a:xfrm>
          <a:prstGeom prst="rect">
            <a:avLst/>
          </a:prstGeom>
        </p:spPr>
      </p:pic>
      <p:graphicFrame>
        <p:nvGraphicFramePr>
          <p:cNvPr id="11" name="Table 10">
            <a:extLst>
              <a:ext uri="{FF2B5EF4-FFF2-40B4-BE49-F238E27FC236}">
                <a16:creationId xmlns:a16="http://schemas.microsoft.com/office/drawing/2014/main" id="{79EFF8BE-4078-4F39-B4A5-265819AD188B}"/>
              </a:ext>
            </a:extLst>
          </p:cNvPr>
          <p:cNvGraphicFramePr>
            <a:graphicFrameLocks noGrp="1"/>
          </p:cNvGraphicFramePr>
          <p:nvPr>
            <p:extLst>
              <p:ext uri="{D42A27DB-BD31-4B8C-83A1-F6EECF244321}">
                <p14:modId xmlns:p14="http://schemas.microsoft.com/office/powerpoint/2010/main" val="3044591206"/>
              </p:ext>
            </p:extLst>
          </p:nvPr>
        </p:nvGraphicFramePr>
        <p:xfrm>
          <a:off x="5947879" y="2195186"/>
          <a:ext cx="2708750" cy="1761873"/>
        </p:xfrm>
        <a:graphic>
          <a:graphicData uri="http://schemas.openxmlformats.org/drawingml/2006/table">
            <a:tbl>
              <a:tblPr>
                <a:tableStyleId>{284E427A-3D55-4303-BF80-6455036E1DE7}</a:tableStyleId>
              </a:tblPr>
              <a:tblGrid>
                <a:gridCol w="1932929">
                  <a:extLst>
                    <a:ext uri="{9D8B030D-6E8A-4147-A177-3AD203B41FA5}">
                      <a16:colId xmlns:a16="http://schemas.microsoft.com/office/drawing/2014/main" val="878601198"/>
                    </a:ext>
                  </a:extLst>
                </a:gridCol>
                <a:gridCol w="775821">
                  <a:extLst>
                    <a:ext uri="{9D8B030D-6E8A-4147-A177-3AD203B41FA5}">
                      <a16:colId xmlns:a16="http://schemas.microsoft.com/office/drawing/2014/main" val="1813441758"/>
                    </a:ext>
                  </a:extLst>
                </a:gridCol>
              </a:tblGrid>
              <a:tr h="326545">
                <a:tc>
                  <a:txBody>
                    <a:bodyPr/>
                    <a:lstStyle/>
                    <a:p>
                      <a:pPr marL="0" algn="l" defTabSz="914400" rtl="0" eaLnBrk="1" latinLnBrk="0" hangingPunct="1"/>
                      <a:r>
                        <a:rPr lang="en-US" sz="1200" b="1" kern="1200" dirty="0">
                          <a:solidFill>
                            <a:srgbClr val="525252"/>
                          </a:solidFill>
                          <a:effectLst/>
                          <a:latin typeface="+mn-lt"/>
                          <a:ea typeface="+mn-ea"/>
                          <a:cs typeface="+mn-cs"/>
                        </a:rPr>
                        <a:t>Question</a:t>
                      </a:r>
                    </a:p>
                  </a:txBody>
                  <a:tcPr marL="44797" marR="44797" marT="22399" marB="22399" anchor="ctr"/>
                </a:tc>
                <a:tc>
                  <a:txBody>
                    <a:bodyPr/>
                    <a:lstStyle/>
                    <a:p>
                      <a:pPr marL="0" algn="l" defTabSz="914400" rtl="0" eaLnBrk="1" latinLnBrk="0" hangingPunct="1"/>
                      <a:r>
                        <a:rPr lang="en-US" sz="1200" b="1" kern="1200" dirty="0">
                          <a:solidFill>
                            <a:srgbClr val="525252"/>
                          </a:solidFill>
                          <a:effectLst/>
                          <a:latin typeface="+mn-lt"/>
                          <a:ea typeface="+mn-ea"/>
                          <a:cs typeface="+mn-cs"/>
                        </a:rPr>
                        <a:t>Responses [#]</a:t>
                      </a:r>
                    </a:p>
                  </a:txBody>
                  <a:tcPr marL="44797" marR="44797" marT="22399" marB="22399" anchor="ctr"/>
                </a:tc>
                <a:extLst>
                  <a:ext uri="{0D108BD9-81ED-4DB2-BD59-A6C34878D82A}">
                    <a16:rowId xmlns:a16="http://schemas.microsoft.com/office/drawing/2014/main" val="3838998384"/>
                  </a:ext>
                </a:extLst>
              </a:tr>
              <a:tr h="237693">
                <a:tc>
                  <a:txBody>
                    <a:bodyPr/>
                    <a:lstStyle/>
                    <a:p>
                      <a:pPr algn="l"/>
                      <a:r>
                        <a:rPr lang="en-US" sz="1200" dirty="0">
                          <a:effectLst/>
                        </a:rPr>
                        <a:t>1. What are you looking for?</a:t>
                      </a:r>
                      <a:endParaRPr lang="en-US" sz="1200" dirty="0">
                        <a:solidFill>
                          <a:srgbClr val="525252"/>
                        </a:solidFill>
                        <a:effectLst/>
                      </a:endParaRPr>
                    </a:p>
                  </a:txBody>
                  <a:tcPr marL="44797" marR="44797" marT="22399" marB="22399" anchor="ctr"/>
                </a:tc>
                <a:tc>
                  <a:txBody>
                    <a:bodyPr/>
                    <a:lstStyle/>
                    <a:p>
                      <a:pPr algn="ctr"/>
                      <a:r>
                        <a:rPr lang="en-US" sz="1200" dirty="0">
                          <a:effectLst/>
                        </a:rPr>
                        <a:t>500</a:t>
                      </a:r>
                      <a:endParaRPr lang="en-US" sz="1200" dirty="0">
                        <a:solidFill>
                          <a:srgbClr val="525252"/>
                        </a:solidFill>
                        <a:effectLst/>
                      </a:endParaRPr>
                    </a:p>
                  </a:txBody>
                  <a:tcPr marL="44797" marR="44797" marT="22399" marB="22399" anchor="ctr"/>
                </a:tc>
                <a:extLst>
                  <a:ext uri="{0D108BD9-81ED-4DB2-BD59-A6C34878D82A}">
                    <a16:rowId xmlns:a16="http://schemas.microsoft.com/office/drawing/2014/main" val="826156480"/>
                  </a:ext>
                </a:extLst>
              </a:tr>
              <a:tr h="181088">
                <a:tc>
                  <a:txBody>
                    <a:bodyPr/>
                    <a:lstStyle/>
                    <a:p>
                      <a:pPr algn="l"/>
                      <a:r>
                        <a:rPr lang="en-US" sz="1200" dirty="0">
                          <a:effectLst/>
                        </a:rPr>
                        <a:t>2. What's your fit?</a:t>
                      </a:r>
                      <a:endParaRPr lang="en-US" sz="1200" dirty="0">
                        <a:solidFill>
                          <a:srgbClr val="525252"/>
                        </a:solidFill>
                        <a:effectLst/>
                      </a:endParaRPr>
                    </a:p>
                  </a:txBody>
                  <a:tcPr marL="44797" marR="44797" marT="22399" marB="22399" anchor="ctr"/>
                </a:tc>
                <a:tc>
                  <a:txBody>
                    <a:bodyPr/>
                    <a:lstStyle/>
                    <a:p>
                      <a:pPr algn="ctr"/>
                      <a:r>
                        <a:rPr lang="en-US" sz="1200">
                          <a:effectLst/>
                        </a:rPr>
                        <a:t>475</a:t>
                      </a:r>
                      <a:endParaRPr lang="en-US" sz="1200">
                        <a:solidFill>
                          <a:srgbClr val="525252"/>
                        </a:solidFill>
                        <a:effectLst/>
                      </a:endParaRPr>
                    </a:p>
                  </a:txBody>
                  <a:tcPr marL="44797" marR="44797" marT="22399" marB="22399" anchor="ctr"/>
                </a:tc>
                <a:extLst>
                  <a:ext uri="{0D108BD9-81ED-4DB2-BD59-A6C34878D82A}">
                    <a16:rowId xmlns:a16="http://schemas.microsoft.com/office/drawing/2014/main" val="3091863086"/>
                  </a:ext>
                </a:extLst>
              </a:tr>
              <a:tr h="237693">
                <a:tc>
                  <a:txBody>
                    <a:bodyPr/>
                    <a:lstStyle/>
                    <a:p>
                      <a:pPr algn="l"/>
                      <a:r>
                        <a:rPr lang="en-US" sz="1200" dirty="0">
                          <a:effectLst/>
                        </a:rPr>
                        <a:t>3. Which shapes do you like?</a:t>
                      </a:r>
                      <a:endParaRPr lang="en-US" sz="1200" dirty="0">
                        <a:solidFill>
                          <a:srgbClr val="525252"/>
                        </a:solidFill>
                        <a:effectLst/>
                      </a:endParaRPr>
                    </a:p>
                  </a:txBody>
                  <a:tcPr marL="44797" marR="44797" marT="22399" marB="22399" anchor="ctr"/>
                </a:tc>
                <a:tc>
                  <a:txBody>
                    <a:bodyPr/>
                    <a:lstStyle/>
                    <a:p>
                      <a:pPr algn="ctr"/>
                      <a:r>
                        <a:rPr lang="en-US" sz="1200" dirty="0">
                          <a:effectLst/>
                        </a:rPr>
                        <a:t>380</a:t>
                      </a:r>
                      <a:endParaRPr lang="en-US" sz="1200" dirty="0">
                        <a:solidFill>
                          <a:srgbClr val="525252"/>
                        </a:solidFill>
                        <a:effectLst/>
                      </a:endParaRPr>
                    </a:p>
                  </a:txBody>
                  <a:tcPr marL="44797" marR="44797" marT="22399" marB="22399" anchor="ctr"/>
                </a:tc>
                <a:extLst>
                  <a:ext uri="{0D108BD9-81ED-4DB2-BD59-A6C34878D82A}">
                    <a16:rowId xmlns:a16="http://schemas.microsoft.com/office/drawing/2014/main" val="2163024823"/>
                  </a:ext>
                </a:extLst>
              </a:tr>
              <a:tr h="237693">
                <a:tc>
                  <a:txBody>
                    <a:bodyPr/>
                    <a:lstStyle/>
                    <a:p>
                      <a:pPr algn="l"/>
                      <a:r>
                        <a:rPr lang="en-US" sz="1200" dirty="0">
                          <a:effectLst/>
                        </a:rPr>
                        <a:t>4. Which colors do you like?</a:t>
                      </a:r>
                      <a:endParaRPr lang="en-US" sz="1200" dirty="0">
                        <a:solidFill>
                          <a:srgbClr val="525252"/>
                        </a:solidFill>
                        <a:effectLst/>
                      </a:endParaRPr>
                    </a:p>
                  </a:txBody>
                  <a:tcPr marL="44797" marR="44797" marT="22399" marB="22399" anchor="ctr"/>
                </a:tc>
                <a:tc>
                  <a:txBody>
                    <a:bodyPr/>
                    <a:lstStyle/>
                    <a:p>
                      <a:pPr algn="ctr"/>
                      <a:r>
                        <a:rPr lang="en-US" sz="1200" dirty="0">
                          <a:effectLst/>
                        </a:rPr>
                        <a:t>361</a:t>
                      </a:r>
                      <a:endParaRPr lang="en-US" sz="1200" dirty="0">
                        <a:solidFill>
                          <a:srgbClr val="525252"/>
                        </a:solidFill>
                        <a:effectLst/>
                      </a:endParaRPr>
                    </a:p>
                  </a:txBody>
                  <a:tcPr marL="44797" marR="44797" marT="22399" marB="22399" anchor="ctr"/>
                </a:tc>
                <a:extLst>
                  <a:ext uri="{0D108BD9-81ED-4DB2-BD59-A6C34878D82A}">
                    <a16:rowId xmlns:a16="http://schemas.microsoft.com/office/drawing/2014/main" val="1114958103"/>
                  </a:ext>
                </a:extLst>
              </a:tr>
              <a:tr h="326545">
                <a:tc>
                  <a:txBody>
                    <a:bodyPr/>
                    <a:lstStyle/>
                    <a:p>
                      <a:pPr algn="l"/>
                      <a:r>
                        <a:rPr lang="en-US" sz="1200" dirty="0">
                          <a:effectLst/>
                        </a:rPr>
                        <a:t>5. When was your last eye exam?</a:t>
                      </a:r>
                      <a:endParaRPr lang="en-US" sz="1200" dirty="0">
                        <a:solidFill>
                          <a:srgbClr val="525252"/>
                        </a:solidFill>
                        <a:effectLst/>
                      </a:endParaRPr>
                    </a:p>
                  </a:txBody>
                  <a:tcPr marL="44797" marR="44797" marT="22399" marB="22399" anchor="ctr"/>
                </a:tc>
                <a:tc>
                  <a:txBody>
                    <a:bodyPr/>
                    <a:lstStyle/>
                    <a:p>
                      <a:pPr algn="ctr"/>
                      <a:r>
                        <a:rPr lang="en-US" sz="1200" dirty="0">
                          <a:effectLst/>
                        </a:rPr>
                        <a:t>270</a:t>
                      </a:r>
                      <a:endParaRPr lang="en-US" sz="1200" dirty="0">
                        <a:solidFill>
                          <a:srgbClr val="525252"/>
                        </a:solidFill>
                        <a:effectLst/>
                      </a:endParaRPr>
                    </a:p>
                  </a:txBody>
                  <a:tcPr marL="44797" marR="44797" marT="22399" marB="22399" anchor="ctr"/>
                </a:tc>
                <a:extLst>
                  <a:ext uri="{0D108BD9-81ED-4DB2-BD59-A6C34878D82A}">
                    <a16:rowId xmlns:a16="http://schemas.microsoft.com/office/drawing/2014/main" val="2011470434"/>
                  </a:ext>
                </a:extLst>
              </a:tr>
            </a:tbl>
          </a:graphicData>
        </a:graphic>
      </p:graphicFrame>
      <p:grpSp>
        <p:nvGrpSpPr>
          <p:cNvPr id="28" name="Group 27">
            <a:extLst>
              <a:ext uri="{FF2B5EF4-FFF2-40B4-BE49-F238E27FC236}">
                <a16:creationId xmlns:a16="http://schemas.microsoft.com/office/drawing/2014/main" id="{21CD2A4F-99AF-412A-82DA-A89E34F3964B}"/>
              </a:ext>
            </a:extLst>
          </p:cNvPr>
          <p:cNvGrpSpPr/>
          <p:nvPr/>
        </p:nvGrpSpPr>
        <p:grpSpPr>
          <a:xfrm>
            <a:off x="5694939" y="1712367"/>
            <a:ext cx="200931" cy="4669579"/>
            <a:chOff x="5694939" y="1712367"/>
            <a:chExt cx="200931" cy="4669579"/>
          </a:xfrm>
        </p:grpSpPr>
        <p:cxnSp>
          <p:nvCxnSpPr>
            <p:cNvPr id="29" name="VLine21">
              <a:extLst>
                <a:ext uri="{FF2B5EF4-FFF2-40B4-BE49-F238E27FC236}">
                  <a16:creationId xmlns:a16="http://schemas.microsoft.com/office/drawing/2014/main" id="{10D8533F-AD03-4554-960C-788FF06FD964}"/>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30" name="IsoscelesTriangle22">
              <a:extLst>
                <a:ext uri="{FF2B5EF4-FFF2-40B4-BE49-F238E27FC236}">
                  <a16:creationId xmlns:a16="http://schemas.microsoft.com/office/drawing/2014/main" id="{AB603D4C-3DDC-4B35-BA7E-75166CD76340}"/>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graphicFrame>
        <p:nvGraphicFramePr>
          <p:cNvPr id="52" name="Chart 51">
            <a:extLst>
              <a:ext uri="{FF2B5EF4-FFF2-40B4-BE49-F238E27FC236}">
                <a16:creationId xmlns:a16="http://schemas.microsoft.com/office/drawing/2014/main" id="{9BF9DADD-EF80-41BA-BFE1-BBF6F9EF7EFD}"/>
              </a:ext>
            </a:extLst>
          </p:cNvPr>
          <p:cNvGraphicFramePr/>
          <p:nvPr>
            <p:custDataLst>
              <p:tags r:id="rId4"/>
            </p:custDataLst>
            <p:extLst>
              <p:ext uri="{D42A27DB-BD31-4B8C-83A1-F6EECF244321}">
                <p14:modId xmlns:p14="http://schemas.microsoft.com/office/powerpoint/2010/main" val="1452181625"/>
              </p:ext>
            </p:extLst>
          </p:nvPr>
        </p:nvGraphicFramePr>
        <p:xfrm>
          <a:off x="3036888" y="3248025"/>
          <a:ext cx="2678112" cy="1322388"/>
        </p:xfrm>
        <a:graphic>
          <a:graphicData uri="http://schemas.openxmlformats.org/drawingml/2006/chart">
            <c:chart xmlns:c="http://schemas.openxmlformats.org/drawingml/2006/chart" xmlns:r="http://schemas.openxmlformats.org/officeDocument/2006/relationships" r:id="rId14"/>
          </a:graphicData>
        </a:graphic>
      </p:graphicFrame>
      <p:sp>
        <p:nvSpPr>
          <p:cNvPr id="34" name="Text Placeholder">
            <a:extLst>
              <a:ext uri="{FF2B5EF4-FFF2-40B4-BE49-F238E27FC236}">
                <a16:creationId xmlns:a16="http://schemas.microsoft.com/office/drawing/2014/main" id="{BDAD5B10-E479-45C0-A63F-DE5BBBD163E4}"/>
              </a:ext>
            </a:extLst>
          </p:cNvPr>
          <p:cNvSpPr>
            <a:spLocks noGrp="1"/>
          </p:cNvSpPr>
          <p:nvPr>
            <p:custDataLst>
              <p:tags r:id="rId5"/>
            </p:custDataLst>
          </p:nvPr>
        </p:nvSpPr>
        <p:spPr bwMode="auto">
          <a:xfrm>
            <a:off x="3332163"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E8F620C7-ED57-49A4-A13D-807B1F06A217}" type="datetime'''''''''''''''1'''''''''''''''''''''''''''''''''''''''''''">
              <a:rPr lang="en-US" altLang="en-US" sz="1100" smtClean="0"/>
              <a:pPr algn="ctr">
                <a:spcBef>
                  <a:spcPct val="0"/>
                </a:spcBef>
              </a:pPr>
              <a:t>1</a:t>
            </a:fld>
            <a:endParaRPr lang="en-US" sz="1100" dirty="0"/>
          </a:p>
        </p:txBody>
      </p:sp>
      <p:sp>
        <p:nvSpPr>
          <p:cNvPr id="37" name="Text Placeholder">
            <a:extLst>
              <a:ext uri="{FF2B5EF4-FFF2-40B4-BE49-F238E27FC236}">
                <a16:creationId xmlns:a16="http://schemas.microsoft.com/office/drawing/2014/main" id="{049C5901-CE69-4AB7-9EB5-B7031920EC9B}"/>
              </a:ext>
            </a:extLst>
          </p:cNvPr>
          <p:cNvSpPr>
            <a:spLocks noGrp="1"/>
          </p:cNvSpPr>
          <p:nvPr>
            <p:custDataLst>
              <p:tags r:id="rId6"/>
            </p:custDataLst>
          </p:nvPr>
        </p:nvSpPr>
        <p:spPr bwMode="auto">
          <a:xfrm>
            <a:off x="5341938"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6A28FCC5-9B7F-4772-9164-6DE72B4695CA}" type="datetime'''''''''''''''''''''''''''''''''''''''''''''''''5'''''''''''''">
              <a:rPr lang="en-US" altLang="en-US" sz="1100" smtClean="0"/>
              <a:pPr algn="ctr">
                <a:spcBef>
                  <a:spcPct val="0"/>
                </a:spcBef>
              </a:pPr>
              <a:t>5</a:t>
            </a:fld>
            <a:endParaRPr lang="en-US" sz="1100" dirty="0"/>
          </a:p>
        </p:txBody>
      </p:sp>
      <p:sp>
        <p:nvSpPr>
          <p:cNvPr id="35" name="Text Placeholder">
            <a:extLst>
              <a:ext uri="{FF2B5EF4-FFF2-40B4-BE49-F238E27FC236}">
                <a16:creationId xmlns:a16="http://schemas.microsoft.com/office/drawing/2014/main" id="{21C07D55-0265-4832-BBC7-61265D9A2D15}"/>
              </a:ext>
            </a:extLst>
          </p:cNvPr>
          <p:cNvSpPr>
            <a:spLocks noGrp="1"/>
          </p:cNvSpPr>
          <p:nvPr>
            <p:custDataLst>
              <p:tags r:id="rId7"/>
            </p:custDataLst>
          </p:nvPr>
        </p:nvSpPr>
        <p:spPr bwMode="auto">
          <a:xfrm>
            <a:off x="3835400"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347AF8E8-EBDE-4699-B405-0F5D3608FC42}" type="datetime'''''''''''''''2'''''''''''''''''''''''''''">
              <a:rPr lang="en-US" altLang="en-US" sz="1100" smtClean="0"/>
              <a:pPr algn="ctr">
                <a:spcBef>
                  <a:spcPct val="0"/>
                </a:spcBef>
              </a:pPr>
              <a:t>2</a:t>
            </a:fld>
            <a:endParaRPr lang="en-US" sz="1100" dirty="0"/>
          </a:p>
        </p:txBody>
      </p:sp>
      <p:sp>
        <p:nvSpPr>
          <p:cNvPr id="33" name="Text Placeholder">
            <a:extLst>
              <a:ext uri="{FF2B5EF4-FFF2-40B4-BE49-F238E27FC236}">
                <a16:creationId xmlns:a16="http://schemas.microsoft.com/office/drawing/2014/main" id="{27056BD3-F327-4C68-90B0-E41B017CD0F1}"/>
              </a:ext>
            </a:extLst>
          </p:cNvPr>
          <p:cNvSpPr>
            <a:spLocks noGrp="1"/>
          </p:cNvSpPr>
          <p:nvPr>
            <p:custDataLst>
              <p:tags r:id="rId8"/>
            </p:custDataLst>
          </p:nvPr>
        </p:nvSpPr>
        <p:spPr bwMode="auto">
          <a:xfrm>
            <a:off x="4337050"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7DD3B19F-05C0-4FBD-A814-F383D5A0D9F4}" type="datetime'''''''''''''''''''''''''''''''''''3'''''''''''''''''''''''">
              <a:rPr lang="en-US" altLang="en-US" sz="1100" smtClean="0"/>
              <a:pPr algn="ctr">
                <a:spcBef>
                  <a:spcPct val="0"/>
                </a:spcBef>
              </a:pPr>
              <a:t>3</a:t>
            </a:fld>
            <a:endParaRPr lang="en-US" sz="1100" dirty="0"/>
          </a:p>
        </p:txBody>
      </p:sp>
      <p:sp>
        <p:nvSpPr>
          <p:cNvPr id="36" name="Text Placeholder">
            <a:extLst>
              <a:ext uri="{FF2B5EF4-FFF2-40B4-BE49-F238E27FC236}">
                <a16:creationId xmlns:a16="http://schemas.microsoft.com/office/drawing/2014/main" id="{85A28FA3-01DA-4B03-8415-8F9B00467A34}"/>
              </a:ext>
            </a:extLst>
          </p:cNvPr>
          <p:cNvSpPr>
            <a:spLocks noGrp="1"/>
          </p:cNvSpPr>
          <p:nvPr>
            <p:custDataLst>
              <p:tags r:id="rId9"/>
            </p:custDataLst>
          </p:nvPr>
        </p:nvSpPr>
        <p:spPr bwMode="auto">
          <a:xfrm>
            <a:off x="4840288"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262EBF5E-812C-42E2-B39B-2E91468C2DF9}" type="datetime'''''''''''''4'''''''''">
              <a:rPr lang="en-US" altLang="en-US" sz="1100" smtClean="0"/>
              <a:pPr algn="ctr">
                <a:spcBef>
                  <a:spcPct val="0"/>
                </a:spcBef>
              </a:pPr>
              <a:t>4</a:t>
            </a:fld>
            <a:endParaRPr lang="en-US" sz="1100" dirty="0"/>
          </a:p>
        </p:txBody>
      </p:sp>
      <p:sp>
        <p:nvSpPr>
          <p:cNvPr id="43" name="TextBox 42">
            <a:extLst>
              <a:ext uri="{FF2B5EF4-FFF2-40B4-BE49-F238E27FC236}">
                <a16:creationId xmlns:a16="http://schemas.microsoft.com/office/drawing/2014/main" id="{4E00911E-0D9C-4298-BAF3-7B338F1693D4}"/>
              </a:ext>
            </a:extLst>
          </p:cNvPr>
          <p:cNvSpPr txBox="1"/>
          <p:nvPr/>
        </p:nvSpPr>
        <p:spPr>
          <a:xfrm>
            <a:off x="3439068" y="4724538"/>
            <a:ext cx="1870705" cy="145424"/>
          </a:xfrm>
          <a:prstGeom prst="rect">
            <a:avLst/>
          </a:prstGeom>
          <a:noFill/>
          <a:ln w="9525">
            <a:noFill/>
          </a:ln>
        </p:spPr>
        <p:txBody>
          <a:bodyPr vert="horz" wrap="none" lIns="0" tIns="0" rIns="0" bIns="0" rtlCol="0">
            <a:spAutoFit/>
          </a:bodyPr>
          <a:lstStyle/>
          <a:p>
            <a:pPr algn="ctr">
              <a:lnSpc>
                <a:spcPct val="90000"/>
              </a:lnSpc>
              <a:spcBef>
                <a:spcPts val="400"/>
              </a:spcBef>
              <a:buClr>
                <a:srgbClr val="000000"/>
              </a:buClr>
              <a:buSzPct val="100000"/>
            </a:pPr>
            <a:r>
              <a:rPr lang="en-US" sz="1050" noProof="0" dirty="0">
                <a:latin typeface="+mn-lt"/>
                <a:cs typeface="Arial Narrow" pitchFamily="34" charset="0"/>
              </a:rPr>
              <a:t>Number of responses by question #</a:t>
            </a:r>
          </a:p>
        </p:txBody>
      </p:sp>
      <p:sp>
        <p:nvSpPr>
          <p:cNvPr id="53" name="TextBox 52">
            <a:extLst>
              <a:ext uri="{FF2B5EF4-FFF2-40B4-BE49-F238E27FC236}">
                <a16:creationId xmlns:a16="http://schemas.microsoft.com/office/drawing/2014/main" id="{81405DB0-4504-4FDA-AB6E-BE4AA6310EF2}"/>
              </a:ext>
            </a:extLst>
          </p:cNvPr>
          <p:cNvSpPr txBox="1"/>
          <p:nvPr/>
        </p:nvSpPr>
        <p:spPr>
          <a:xfrm>
            <a:off x="5945427" y="4087219"/>
            <a:ext cx="2711198" cy="2314480"/>
          </a:xfrm>
          <a:prstGeom prst="rect">
            <a:avLst/>
          </a:prstGeom>
          <a:noFill/>
          <a:ln w="9525">
            <a:noFill/>
          </a:ln>
        </p:spPr>
        <p:txBody>
          <a:bodyPr vert="horz" wrap="square" lIns="0" tIns="0" rIns="0" bIns="0" rtlCol="0">
            <a:spAutoFit/>
          </a:bodyPr>
          <a:lstStyle/>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The GROUP BY command also allows us to understand how many responses each question received</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From the results, we can see that 500 people started by filling out the survey and only 270 people completed the entire survey</a:t>
            </a:r>
          </a:p>
          <a:p>
            <a:pPr marL="171450" indent="-171450">
              <a:lnSpc>
                <a:spcPct val="90000"/>
              </a:lnSpc>
              <a:spcBef>
                <a:spcPts val="400"/>
              </a:spcBef>
              <a:buClr>
                <a:srgbClr val="000000"/>
              </a:buClr>
              <a:buSzPct val="100000"/>
              <a:buFont typeface="Arial" panose="020B0604020202020204" pitchFamily="34" charset="0"/>
              <a:buChar char="•"/>
            </a:pPr>
            <a:r>
              <a:rPr lang="en-US" sz="1200" b="0" dirty="0">
                <a:latin typeface="+mn-lt"/>
                <a:cs typeface="Arial Narrow" pitchFamily="34" charset="0"/>
              </a:rPr>
              <a:t>This demonstrates that as the survey progressed, user response rates tapered off</a:t>
            </a:r>
          </a:p>
          <a:p>
            <a:pPr marL="171450" indent="-171450">
              <a:lnSpc>
                <a:spcPct val="90000"/>
              </a:lnSpc>
              <a:spcBef>
                <a:spcPts val="400"/>
              </a:spcBef>
              <a:buClr>
                <a:srgbClr val="000000"/>
              </a:buClr>
              <a:buSzPct val="100000"/>
              <a:buFont typeface="Arial" panose="020B0604020202020204" pitchFamily="34" charset="0"/>
              <a:buChar char="•"/>
            </a:pPr>
            <a:r>
              <a:rPr lang="en-US" sz="1200" b="0" dirty="0">
                <a:latin typeface="+mn-lt"/>
                <a:cs typeface="Arial Narrow" pitchFamily="34" charset="0"/>
              </a:rPr>
              <a:t>This is to be expected with most surveys.  However, the exact completion rate needs to be analyzed to understand exactly how big the drop-off is, which will be done on the next slide</a:t>
            </a:r>
            <a:endParaRPr lang="en-US" sz="1200" b="0" noProof="0" dirty="0">
              <a:latin typeface="+mn-lt"/>
              <a:cs typeface="Arial Narrow" pitchFamily="34" charset="0"/>
            </a:endParaRPr>
          </a:p>
        </p:txBody>
      </p:sp>
    </p:spTree>
    <p:extLst>
      <p:ext uri="{BB962C8B-B14F-4D97-AF65-F5344CB8AC3E}">
        <p14:creationId xmlns:p14="http://schemas.microsoft.com/office/powerpoint/2010/main" val="132517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19358792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9" name="think-cell Slide" r:id="rId17" imgW="216" imgH="216" progId="TCLayout.ActiveDocument.1">
                  <p:embed/>
                </p:oleObj>
              </mc:Choice>
              <mc:Fallback>
                <p:oleObj name="think-cell Slide" r:id="rId17"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73FD87DB-CDBD-4DE3-8452-6A1769B157B6}"/>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1100" b="0" dirty="0">
              <a:latin typeface="Arial Narrow" panose="020B0606020202030204" pitchFamily="34" charset="0"/>
              <a:sym typeface="Arial Narrow" panose="020B0606020202030204" pitchFamily="34" charset="0"/>
            </a:endParaRPr>
          </a:p>
        </p:txBody>
      </p:sp>
      <p:sp>
        <p:nvSpPr>
          <p:cNvPr id="4" name="Title 3"/>
          <p:cNvSpPr>
            <a:spLocks noGrp="1"/>
          </p:cNvSpPr>
          <p:nvPr>
            <p:ph type="title"/>
          </p:nvPr>
        </p:nvSpPr>
        <p:spPr/>
        <p:txBody>
          <a:bodyPr/>
          <a:lstStyle/>
          <a:p>
            <a:r>
              <a:rPr lang="en-US" dirty="0"/>
              <a:t>Which quiz question(s) had the lowest completion rate and why?</a:t>
            </a:r>
          </a:p>
        </p:txBody>
      </p:sp>
      <p:sp>
        <p:nvSpPr>
          <p:cNvPr id="20" name="TextBox 19"/>
          <p:cNvSpPr txBox="1">
            <a:spLocks/>
          </p:cNvSpPr>
          <p:nvPr/>
        </p:nvSpPr>
        <p:spPr>
          <a:xfrm>
            <a:off x="5945427" y="1845990"/>
            <a:ext cx="270875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10000"/>
            <a:ext cx="2316052" cy="4669579"/>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1994806"/>
              <a:chOff x="633948" y="2282975"/>
              <a:chExt cx="2514600" cy="1994806"/>
            </a:xfrm>
          </p:grpSpPr>
          <p:sp>
            <p:nvSpPr>
              <p:cNvPr id="19" name="TextBox 18"/>
              <p:cNvSpPr txBox="1">
                <a:spLocks/>
              </p:cNvSpPr>
              <p:nvPr/>
            </p:nvSpPr>
            <p:spPr>
              <a:xfrm>
                <a:off x="633948" y="2677343"/>
                <a:ext cx="2514600" cy="1600438"/>
              </a:xfrm>
              <a:prstGeom prst="rect">
                <a:avLst/>
              </a:prstGeom>
              <a:noFill/>
              <a:ln w="9525">
                <a:noFill/>
              </a:ln>
            </p:spPr>
            <p:txBody>
              <a:bodyPr vert="horz" wrap="square" lIns="0" tIns="0" rIns="0" bIns="0" rtlCol="0">
                <a:spAutoFit/>
              </a:bodyPr>
              <a:lstStyle/>
              <a:p>
                <a:pPr>
                  <a:spcBef>
                    <a:spcPts val="1200"/>
                  </a:spcBef>
                </a:pPr>
                <a:r>
                  <a:rPr lang="en-US" sz="1200" b="0" dirty="0">
                    <a:solidFill>
                      <a:srgbClr val="484848"/>
                    </a:solidFill>
                    <a:latin typeface="+mn-lt"/>
                  </a:rPr>
                  <a:t>Using a spreadsheet program like Excel or Google Sheets, calculate the percentage of users who answer each question.</a:t>
                </a:r>
              </a:p>
              <a:p>
                <a:pPr>
                  <a:spcBef>
                    <a:spcPts val="1200"/>
                  </a:spcBef>
                </a:pPr>
                <a:r>
                  <a:rPr lang="en-US" sz="1200" b="0" dirty="0">
                    <a:solidFill>
                      <a:srgbClr val="484848"/>
                    </a:solidFill>
                    <a:latin typeface="+mn-lt"/>
                  </a:rPr>
                  <a:t>Which question(s) of the quiz have a lower completion rates?</a:t>
                </a:r>
              </a:p>
              <a:p>
                <a:pPr>
                  <a:spcBef>
                    <a:spcPts val="1200"/>
                  </a:spcBef>
                </a:pPr>
                <a:r>
                  <a:rPr lang="en-US" sz="1200" b="0" dirty="0">
                    <a:solidFill>
                      <a:srgbClr val="484848"/>
                    </a:solidFill>
                    <a:latin typeface="+mn-lt"/>
                  </a:rPr>
                  <a:t>What do you think is the reason?</a:t>
                </a: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B</a:t>
            </a:r>
          </a:p>
        </p:txBody>
      </p:sp>
      <p:sp>
        <p:nvSpPr>
          <p:cNvPr id="3" name="RbSticker"/>
          <p:cNvSpPr txBox="1"/>
          <p:nvPr/>
        </p:nvSpPr>
        <p:spPr>
          <a:xfrm>
            <a:off x="831850" y="260349"/>
            <a:ext cx="1485984"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What is the quiz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42327"/>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pic>
        <p:nvPicPr>
          <p:cNvPr id="10" name="Picture 9">
            <a:extLst>
              <a:ext uri="{FF2B5EF4-FFF2-40B4-BE49-F238E27FC236}">
                <a16:creationId xmlns:a16="http://schemas.microsoft.com/office/drawing/2014/main" id="{76EA3B14-E1B5-43CD-8C8D-A104DA5BAFDB}"/>
              </a:ext>
            </a:extLst>
          </p:cNvPr>
          <p:cNvPicPr>
            <a:picLocks noChangeAspect="1"/>
          </p:cNvPicPr>
          <p:nvPr/>
        </p:nvPicPr>
        <p:blipFill>
          <a:blip r:embed="rId19"/>
          <a:stretch>
            <a:fillRect/>
          </a:stretch>
        </p:blipFill>
        <p:spPr>
          <a:xfrm>
            <a:off x="3115390" y="2197749"/>
            <a:ext cx="2518062" cy="375208"/>
          </a:xfrm>
          <a:prstGeom prst="rect">
            <a:avLst/>
          </a:prstGeom>
        </p:spPr>
      </p:pic>
      <p:graphicFrame>
        <p:nvGraphicFramePr>
          <p:cNvPr id="11" name="Table 10">
            <a:extLst>
              <a:ext uri="{FF2B5EF4-FFF2-40B4-BE49-F238E27FC236}">
                <a16:creationId xmlns:a16="http://schemas.microsoft.com/office/drawing/2014/main" id="{79EFF8BE-4078-4F39-B4A5-265819AD188B}"/>
              </a:ext>
            </a:extLst>
          </p:cNvPr>
          <p:cNvGraphicFramePr>
            <a:graphicFrameLocks noGrp="1"/>
          </p:cNvGraphicFramePr>
          <p:nvPr>
            <p:extLst>
              <p:ext uri="{D42A27DB-BD31-4B8C-83A1-F6EECF244321}">
                <p14:modId xmlns:p14="http://schemas.microsoft.com/office/powerpoint/2010/main" val="2710443546"/>
              </p:ext>
            </p:extLst>
          </p:nvPr>
        </p:nvGraphicFramePr>
        <p:xfrm>
          <a:off x="5947879" y="2197749"/>
          <a:ext cx="2708750" cy="2280468"/>
        </p:xfrm>
        <a:graphic>
          <a:graphicData uri="http://schemas.openxmlformats.org/drawingml/2006/table">
            <a:tbl>
              <a:tblPr>
                <a:tableStyleId>{284E427A-3D55-4303-BF80-6455036E1DE7}</a:tableStyleId>
              </a:tblPr>
              <a:tblGrid>
                <a:gridCol w="1329614">
                  <a:extLst>
                    <a:ext uri="{9D8B030D-6E8A-4147-A177-3AD203B41FA5}">
                      <a16:colId xmlns:a16="http://schemas.microsoft.com/office/drawing/2014/main" val="878601198"/>
                    </a:ext>
                  </a:extLst>
                </a:gridCol>
                <a:gridCol w="669303">
                  <a:extLst>
                    <a:ext uri="{9D8B030D-6E8A-4147-A177-3AD203B41FA5}">
                      <a16:colId xmlns:a16="http://schemas.microsoft.com/office/drawing/2014/main" val="1813441758"/>
                    </a:ext>
                  </a:extLst>
                </a:gridCol>
                <a:gridCol w="709833">
                  <a:extLst>
                    <a:ext uri="{9D8B030D-6E8A-4147-A177-3AD203B41FA5}">
                      <a16:colId xmlns:a16="http://schemas.microsoft.com/office/drawing/2014/main" val="1630203383"/>
                    </a:ext>
                  </a:extLst>
                </a:gridCol>
              </a:tblGrid>
              <a:tr h="169478">
                <a:tc>
                  <a:txBody>
                    <a:bodyPr/>
                    <a:lstStyle/>
                    <a:p>
                      <a:pPr marL="0" algn="l" defTabSz="914400" rtl="0" eaLnBrk="1" latinLnBrk="0" hangingPunct="1"/>
                      <a:r>
                        <a:rPr lang="en-US" sz="1200" b="1" kern="1200" dirty="0">
                          <a:solidFill>
                            <a:srgbClr val="525252"/>
                          </a:solidFill>
                          <a:effectLst/>
                          <a:latin typeface="+mn-lt"/>
                          <a:ea typeface="+mn-ea"/>
                          <a:cs typeface="+mn-cs"/>
                        </a:rPr>
                        <a:t>Question</a:t>
                      </a:r>
                    </a:p>
                  </a:txBody>
                  <a:tcPr marL="44797" marR="44797" marT="22399" marB="22399" anchor="ctr"/>
                </a:tc>
                <a:tc>
                  <a:txBody>
                    <a:bodyPr/>
                    <a:lstStyle/>
                    <a:p>
                      <a:pPr marL="0" algn="l" defTabSz="914400" rtl="0" eaLnBrk="1" latinLnBrk="0" hangingPunct="1"/>
                      <a:r>
                        <a:rPr lang="en-US" sz="1200" b="1" kern="1200" dirty="0" err="1">
                          <a:solidFill>
                            <a:srgbClr val="525252"/>
                          </a:solidFill>
                          <a:effectLst/>
                          <a:latin typeface="+mn-lt"/>
                          <a:ea typeface="+mn-ea"/>
                          <a:cs typeface="+mn-cs"/>
                        </a:rPr>
                        <a:t>Calcul</a:t>
                      </a:r>
                      <a:r>
                        <a:rPr lang="en-US" sz="1200" b="1" kern="1200" dirty="0">
                          <a:solidFill>
                            <a:srgbClr val="525252"/>
                          </a:solidFill>
                          <a:effectLst/>
                          <a:latin typeface="+mn-lt"/>
                          <a:ea typeface="+mn-ea"/>
                          <a:cs typeface="+mn-cs"/>
                        </a:rPr>
                        <a:t>-</a:t>
                      </a:r>
                    </a:p>
                    <a:p>
                      <a:pPr marL="0" algn="l" defTabSz="914400" rtl="0" eaLnBrk="1" latinLnBrk="0" hangingPunct="1"/>
                      <a:r>
                        <a:rPr lang="en-US" sz="1200" b="1" kern="1200" dirty="0" err="1">
                          <a:solidFill>
                            <a:srgbClr val="525252"/>
                          </a:solidFill>
                          <a:effectLst/>
                          <a:latin typeface="+mn-lt"/>
                          <a:ea typeface="+mn-ea"/>
                          <a:cs typeface="+mn-cs"/>
                        </a:rPr>
                        <a:t>ation</a:t>
                      </a:r>
                      <a:endParaRPr lang="en-US" sz="1200" b="1" kern="1200" dirty="0">
                        <a:solidFill>
                          <a:srgbClr val="525252"/>
                        </a:solidFill>
                        <a:effectLst/>
                        <a:latin typeface="+mn-lt"/>
                        <a:ea typeface="+mn-ea"/>
                        <a:cs typeface="+mn-cs"/>
                      </a:endParaRPr>
                    </a:p>
                  </a:txBody>
                  <a:tcPr marL="44797" marR="44797" marT="22399" marB="22399" anchor="ctr"/>
                </a:tc>
                <a:tc>
                  <a:txBody>
                    <a:bodyPr/>
                    <a:lstStyle/>
                    <a:p>
                      <a:pPr marL="0" algn="l" defTabSz="914400" rtl="0" eaLnBrk="1" latinLnBrk="0" hangingPunct="1"/>
                      <a:r>
                        <a:rPr lang="en-US" sz="1200" b="1" kern="1200" dirty="0" err="1">
                          <a:solidFill>
                            <a:srgbClr val="525252"/>
                          </a:solidFill>
                          <a:effectLst/>
                          <a:latin typeface="+mn-lt"/>
                          <a:ea typeface="+mn-ea"/>
                          <a:cs typeface="+mn-cs"/>
                        </a:rPr>
                        <a:t>Compl-etion</a:t>
                      </a:r>
                      <a:r>
                        <a:rPr lang="en-US" sz="1200" b="1" kern="1200" dirty="0">
                          <a:solidFill>
                            <a:srgbClr val="525252"/>
                          </a:solidFill>
                          <a:effectLst/>
                          <a:latin typeface="+mn-lt"/>
                          <a:ea typeface="+mn-ea"/>
                          <a:cs typeface="+mn-cs"/>
                        </a:rPr>
                        <a:t> [%]</a:t>
                      </a:r>
                    </a:p>
                  </a:txBody>
                  <a:tcPr marL="44797" marR="44797" marT="22399" marB="22399" anchor="ctr"/>
                </a:tc>
                <a:extLst>
                  <a:ext uri="{0D108BD9-81ED-4DB2-BD59-A6C34878D82A}">
                    <a16:rowId xmlns:a16="http://schemas.microsoft.com/office/drawing/2014/main" val="198415509"/>
                  </a:ext>
                </a:extLst>
              </a:tr>
              <a:tr h="169478">
                <a:tc>
                  <a:txBody>
                    <a:bodyPr/>
                    <a:lstStyle/>
                    <a:p>
                      <a:pPr algn="l"/>
                      <a:r>
                        <a:rPr lang="en-US" sz="1200" dirty="0">
                          <a:effectLst/>
                        </a:rPr>
                        <a:t>1. What are you looking for?</a:t>
                      </a:r>
                      <a:endParaRPr lang="en-US" sz="1200" dirty="0">
                        <a:solidFill>
                          <a:srgbClr val="525252"/>
                        </a:solidFill>
                        <a:effectLst/>
                      </a:endParaRPr>
                    </a:p>
                  </a:txBody>
                  <a:tcPr marL="44797" marR="44797" marT="22399" marB="22399" anchor="ctr"/>
                </a:tc>
                <a:tc>
                  <a:txBody>
                    <a:bodyPr/>
                    <a:lstStyle/>
                    <a:p>
                      <a:pPr algn="ctr"/>
                      <a:r>
                        <a:rPr lang="en-US" sz="1200" dirty="0">
                          <a:effectLst/>
                        </a:rPr>
                        <a:t>500 / 500</a:t>
                      </a:r>
                      <a:endParaRPr lang="en-US" sz="1200" dirty="0">
                        <a:solidFill>
                          <a:srgbClr val="525252"/>
                        </a:solidFill>
                        <a:effectLst/>
                      </a:endParaRPr>
                    </a:p>
                  </a:txBody>
                  <a:tcPr marL="44797" marR="44797" marT="22399" marB="22399" anchor="ctr"/>
                </a:tc>
                <a:tc>
                  <a:txBody>
                    <a:bodyPr/>
                    <a:lstStyle/>
                    <a:p>
                      <a:pPr algn="ctr"/>
                      <a:r>
                        <a:rPr lang="en-US" sz="1200" dirty="0">
                          <a:solidFill>
                            <a:srgbClr val="525252"/>
                          </a:solidFill>
                          <a:effectLst/>
                        </a:rPr>
                        <a:t>100%</a:t>
                      </a:r>
                    </a:p>
                  </a:txBody>
                  <a:tcPr marL="44797" marR="44797" marT="22399" marB="22399" anchor="ctr"/>
                </a:tc>
                <a:extLst>
                  <a:ext uri="{0D108BD9-81ED-4DB2-BD59-A6C34878D82A}">
                    <a16:rowId xmlns:a16="http://schemas.microsoft.com/office/drawing/2014/main" val="826156480"/>
                  </a:ext>
                </a:extLst>
              </a:tr>
              <a:tr h="93985">
                <a:tc>
                  <a:txBody>
                    <a:bodyPr/>
                    <a:lstStyle/>
                    <a:p>
                      <a:pPr algn="l"/>
                      <a:r>
                        <a:rPr lang="en-US" sz="1200" dirty="0">
                          <a:effectLst/>
                        </a:rPr>
                        <a:t>2. What's your fit?</a:t>
                      </a:r>
                      <a:endParaRPr lang="en-US" sz="1200" dirty="0">
                        <a:solidFill>
                          <a:srgbClr val="525252"/>
                        </a:solidFill>
                        <a:effectLst/>
                      </a:endParaRPr>
                    </a:p>
                  </a:txBody>
                  <a:tcPr marL="44797" marR="44797" marT="22399" marB="22399" anchor="ctr"/>
                </a:tc>
                <a:tc>
                  <a:txBody>
                    <a:bodyPr/>
                    <a:lstStyle/>
                    <a:p>
                      <a:pPr algn="ctr"/>
                      <a:r>
                        <a:rPr lang="en-US" sz="1200" dirty="0">
                          <a:effectLst/>
                        </a:rPr>
                        <a:t>475 / 500</a:t>
                      </a:r>
                      <a:endParaRPr lang="en-US" sz="1200" dirty="0">
                        <a:solidFill>
                          <a:srgbClr val="525252"/>
                        </a:solidFill>
                        <a:effectLst/>
                      </a:endParaRPr>
                    </a:p>
                  </a:txBody>
                  <a:tcPr marL="44797" marR="44797" marT="22399" marB="22399" anchor="ctr"/>
                </a:tc>
                <a:tc>
                  <a:txBody>
                    <a:bodyPr/>
                    <a:lstStyle/>
                    <a:p>
                      <a:pPr algn="ctr"/>
                      <a:r>
                        <a:rPr lang="en-US" sz="1200" dirty="0">
                          <a:solidFill>
                            <a:srgbClr val="525252"/>
                          </a:solidFill>
                          <a:effectLst/>
                        </a:rPr>
                        <a:t>95%</a:t>
                      </a:r>
                    </a:p>
                  </a:txBody>
                  <a:tcPr marL="44797" marR="44797" marT="22399" marB="22399" anchor="ctr"/>
                </a:tc>
                <a:extLst>
                  <a:ext uri="{0D108BD9-81ED-4DB2-BD59-A6C34878D82A}">
                    <a16:rowId xmlns:a16="http://schemas.microsoft.com/office/drawing/2014/main" val="3091863086"/>
                  </a:ext>
                </a:extLst>
              </a:tr>
              <a:tr h="169478">
                <a:tc>
                  <a:txBody>
                    <a:bodyPr/>
                    <a:lstStyle/>
                    <a:p>
                      <a:pPr algn="l"/>
                      <a:r>
                        <a:rPr lang="en-US" sz="1200" dirty="0">
                          <a:effectLst/>
                        </a:rPr>
                        <a:t>3. Which shapes do you like?</a:t>
                      </a:r>
                      <a:endParaRPr lang="en-US" sz="1200" dirty="0">
                        <a:solidFill>
                          <a:srgbClr val="525252"/>
                        </a:solidFill>
                        <a:effectLst/>
                      </a:endParaRPr>
                    </a:p>
                  </a:txBody>
                  <a:tcPr marL="44797" marR="44797" marT="22399" marB="22399" anchor="ctr"/>
                </a:tc>
                <a:tc>
                  <a:txBody>
                    <a:bodyPr/>
                    <a:lstStyle/>
                    <a:p>
                      <a:pPr algn="ctr"/>
                      <a:r>
                        <a:rPr lang="en-US" sz="1200" dirty="0">
                          <a:effectLst/>
                        </a:rPr>
                        <a:t>380 / 475</a:t>
                      </a:r>
                      <a:endParaRPr lang="en-US" sz="1200" dirty="0">
                        <a:solidFill>
                          <a:srgbClr val="525252"/>
                        </a:solidFill>
                        <a:effectLst/>
                      </a:endParaRPr>
                    </a:p>
                  </a:txBody>
                  <a:tcPr marL="44797" marR="44797" marT="22399" marB="22399" anchor="ctr"/>
                </a:tc>
                <a:tc>
                  <a:txBody>
                    <a:bodyPr/>
                    <a:lstStyle/>
                    <a:p>
                      <a:pPr algn="ctr"/>
                      <a:r>
                        <a:rPr lang="en-US" sz="1200" dirty="0">
                          <a:solidFill>
                            <a:srgbClr val="525252"/>
                          </a:solidFill>
                          <a:effectLst/>
                        </a:rPr>
                        <a:t>80%</a:t>
                      </a:r>
                    </a:p>
                  </a:txBody>
                  <a:tcPr marL="44797" marR="44797" marT="22399" marB="22399" anchor="ctr"/>
                </a:tc>
                <a:extLst>
                  <a:ext uri="{0D108BD9-81ED-4DB2-BD59-A6C34878D82A}">
                    <a16:rowId xmlns:a16="http://schemas.microsoft.com/office/drawing/2014/main" val="2163024823"/>
                  </a:ext>
                </a:extLst>
              </a:tr>
              <a:tr h="169478">
                <a:tc>
                  <a:txBody>
                    <a:bodyPr/>
                    <a:lstStyle/>
                    <a:p>
                      <a:pPr algn="l"/>
                      <a:r>
                        <a:rPr lang="en-US" sz="1200" dirty="0">
                          <a:effectLst/>
                        </a:rPr>
                        <a:t>4. Which colors do you like?</a:t>
                      </a:r>
                      <a:endParaRPr lang="en-US" sz="1200" dirty="0">
                        <a:solidFill>
                          <a:srgbClr val="525252"/>
                        </a:solidFill>
                        <a:effectLst/>
                      </a:endParaRPr>
                    </a:p>
                  </a:txBody>
                  <a:tcPr marL="44797" marR="44797" marT="22399" marB="22399" anchor="ctr"/>
                </a:tc>
                <a:tc>
                  <a:txBody>
                    <a:bodyPr/>
                    <a:lstStyle/>
                    <a:p>
                      <a:pPr algn="ctr"/>
                      <a:r>
                        <a:rPr lang="en-US" sz="1200" dirty="0">
                          <a:effectLst/>
                        </a:rPr>
                        <a:t>361 / 380</a:t>
                      </a:r>
                      <a:endParaRPr lang="en-US" sz="1200" dirty="0">
                        <a:solidFill>
                          <a:srgbClr val="525252"/>
                        </a:solidFill>
                        <a:effectLst/>
                      </a:endParaRPr>
                    </a:p>
                  </a:txBody>
                  <a:tcPr marL="44797" marR="44797" marT="22399" marB="22399" anchor="ctr"/>
                </a:tc>
                <a:tc>
                  <a:txBody>
                    <a:bodyPr/>
                    <a:lstStyle/>
                    <a:p>
                      <a:pPr algn="ctr"/>
                      <a:r>
                        <a:rPr lang="en-US" sz="1200" dirty="0">
                          <a:solidFill>
                            <a:srgbClr val="525252"/>
                          </a:solidFill>
                          <a:effectLst/>
                        </a:rPr>
                        <a:t>95% </a:t>
                      </a:r>
                    </a:p>
                  </a:txBody>
                  <a:tcPr marL="44797" marR="44797" marT="22399" marB="22399" anchor="ctr"/>
                </a:tc>
                <a:extLst>
                  <a:ext uri="{0D108BD9-81ED-4DB2-BD59-A6C34878D82A}">
                    <a16:rowId xmlns:a16="http://schemas.microsoft.com/office/drawing/2014/main" val="1114958103"/>
                  </a:ext>
                </a:extLst>
              </a:tr>
              <a:tr h="169478">
                <a:tc>
                  <a:txBody>
                    <a:bodyPr/>
                    <a:lstStyle/>
                    <a:p>
                      <a:pPr algn="l"/>
                      <a:r>
                        <a:rPr lang="en-US" sz="1200" dirty="0">
                          <a:effectLst/>
                        </a:rPr>
                        <a:t>5. When was your last eye exam?</a:t>
                      </a:r>
                      <a:endParaRPr lang="en-US" sz="1200" dirty="0">
                        <a:solidFill>
                          <a:srgbClr val="525252"/>
                        </a:solidFill>
                        <a:effectLst/>
                      </a:endParaRPr>
                    </a:p>
                  </a:txBody>
                  <a:tcPr marL="44797" marR="44797" marT="22399" marB="22399" anchor="ctr"/>
                </a:tc>
                <a:tc>
                  <a:txBody>
                    <a:bodyPr/>
                    <a:lstStyle/>
                    <a:p>
                      <a:pPr algn="ctr"/>
                      <a:r>
                        <a:rPr lang="en-US" sz="1200" dirty="0">
                          <a:effectLst/>
                        </a:rPr>
                        <a:t>270 / 361</a:t>
                      </a:r>
                      <a:endParaRPr lang="en-US" sz="1200" dirty="0">
                        <a:solidFill>
                          <a:srgbClr val="525252"/>
                        </a:solidFill>
                        <a:effectLst/>
                      </a:endParaRPr>
                    </a:p>
                  </a:txBody>
                  <a:tcPr marL="44797" marR="44797" marT="22399" marB="22399" anchor="ctr"/>
                </a:tc>
                <a:tc>
                  <a:txBody>
                    <a:bodyPr/>
                    <a:lstStyle/>
                    <a:p>
                      <a:pPr algn="ctr"/>
                      <a:r>
                        <a:rPr lang="en-US" sz="1200" dirty="0">
                          <a:solidFill>
                            <a:srgbClr val="525252"/>
                          </a:solidFill>
                          <a:effectLst/>
                        </a:rPr>
                        <a:t>75%</a:t>
                      </a:r>
                    </a:p>
                  </a:txBody>
                  <a:tcPr marL="44797" marR="44797" marT="22399" marB="22399" anchor="ctr"/>
                </a:tc>
                <a:extLst>
                  <a:ext uri="{0D108BD9-81ED-4DB2-BD59-A6C34878D82A}">
                    <a16:rowId xmlns:a16="http://schemas.microsoft.com/office/drawing/2014/main" val="2011470434"/>
                  </a:ext>
                </a:extLst>
              </a:tr>
            </a:tbl>
          </a:graphicData>
        </a:graphic>
      </p:graphicFrame>
      <p:sp>
        <p:nvSpPr>
          <p:cNvPr id="14" name="TextBox 13">
            <a:extLst>
              <a:ext uri="{FF2B5EF4-FFF2-40B4-BE49-F238E27FC236}">
                <a16:creationId xmlns:a16="http://schemas.microsoft.com/office/drawing/2014/main" id="{3261B1C5-B61B-4F06-8CFB-661F31EFA21C}"/>
              </a:ext>
            </a:extLst>
          </p:cNvPr>
          <p:cNvSpPr txBox="1"/>
          <p:nvPr/>
        </p:nvSpPr>
        <p:spPr>
          <a:xfrm>
            <a:off x="5948249" y="4608377"/>
            <a:ext cx="2713191" cy="1815882"/>
          </a:xfrm>
          <a:prstGeom prst="rect">
            <a:avLst/>
          </a:prstGeom>
          <a:noFill/>
          <a:ln w="9525">
            <a:noFill/>
          </a:ln>
        </p:spPr>
        <p:txBody>
          <a:bodyPr vert="horz" wrap="square" lIns="0" tIns="0" rIns="0" bIns="0" rtlCol="0">
            <a:spAutoFit/>
          </a:bodyPr>
          <a:lstStyle/>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The query result in conjunction with Excel can be used to understand the completion rates</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Question # 5 (</a:t>
            </a:r>
            <a:r>
              <a:rPr lang="en-US" sz="1200" b="0" dirty="0">
                <a:latin typeface="+mn-lt"/>
                <a:cs typeface="Arial Narrow" pitchFamily="34" charset="0"/>
              </a:rPr>
              <a:t>“When was your last eye exam”) has the lowest completion rate</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This may be because people are not as diligent with eye check-ups so are embarrassed</a:t>
            </a:r>
            <a:r>
              <a:rPr lang="en-US" sz="1200" b="0" dirty="0">
                <a:latin typeface="+mn-lt"/>
                <a:cs typeface="Arial Narrow" pitchFamily="34" charset="0"/>
              </a:rPr>
              <a:t> of when it last was</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Additionally, the other </a:t>
            </a:r>
            <a:r>
              <a:rPr lang="en-US" sz="1200" b="0" dirty="0">
                <a:latin typeface="+mn-lt"/>
                <a:cs typeface="Arial Narrow" pitchFamily="34" charset="0"/>
              </a:rPr>
              <a:t>questions are related to preferences vs. the last question which is more pointed and critical</a:t>
            </a:r>
            <a:endParaRPr lang="en-US" sz="1200" b="0" noProof="0" dirty="0">
              <a:latin typeface="+mn-lt"/>
              <a:cs typeface="Arial Narrow" pitchFamily="34" charset="0"/>
            </a:endParaRPr>
          </a:p>
        </p:txBody>
      </p:sp>
      <p:grpSp>
        <p:nvGrpSpPr>
          <p:cNvPr id="28" name="Group 27">
            <a:extLst>
              <a:ext uri="{FF2B5EF4-FFF2-40B4-BE49-F238E27FC236}">
                <a16:creationId xmlns:a16="http://schemas.microsoft.com/office/drawing/2014/main" id="{84FB4A7B-F302-4C8D-9A92-90F70C282E29}"/>
              </a:ext>
            </a:extLst>
          </p:cNvPr>
          <p:cNvGrpSpPr/>
          <p:nvPr/>
        </p:nvGrpSpPr>
        <p:grpSpPr>
          <a:xfrm>
            <a:off x="5694939" y="1712367"/>
            <a:ext cx="200931" cy="4669579"/>
            <a:chOff x="5694939" y="1712367"/>
            <a:chExt cx="200931" cy="4669579"/>
          </a:xfrm>
        </p:grpSpPr>
        <p:cxnSp>
          <p:nvCxnSpPr>
            <p:cNvPr id="29" name="VLine21">
              <a:extLst>
                <a:ext uri="{FF2B5EF4-FFF2-40B4-BE49-F238E27FC236}">
                  <a16:creationId xmlns:a16="http://schemas.microsoft.com/office/drawing/2014/main" id="{162AD297-9C42-4667-96FD-BEBE9192ACDC}"/>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30" name="IsoscelesTriangle22">
              <a:extLst>
                <a:ext uri="{FF2B5EF4-FFF2-40B4-BE49-F238E27FC236}">
                  <a16:creationId xmlns:a16="http://schemas.microsoft.com/office/drawing/2014/main" id="{C53671BE-31BA-4DB9-BF96-D54AA199F9FE}"/>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graphicFrame>
        <p:nvGraphicFramePr>
          <p:cNvPr id="126" name="Chart 125">
            <a:extLst>
              <a:ext uri="{FF2B5EF4-FFF2-40B4-BE49-F238E27FC236}">
                <a16:creationId xmlns:a16="http://schemas.microsoft.com/office/drawing/2014/main" id="{A44112D4-D98E-4B41-AE9B-1C1A28EBAA59}"/>
              </a:ext>
            </a:extLst>
          </p:cNvPr>
          <p:cNvGraphicFramePr/>
          <p:nvPr>
            <p:custDataLst>
              <p:tags r:id="rId4"/>
            </p:custDataLst>
            <p:extLst>
              <p:ext uri="{D42A27DB-BD31-4B8C-83A1-F6EECF244321}">
                <p14:modId xmlns:p14="http://schemas.microsoft.com/office/powerpoint/2010/main" val="3435712256"/>
              </p:ext>
            </p:extLst>
          </p:nvPr>
        </p:nvGraphicFramePr>
        <p:xfrm>
          <a:off x="3036888" y="3376613"/>
          <a:ext cx="2678112" cy="1193800"/>
        </p:xfrm>
        <a:graphic>
          <a:graphicData uri="http://schemas.openxmlformats.org/drawingml/2006/chart">
            <c:chart xmlns:c="http://schemas.openxmlformats.org/drawingml/2006/chart" xmlns:r="http://schemas.openxmlformats.org/officeDocument/2006/relationships" r:id="rId20"/>
          </a:graphicData>
        </a:graphic>
      </p:graphicFrame>
      <p:sp>
        <p:nvSpPr>
          <p:cNvPr id="33" name="Text Placeholder">
            <a:extLst>
              <a:ext uri="{FF2B5EF4-FFF2-40B4-BE49-F238E27FC236}">
                <a16:creationId xmlns:a16="http://schemas.microsoft.com/office/drawing/2014/main" id="{1B0958E3-3846-4EE8-872C-30B5AE948E29}"/>
              </a:ext>
            </a:extLst>
          </p:cNvPr>
          <p:cNvSpPr>
            <a:spLocks noGrp="1"/>
          </p:cNvSpPr>
          <p:nvPr>
            <p:custDataLst>
              <p:tags r:id="rId5"/>
            </p:custDataLst>
          </p:nvPr>
        </p:nvSpPr>
        <p:spPr bwMode="auto">
          <a:xfrm>
            <a:off x="4337050"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43FA5A36-9938-439D-9FBE-EA09689D01A3}" type="datetime'''3'''''''''''''''''''''''''''''''''''''''''''''''''''">
              <a:rPr lang="en-US" altLang="en-US" sz="1100" smtClean="0"/>
              <a:pPr algn="ctr">
                <a:spcBef>
                  <a:spcPct val="0"/>
                </a:spcBef>
              </a:pPr>
              <a:t>3</a:t>
            </a:fld>
            <a:endParaRPr lang="en-US" sz="1100" dirty="0"/>
          </a:p>
        </p:txBody>
      </p:sp>
      <p:sp>
        <p:nvSpPr>
          <p:cNvPr id="31" name="Text Placeholder">
            <a:extLst>
              <a:ext uri="{FF2B5EF4-FFF2-40B4-BE49-F238E27FC236}">
                <a16:creationId xmlns:a16="http://schemas.microsoft.com/office/drawing/2014/main" id="{D95A2646-4DF7-49E0-9A09-EA57B1A67FCA}"/>
              </a:ext>
            </a:extLst>
          </p:cNvPr>
          <p:cNvSpPr>
            <a:spLocks noGrp="1"/>
          </p:cNvSpPr>
          <p:nvPr>
            <p:custDataLst>
              <p:tags r:id="rId6"/>
            </p:custDataLst>
          </p:nvPr>
        </p:nvSpPr>
        <p:spPr bwMode="auto">
          <a:xfrm>
            <a:off x="3332163"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80171087-DF4A-48A2-B9B6-7C000DDD3EC0}" type="datetime'1'''''''''''''''''''''''''''''''''''''''''''''''''''''">
              <a:rPr lang="en-US" altLang="en-US" sz="1100" smtClean="0"/>
              <a:pPr algn="ctr">
                <a:spcBef>
                  <a:spcPct val="0"/>
                </a:spcBef>
              </a:pPr>
              <a:t>1</a:t>
            </a:fld>
            <a:endParaRPr lang="en-US" sz="1100" dirty="0"/>
          </a:p>
        </p:txBody>
      </p:sp>
      <p:sp>
        <p:nvSpPr>
          <p:cNvPr id="32" name="Text Placeholder">
            <a:extLst>
              <a:ext uri="{FF2B5EF4-FFF2-40B4-BE49-F238E27FC236}">
                <a16:creationId xmlns:a16="http://schemas.microsoft.com/office/drawing/2014/main" id="{6A6C5591-823A-4A0F-BC36-2DBA2E8E9478}"/>
              </a:ext>
            </a:extLst>
          </p:cNvPr>
          <p:cNvSpPr>
            <a:spLocks noGrp="1"/>
          </p:cNvSpPr>
          <p:nvPr>
            <p:custDataLst>
              <p:tags r:id="rId7"/>
            </p:custDataLst>
          </p:nvPr>
        </p:nvSpPr>
        <p:spPr bwMode="auto">
          <a:xfrm>
            <a:off x="3835400"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37EB1AEF-DDB0-422A-89EE-6265760519F0}" type="datetime'''''''''''''''''''''''''''''''''''''''''''''''''''''''''''''2'">
              <a:rPr lang="en-US" altLang="en-US" sz="1100" smtClean="0"/>
              <a:pPr algn="ctr">
                <a:spcBef>
                  <a:spcPct val="0"/>
                </a:spcBef>
              </a:pPr>
              <a:t>2</a:t>
            </a:fld>
            <a:endParaRPr lang="en-US" sz="1100" dirty="0"/>
          </a:p>
        </p:txBody>
      </p:sp>
      <p:sp>
        <p:nvSpPr>
          <p:cNvPr id="43" name="Text Placeholder">
            <a:extLst>
              <a:ext uri="{FF2B5EF4-FFF2-40B4-BE49-F238E27FC236}">
                <a16:creationId xmlns:a16="http://schemas.microsoft.com/office/drawing/2014/main" id="{AD22F516-FAEE-4B02-B04A-C204A2F6D3D0}"/>
              </a:ext>
            </a:extLst>
          </p:cNvPr>
          <p:cNvSpPr>
            <a:spLocks noGrp="1"/>
          </p:cNvSpPr>
          <p:nvPr>
            <p:custDataLst>
              <p:tags r:id="rId8"/>
            </p:custDataLst>
          </p:nvPr>
        </p:nvSpPr>
        <p:spPr bwMode="auto">
          <a:xfrm>
            <a:off x="4840288"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88DD5DE9-A0D3-405B-A799-DB69908BD0BD}" type="datetime'''''''''''''''''''''''''''''4'''''''''">
              <a:rPr lang="en-US" altLang="en-US" sz="1100" smtClean="0"/>
              <a:pPr algn="ctr">
                <a:spcBef>
                  <a:spcPct val="0"/>
                </a:spcBef>
              </a:pPr>
              <a:t>4</a:t>
            </a:fld>
            <a:endParaRPr lang="en-US" sz="1100" dirty="0"/>
          </a:p>
        </p:txBody>
      </p:sp>
      <p:sp>
        <p:nvSpPr>
          <p:cNvPr id="44" name="Text Placeholder">
            <a:extLst>
              <a:ext uri="{FF2B5EF4-FFF2-40B4-BE49-F238E27FC236}">
                <a16:creationId xmlns:a16="http://schemas.microsoft.com/office/drawing/2014/main" id="{B9F76DC0-7280-414B-96CE-06BF586AA31D}"/>
              </a:ext>
            </a:extLst>
          </p:cNvPr>
          <p:cNvSpPr>
            <a:spLocks noGrp="1"/>
          </p:cNvSpPr>
          <p:nvPr>
            <p:custDataLst>
              <p:tags r:id="rId9"/>
            </p:custDataLst>
          </p:nvPr>
        </p:nvSpPr>
        <p:spPr bwMode="auto">
          <a:xfrm>
            <a:off x="5341938" y="4533900"/>
            <a:ext cx="7620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F5AF3D21-B586-4A28-89A2-918A65A888A3}" type="datetime'''''''''''5'''''''''''''''''''''''''''''''''''''''''''''''">
              <a:rPr lang="en-US" altLang="en-US" sz="1100" smtClean="0"/>
              <a:pPr algn="ctr">
                <a:spcBef>
                  <a:spcPct val="0"/>
                </a:spcBef>
              </a:pPr>
              <a:t>5</a:t>
            </a:fld>
            <a:endParaRPr lang="en-US" sz="1100" dirty="0"/>
          </a:p>
        </p:txBody>
      </p:sp>
      <p:sp>
        <p:nvSpPr>
          <p:cNvPr id="108" name="Text Placeholder">
            <a:extLst>
              <a:ext uri="{FF2B5EF4-FFF2-40B4-BE49-F238E27FC236}">
                <a16:creationId xmlns:a16="http://schemas.microsoft.com/office/drawing/2014/main" id="{84EFC601-570F-4DC5-A264-25000F63CAB3}"/>
              </a:ext>
            </a:extLst>
          </p:cNvPr>
          <p:cNvSpPr>
            <a:spLocks noGrp="1"/>
          </p:cNvSpPr>
          <p:nvPr>
            <p:custDataLst>
              <p:tags r:id="rId10"/>
            </p:custDataLst>
          </p:nvPr>
        </p:nvSpPr>
        <p:spPr bwMode="gray">
          <a:xfrm>
            <a:off x="3203575" y="3282950"/>
            <a:ext cx="33337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b"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5CF2ADAB-9658-43B2-9F52-AC9C14A5B2CC}" type="datetime'''1''''''0''''''''''''''''''0''''%'''''''''''''">
              <a:rPr lang="en-US" altLang="en-US" sz="1100" smtClean="0"/>
              <a:pPr algn="ctr">
                <a:spcBef>
                  <a:spcPct val="0"/>
                </a:spcBef>
              </a:pPr>
              <a:t>100%</a:t>
            </a:fld>
            <a:endParaRPr lang="en-US" sz="1100" dirty="0"/>
          </a:p>
        </p:txBody>
      </p:sp>
      <p:sp>
        <p:nvSpPr>
          <p:cNvPr id="109" name="Text Placeholder">
            <a:extLst>
              <a:ext uri="{FF2B5EF4-FFF2-40B4-BE49-F238E27FC236}">
                <a16:creationId xmlns:a16="http://schemas.microsoft.com/office/drawing/2014/main" id="{FBE158ED-99E8-47EC-A17A-FE773964DEA9}"/>
              </a:ext>
            </a:extLst>
          </p:cNvPr>
          <p:cNvSpPr>
            <a:spLocks noGrp="1"/>
          </p:cNvSpPr>
          <p:nvPr>
            <p:custDataLst>
              <p:tags r:id="rId11"/>
            </p:custDataLst>
          </p:nvPr>
        </p:nvSpPr>
        <p:spPr bwMode="gray">
          <a:xfrm>
            <a:off x="3738563" y="3333750"/>
            <a:ext cx="26987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b"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9C5336B0-097C-4287-B297-BF172021EBA5}" type="datetime'''''9''''''''''''''''''''5''''''''''''%'''''''''''''">
              <a:rPr lang="en-US" altLang="en-US" sz="1100" smtClean="0"/>
              <a:pPr algn="ctr">
                <a:spcBef>
                  <a:spcPct val="0"/>
                </a:spcBef>
              </a:pPr>
              <a:t>95%</a:t>
            </a:fld>
            <a:endParaRPr lang="en-US" sz="1100" dirty="0"/>
          </a:p>
        </p:txBody>
      </p:sp>
      <p:sp>
        <p:nvSpPr>
          <p:cNvPr id="110" name="Text Placeholder">
            <a:extLst>
              <a:ext uri="{FF2B5EF4-FFF2-40B4-BE49-F238E27FC236}">
                <a16:creationId xmlns:a16="http://schemas.microsoft.com/office/drawing/2014/main" id="{11BFE511-C7B6-4782-9838-379934600980}"/>
              </a:ext>
            </a:extLst>
          </p:cNvPr>
          <p:cNvSpPr>
            <a:spLocks noGrp="1"/>
          </p:cNvSpPr>
          <p:nvPr>
            <p:custDataLst>
              <p:tags r:id="rId12"/>
            </p:custDataLst>
          </p:nvPr>
        </p:nvSpPr>
        <p:spPr bwMode="gray">
          <a:xfrm>
            <a:off x="4240213" y="3489325"/>
            <a:ext cx="26987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b"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6574A6F9-CAA5-44F2-8540-40364137D644}" type="datetime'''''''''8''''''0''%'''''''">
              <a:rPr lang="en-US" altLang="en-US" sz="1100" smtClean="0"/>
              <a:pPr algn="ctr">
                <a:spcBef>
                  <a:spcPct val="0"/>
                </a:spcBef>
              </a:pPr>
              <a:t>80%</a:t>
            </a:fld>
            <a:endParaRPr lang="en-US" sz="1100" dirty="0"/>
          </a:p>
        </p:txBody>
      </p:sp>
      <p:sp>
        <p:nvSpPr>
          <p:cNvPr id="111" name="Text Placeholder">
            <a:extLst>
              <a:ext uri="{FF2B5EF4-FFF2-40B4-BE49-F238E27FC236}">
                <a16:creationId xmlns:a16="http://schemas.microsoft.com/office/drawing/2014/main" id="{9CE6F8D2-7B0E-42A4-A211-A7A39546034D}"/>
              </a:ext>
            </a:extLst>
          </p:cNvPr>
          <p:cNvSpPr>
            <a:spLocks noGrp="1"/>
          </p:cNvSpPr>
          <p:nvPr>
            <p:custDataLst>
              <p:tags r:id="rId13"/>
            </p:custDataLst>
          </p:nvPr>
        </p:nvSpPr>
        <p:spPr bwMode="gray">
          <a:xfrm>
            <a:off x="4743450" y="3333750"/>
            <a:ext cx="26987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b"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61D1A8EF-A69C-48F0-9BE4-838847029AE4}" type="datetime'''9''''5''''%'''''">
              <a:rPr lang="en-US" altLang="en-US" sz="1100" smtClean="0"/>
              <a:pPr algn="ctr">
                <a:spcBef>
                  <a:spcPct val="0"/>
                </a:spcBef>
              </a:pPr>
              <a:t>95%</a:t>
            </a:fld>
            <a:endParaRPr lang="en-US" sz="1100" dirty="0"/>
          </a:p>
        </p:txBody>
      </p:sp>
      <p:sp>
        <p:nvSpPr>
          <p:cNvPr id="112" name="Text Placeholder">
            <a:extLst>
              <a:ext uri="{FF2B5EF4-FFF2-40B4-BE49-F238E27FC236}">
                <a16:creationId xmlns:a16="http://schemas.microsoft.com/office/drawing/2014/main" id="{B7B252D4-C5E0-4C94-AD8F-319A940FEECB}"/>
              </a:ext>
            </a:extLst>
          </p:cNvPr>
          <p:cNvSpPr>
            <a:spLocks noGrp="1"/>
          </p:cNvSpPr>
          <p:nvPr>
            <p:custDataLst>
              <p:tags r:id="rId14"/>
            </p:custDataLst>
          </p:nvPr>
        </p:nvSpPr>
        <p:spPr bwMode="gray">
          <a:xfrm>
            <a:off x="5245100" y="3540125"/>
            <a:ext cx="26987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0638" tIns="0" rIns="20638" bIns="0" numCol="1" spcCol="0" rtlCol="0" anchor="b" anchorCtr="0">
            <a:noAutofit/>
          </a:bodyPr>
          <a:lst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a:lstStyle>
          <a:p>
            <a:pPr algn="ctr">
              <a:spcBef>
                <a:spcPct val="0"/>
              </a:spcBef>
            </a:pPr>
            <a:fld id="{0DD826D8-586A-4B67-9E51-FA81C883172E}" type="datetime'''''''''''''''''''''''''''7''''''''5''''%'''''''''''''''''">
              <a:rPr lang="en-US" altLang="en-US" sz="1100" smtClean="0"/>
              <a:pPr algn="ctr">
                <a:spcBef>
                  <a:spcPct val="0"/>
                </a:spcBef>
              </a:pPr>
              <a:t>75%</a:t>
            </a:fld>
            <a:endParaRPr lang="en-US" sz="1100" dirty="0"/>
          </a:p>
        </p:txBody>
      </p:sp>
      <p:sp>
        <p:nvSpPr>
          <p:cNvPr id="18" name="TextBox 17">
            <a:extLst>
              <a:ext uri="{FF2B5EF4-FFF2-40B4-BE49-F238E27FC236}">
                <a16:creationId xmlns:a16="http://schemas.microsoft.com/office/drawing/2014/main" id="{C7EF502C-B52D-4F32-9C57-69FE2C1C075B}"/>
              </a:ext>
            </a:extLst>
          </p:cNvPr>
          <p:cNvSpPr txBox="1"/>
          <p:nvPr/>
        </p:nvSpPr>
        <p:spPr>
          <a:xfrm>
            <a:off x="3635897" y="4724538"/>
            <a:ext cx="1473160" cy="145424"/>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050" noProof="0" dirty="0">
                <a:latin typeface="+mn-lt"/>
                <a:cs typeface="Arial Narrow" pitchFamily="34" charset="0"/>
              </a:rPr>
              <a:t>% Completion by question #</a:t>
            </a:r>
          </a:p>
        </p:txBody>
      </p:sp>
    </p:spTree>
    <p:extLst>
      <p:ext uri="{BB962C8B-B14F-4D97-AF65-F5344CB8AC3E}">
        <p14:creationId xmlns:p14="http://schemas.microsoft.com/office/powerpoint/2010/main" val="22615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1582367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2" name="think-cell Slide" r:id="rId5" imgW="216" imgH="216" progId="TCLayout.ActiveDocument.1">
                  <p:embed/>
                </p:oleObj>
              </mc:Choice>
              <mc:Fallback>
                <p:oleObj name="think-cell Slide" r:id="rId5"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4" name="Rectangle 23" hidden="1">
            <a:extLst>
              <a:ext uri="{FF2B5EF4-FFF2-40B4-BE49-F238E27FC236}">
                <a16:creationId xmlns:a16="http://schemas.microsoft.com/office/drawing/2014/main" id="{269F4C2E-9506-44ED-9DDA-363CEBA9D629}"/>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2700" b="0" dirty="0">
              <a:latin typeface="Arial Narrow" panose="020B0606020202030204" pitchFamily="34" charset="0"/>
              <a:ea typeface="+mj-ea"/>
              <a:cs typeface="+mj-cs"/>
              <a:sym typeface="Arial Narrow" panose="020B0606020202030204" pitchFamily="34" charset="0"/>
            </a:endParaRPr>
          </a:p>
        </p:txBody>
      </p:sp>
      <p:sp>
        <p:nvSpPr>
          <p:cNvPr id="4" name="Title 3"/>
          <p:cNvSpPr>
            <a:spLocks noGrp="1"/>
          </p:cNvSpPr>
          <p:nvPr>
            <p:ph type="title"/>
          </p:nvPr>
        </p:nvSpPr>
        <p:spPr/>
        <p:txBody>
          <a:bodyPr/>
          <a:lstStyle/>
          <a:p>
            <a:r>
              <a:rPr lang="en-US" dirty="0"/>
              <a:t>What are the column names of each table from the results of the home try-on A/B Test?</a:t>
            </a:r>
          </a:p>
        </p:txBody>
      </p:sp>
      <p:sp>
        <p:nvSpPr>
          <p:cNvPr id="20" name="TextBox 19"/>
          <p:cNvSpPr txBox="1">
            <a:spLocks/>
          </p:cNvSpPr>
          <p:nvPr/>
        </p:nvSpPr>
        <p:spPr>
          <a:xfrm>
            <a:off x="5945427" y="1840865"/>
            <a:ext cx="270875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04875"/>
            <a:ext cx="2316052" cy="4677071"/>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4087687"/>
              <a:chOff x="633948" y="2282975"/>
              <a:chExt cx="2514600" cy="4087687"/>
            </a:xfrm>
          </p:grpSpPr>
          <p:sp>
            <p:nvSpPr>
              <p:cNvPr id="19" name="TextBox 18"/>
              <p:cNvSpPr txBox="1">
                <a:spLocks/>
              </p:cNvSpPr>
              <p:nvPr/>
            </p:nvSpPr>
            <p:spPr>
              <a:xfrm>
                <a:off x="633948" y="2677343"/>
                <a:ext cx="2514600" cy="3693319"/>
              </a:xfrm>
              <a:prstGeom prst="rect">
                <a:avLst/>
              </a:prstGeom>
              <a:noFill/>
              <a:ln w="9525">
                <a:noFill/>
              </a:ln>
            </p:spPr>
            <p:txBody>
              <a:bodyPr vert="horz" wrap="square" lIns="0" tIns="0" rIns="0" bIns="0" rtlCol="0">
                <a:spAutoFit/>
              </a:bodyPr>
              <a:lstStyle/>
              <a:p>
                <a:pPr>
                  <a:spcBef>
                    <a:spcPts val="1200"/>
                  </a:spcBef>
                </a:pPr>
                <a:r>
                  <a:rPr lang="en-US" altLang="en-US" sz="1200" b="0" dirty="0" err="1">
                    <a:solidFill>
                      <a:srgbClr val="484848"/>
                    </a:solidFill>
                    <a:latin typeface="+mn-lt"/>
                  </a:rPr>
                  <a:t>Warby</a:t>
                </a:r>
                <a:r>
                  <a:rPr lang="en-US" altLang="en-US" sz="1200" b="0" dirty="0">
                    <a:solidFill>
                      <a:srgbClr val="484848"/>
                    </a:solidFill>
                    <a:latin typeface="+mn-lt"/>
                  </a:rPr>
                  <a:t> Parker's purchase funnel is:</a:t>
                </a:r>
              </a:p>
              <a:p>
                <a:pPr lvl="0" eaLnBrk="0" hangingPunct="0"/>
                <a:r>
                  <a:rPr lang="en-US" altLang="en-US" sz="1200" b="0" dirty="0">
                    <a:solidFill>
                      <a:srgbClr val="484848"/>
                    </a:solidFill>
                    <a:latin typeface="+mn-lt"/>
                  </a:rPr>
                  <a:t>Take the Style Quiz → Home Try-On → Purchase the Perfect Pair of Glasses</a:t>
                </a:r>
              </a:p>
              <a:p>
                <a:pPr lvl="0" eaLnBrk="0" hangingPunct="0"/>
                <a:endParaRPr lang="en-US" altLang="en-US" sz="1200" b="0" dirty="0">
                  <a:solidFill>
                    <a:srgbClr val="484848"/>
                  </a:solidFill>
                  <a:latin typeface="+mn-lt"/>
                </a:endParaRPr>
              </a:p>
              <a:p>
                <a:pPr lvl="0" eaLnBrk="0" hangingPunct="0"/>
                <a:r>
                  <a:rPr lang="en-US" altLang="en-US" sz="1200" b="0" dirty="0">
                    <a:solidFill>
                      <a:srgbClr val="484848"/>
                    </a:solidFill>
                    <a:latin typeface="+mn-lt"/>
                  </a:rPr>
                  <a:t>During the Home Try-On stage, we will be conducting an A/B Test:</a:t>
                </a:r>
              </a:p>
              <a:p>
                <a:pPr marL="171450" lvl="0" indent="-171450" eaLnBrk="0" hangingPunct="0">
                  <a:buFont typeface="Arial" panose="020B0604020202020204" pitchFamily="34" charset="0"/>
                  <a:buChar char="•"/>
                </a:pPr>
                <a:r>
                  <a:rPr lang="en-US" altLang="en-US" sz="1200" b="0" dirty="0">
                    <a:solidFill>
                      <a:srgbClr val="484848"/>
                    </a:solidFill>
                    <a:latin typeface="+mn-lt"/>
                  </a:rPr>
                  <a:t>50% of the users will get 3 pairs to try on</a:t>
                </a:r>
              </a:p>
              <a:p>
                <a:pPr marL="171450" lvl="0" indent="-171450" eaLnBrk="0" hangingPunct="0">
                  <a:buFont typeface="Arial" panose="020B0604020202020204" pitchFamily="34" charset="0"/>
                  <a:buChar char="•"/>
                </a:pPr>
                <a:r>
                  <a:rPr lang="en-US" altLang="en-US" sz="1200" b="0" dirty="0">
                    <a:solidFill>
                      <a:srgbClr val="484848"/>
                    </a:solidFill>
                    <a:latin typeface="+mn-lt"/>
                  </a:rPr>
                  <a:t>50% of the users will get 5 pairs to try on</a:t>
                </a:r>
              </a:p>
              <a:p>
                <a:pPr marL="171450" lvl="0" indent="-171450" eaLnBrk="0" hangingPunct="0">
                  <a:buFont typeface="Arial" panose="020B0604020202020204" pitchFamily="34" charset="0"/>
                  <a:buChar char="•"/>
                </a:pPr>
                <a:endParaRPr lang="en-US" altLang="en-US" sz="1200" b="0" dirty="0">
                  <a:solidFill>
                    <a:srgbClr val="484848"/>
                  </a:solidFill>
                  <a:latin typeface="+mn-lt"/>
                </a:endParaRPr>
              </a:p>
              <a:p>
                <a:pPr lvl="0" eaLnBrk="0" hangingPunct="0"/>
                <a:r>
                  <a:rPr lang="en-US" altLang="en-US" sz="1200" b="0" dirty="0">
                    <a:solidFill>
                      <a:srgbClr val="484848"/>
                    </a:solidFill>
                    <a:latin typeface="+mn-lt"/>
                  </a:rPr>
                  <a:t>[…] The data will be distributed across three tables:</a:t>
                </a:r>
              </a:p>
              <a:p>
                <a:pPr marL="171450" lvl="0" indent="-171450" eaLnBrk="0" hangingPunct="0">
                  <a:buFont typeface="Arial" panose="020B0604020202020204" pitchFamily="34" charset="0"/>
                  <a:buChar char="•"/>
                </a:pPr>
                <a:r>
                  <a:rPr lang="en-US" altLang="en-US" sz="1200" b="0" dirty="0">
                    <a:solidFill>
                      <a:srgbClr val="484848"/>
                    </a:solidFill>
                    <a:latin typeface="+mn-lt"/>
                  </a:rPr>
                  <a:t>quiz</a:t>
                </a:r>
              </a:p>
              <a:p>
                <a:pPr marL="171450" lvl="0" indent="-171450" eaLnBrk="0" hangingPunct="0">
                  <a:buFont typeface="Arial" panose="020B0604020202020204" pitchFamily="34" charset="0"/>
                  <a:buChar char="•"/>
                </a:pPr>
                <a:r>
                  <a:rPr lang="en-US" altLang="en-US" sz="1200" b="0" dirty="0" err="1">
                    <a:solidFill>
                      <a:srgbClr val="484848"/>
                    </a:solidFill>
                    <a:latin typeface="+mn-lt"/>
                  </a:rPr>
                  <a:t>home_try_on</a:t>
                </a:r>
                <a:endParaRPr lang="en-US" altLang="en-US" sz="1200" b="0" dirty="0">
                  <a:solidFill>
                    <a:srgbClr val="484848"/>
                  </a:solidFill>
                  <a:latin typeface="+mn-lt"/>
                </a:endParaRPr>
              </a:p>
              <a:p>
                <a:pPr marL="171450" lvl="0" indent="-171450" eaLnBrk="0" hangingPunct="0">
                  <a:buFont typeface="Arial" panose="020B0604020202020204" pitchFamily="34" charset="0"/>
                  <a:buChar char="•"/>
                </a:pPr>
                <a:r>
                  <a:rPr lang="en-US" altLang="en-US" sz="1200" b="0" dirty="0">
                    <a:solidFill>
                      <a:srgbClr val="484848"/>
                    </a:solidFill>
                    <a:latin typeface="+mn-lt"/>
                  </a:rPr>
                  <a:t>purchase</a:t>
                </a:r>
              </a:p>
              <a:p>
                <a:pPr marL="171450" lvl="0" indent="-171450" eaLnBrk="0" hangingPunct="0">
                  <a:buFont typeface="Arial" panose="020B0604020202020204" pitchFamily="34" charset="0"/>
                  <a:buChar char="•"/>
                </a:pPr>
                <a:endParaRPr lang="en-US" altLang="en-US" sz="1200" b="0" dirty="0">
                  <a:solidFill>
                    <a:srgbClr val="484848"/>
                  </a:solidFill>
                  <a:latin typeface="+mn-lt"/>
                </a:endParaRPr>
              </a:p>
              <a:p>
                <a:pPr lvl="0" eaLnBrk="0" hangingPunct="0"/>
                <a:r>
                  <a:rPr lang="en-US" altLang="en-US" sz="1200" b="0" dirty="0">
                    <a:solidFill>
                      <a:srgbClr val="484848"/>
                    </a:solidFill>
                    <a:latin typeface="+mn-lt"/>
                  </a:rPr>
                  <a:t>Examine the first five rows of each table.  What are the column names?</a:t>
                </a:r>
                <a:endParaRPr lang="en-US" sz="1200" b="0" dirty="0">
                  <a:solidFill>
                    <a:srgbClr val="484848"/>
                  </a:solidFill>
                  <a:latin typeface="+mn-lt"/>
                </a:endParaRP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C</a:t>
            </a:r>
          </a:p>
        </p:txBody>
      </p:sp>
      <p:sp>
        <p:nvSpPr>
          <p:cNvPr id="3" name="RbSticker"/>
          <p:cNvSpPr txBox="1"/>
          <p:nvPr/>
        </p:nvSpPr>
        <p:spPr>
          <a:xfrm>
            <a:off x="831850" y="260349"/>
            <a:ext cx="2333588"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A/B Testing with home try-on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37202"/>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pic>
        <p:nvPicPr>
          <p:cNvPr id="12" name="Picture 11">
            <a:extLst>
              <a:ext uri="{FF2B5EF4-FFF2-40B4-BE49-F238E27FC236}">
                <a16:creationId xmlns:a16="http://schemas.microsoft.com/office/drawing/2014/main" id="{FA4FCB66-3CCC-4152-8F91-795388CA444E}"/>
              </a:ext>
            </a:extLst>
          </p:cNvPr>
          <p:cNvPicPr>
            <a:picLocks noChangeAspect="1"/>
          </p:cNvPicPr>
          <p:nvPr/>
        </p:nvPicPr>
        <p:blipFill>
          <a:blip r:embed="rId7"/>
          <a:stretch>
            <a:fillRect/>
          </a:stretch>
        </p:blipFill>
        <p:spPr>
          <a:xfrm>
            <a:off x="3115391" y="2192624"/>
            <a:ext cx="2518058" cy="291828"/>
          </a:xfrm>
          <a:prstGeom prst="rect">
            <a:avLst/>
          </a:prstGeom>
        </p:spPr>
      </p:pic>
      <p:pic>
        <p:nvPicPr>
          <p:cNvPr id="15" name="Picture 14">
            <a:extLst>
              <a:ext uri="{FF2B5EF4-FFF2-40B4-BE49-F238E27FC236}">
                <a16:creationId xmlns:a16="http://schemas.microsoft.com/office/drawing/2014/main" id="{8C8102FD-EB8F-4774-A8B3-1C4B59CEA72F}"/>
              </a:ext>
            </a:extLst>
          </p:cNvPr>
          <p:cNvPicPr>
            <a:picLocks noChangeAspect="1"/>
          </p:cNvPicPr>
          <p:nvPr/>
        </p:nvPicPr>
        <p:blipFill>
          <a:blip r:embed="rId8"/>
          <a:stretch>
            <a:fillRect/>
          </a:stretch>
        </p:blipFill>
        <p:spPr>
          <a:xfrm>
            <a:off x="3115391" y="2606746"/>
            <a:ext cx="2514592" cy="291426"/>
          </a:xfrm>
          <a:prstGeom prst="rect">
            <a:avLst/>
          </a:prstGeom>
        </p:spPr>
      </p:pic>
      <p:pic>
        <p:nvPicPr>
          <p:cNvPr id="16" name="Picture 15">
            <a:extLst>
              <a:ext uri="{FF2B5EF4-FFF2-40B4-BE49-F238E27FC236}">
                <a16:creationId xmlns:a16="http://schemas.microsoft.com/office/drawing/2014/main" id="{42498781-7784-495C-A5DC-6145D8803246}"/>
              </a:ext>
            </a:extLst>
          </p:cNvPr>
          <p:cNvPicPr>
            <a:picLocks noChangeAspect="1"/>
          </p:cNvPicPr>
          <p:nvPr/>
        </p:nvPicPr>
        <p:blipFill>
          <a:blip r:embed="rId9"/>
          <a:stretch>
            <a:fillRect/>
          </a:stretch>
        </p:blipFill>
        <p:spPr>
          <a:xfrm>
            <a:off x="3115391" y="3020466"/>
            <a:ext cx="2514590" cy="291426"/>
          </a:xfrm>
          <a:prstGeom prst="rect">
            <a:avLst/>
          </a:prstGeom>
        </p:spPr>
      </p:pic>
      <p:graphicFrame>
        <p:nvGraphicFramePr>
          <p:cNvPr id="27" name="Table 26">
            <a:extLst>
              <a:ext uri="{FF2B5EF4-FFF2-40B4-BE49-F238E27FC236}">
                <a16:creationId xmlns:a16="http://schemas.microsoft.com/office/drawing/2014/main" id="{0B5C2CF6-2312-462A-986A-726243294283}"/>
              </a:ext>
            </a:extLst>
          </p:cNvPr>
          <p:cNvGraphicFramePr>
            <a:graphicFrameLocks noGrp="1"/>
          </p:cNvGraphicFramePr>
          <p:nvPr>
            <p:extLst>
              <p:ext uri="{D42A27DB-BD31-4B8C-83A1-F6EECF244321}">
                <p14:modId xmlns:p14="http://schemas.microsoft.com/office/powerpoint/2010/main" val="1166701511"/>
              </p:ext>
            </p:extLst>
          </p:nvPr>
        </p:nvGraphicFramePr>
        <p:xfrm>
          <a:off x="5947879" y="2192624"/>
          <a:ext cx="2149746" cy="1274628"/>
        </p:xfrm>
        <a:graphic>
          <a:graphicData uri="http://schemas.openxmlformats.org/drawingml/2006/table">
            <a:tbl>
              <a:tblPr>
                <a:tableStyleId>{284E427A-3D55-4303-BF80-6455036E1DE7}</a:tableStyleId>
              </a:tblPr>
              <a:tblGrid>
                <a:gridCol w="2149746">
                  <a:extLst>
                    <a:ext uri="{9D8B030D-6E8A-4147-A177-3AD203B41FA5}">
                      <a16:colId xmlns:a16="http://schemas.microsoft.com/office/drawing/2014/main" val="878601198"/>
                    </a:ext>
                  </a:extLst>
                </a:gridCol>
              </a:tblGrid>
              <a:tr h="151785">
                <a:tc>
                  <a:txBody>
                    <a:bodyPr/>
                    <a:lstStyle/>
                    <a:p>
                      <a:pPr algn="l"/>
                      <a:r>
                        <a:rPr lang="en-US" sz="1100" b="1" dirty="0">
                          <a:solidFill>
                            <a:srgbClr val="525252"/>
                          </a:solidFill>
                          <a:effectLst/>
                        </a:rPr>
                        <a:t>“quiz” column name</a:t>
                      </a:r>
                    </a:p>
                  </a:txBody>
                  <a:tcPr marL="44797" marR="44797" marT="22399" marB="22399" anchor="ctr"/>
                </a:tc>
                <a:extLst>
                  <a:ext uri="{0D108BD9-81ED-4DB2-BD59-A6C34878D82A}">
                    <a16:rowId xmlns:a16="http://schemas.microsoft.com/office/drawing/2014/main" val="3116369216"/>
                  </a:ext>
                </a:extLst>
              </a:tr>
              <a:tr h="1517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solidFill>
                            <a:srgbClr val="525252"/>
                          </a:solidFill>
                          <a:effectLst/>
                        </a:rPr>
                        <a:t>user_id</a:t>
                      </a:r>
                      <a:endParaRPr lang="en-US" sz="1100" dirty="0">
                        <a:solidFill>
                          <a:srgbClr val="525252"/>
                        </a:solidFill>
                        <a:effectLst/>
                      </a:endParaRPr>
                    </a:p>
                  </a:txBody>
                  <a:tcPr marL="44797" marR="44797" marT="22399" marB="22399" anchor="ctr"/>
                </a:tc>
                <a:extLst>
                  <a:ext uri="{0D108BD9-81ED-4DB2-BD59-A6C34878D82A}">
                    <a16:rowId xmlns:a16="http://schemas.microsoft.com/office/drawing/2014/main" val="826156480"/>
                  </a:ext>
                </a:extLst>
              </a:tr>
              <a:tr h="151785">
                <a:tc>
                  <a:txBody>
                    <a:bodyPr/>
                    <a:lstStyle/>
                    <a:p>
                      <a:pPr algn="l"/>
                      <a:r>
                        <a:rPr lang="en-US" sz="1100" dirty="0">
                          <a:solidFill>
                            <a:srgbClr val="525252"/>
                          </a:solidFill>
                          <a:effectLst/>
                        </a:rPr>
                        <a:t>style</a:t>
                      </a:r>
                    </a:p>
                  </a:txBody>
                  <a:tcPr marL="44797" marR="44797" marT="22399" marB="22399" anchor="ctr"/>
                </a:tc>
                <a:extLst>
                  <a:ext uri="{0D108BD9-81ED-4DB2-BD59-A6C34878D82A}">
                    <a16:rowId xmlns:a16="http://schemas.microsoft.com/office/drawing/2014/main" val="3091863086"/>
                  </a:ext>
                </a:extLst>
              </a:tr>
              <a:tr h="151785">
                <a:tc>
                  <a:txBody>
                    <a:bodyPr/>
                    <a:lstStyle/>
                    <a:p>
                      <a:pPr algn="l"/>
                      <a:r>
                        <a:rPr lang="en-US" sz="1100" dirty="0">
                          <a:solidFill>
                            <a:srgbClr val="525252"/>
                          </a:solidFill>
                          <a:effectLst/>
                        </a:rPr>
                        <a:t>fit</a:t>
                      </a:r>
                    </a:p>
                  </a:txBody>
                  <a:tcPr marL="44797" marR="44797" marT="22399" marB="22399" anchor="ctr"/>
                </a:tc>
                <a:extLst>
                  <a:ext uri="{0D108BD9-81ED-4DB2-BD59-A6C34878D82A}">
                    <a16:rowId xmlns:a16="http://schemas.microsoft.com/office/drawing/2014/main" val="2163024823"/>
                  </a:ext>
                </a:extLst>
              </a:tr>
              <a:tr h="151785">
                <a:tc>
                  <a:txBody>
                    <a:bodyPr/>
                    <a:lstStyle/>
                    <a:p>
                      <a:pPr algn="l"/>
                      <a:r>
                        <a:rPr lang="en-US" sz="1100" dirty="0">
                          <a:solidFill>
                            <a:srgbClr val="525252"/>
                          </a:solidFill>
                          <a:effectLst/>
                        </a:rPr>
                        <a:t>shape</a:t>
                      </a:r>
                    </a:p>
                  </a:txBody>
                  <a:tcPr marL="44797" marR="44797" marT="22399" marB="22399" anchor="ctr"/>
                </a:tc>
                <a:extLst>
                  <a:ext uri="{0D108BD9-81ED-4DB2-BD59-A6C34878D82A}">
                    <a16:rowId xmlns:a16="http://schemas.microsoft.com/office/drawing/2014/main" val="2969662780"/>
                  </a:ext>
                </a:extLst>
              </a:tr>
              <a:tr h="151785">
                <a:tc>
                  <a:txBody>
                    <a:bodyPr/>
                    <a:lstStyle/>
                    <a:p>
                      <a:pPr algn="l"/>
                      <a:r>
                        <a:rPr lang="en-US" sz="1100" dirty="0">
                          <a:solidFill>
                            <a:srgbClr val="525252"/>
                          </a:solidFill>
                          <a:effectLst/>
                        </a:rPr>
                        <a:t>color</a:t>
                      </a:r>
                    </a:p>
                  </a:txBody>
                  <a:tcPr marL="44797" marR="44797" marT="22399" marB="22399" anchor="ctr"/>
                </a:tc>
                <a:extLst>
                  <a:ext uri="{0D108BD9-81ED-4DB2-BD59-A6C34878D82A}">
                    <a16:rowId xmlns:a16="http://schemas.microsoft.com/office/drawing/2014/main" val="1663013933"/>
                  </a:ext>
                </a:extLst>
              </a:tr>
            </a:tbl>
          </a:graphicData>
        </a:graphic>
      </p:graphicFrame>
      <p:graphicFrame>
        <p:nvGraphicFramePr>
          <p:cNvPr id="28" name="Table 27">
            <a:extLst>
              <a:ext uri="{FF2B5EF4-FFF2-40B4-BE49-F238E27FC236}">
                <a16:creationId xmlns:a16="http://schemas.microsoft.com/office/drawing/2014/main" id="{436D45BD-9680-4408-8B50-13C10E599E31}"/>
              </a:ext>
            </a:extLst>
          </p:cNvPr>
          <p:cNvGraphicFramePr>
            <a:graphicFrameLocks noGrp="1"/>
          </p:cNvGraphicFramePr>
          <p:nvPr>
            <p:extLst>
              <p:ext uri="{D42A27DB-BD31-4B8C-83A1-F6EECF244321}">
                <p14:modId xmlns:p14="http://schemas.microsoft.com/office/powerpoint/2010/main" val="7219688"/>
              </p:ext>
            </p:extLst>
          </p:nvPr>
        </p:nvGraphicFramePr>
        <p:xfrm>
          <a:off x="5947879" y="3549132"/>
          <a:ext cx="2149746" cy="849752"/>
        </p:xfrm>
        <a:graphic>
          <a:graphicData uri="http://schemas.openxmlformats.org/drawingml/2006/table">
            <a:tbl>
              <a:tblPr>
                <a:tableStyleId>{284E427A-3D55-4303-BF80-6455036E1DE7}</a:tableStyleId>
              </a:tblPr>
              <a:tblGrid>
                <a:gridCol w="2149746">
                  <a:extLst>
                    <a:ext uri="{9D8B030D-6E8A-4147-A177-3AD203B41FA5}">
                      <a16:colId xmlns:a16="http://schemas.microsoft.com/office/drawing/2014/main" val="878601198"/>
                    </a:ext>
                  </a:extLst>
                </a:gridCol>
              </a:tblGrid>
              <a:tr h="85888">
                <a:tc>
                  <a:txBody>
                    <a:bodyPr/>
                    <a:lstStyle/>
                    <a:p>
                      <a:pPr algn="l"/>
                      <a:r>
                        <a:rPr lang="en-US" sz="1100" b="1" dirty="0">
                          <a:solidFill>
                            <a:srgbClr val="525252"/>
                          </a:solidFill>
                          <a:effectLst/>
                        </a:rPr>
                        <a:t>“</a:t>
                      </a:r>
                      <a:r>
                        <a:rPr lang="en-US" sz="1100" b="1" dirty="0" err="1">
                          <a:solidFill>
                            <a:srgbClr val="525252"/>
                          </a:solidFill>
                          <a:effectLst/>
                        </a:rPr>
                        <a:t>home_try_on</a:t>
                      </a:r>
                      <a:r>
                        <a:rPr lang="en-US" sz="1100" b="1" dirty="0">
                          <a:solidFill>
                            <a:srgbClr val="525252"/>
                          </a:solidFill>
                          <a:effectLst/>
                        </a:rPr>
                        <a:t>” column name</a:t>
                      </a:r>
                    </a:p>
                  </a:txBody>
                  <a:tcPr marL="44797" marR="44797" marT="22399" marB="22399" anchor="ctr"/>
                </a:tc>
                <a:extLst>
                  <a:ext uri="{0D108BD9-81ED-4DB2-BD59-A6C34878D82A}">
                    <a16:rowId xmlns:a16="http://schemas.microsoft.com/office/drawing/2014/main" val="3116369216"/>
                  </a:ext>
                </a:extLst>
              </a:tr>
              <a:tr h="85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solidFill>
                            <a:srgbClr val="525252"/>
                          </a:solidFill>
                          <a:effectLst/>
                        </a:rPr>
                        <a:t>user_id</a:t>
                      </a:r>
                      <a:endParaRPr lang="en-US" sz="1100" dirty="0">
                        <a:solidFill>
                          <a:srgbClr val="525252"/>
                        </a:solidFill>
                        <a:effectLst/>
                      </a:endParaRPr>
                    </a:p>
                  </a:txBody>
                  <a:tcPr marL="44797" marR="44797" marT="22399" marB="22399" anchor="ctr"/>
                </a:tc>
                <a:extLst>
                  <a:ext uri="{0D108BD9-81ED-4DB2-BD59-A6C34878D82A}">
                    <a16:rowId xmlns:a16="http://schemas.microsoft.com/office/drawing/2014/main" val="826156480"/>
                  </a:ext>
                </a:extLst>
              </a:tr>
              <a:tr h="85888">
                <a:tc>
                  <a:txBody>
                    <a:bodyPr/>
                    <a:lstStyle/>
                    <a:p>
                      <a:pPr algn="l"/>
                      <a:r>
                        <a:rPr lang="en-US" sz="1100" dirty="0" err="1">
                          <a:solidFill>
                            <a:srgbClr val="525252"/>
                          </a:solidFill>
                          <a:effectLst/>
                        </a:rPr>
                        <a:t>number_of_pairs</a:t>
                      </a:r>
                      <a:endParaRPr lang="en-US" sz="1100" dirty="0">
                        <a:solidFill>
                          <a:srgbClr val="525252"/>
                        </a:solidFill>
                        <a:effectLst/>
                      </a:endParaRPr>
                    </a:p>
                  </a:txBody>
                  <a:tcPr marL="44797" marR="44797" marT="22399" marB="22399" anchor="ctr"/>
                </a:tc>
                <a:extLst>
                  <a:ext uri="{0D108BD9-81ED-4DB2-BD59-A6C34878D82A}">
                    <a16:rowId xmlns:a16="http://schemas.microsoft.com/office/drawing/2014/main" val="3091863086"/>
                  </a:ext>
                </a:extLst>
              </a:tr>
              <a:tr h="85888">
                <a:tc>
                  <a:txBody>
                    <a:bodyPr/>
                    <a:lstStyle/>
                    <a:p>
                      <a:pPr algn="l"/>
                      <a:r>
                        <a:rPr lang="en-US" sz="1100" dirty="0">
                          <a:solidFill>
                            <a:srgbClr val="525252"/>
                          </a:solidFill>
                          <a:effectLst/>
                        </a:rPr>
                        <a:t>address</a:t>
                      </a:r>
                    </a:p>
                  </a:txBody>
                  <a:tcPr marL="44797" marR="44797" marT="22399" marB="22399" anchor="ctr"/>
                </a:tc>
                <a:extLst>
                  <a:ext uri="{0D108BD9-81ED-4DB2-BD59-A6C34878D82A}">
                    <a16:rowId xmlns:a16="http://schemas.microsoft.com/office/drawing/2014/main" val="2163024823"/>
                  </a:ext>
                </a:extLst>
              </a:tr>
            </a:tbl>
          </a:graphicData>
        </a:graphic>
      </p:graphicFrame>
      <p:graphicFrame>
        <p:nvGraphicFramePr>
          <p:cNvPr id="29" name="Table 28">
            <a:extLst>
              <a:ext uri="{FF2B5EF4-FFF2-40B4-BE49-F238E27FC236}">
                <a16:creationId xmlns:a16="http://schemas.microsoft.com/office/drawing/2014/main" id="{C6FFAAC8-C198-4262-88C0-87E41D864329}"/>
              </a:ext>
            </a:extLst>
          </p:cNvPr>
          <p:cNvGraphicFramePr>
            <a:graphicFrameLocks noGrp="1"/>
          </p:cNvGraphicFramePr>
          <p:nvPr>
            <p:extLst>
              <p:ext uri="{D42A27DB-BD31-4B8C-83A1-F6EECF244321}">
                <p14:modId xmlns:p14="http://schemas.microsoft.com/office/powerpoint/2010/main" val="2884725491"/>
              </p:ext>
            </p:extLst>
          </p:nvPr>
        </p:nvGraphicFramePr>
        <p:xfrm>
          <a:off x="5947879" y="4480764"/>
          <a:ext cx="2149746" cy="1487066"/>
        </p:xfrm>
        <a:graphic>
          <a:graphicData uri="http://schemas.openxmlformats.org/drawingml/2006/table">
            <a:tbl>
              <a:tblPr>
                <a:tableStyleId>{284E427A-3D55-4303-BF80-6455036E1DE7}</a:tableStyleId>
              </a:tblPr>
              <a:tblGrid>
                <a:gridCol w="2149746">
                  <a:extLst>
                    <a:ext uri="{9D8B030D-6E8A-4147-A177-3AD203B41FA5}">
                      <a16:colId xmlns:a16="http://schemas.microsoft.com/office/drawing/2014/main" val="878601198"/>
                    </a:ext>
                  </a:extLst>
                </a:gridCol>
              </a:tblGrid>
              <a:tr h="0">
                <a:tc>
                  <a:txBody>
                    <a:bodyPr/>
                    <a:lstStyle/>
                    <a:p>
                      <a:pPr algn="l"/>
                      <a:r>
                        <a:rPr lang="en-US" sz="1100" b="1" dirty="0">
                          <a:solidFill>
                            <a:srgbClr val="525252"/>
                          </a:solidFill>
                          <a:effectLst/>
                        </a:rPr>
                        <a:t>“purchase” column name</a:t>
                      </a:r>
                    </a:p>
                  </a:txBody>
                  <a:tcPr marL="44797" marR="44797" marT="22399" marB="22399" anchor="ctr"/>
                </a:tc>
                <a:extLst>
                  <a:ext uri="{0D108BD9-81ED-4DB2-BD59-A6C34878D82A}">
                    <a16:rowId xmlns:a16="http://schemas.microsoft.com/office/drawing/2014/main" val="3116369216"/>
                  </a:ext>
                </a:extLst>
              </a:tr>
              <a:tr h="176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solidFill>
                            <a:srgbClr val="525252"/>
                          </a:solidFill>
                          <a:effectLst/>
                        </a:rPr>
                        <a:t>user_id</a:t>
                      </a:r>
                      <a:endParaRPr lang="en-US" sz="1100" dirty="0">
                        <a:solidFill>
                          <a:srgbClr val="525252"/>
                        </a:solidFill>
                        <a:effectLst/>
                      </a:endParaRPr>
                    </a:p>
                  </a:txBody>
                  <a:tcPr marL="44797" marR="44797" marT="22399" marB="22399" anchor="ctr"/>
                </a:tc>
                <a:extLst>
                  <a:ext uri="{0D108BD9-81ED-4DB2-BD59-A6C34878D82A}">
                    <a16:rowId xmlns:a16="http://schemas.microsoft.com/office/drawing/2014/main" val="826156480"/>
                  </a:ext>
                </a:extLst>
              </a:tr>
              <a:tr h="176872">
                <a:tc>
                  <a:txBody>
                    <a:bodyPr/>
                    <a:lstStyle/>
                    <a:p>
                      <a:pPr algn="l"/>
                      <a:r>
                        <a:rPr lang="en-US" sz="1100" dirty="0" err="1">
                          <a:solidFill>
                            <a:srgbClr val="525252"/>
                          </a:solidFill>
                          <a:effectLst/>
                        </a:rPr>
                        <a:t>product_id</a:t>
                      </a:r>
                      <a:endParaRPr lang="en-US" sz="1100" dirty="0">
                        <a:solidFill>
                          <a:srgbClr val="525252"/>
                        </a:solidFill>
                        <a:effectLst/>
                      </a:endParaRPr>
                    </a:p>
                  </a:txBody>
                  <a:tcPr marL="44797" marR="44797" marT="22399" marB="22399" anchor="ctr"/>
                </a:tc>
                <a:extLst>
                  <a:ext uri="{0D108BD9-81ED-4DB2-BD59-A6C34878D82A}">
                    <a16:rowId xmlns:a16="http://schemas.microsoft.com/office/drawing/2014/main" val="3091863086"/>
                  </a:ext>
                </a:extLst>
              </a:tr>
              <a:tr h="176872">
                <a:tc>
                  <a:txBody>
                    <a:bodyPr/>
                    <a:lstStyle/>
                    <a:p>
                      <a:pPr algn="l"/>
                      <a:r>
                        <a:rPr lang="en-US" sz="1100" dirty="0">
                          <a:solidFill>
                            <a:srgbClr val="525252"/>
                          </a:solidFill>
                          <a:effectLst/>
                        </a:rPr>
                        <a:t>style</a:t>
                      </a:r>
                    </a:p>
                  </a:txBody>
                  <a:tcPr marL="44797" marR="44797" marT="22399" marB="22399" anchor="ctr"/>
                </a:tc>
                <a:extLst>
                  <a:ext uri="{0D108BD9-81ED-4DB2-BD59-A6C34878D82A}">
                    <a16:rowId xmlns:a16="http://schemas.microsoft.com/office/drawing/2014/main" val="2163024823"/>
                  </a:ext>
                </a:extLst>
              </a:tr>
              <a:tr h="176872">
                <a:tc>
                  <a:txBody>
                    <a:bodyPr/>
                    <a:lstStyle/>
                    <a:p>
                      <a:pPr algn="l"/>
                      <a:r>
                        <a:rPr lang="en-US" sz="1100" dirty="0" err="1">
                          <a:solidFill>
                            <a:srgbClr val="525252"/>
                          </a:solidFill>
                          <a:effectLst/>
                        </a:rPr>
                        <a:t>model_name</a:t>
                      </a:r>
                      <a:endParaRPr lang="en-US" sz="1100" dirty="0">
                        <a:solidFill>
                          <a:srgbClr val="525252"/>
                        </a:solidFill>
                        <a:effectLst/>
                      </a:endParaRPr>
                    </a:p>
                  </a:txBody>
                  <a:tcPr marL="44797" marR="44797" marT="22399" marB="22399" anchor="ctr"/>
                </a:tc>
                <a:extLst>
                  <a:ext uri="{0D108BD9-81ED-4DB2-BD59-A6C34878D82A}">
                    <a16:rowId xmlns:a16="http://schemas.microsoft.com/office/drawing/2014/main" val="2037721502"/>
                  </a:ext>
                </a:extLst>
              </a:tr>
              <a:tr h="176872">
                <a:tc>
                  <a:txBody>
                    <a:bodyPr/>
                    <a:lstStyle/>
                    <a:p>
                      <a:pPr algn="l"/>
                      <a:r>
                        <a:rPr lang="en-US" sz="1100">
                          <a:solidFill>
                            <a:srgbClr val="525252"/>
                          </a:solidFill>
                          <a:effectLst/>
                        </a:rPr>
                        <a:t>color</a:t>
                      </a:r>
                      <a:endParaRPr lang="en-US" sz="1100" dirty="0">
                        <a:solidFill>
                          <a:srgbClr val="525252"/>
                        </a:solidFill>
                        <a:effectLst/>
                      </a:endParaRPr>
                    </a:p>
                  </a:txBody>
                  <a:tcPr marL="44797" marR="44797" marT="22399" marB="22399" anchor="ctr"/>
                </a:tc>
                <a:extLst>
                  <a:ext uri="{0D108BD9-81ED-4DB2-BD59-A6C34878D82A}">
                    <a16:rowId xmlns:a16="http://schemas.microsoft.com/office/drawing/2014/main" val="1853065812"/>
                  </a:ext>
                </a:extLst>
              </a:tr>
              <a:tr h="176872">
                <a:tc>
                  <a:txBody>
                    <a:bodyPr/>
                    <a:lstStyle/>
                    <a:p>
                      <a:pPr algn="l"/>
                      <a:r>
                        <a:rPr lang="en-US" sz="1100" dirty="0">
                          <a:solidFill>
                            <a:srgbClr val="525252"/>
                          </a:solidFill>
                          <a:effectLst/>
                        </a:rPr>
                        <a:t>price</a:t>
                      </a:r>
                    </a:p>
                  </a:txBody>
                  <a:tcPr marL="44797" marR="44797" marT="22399" marB="22399" anchor="ctr"/>
                </a:tc>
                <a:extLst>
                  <a:ext uri="{0D108BD9-81ED-4DB2-BD59-A6C34878D82A}">
                    <a16:rowId xmlns:a16="http://schemas.microsoft.com/office/drawing/2014/main" val="285151609"/>
                  </a:ext>
                </a:extLst>
              </a:tr>
            </a:tbl>
          </a:graphicData>
        </a:graphic>
      </p:graphicFrame>
      <p:grpSp>
        <p:nvGrpSpPr>
          <p:cNvPr id="31" name="Group 30">
            <a:extLst>
              <a:ext uri="{FF2B5EF4-FFF2-40B4-BE49-F238E27FC236}">
                <a16:creationId xmlns:a16="http://schemas.microsoft.com/office/drawing/2014/main" id="{54955F6B-E39E-4F17-9576-82FE93B20E56}"/>
              </a:ext>
            </a:extLst>
          </p:cNvPr>
          <p:cNvGrpSpPr/>
          <p:nvPr/>
        </p:nvGrpSpPr>
        <p:grpSpPr>
          <a:xfrm>
            <a:off x="5694939" y="1712367"/>
            <a:ext cx="200931" cy="4669579"/>
            <a:chOff x="5694939" y="1712367"/>
            <a:chExt cx="200931" cy="4669579"/>
          </a:xfrm>
        </p:grpSpPr>
        <p:cxnSp>
          <p:nvCxnSpPr>
            <p:cNvPr id="32" name="VLine21">
              <a:extLst>
                <a:ext uri="{FF2B5EF4-FFF2-40B4-BE49-F238E27FC236}">
                  <a16:creationId xmlns:a16="http://schemas.microsoft.com/office/drawing/2014/main" id="{CA34FF23-F4EB-441F-8108-C99CA4BEFA66}"/>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33" name="IsoscelesTriangle22">
              <a:extLst>
                <a:ext uri="{FF2B5EF4-FFF2-40B4-BE49-F238E27FC236}">
                  <a16:creationId xmlns:a16="http://schemas.microsoft.com/office/drawing/2014/main" id="{6011AA51-DA78-42BE-B342-09DA943D5446}"/>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sp>
        <p:nvSpPr>
          <p:cNvPr id="34" name="TextBox 33">
            <a:extLst>
              <a:ext uri="{FF2B5EF4-FFF2-40B4-BE49-F238E27FC236}">
                <a16:creationId xmlns:a16="http://schemas.microsoft.com/office/drawing/2014/main" id="{E47FC9FF-B7C4-41DE-89F8-B213688B5F0F}"/>
              </a:ext>
            </a:extLst>
          </p:cNvPr>
          <p:cNvSpPr txBox="1"/>
          <p:nvPr/>
        </p:nvSpPr>
        <p:spPr>
          <a:xfrm>
            <a:off x="3115392" y="4617360"/>
            <a:ext cx="2514590" cy="1764586"/>
          </a:xfrm>
          <a:prstGeom prst="rect">
            <a:avLst/>
          </a:prstGeom>
          <a:noFill/>
          <a:ln w="9525">
            <a:noFill/>
          </a:ln>
        </p:spPr>
        <p:txBody>
          <a:bodyPr vert="horz" wrap="square" lIns="0" tIns="0" rIns="0" bIns="0" rtlCol="0">
            <a:spAutoFit/>
          </a:bodyPr>
          <a:lstStyle/>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Similar to the first question, the SELECT * command can be used to understand the column names for each of the three tables</a:t>
            </a:r>
          </a:p>
          <a:p>
            <a:pPr marL="171450" indent="-171450">
              <a:lnSpc>
                <a:spcPct val="90000"/>
              </a:lnSpc>
              <a:spcBef>
                <a:spcPts val="400"/>
              </a:spcBef>
              <a:buClr>
                <a:srgbClr val="000000"/>
              </a:buClr>
              <a:buSzPct val="100000"/>
              <a:buFont typeface="Arial" panose="020B0604020202020204" pitchFamily="34" charset="0"/>
              <a:buChar char="•"/>
            </a:pPr>
            <a:r>
              <a:rPr lang="en-US" sz="1200" b="0" dirty="0">
                <a:latin typeface="+mn-lt"/>
                <a:cs typeface="Arial Narrow" pitchFamily="34" charset="0"/>
              </a:rPr>
              <a:t>We can see that the “quiz” table has 5 columns, “</a:t>
            </a:r>
            <a:r>
              <a:rPr lang="en-US" sz="1200" b="0" dirty="0" err="1">
                <a:latin typeface="+mn-lt"/>
                <a:cs typeface="Arial Narrow" pitchFamily="34" charset="0"/>
              </a:rPr>
              <a:t>home_try_on</a:t>
            </a:r>
            <a:r>
              <a:rPr lang="en-US" sz="1200" b="0" dirty="0">
                <a:latin typeface="+mn-lt"/>
                <a:cs typeface="Arial Narrow" pitchFamily="34" charset="0"/>
              </a:rPr>
              <a:t>” table has 3 columns, and “purchase” table has 6 columns</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Each table has </a:t>
            </a:r>
            <a:r>
              <a:rPr lang="en-US" sz="1200" b="0" dirty="0">
                <a:latin typeface="+mn-lt"/>
                <a:cs typeface="Arial Narrow" pitchFamily="34" charset="0"/>
              </a:rPr>
              <a:t>a “</a:t>
            </a:r>
            <a:r>
              <a:rPr lang="en-US" sz="1200" b="0" dirty="0" err="1">
                <a:latin typeface="+mn-lt"/>
                <a:cs typeface="Arial Narrow" pitchFamily="34" charset="0"/>
              </a:rPr>
              <a:t>user_id</a:t>
            </a:r>
            <a:r>
              <a:rPr lang="en-US" sz="1200" b="0" dirty="0">
                <a:latin typeface="+mn-lt"/>
                <a:cs typeface="Arial Narrow" pitchFamily="34" charset="0"/>
              </a:rPr>
              <a:t>” column in common, which can be helpful if we later needed to join two or all of the tables</a:t>
            </a:r>
            <a:endParaRPr lang="en-US" sz="1200" b="0" noProof="0" dirty="0">
              <a:latin typeface="+mn-lt"/>
              <a:cs typeface="Arial Narrow" pitchFamily="34" charset="0"/>
            </a:endParaRPr>
          </a:p>
        </p:txBody>
      </p:sp>
      <p:cxnSp>
        <p:nvCxnSpPr>
          <p:cNvPr id="36" name="Straight Connector 35">
            <a:extLst>
              <a:ext uri="{FF2B5EF4-FFF2-40B4-BE49-F238E27FC236}">
                <a16:creationId xmlns:a16="http://schemas.microsoft.com/office/drawing/2014/main" id="{51ED9AFE-48DE-40AB-B46F-106D8D3EFB58}"/>
              </a:ext>
            </a:extLst>
          </p:cNvPr>
          <p:cNvCxnSpPr>
            <a:cxnSpLocks/>
          </p:cNvCxnSpPr>
          <p:nvPr/>
        </p:nvCxnSpPr>
        <p:spPr>
          <a:xfrm>
            <a:off x="3165438" y="4480764"/>
            <a:ext cx="2464543" cy="0"/>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82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3476684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23" name="think-cell Slide" r:id="rId5" imgW="216" imgH="216" progId="TCLayout.ActiveDocument.1">
                  <p:embed/>
                </p:oleObj>
              </mc:Choice>
              <mc:Fallback>
                <p:oleObj name="think-cell Slide" r:id="rId5"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F89F8624-9D95-4E29-A9AF-2167EF8B4E66}"/>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2700" b="0" dirty="0">
              <a:latin typeface="Arial Narrow" panose="020B0606020202030204" pitchFamily="34" charset="0"/>
              <a:ea typeface="+mj-ea"/>
              <a:cs typeface="+mj-cs"/>
              <a:sym typeface="Arial Narrow" panose="020B0606020202030204" pitchFamily="34" charset="0"/>
            </a:endParaRPr>
          </a:p>
        </p:txBody>
      </p:sp>
      <p:sp>
        <p:nvSpPr>
          <p:cNvPr id="4" name="Title 3"/>
          <p:cNvSpPr>
            <a:spLocks noGrp="1"/>
          </p:cNvSpPr>
          <p:nvPr>
            <p:ph type="title"/>
          </p:nvPr>
        </p:nvSpPr>
        <p:spPr/>
        <p:txBody>
          <a:bodyPr/>
          <a:lstStyle/>
          <a:p>
            <a:r>
              <a:rPr lang="en-US" dirty="0"/>
              <a:t>Join the three tables from the home try-on A/B Test</a:t>
            </a:r>
          </a:p>
        </p:txBody>
      </p:sp>
      <p:sp>
        <p:nvSpPr>
          <p:cNvPr id="20" name="TextBox 19"/>
          <p:cNvSpPr txBox="1">
            <a:spLocks/>
          </p:cNvSpPr>
          <p:nvPr/>
        </p:nvSpPr>
        <p:spPr>
          <a:xfrm>
            <a:off x="5945427" y="1845990"/>
            <a:ext cx="270875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00573"/>
            <a:ext cx="2316052" cy="4669579"/>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4087687"/>
              <a:chOff x="633948" y="2282975"/>
              <a:chExt cx="2514600" cy="4087687"/>
            </a:xfrm>
          </p:grpSpPr>
          <p:sp>
            <p:nvSpPr>
              <p:cNvPr id="19" name="TextBox 18"/>
              <p:cNvSpPr txBox="1">
                <a:spLocks/>
              </p:cNvSpPr>
              <p:nvPr/>
            </p:nvSpPr>
            <p:spPr>
              <a:xfrm>
                <a:off x="633948" y="2677343"/>
                <a:ext cx="2514600" cy="3693319"/>
              </a:xfrm>
              <a:prstGeom prst="rect">
                <a:avLst/>
              </a:prstGeom>
              <a:noFill/>
              <a:ln w="9525">
                <a:noFill/>
              </a:ln>
            </p:spPr>
            <p:txBody>
              <a:bodyPr vert="horz" wrap="square" lIns="0" tIns="0" rIns="0" bIns="0" rtlCol="0">
                <a:spAutoFit/>
              </a:bodyPr>
              <a:lstStyle/>
              <a:p>
                <a:pPr>
                  <a:spcBef>
                    <a:spcPts val="1200"/>
                  </a:spcBef>
                </a:pPr>
                <a:r>
                  <a:rPr lang="en-US" altLang="en-US" sz="1200" b="0" dirty="0">
                    <a:solidFill>
                      <a:srgbClr val="484848"/>
                    </a:solidFill>
                    <a:latin typeface="+mn-lt"/>
                  </a:rPr>
                  <a:t>We'd like to create a new table with the following layout […].</a:t>
                </a:r>
                <a:br>
                  <a:rPr lang="en-US" altLang="en-US" sz="1200" b="0" dirty="0">
                    <a:solidFill>
                      <a:srgbClr val="484848"/>
                    </a:solidFill>
                    <a:latin typeface="+mn-lt"/>
                  </a:rPr>
                </a:br>
                <a:endParaRPr lang="en-US" altLang="en-US" sz="1200" b="0" dirty="0">
                  <a:solidFill>
                    <a:srgbClr val="484848"/>
                  </a:solidFill>
                  <a:latin typeface="+mn-lt"/>
                </a:endParaRPr>
              </a:p>
              <a:p>
                <a:pPr lvl="0" eaLnBrk="0" hangingPunct="0"/>
                <a:r>
                  <a:rPr lang="en-US" altLang="en-US" sz="1200" b="0" dirty="0">
                    <a:solidFill>
                      <a:srgbClr val="484848"/>
                    </a:solidFill>
                    <a:latin typeface="+mn-lt"/>
                  </a:rPr>
                  <a:t>Each row will represent a single user from the browse table:</a:t>
                </a:r>
              </a:p>
              <a:p>
                <a:pPr marL="171450" lvl="0" indent="-171450" eaLnBrk="0" hangingPunct="0">
                  <a:buFont typeface="Arial" panose="020B0604020202020204" pitchFamily="34" charset="0"/>
                  <a:buChar char="•"/>
                </a:pPr>
                <a:r>
                  <a:rPr lang="en-US" altLang="en-US" sz="1200" b="0" dirty="0">
                    <a:solidFill>
                      <a:srgbClr val="484848"/>
                    </a:solidFill>
                    <a:latin typeface="+mn-lt"/>
                  </a:rPr>
                  <a:t>If the user has any entries in </a:t>
                </a:r>
                <a:r>
                  <a:rPr lang="en-US" altLang="en-US" sz="1200" b="0" dirty="0" err="1">
                    <a:solidFill>
                      <a:srgbClr val="484848"/>
                    </a:solidFill>
                    <a:latin typeface="+mn-lt"/>
                  </a:rPr>
                  <a:t>home_try_on</a:t>
                </a:r>
                <a:r>
                  <a:rPr lang="en-US" altLang="en-US" sz="1200" b="0" dirty="0">
                    <a:solidFill>
                      <a:srgbClr val="484848"/>
                    </a:solidFill>
                    <a:latin typeface="+mn-lt"/>
                  </a:rPr>
                  <a:t>, then </a:t>
                </a:r>
                <a:r>
                  <a:rPr lang="en-US" altLang="en-US" sz="1200" b="0" dirty="0" err="1">
                    <a:solidFill>
                      <a:srgbClr val="484848"/>
                    </a:solidFill>
                    <a:latin typeface="+mn-lt"/>
                  </a:rPr>
                  <a:t>is_home_try_on</a:t>
                </a:r>
                <a:r>
                  <a:rPr lang="en-US" altLang="en-US" sz="1200" b="0" dirty="0">
                    <a:solidFill>
                      <a:srgbClr val="484848"/>
                    </a:solidFill>
                    <a:latin typeface="+mn-lt"/>
                  </a:rPr>
                  <a:t> will be 'True'.</a:t>
                </a:r>
              </a:p>
              <a:p>
                <a:pPr marL="171450" lvl="0" indent="-171450" eaLnBrk="0" hangingPunct="0">
                  <a:buFont typeface="Arial" panose="020B0604020202020204" pitchFamily="34" charset="0"/>
                  <a:buChar char="•"/>
                </a:pPr>
                <a:r>
                  <a:rPr lang="en-US" altLang="en-US" sz="1200" b="0" dirty="0" err="1">
                    <a:solidFill>
                      <a:srgbClr val="484848"/>
                    </a:solidFill>
                    <a:latin typeface="+mn-lt"/>
                  </a:rPr>
                  <a:t>number_of_pairs</a:t>
                </a:r>
                <a:r>
                  <a:rPr lang="en-US" altLang="en-US" sz="1200" b="0" dirty="0">
                    <a:solidFill>
                      <a:srgbClr val="484848"/>
                    </a:solidFill>
                    <a:latin typeface="+mn-lt"/>
                  </a:rPr>
                  <a:t> comes from </a:t>
                </a:r>
                <a:r>
                  <a:rPr lang="en-US" altLang="en-US" sz="1200" b="0" dirty="0" err="1">
                    <a:solidFill>
                      <a:srgbClr val="484848"/>
                    </a:solidFill>
                    <a:latin typeface="+mn-lt"/>
                  </a:rPr>
                  <a:t>home_try_ontable</a:t>
                </a:r>
                <a:endParaRPr lang="en-US" altLang="en-US" sz="1200" b="0" dirty="0">
                  <a:solidFill>
                    <a:srgbClr val="484848"/>
                  </a:solidFill>
                  <a:latin typeface="+mn-lt"/>
                </a:endParaRPr>
              </a:p>
              <a:p>
                <a:pPr marL="171450" lvl="0" indent="-171450" eaLnBrk="0" hangingPunct="0">
                  <a:buFont typeface="Arial" panose="020B0604020202020204" pitchFamily="34" charset="0"/>
                  <a:buChar char="•"/>
                </a:pPr>
                <a:r>
                  <a:rPr lang="en-US" altLang="en-US" sz="1200" b="0" dirty="0">
                    <a:solidFill>
                      <a:srgbClr val="484848"/>
                    </a:solidFill>
                    <a:latin typeface="+mn-lt"/>
                  </a:rPr>
                  <a:t>If the user has any entries in </a:t>
                </a:r>
                <a:r>
                  <a:rPr lang="en-US" altLang="en-US" sz="1200" b="0" dirty="0" err="1">
                    <a:solidFill>
                      <a:srgbClr val="484848"/>
                    </a:solidFill>
                    <a:latin typeface="+mn-lt"/>
                  </a:rPr>
                  <a:t>is_purchase</a:t>
                </a:r>
                <a:r>
                  <a:rPr lang="en-US" altLang="en-US" sz="1200" b="0" dirty="0">
                    <a:solidFill>
                      <a:srgbClr val="484848"/>
                    </a:solidFill>
                    <a:latin typeface="+mn-lt"/>
                  </a:rPr>
                  <a:t>, then </a:t>
                </a:r>
                <a:r>
                  <a:rPr lang="en-US" altLang="en-US" sz="1200" b="0" dirty="0" err="1">
                    <a:solidFill>
                      <a:srgbClr val="484848"/>
                    </a:solidFill>
                    <a:latin typeface="+mn-lt"/>
                  </a:rPr>
                  <a:t>is_purchase</a:t>
                </a:r>
                <a:r>
                  <a:rPr lang="en-US" altLang="en-US" sz="1200" b="0" dirty="0">
                    <a:solidFill>
                      <a:srgbClr val="484848"/>
                    </a:solidFill>
                    <a:latin typeface="+mn-lt"/>
                  </a:rPr>
                  <a:t> will be 'True’.</a:t>
                </a:r>
              </a:p>
              <a:p>
                <a:pPr marL="171450" lvl="0" indent="-171450" eaLnBrk="0" hangingPunct="0">
                  <a:buFont typeface="Arial" panose="020B0604020202020204" pitchFamily="34" charset="0"/>
                  <a:buChar char="•"/>
                </a:pPr>
                <a:endParaRPr lang="en-US" altLang="en-US" sz="1200" b="0" dirty="0">
                  <a:solidFill>
                    <a:srgbClr val="484848"/>
                  </a:solidFill>
                  <a:latin typeface="+mn-lt"/>
                </a:endParaRPr>
              </a:p>
              <a:p>
                <a:pPr lvl="0" eaLnBrk="0" hangingPunct="0"/>
                <a:r>
                  <a:rPr lang="en-US" altLang="en-US" sz="1200" b="0" dirty="0">
                    <a:solidFill>
                      <a:srgbClr val="484848"/>
                    </a:solidFill>
                    <a:latin typeface="+mn-lt"/>
                  </a:rPr>
                  <a:t>Use a LEFT JOIN to combine the three tables, starting with the top of the funnel (browse) and ending with the bottom of the funnel (purchase).</a:t>
                </a:r>
              </a:p>
              <a:p>
                <a:pPr lvl="0" eaLnBrk="0" hangingPunct="0"/>
                <a:endParaRPr lang="en-US" altLang="en-US" sz="1200" b="0" dirty="0">
                  <a:solidFill>
                    <a:srgbClr val="484848"/>
                  </a:solidFill>
                  <a:latin typeface="+mn-lt"/>
                </a:endParaRPr>
              </a:p>
              <a:p>
                <a:pPr lvl="0" eaLnBrk="0" hangingPunct="0"/>
                <a:r>
                  <a:rPr lang="en-US" altLang="en-US" sz="1200" b="0" dirty="0">
                    <a:solidFill>
                      <a:srgbClr val="484848"/>
                    </a:solidFill>
                    <a:latin typeface="+mn-lt"/>
                  </a:rPr>
                  <a:t>Select only the first 10 rows […].</a:t>
                </a:r>
                <a:endParaRPr lang="en-US" sz="1200" b="0" dirty="0">
                  <a:solidFill>
                    <a:srgbClr val="484848"/>
                  </a:solidFill>
                  <a:latin typeface="+mn-lt"/>
                </a:endParaRP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C</a:t>
            </a:r>
          </a:p>
        </p:txBody>
      </p:sp>
      <p:sp>
        <p:nvSpPr>
          <p:cNvPr id="3" name="RbSticker"/>
          <p:cNvSpPr txBox="1"/>
          <p:nvPr/>
        </p:nvSpPr>
        <p:spPr>
          <a:xfrm>
            <a:off x="831850" y="260349"/>
            <a:ext cx="2333588"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A/B Testing with home try-on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42327"/>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pic>
        <p:nvPicPr>
          <p:cNvPr id="10" name="Picture 9">
            <a:extLst>
              <a:ext uri="{FF2B5EF4-FFF2-40B4-BE49-F238E27FC236}">
                <a16:creationId xmlns:a16="http://schemas.microsoft.com/office/drawing/2014/main" id="{4991F835-158D-470A-8B0E-0E77090F765B}"/>
              </a:ext>
            </a:extLst>
          </p:cNvPr>
          <p:cNvPicPr>
            <a:picLocks noChangeAspect="1"/>
          </p:cNvPicPr>
          <p:nvPr/>
        </p:nvPicPr>
        <p:blipFill>
          <a:blip r:embed="rId7"/>
          <a:stretch>
            <a:fillRect/>
          </a:stretch>
        </p:blipFill>
        <p:spPr>
          <a:xfrm>
            <a:off x="3115391" y="2197749"/>
            <a:ext cx="2514589" cy="766034"/>
          </a:xfrm>
          <a:prstGeom prst="rect">
            <a:avLst/>
          </a:prstGeom>
        </p:spPr>
      </p:pic>
      <p:graphicFrame>
        <p:nvGraphicFramePr>
          <p:cNvPr id="11" name="Table 10">
            <a:extLst>
              <a:ext uri="{FF2B5EF4-FFF2-40B4-BE49-F238E27FC236}">
                <a16:creationId xmlns:a16="http://schemas.microsoft.com/office/drawing/2014/main" id="{0DC6EF80-D432-4210-A4BD-C1FE49F583BE}"/>
              </a:ext>
            </a:extLst>
          </p:cNvPr>
          <p:cNvGraphicFramePr>
            <a:graphicFrameLocks noGrp="1"/>
          </p:cNvGraphicFramePr>
          <p:nvPr>
            <p:extLst>
              <p:ext uri="{D42A27DB-BD31-4B8C-83A1-F6EECF244321}">
                <p14:modId xmlns:p14="http://schemas.microsoft.com/office/powerpoint/2010/main" val="3375525910"/>
              </p:ext>
            </p:extLst>
          </p:nvPr>
        </p:nvGraphicFramePr>
        <p:xfrm>
          <a:off x="5947879" y="2191886"/>
          <a:ext cx="2706298" cy="3671764"/>
        </p:xfrm>
        <a:graphic>
          <a:graphicData uri="http://schemas.openxmlformats.org/drawingml/2006/table">
            <a:tbl>
              <a:tblPr>
                <a:tableStyleId>{284E427A-3D55-4303-BF80-6455036E1DE7}</a:tableStyleId>
              </a:tblPr>
              <a:tblGrid>
                <a:gridCol w="1374579">
                  <a:extLst>
                    <a:ext uri="{9D8B030D-6E8A-4147-A177-3AD203B41FA5}">
                      <a16:colId xmlns:a16="http://schemas.microsoft.com/office/drawing/2014/main" val="1558653544"/>
                    </a:ext>
                  </a:extLst>
                </a:gridCol>
                <a:gridCol w="471377">
                  <a:extLst>
                    <a:ext uri="{9D8B030D-6E8A-4147-A177-3AD203B41FA5}">
                      <a16:colId xmlns:a16="http://schemas.microsoft.com/office/drawing/2014/main" val="1533794250"/>
                    </a:ext>
                  </a:extLst>
                </a:gridCol>
                <a:gridCol w="501043">
                  <a:extLst>
                    <a:ext uri="{9D8B030D-6E8A-4147-A177-3AD203B41FA5}">
                      <a16:colId xmlns:a16="http://schemas.microsoft.com/office/drawing/2014/main" val="3805354664"/>
                    </a:ext>
                  </a:extLst>
                </a:gridCol>
                <a:gridCol w="359299">
                  <a:extLst>
                    <a:ext uri="{9D8B030D-6E8A-4147-A177-3AD203B41FA5}">
                      <a16:colId xmlns:a16="http://schemas.microsoft.com/office/drawing/2014/main" val="551204775"/>
                    </a:ext>
                  </a:extLst>
                </a:gridCol>
              </a:tblGrid>
              <a:tr h="444584">
                <a:tc>
                  <a:txBody>
                    <a:bodyPr/>
                    <a:lstStyle/>
                    <a:p>
                      <a:pPr marL="0" algn="l" defTabSz="914400" rtl="0" eaLnBrk="1" latinLnBrk="0" hangingPunct="1"/>
                      <a:r>
                        <a:rPr lang="en-US" sz="1000" b="1" kern="1200" dirty="0" err="1">
                          <a:solidFill>
                            <a:srgbClr val="525252"/>
                          </a:solidFill>
                          <a:effectLst/>
                          <a:latin typeface="+mn-lt"/>
                          <a:ea typeface="+mn-ea"/>
                          <a:cs typeface="+mn-cs"/>
                        </a:rPr>
                        <a:t>user_id</a:t>
                      </a:r>
                      <a:endParaRPr lang="en-US" sz="1000" b="1" kern="1200" dirty="0">
                        <a:solidFill>
                          <a:srgbClr val="525252"/>
                        </a:solidFill>
                        <a:effectLst/>
                        <a:latin typeface="+mn-lt"/>
                        <a:ea typeface="+mn-ea"/>
                        <a:cs typeface="+mn-cs"/>
                      </a:endParaRPr>
                    </a:p>
                  </a:txBody>
                  <a:tcPr marL="17919" marR="17919" marT="8959" marB="8959" anchor="ctr"/>
                </a:tc>
                <a:tc>
                  <a:txBody>
                    <a:bodyPr/>
                    <a:lstStyle/>
                    <a:p>
                      <a:pPr marL="0" algn="l" defTabSz="914400" rtl="0" eaLnBrk="1" latinLnBrk="0" hangingPunct="1"/>
                      <a:r>
                        <a:rPr lang="en-US" sz="1000" b="1" kern="1200" dirty="0" err="1">
                          <a:solidFill>
                            <a:srgbClr val="525252"/>
                          </a:solidFill>
                          <a:effectLst/>
                          <a:latin typeface="+mn-lt"/>
                          <a:ea typeface="+mn-ea"/>
                          <a:cs typeface="+mn-cs"/>
                        </a:rPr>
                        <a:t>is_home_try_on</a:t>
                      </a:r>
                      <a:endParaRPr lang="en-US" sz="1000" b="1" kern="1200" dirty="0">
                        <a:solidFill>
                          <a:srgbClr val="525252"/>
                        </a:solidFill>
                        <a:effectLst/>
                        <a:latin typeface="+mn-lt"/>
                        <a:ea typeface="+mn-ea"/>
                        <a:cs typeface="+mn-cs"/>
                      </a:endParaRPr>
                    </a:p>
                  </a:txBody>
                  <a:tcPr marL="17919" marR="17919" marT="8959" marB="8959" anchor="ctr"/>
                </a:tc>
                <a:tc>
                  <a:txBody>
                    <a:bodyPr/>
                    <a:lstStyle/>
                    <a:p>
                      <a:pPr marL="0" algn="l" defTabSz="914400" rtl="0" eaLnBrk="1" latinLnBrk="0" hangingPunct="1"/>
                      <a:r>
                        <a:rPr lang="en-US" sz="1000" b="1" kern="1200" dirty="0" err="1">
                          <a:solidFill>
                            <a:srgbClr val="525252"/>
                          </a:solidFill>
                          <a:effectLst/>
                          <a:latin typeface="+mn-lt"/>
                          <a:ea typeface="+mn-ea"/>
                          <a:cs typeface="+mn-cs"/>
                        </a:rPr>
                        <a:t>number_of_pairs</a:t>
                      </a:r>
                      <a:endParaRPr lang="en-US" sz="1000" b="1" kern="1200" dirty="0">
                        <a:solidFill>
                          <a:srgbClr val="525252"/>
                        </a:solidFill>
                        <a:effectLst/>
                        <a:latin typeface="+mn-lt"/>
                        <a:ea typeface="+mn-ea"/>
                        <a:cs typeface="+mn-cs"/>
                      </a:endParaRPr>
                    </a:p>
                  </a:txBody>
                  <a:tcPr marL="17919" marR="17919" marT="8959" marB="8959" anchor="ctr"/>
                </a:tc>
                <a:tc>
                  <a:txBody>
                    <a:bodyPr/>
                    <a:lstStyle/>
                    <a:p>
                      <a:pPr marL="0" algn="l" defTabSz="914400" rtl="0" eaLnBrk="1" latinLnBrk="0" hangingPunct="1"/>
                      <a:r>
                        <a:rPr lang="en-US" sz="1000" b="1" kern="1200" dirty="0" err="1">
                          <a:solidFill>
                            <a:srgbClr val="525252"/>
                          </a:solidFill>
                          <a:effectLst/>
                          <a:latin typeface="+mn-lt"/>
                          <a:ea typeface="+mn-ea"/>
                          <a:cs typeface="+mn-cs"/>
                        </a:rPr>
                        <a:t>is_purchase</a:t>
                      </a:r>
                      <a:endParaRPr lang="en-US" sz="1000" b="1" kern="1200" dirty="0">
                        <a:solidFill>
                          <a:srgbClr val="525252"/>
                        </a:solidFill>
                        <a:effectLst/>
                        <a:latin typeface="+mn-lt"/>
                        <a:ea typeface="+mn-ea"/>
                        <a:cs typeface="+mn-cs"/>
                      </a:endParaRPr>
                    </a:p>
                  </a:txBody>
                  <a:tcPr marL="17919" marR="17919" marT="8959" marB="8959" anchor="ctr"/>
                </a:tc>
                <a:extLst>
                  <a:ext uri="{0D108BD9-81ED-4DB2-BD59-A6C34878D82A}">
                    <a16:rowId xmlns:a16="http://schemas.microsoft.com/office/drawing/2014/main" val="2128109863"/>
                  </a:ext>
                </a:extLst>
              </a:tr>
              <a:tr h="301488">
                <a:tc>
                  <a:txBody>
                    <a:bodyPr/>
                    <a:lstStyle/>
                    <a:p>
                      <a:pPr marL="0" algn="l" defTabSz="914400" rtl="0" eaLnBrk="1" latinLnBrk="0" hangingPunct="1"/>
                      <a:r>
                        <a:rPr lang="en-US" sz="1000" kern="1200" dirty="0">
                          <a:solidFill>
                            <a:srgbClr val="525252"/>
                          </a:solidFill>
                          <a:effectLst/>
                          <a:latin typeface="+mn-lt"/>
                          <a:ea typeface="+mn-ea"/>
                          <a:cs typeface="+mn-cs"/>
                        </a:rPr>
                        <a:t>4e8118dc-bb3d-49bf-85fc-cca8d83232ac</a:t>
                      </a:r>
                    </a:p>
                  </a:txBody>
                  <a:tcPr marL="17919" marR="17919" marT="8959" marB="8959" anchor="ctr"/>
                </a:tc>
                <a:tc>
                  <a:txBody>
                    <a:bodyPr/>
                    <a:lstStyle/>
                    <a:p>
                      <a:pPr marL="0" algn="l" defTabSz="914400" rtl="0" eaLnBrk="1" latinLnBrk="0" hangingPunct="1"/>
                      <a:r>
                        <a:rPr lang="en-US" sz="1000" kern="1200" dirty="0">
                          <a:solidFill>
                            <a:srgbClr val="525252"/>
                          </a:solidFill>
                          <a:effectLst/>
                          <a:latin typeface="+mn-lt"/>
                          <a:ea typeface="+mn-ea"/>
                          <a:cs typeface="+mn-cs"/>
                        </a:rPr>
                        <a:t>1</a:t>
                      </a:r>
                    </a:p>
                  </a:txBody>
                  <a:tcPr marL="17919" marR="17919" marT="8959" marB="8959" anchor="ctr"/>
                </a:tc>
                <a:tc>
                  <a:txBody>
                    <a:bodyPr/>
                    <a:lstStyle/>
                    <a:p>
                      <a:pPr marL="0" algn="l" defTabSz="914400" rtl="0" eaLnBrk="1" latinLnBrk="0" hangingPunct="1"/>
                      <a:r>
                        <a:rPr lang="en-US" sz="1000" kern="1200" dirty="0">
                          <a:solidFill>
                            <a:srgbClr val="525252"/>
                          </a:solidFill>
                          <a:effectLst/>
                          <a:latin typeface="+mn-lt"/>
                          <a:ea typeface="+mn-ea"/>
                          <a:cs typeface="+mn-cs"/>
                        </a:rPr>
                        <a:t>3 pairs</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0</a:t>
                      </a:r>
                    </a:p>
                  </a:txBody>
                  <a:tcPr marL="17919" marR="17919" marT="8959" marB="8959" anchor="ctr"/>
                </a:tc>
                <a:extLst>
                  <a:ext uri="{0D108BD9-81ED-4DB2-BD59-A6C34878D82A}">
                    <a16:rowId xmlns:a16="http://schemas.microsoft.com/office/drawing/2014/main" val="2823037699"/>
                  </a:ext>
                </a:extLst>
              </a:tr>
              <a:tr h="301488">
                <a:tc>
                  <a:txBody>
                    <a:bodyPr/>
                    <a:lstStyle/>
                    <a:p>
                      <a:pPr marL="0" algn="l" defTabSz="914400" rtl="0" eaLnBrk="1" latinLnBrk="0" hangingPunct="1"/>
                      <a:r>
                        <a:rPr lang="en-US" sz="1000" kern="1200" dirty="0">
                          <a:solidFill>
                            <a:srgbClr val="525252"/>
                          </a:solidFill>
                          <a:effectLst/>
                          <a:latin typeface="+mn-lt"/>
                          <a:ea typeface="+mn-ea"/>
                          <a:cs typeface="+mn-cs"/>
                        </a:rPr>
                        <a:t>291f1cca-e507-48be-b063-002b14906468</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1</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3 pairs</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1</a:t>
                      </a:r>
                    </a:p>
                  </a:txBody>
                  <a:tcPr marL="17919" marR="17919" marT="8959" marB="8959" anchor="ctr"/>
                </a:tc>
                <a:extLst>
                  <a:ext uri="{0D108BD9-81ED-4DB2-BD59-A6C34878D82A}">
                    <a16:rowId xmlns:a16="http://schemas.microsoft.com/office/drawing/2014/main" val="1772441859"/>
                  </a:ext>
                </a:extLst>
              </a:tr>
              <a:tr h="301488">
                <a:tc>
                  <a:txBody>
                    <a:bodyPr/>
                    <a:lstStyle/>
                    <a:p>
                      <a:pPr marL="0" algn="l" defTabSz="914400" rtl="0" eaLnBrk="1" latinLnBrk="0" hangingPunct="1"/>
                      <a:r>
                        <a:rPr lang="en-US" sz="1000" kern="1200" dirty="0">
                          <a:solidFill>
                            <a:srgbClr val="525252"/>
                          </a:solidFill>
                          <a:effectLst/>
                          <a:latin typeface="+mn-lt"/>
                          <a:ea typeface="+mn-ea"/>
                          <a:cs typeface="+mn-cs"/>
                        </a:rPr>
                        <a:t>75122300-0736-4087-b6d8-c0c5373a1a04</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0</a:t>
                      </a:r>
                    </a:p>
                  </a:txBody>
                  <a:tcPr marL="17919" marR="17919" marT="8959" marB="8959" anchor="ctr"/>
                </a:tc>
                <a:tc>
                  <a:txBody>
                    <a:bodyPr/>
                    <a:lstStyle/>
                    <a:p>
                      <a:pPr marL="0" algn="l" defTabSz="914400" rtl="0" eaLnBrk="1" latinLnBrk="0" hangingPunct="1"/>
                      <a:endParaRPr lang="en-US" sz="1000" kern="1200">
                        <a:solidFill>
                          <a:srgbClr val="525252"/>
                        </a:solidFill>
                        <a:effectLst/>
                        <a:latin typeface="+mn-lt"/>
                        <a:ea typeface="+mn-ea"/>
                        <a:cs typeface="+mn-cs"/>
                      </a:endParaRP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0</a:t>
                      </a:r>
                    </a:p>
                  </a:txBody>
                  <a:tcPr marL="17919" marR="17919" marT="8959" marB="8959" anchor="ctr"/>
                </a:tc>
                <a:extLst>
                  <a:ext uri="{0D108BD9-81ED-4DB2-BD59-A6C34878D82A}">
                    <a16:rowId xmlns:a16="http://schemas.microsoft.com/office/drawing/2014/main" val="1944415850"/>
                  </a:ext>
                </a:extLst>
              </a:tr>
              <a:tr h="301488">
                <a:tc>
                  <a:txBody>
                    <a:bodyPr/>
                    <a:lstStyle/>
                    <a:p>
                      <a:pPr marL="0" algn="l" defTabSz="914400" rtl="0" eaLnBrk="1" latinLnBrk="0" hangingPunct="1"/>
                      <a:r>
                        <a:rPr lang="en-US" sz="1000" kern="1200" dirty="0">
                          <a:solidFill>
                            <a:srgbClr val="525252"/>
                          </a:solidFill>
                          <a:effectLst/>
                          <a:latin typeface="+mn-lt"/>
                          <a:ea typeface="+mn-ea"/>
                          <a:cs typeface="+mn-cs"/>
                        </a:rPr>
                        <a:t>75bc6ebd-40cd-4e1d-a301-27ddd93b12e2</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1</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5 pairs</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0</a:t>
                      </a:r>
                    </a:p>
                  </a:txBody>
                  <a:tcPr marL="17919" marR="17919" marT="8959" marB="8959" anchor="ctr"/>
                </a:tc>
                <a:extLst>
                  <a:ext uri="{0D108BD9-81ED-4DB2-BD59-A6C34878D82A}">
                    <a16:rowId xmlns:a16="http://schemas.microsoft.com/office/drawing/2014/main" val="1190170992"/>
                  </a:ext>
                </a:extLst>
              </a:tr>
              <a:tr h="301488">
                <a:tc>
                  <a:txBody>
                    <a:bodyPr/>
                    <a:lstStyle/>
                    <a:p>
                      <a:pPr marL="0" algn="l" defTabSz="914400" rtl="0" eaLnBrk="1" latinLnBrk="0" hangingPunct="1"/>
                      <a:r>
                        <a:rPr lang="en-US" sz="1000" kern="1200" dirty="0">
                          <a:solidFill>
                            <a:srgbClr val="525252"/>
                          </a:solidFill>
                          <a:effectLst/>
                          <a:latin typeface="+mn-lt"/>
                          <a:ea typeface="+mn-ea"/>
                          <a:cs typeface="+mn-cs"/>
                        </a:rPr>
                        <a:t>ce965c4d-7a2b-4db6-9847-601747fa7812</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1</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3 pairs</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1</a:t>
                      </a:r>
                    </a:p>
                  </a:txBody>
                  <a:tcPr marL="17919" marR="17919" marT="8959" marB="8959" anchor="ctr"/>
                </a:tc>
                <a:extLst>
                  <a:ext uri="{0D108BD9-81ED-4DB2-BD59-A6C34878D82A}">
                    <a16:rowId xmlns:a16="http://schemas.microsoft.com/office/drawing/2014/main" val="1844199520"/>
                  </a:ext>
                </a:extLst>
              </a:tr>
              <a:tr h="301488">
                <a:tc>
                  <a:txBody>
                    <a:bodyPr/>
                    <a:lstStyle/>
                    <a:p>
                      <a:pPr marL="0" algn="l" defTabSz="914400" rtl="0" eaLnBrk="1" latinLnBrk="0" hangingPunct="1"/>
                      <a:r>
                        <a:rPr lang="en-US" sz="1000" kern="1200" dirty="0">
                          <a:solidFill>
                            <a:srgbClr val="525252"/>
                          </a:solidFill>
                          <a:effectLst/>
                          <a:latin typeface="+mn-lt"/>
                          <a:ea typeface="+mn-ea"/>
                          <a:cs typeface="+mn-cs"/>
                        </a:rPr>
                        <a:t>28867d12-27a6-4e6a-a5fb-8bb5440117ae</a:t>
                      </a:r>
                    </a:p>
                  </a:txBody>
                  <a:tcPr marL="17919" marR="17919" marT="8959" marB="8959" anchor="ctr"/>
                </a:tc>
                <a:tc>
                  <a:txBody>
                    <a:bodyPr/>
                    <a:lstStyle/>
                    <a:p>
                      <a:pPr marL="0" algn="l" defTabSz="914400" rtl="0" eaLnBrk="1" latinLnBrk="0" hangingPunct="1"/>
                      <a:r>
                        <a:rPr lang="en-US" sz="1000" kern="1200" dirty="0">
                          <a:solidFill>
                            <a:srgbClr val="525252"/>
                          </a:solidFill>
                          <a:effectLst/>
                          <a:latin typeface="+mn-lt"/>
                          <a:ea typeface="+mn-ea"/>
                          <a:cs typeface="+mn-cs"/>
                        </a:rPr>
                        <a:t>1</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5 pairs</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1</a:t>
                      </a:r>
                    </a:p>
                  </a:txBody>
                  <a:tcPr marL="17919" marR="17919" marT="8959" marB="8959" anchor="ctr"/>
                </a:tc>
                <a:extLst>
                  <a:ext uri="{0D108BD9-81ED-4DB2-BD59-A6C34878D82A}">
                    <a16:rowId xmlns:a16="http://schemas.microsoft.com/office/drawing/2014/main" val="423280894"/>
                  </a:ext>
                </a:extLst>
              </a:tr>
              <a:tr h="301488">
                <a:tc>
                  <a:txBody>
                    <a:bodyPr/>
                    <a:lstStyle/>
                    <a:p>
                      <a:pPr marL="0" algn="l" defTabSz="914400" rtl="0" eaLnBrk="1" latinLnBrk="0" hangingPunct="1"/>
                      <a:r>
                        <a:rPr lang="en-US" sz="1000" kern="1200">
                          <a:solidFill>
                            <a:srgbClr val="525252"/>
                          </a:solidFill>
                          <a:effectLst/>
                          <a:latin typeface="+mn-lt"/>
                          <a:ea typeface="+mn-ea"/>
                          <a:cs typeface="+mn-cs"/>
                        </a:rPr>
                        <a:t>5a7a7e13-fbcf-46e4-9093-79799649d6c5</a:t>
                      </a:r>
                    </a:p>
                  </a:txBody>
                  <a:tcPr marL="17919" marR="17919" marT="8959" marB="8959" anchor="ctr"/>
                </a:tc>
                <a:tc>
                  <a:txBody>
                    <a:bodyPr/>
                    <a:lstStyle/>
                    <a:p>
                      <a:pPr marL="0" algn="l" defTabSz="914400" rtl="0" eaLnBrk="1" latinLnBrk="0" hangingPunct="1"/>
                      <a:r>
                        <a:rPr lang="en-US" sz="1000" kern="1200" dirty="0">
                          <a:solidFill>
                            <a:srgbClr val="525252"/>
                          </a:solidFill>
                          <a:effectLst/>
                          <a:latin typeface="+mn-lt"/>
                          <a:ea typeface="+mn-ea"/>
                          <a:cs typeface="+mn-cs"/>
                        </a:rPr>
                        <a:t>0</a:t>
                      </a:r>
                    </a:p>
                  </a:txBody>
                  <a:tcPr marL="17919" marR="17919" marT="8959" marB="8959" anchor="ctr"/>
                </a:tc>
                <a:tc>
                  <a:txBody>
                    <a:bodyPr/>
                    <a:lstStyle/>
                    <a:p>
                      <a:pPr marL="0" algn="l" defTabSz="914400" rtl="0" eaLnBrk="1" latinLnBrk="0" hangingPunct="1"/>
                      <a:endParaRPr lang="en-US" sz="1000" kern="1200">
                        <a:solidFill>
                          <a:srgbClr val="525252"/>
                        </a:solidFill>
                        <a:effectLst/>
                        <a:latin typeface="+mn-lt"/>
                        <a:ea typeface="+mn-ea"/>
                        <a:cs typeface="+mn-cs"/>
                      </a:endParaRP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0</a:t>
                      </a:r>
                    </a:p>
                  </a:txBody>
                  <a:tcPr marL="17919" marR="17919" marT="8959" marB="8959" anchor="ctr"/>
                </a:tc>
                <a:extLst>
                  <a:ext uri="{0D108BD9-81ED-4DB2-BD59-A6C34878D82A}">
                    <a16:rowId xmlns:a16="http://schemas.microsoft.com/office/drawing/2014/main" val="3282133904"/>
                  </a:ext>
                </a:extLst>
              </a:tr>
              <a:tr h="301488">
                <a:tc>
                  <a:txBody>
                    <a:bodyPr/>
                    <a:lstStyle/>
                    <a:p>
                      <a:pPr marL="0" algn="l" defTabSz="914400" rtl="0" eaLnBrk="1" latinLnBrk="0" hangingPunct="1"/>
                      <a:r>
                        <a:rPr lang="en-US" sz="1000" kern="1200">
                          <a:solidFill>
                            <a:srgbClr val="525252"/>
                          </a:solidFill>
                          <a:effectLst/>
                          <a:latin typeface="+mn-lt"/>
                          <a:ea typeface="+mn-ea"/>
                          <a:cs typeface="+mn-cs"/>
                        </a:rPr>
                        <a:t>0143cb8b-bb81-4916-9750-ce956c9f9bd9</a:t>
                      </a:r>
                    </a:p>
                  </a:txBody>
                  <a:tcPr marL="17919" marR="17919" marT="8959" marB="8959" anchor="ctr"/>
                </a:tc>
                <a:tc>
                  <a:txBody>
                    <a:bodyPr/>
                    <a:lstStyle/>
                    <a:p>
                      <a:pPr marL="0" algn="l" defTabSz="914400" rtl="0" eaLnBrk="1" latinLnBrk="0" hangingPunct="1"/>
                      <a:r>
                        <a:rPr lang="en-US" sz="1000" kern="1200" dirty="0">
                          <a:solidFill>
                            <a:srgbClr val="525252"/>
                          </a:solidFill>
                          <a:effectLst/>
                          <a:latin typeface="+mn-lt"/>
                          <a:ea typeface="+mn-ea"/>
                          <a:cs typeface="+mn-cs"/>
                        </a:rPr>
                        <a:t>0</a:t>
                      </a:r>
                    </a:p>
                  </a:txBody>
                  <a:tcPr marL="17919" marR="17919" marT="8959" marB="8959" anchor="ctr"/>
                </a:tc>
                <a:tc>
                  <a:txBody>
                    <a:bodyPr/>
                    <a:lstStyle/>
                    <a:p>
                      <a:pPr marL="0" algn="l" defTabSz="914400" rtl="0" eaLnBrk="1" latinLnBrk="0" hangingPunct="1"/>
                      <a:endParaRPr lang="en-US" sz="1000" kern="1200" dirty="0">
                        <a:solidFill>
                          <a:srgbClr val="525252"/>
                        </a:solidFill>
                        <a:effectLst/>
                        <a:latin typeface="+mn-lt"/>
                        <a:ea typeface="+mn-ea"/>
                        <a:cs typeface="+mn-cs"/>
                      </a:endParaRP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0</a:t>
                      </a:r>
                    </a:p>
                  </a:txBody>
                  <a:tcPr marL="17919" marR="17919" marT="8959" marB="8959" anchor="ctr"/>
                </a:tc>
                <a:extLst>
                  <a:ext uri="{0D108BD9-81ED-4DB2-BD59-A6C34878D82A}">
                    <a16:rowId xmlns:a16="http://schemas.microsoft.com/office/drawing/2014/main" val="940265324"/>
                  </a:ext>
                </a:extLst>
              </a:tr>
              <a:tr h="301488">
                <a:tc>
                  <a:txBody>
                    <a:bodyPr/>
                    <a:lstStyle/>
                    <a:p>
                      <a:pPr marL="0" algn="l" defTabSz="914400" rtl="0" eaLnBrk="1" latinLnBrk="0" hangingPunct="1"/>
                      <a:r>
                        <a:rPr lang="en-US" sz="1000" kern="1200">
                          <a:solidFill>
                            <a:srgbClr val="525252"/>
                          </a:solidFill>
                          <a:effectLst/>
                          <a:latin typeface="+mn-lt"/>
                          <a:ea typeface="+mn-ea"/>
                          <a:cs typeface="+mn-cs"/>
                        </a:rPr>
                        <a:t>a4ccc1b3-cbb6-449c-b7a5-03af42c97433</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1</a:t>
                      </a:r>
                    </a:p>
                  </a:txBody>
                  <a:tcPr marL="17919" marR="17919" marT="8959" marB="8959" anchor="ctr"/>
                </a:tc>
                <a:tc>
                  <a:txBody>
                    <a:bodyPr/>
                    <a:lstStyle/>
                    <a:p>
                      <a:pPr marL="0" algn="l" defTabSz="914400" rtl="0" eaLnBrk="1" latinLnBrk="0" hangingPunct="1"/>
                      <a:r>
                        <a:rPr lang="en-US" sz="1000" kern="1200" dirty="0">
                          <a:solidFill>
                            <a:srgbClr val="525252"/>
                          </a:solidFill>
                          <a:effectLst/>
                          <a:latin typeface="+mn-lt"/>
                          <a:ea typeface="+mn-ea"/>
                          <a:cs typeface="+mn-cs"/>
                        </a:rPr>
                        <a:t>5 pairs</a:t>
                      </a:r>
                    </a:p>
                  </a:txBody>
                  <a:tcPr marL="17919" marR="17919" marT="8959" marB="8959" anchor="ctr"/>
                </a:tc>
                <a:tc>
                  <a:txBody>
                    <a:bodyPr/>
                    <a:lstStyle/>
                    <a:p>
                      <a:pPr marL="0" algn="l" defTabSz="914400" rtl="0" eaLnBrk="1" latinLnBrk="0" hangingPunct="1"/>
                      <a:r>
                        <a:rPr lang="en-US" sz="1000" kern="1200" dirty="0">
                          <a:solidFill>
                            <a:srgbClr val="525252"/>
                          </a:solidFill>
                          <a:effectLst/>
                          <a:latin typeface="+mn-lt"/>
                          <a:ea typeface="+mn-ea"/>
                          <a:cs typeface="+mn-cs"/>
                        </a:rPr>
                        <a:t>0</a:t>
                      </a:r>
                    </a:p>
                  </a:txBody>
                  <a:tcPr marL="17919" marR="17919" marT="8959" marB="8959" anchor="ctr"/>
                </a:tc>
                <a:extLst>
                  <a:ext uri="{0D108BD9-81ED-4DB2-BD59-A6C34878D82A}">
                    <a16:rowId xmlns:a16="http://schemas.microsoft.com/office/drawing/2014/main" val="202281031"/>
                  </a:ext>
                </a:extLst>
              </a:tr>
              <a:tr h="301488">
                <a:tc>
                  <a:txBody>
                    <a:bodyPr/>
                    <a:lstStyle/>
                    <a:p>
                      <a:pPr marL="0" algn="l" defTabSz="914400" rtl="0" eaLnBrk="1" latinLnBrk="0" hangingPunct="1"/>
                      <a:r>
                        <a:rPr lang="en-US" sz="1000" kern="1200">
                          <a:solidFill>
                            <a:srgbClr val="525252"/>
                          </a:solidFill>
                          <a:effectLst/>
                          <a:latin typeface="+mn-lt"/>
                          <a:ea typeface="+mn-ea"/>
                          <a:cs typeface="+mn-cs"/>
                        </a:rPr>
                        <a:t>b1dded76-cd60-4222-82cb-f6d464104298</a:t>
                      </a:r>
                    </a:p>
                  </a:txBody>
                  <a:tcPr marL="17919" marR="17919" marT="8959" marB="8959" anchor="ctr"/>
                </a:tc>
                <a:tc>
                  <a:txBody>
                    <a:bodyPr/>
                    <a:lstStyle/>
                    <a:p>
                      <a:pPr marL="0" algn="l" defTabSz="914400" rtl="0" eaLnBrk="1" latinLnBrk="0" hangingPunct="1"/>
                      <a:r>
                        <a:rPr lang="en-US" sz="1000" kern="1200">
                          <a:solidFill>
                            <a:srgbClr val="525252"/>
                          </a:solidFill>
                          <a:effectLst/>
                          <a:latin typeface="+mn-lt"/>
                          <a:ea typeface="+mn-ea"/>
                          <a:cs typeface="+mn-cs"/>
                        </a:rPr>
                        <a:t>1</a:t>
                      </a:r>
                    </a:p>
                  </a:txBody>
                  <a:tcPr marL="17919" marR="17919" marT="8959" marB="8959" anchor="ctr"/>
                </a:tc>
                <a:tc>
                  <a:txBody>
                    <a:bodyPr/>
                    <a:lstStyle/>
                    <a:p>
                      <a:pPr marL="0" algn="l" defTabSz="914400" rtl="0" eaLnBrk="1" latinLnBrk="0" hangingPunct="1"/>
                      <a:r>
                        <a:rPr lang="en-US" sz="1000" kern="1200" dirty="0">
                          <a:solidFill>
                            <a:srgbClr val="525252"/>
                          </a:solidFill>
                          <a:effectLst/>
                          <a:latin typeface="+mn-lt"/>
                          <a:ea typeface="+mn-ea"/>
                          <a:cs typeface="+mn-cs"/>
                        </a:rPr>
                        <a:t>3 pairs</a:t>
                      </a:r>
                    </a:p>
                  </a:txBody>
                  <a:tcPr marL="17919" marR="17919" marT="8959" marB="8959" anchor="ctr"/>
                </a:tc>
                <a:tc>
                  <a:txBody>
                    <a:bodyPr/>
                    <a:lstStyle/>
                    <a:p>
                      <a:pPr marL="0" algn="l" defTabSz="914400" rtl="0" eaLnBrk="1" latinLnBrk="0" hangingPunct="1"/>
                      <a:r>
                        <a:rPr lang="en-US" sz="1000" kern="1200" dirty="0">
                          <a:solidFill>
                            <a:srgbClr val="525252"/>
                          </a:solidFill>
                          <a:effectLst/>
                          <a:latin typeface="+mn-lt"/>
                          <a:ea typeface="+mn-ea"/>
                          <a:cs typeface="+mn-cs"/>
                        </a:rPr>
                        <a:t>0</a:t>
                      </a:r>
                    </a:p>
                  </a:txBody>
                  <a:tcPr marL="17919" marR="17919" marT="8959" marB="8959" anchor="ctr"/>
                </a:tc>
                <a:extLst>
                  <a:ext uri="{0D108BD9-81ED-4DB2-BD59-A6C34878D82A}">
                    <a16:rowId xmlns:a16="http://schemas.microsoft.com/office/drawing/2014/main" val="3176985964"/>
                  </a:ext>
                </a:extLst>
              </a:tr>
            </a:tbl>
          </a:graphicData>
        </a:graphic>
      </p:graphicFrame>
      <p:grpSp>
        <p:nvGrpSpPr>
          <p:cNvPr id="31" name="Group 30">
            <a:extLst>
              <a:ext uri="{FF2B5EF4-FFF2-40B4-BE49-F238E27FC236}">
                <a16:creationId xmlns:a16="http://schemas.microsoft.com/office/drawing/2014/main" id="{3E9029D1-83BD-4BD5-9B8A-168FAE0F9BCD}"/>
              </a:ext>
            </a:extLst>
          </p:cNvPr>
          <p:cNvGrpSpPr/>
          <p:nvPr/>
        </p:nvGrpSpPr>
        <p:grpSpPr>
          <a:xfrm>
            <a:off x="5694939" y="1712367"/>
            <a:ext cx="200931" cy="4669579"/>
            <a:chOff x="5694939" y="1712367"/>
            <a:chExt cx="200931" cy="4669579"/>
          </a:xfrm>
        </p:grpSpPr>
        <p:cxnSp>
          <p:nvCxnSpPr>
            <p:cNvPr id="32" name="VLine21">
              <a:extLst>
                <a:ext uri="{FF2B5EF4-FFF2-40B4-BE49-F238E27FC236}">
                  <a16:creationId xmlns:a16="http://schemas.microsoft.com/office/drawing/2014/main" id="{02F02C71-78CF-4355-AC75-73F1A0D26343}"/>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33" name="IsoscelesTriangle22">
              <a:extLst>
                <a:ext uri="{FF2B5EF4-FFF2-40B4-BE49-F238E27FC236}">
                  <a16:creationId xmlns:a16="http://schemas.microsoft.com/office/drawing/2014/main" id="{9EAEF563-4225-4D21-B5AA-54FD7D77AE1D}"/>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sp>
        <p:nvSpPr>
          <p:cNvPr id="34" name="TextBox 33">
            <a:extLst>
              <a:ext uri="{FF2B5EF4-FFF2-40B4-BE49-F238E27FC236}">
                <a16:creationId xmlns:a16="http://schemas.microsoft.com/office/drawing/2014/main" id="{2ED637E4-D9B5-45F6-9E66-56D4512D520E}"/>
              </a:ext>
            </a:extLst>
          </p:cNvPr>
          <p:cNvSpPr txBox="1"/>
          <p:nvPr/>
        </p:nvSpPr>
        <p:spPr>
          <a:xfrm>
            <a:off x="3115392" y="4284962"/>
            <a:ext cx="2514590" cy="2096984"/>
          </a:xfrm>
          <a:prstGeom prst="rect">
            <a:avLst/>
          </a:prstGeom>
          <a:noFill/>
          <a:ln w="9525">
            <a:noFill/>
          </a:ln>
        </p:spPr>
        <p:txBody>
          <a:bodyPr vert="horz" wrap="square" lIns="0" tIns="0" rIns="0" bIns="0" rtlCol="0" anchor="b">
            <a:spAutoFit/>
          </a:bodyPr>
          <a:lstStyle/>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Here we can use the SELECT DISTINCT command to understand the unique response per </a:t>
            </a:r>
            <a:r>
              <a:rPr lang="en-US" sz="1200" b="0" noProof="0" dirty="0" err="1">
                <a:latin typeface="+mn-lt"/>
                <a:cs typeface="Arial Narrow" pitchFamily="34" charset="0"/>
              </a:rPr>
              <a:t>user_id</a:t>
            </a:r>
            <a:r>
              <a:rPr lang="en-US" sz="1200" b="0" noProof="0" dirty="0">
                <a:latin typeface="+mn-lt"/>
                <a:cs typeface="Arial Narrow" pitchFamily="34" charset="0"/>
              </a:rPr>
              <a:t> and we ignore any user id’s from the “</a:t>
            </a:r>
            <a:r>
              <a:rPr lang="en-US" sz="1200" b="0" noProof="0" dirty="0" err="1">
                <a:latin typeface="+mn-lt"/>
                <a:cs typeface="Arial Narrow" pitchFamily="34" charset="0"/>
              </a:rPr>
              <a:t>home_try</a:t>
            </a:r>
            <a:r>
              <a:rPr lang="en-US" sz="1200" b="0" dirty="0">
                <a:latin typeface="+mn-lt"/>
                <a:cs typeface="Arial Narrow" pitchFamily="34" charset="0"/>
              </a:rPr>
              <a:t>_on” or “purchase” tables that have missing data</a:t>
            </a:r>
            <a:endParaRPr lang="en-US" sz="1200" b="0" noProof="0" dirty="0">
              <a:latin typeface="+mn-lt"/>
              <a:cs typeface="Arial Narrow" pitchFamily="34" charset="0"/>
            </a:endParaRP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The LEFT JOIN command is used to join all three tables on the “</a:t>
            </a:r>
            <a:r>
              <a:rPr lang="en-US" sz="1200" b="0" noProof="0" dirty="0" err="1">
                <a:latin typeface="+mn-lt"/>
                <a:cs typeface="Arial Narrow" pitchFamily="34" charset="0"/>
              </a:rPr>
              <a:t>user_id</a:t>
            </a:r>
            <a:r>
              <a:rPr lang="en-US" sz="1200" b="0" noProof="0" dirty="0">
                <a:latin typeface="+mn-lt"/>
                <a:cs typeface="Arial Narrow" pitchFamily="34" charset="0"/>
              </a:rPr>
              <a:t>” value</a:t>
            </a:r>
          </a:p>
          <a:p>
            <a:pPr marL="171450" indent="-171450">
              <a:lnSpc>
                <a:spcPct val="90000"/>
              </a:lnSpc>
              <a:spcBef>
                <a:spcPts val="400"/>
              </a:spcBef>
              <a:buClr>
                <a:srgbClr val="000000"/>
              </a:buClr>
              <a:buSzPct val="100000"/>
              <a:buFont typeface="Arial" panose="020B0604020202020204" pitchFamily="34" charset="0"/>
              <a:buChar char="•"/>
            </a:pPr>
            <a:r>
              <a:rPr lang="en-US" sz="1200" b="0" dirty="0">
                <a:latin typeface="+mn-lt"/>
                <a:cs typeface="Arial Narrow" pitchFamily="34" charset="0"/>
              </a:rPr>
              <a:t>The result allows us to see, per user, whether they tried on a pair of glasses at home, how many pairs they tried on and whether they ended up making a purchase</a:t>
            </a:r>
            <a:endParaRPr lang="en-US" sz="1200" b="0" noProof="0" dirty="0">
              <a:latin typeface="+mn-lt"/>
              <a:cs typeface="Arial Narrow" pitchFamily="34" charset="0"/>
            </a:endParaRPr>
          </a:p>
        </p:txBody>
      </p:sp>
      <p:cxnSp>
        <p:nvCxnSpPr>
          <p:cNvPr id="35" name="Straight Connector 34">
            <a:extLst>
              <a:ext uri="{FF2B5EF4-FFF2-40B4-BE49-F238E27FC236}">
                <a16:creationId xmlns:a16="http://schemas.microsoft.com/office/drawing/2014/main" id="{7757337D-699D-44C7-BFBB-E178F44808CF}"/>
              </a:ext>
            </a:extLst>
          </p:cNvPr>
          <p:cNvCxnSpPr>
            <a:cxnSpLocks/>
          </p:cNvCxnSpPr>
          <p:nvPr/>
        </p:nvCxnSpPr>
        <p:spPr>
          <a:xfrm>
            <a:off x="3165438" y="4236811"/>
            <a:ext cx="2464543" cy="0"/>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76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228761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1" name="think-cell Slide" r:id="rId5" imgW="216" imgH="216" progId="TCLayout.ActiveDocument.1">
                  <p:embed/>
                </p:oleObj>
              </mc:Choice>
              <mc:Fallback>
                <p:oleObj name="think-cell Slide" r:id="rId5"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461551DB-DD5D-4A65-B906-9A686F6D7B20}"/>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2700" b="0" dirty="0">
              <a:latin typeface="Arial Narrow" panose="020B0606020202030204" pitchFamily="34" charset="0"/>
              <a:ea typeface="+mj-ea"/>
              <a:cs typeface="+mj-cs"/>
              <a:sym typeface="Arial Narrow" panose="020B0606020202030204" pitchFamily="34" charset="0"/>
            </a:endParaRPr>
          </a:p>
        </p:txBody>
      </p:sp>
      <p:sp>
        <p:nvSpPr>
          <p:cNvPr id="4" name="Title 3"/>
          <p:cNvSpPr>
            <a:spLocks noGrp="1"/>
          </p:cNvSpPr>
          <p:nvPr>
            <p:ph type="title"/>
          </p:nvPr>
        </p:nvSpPr>
        <p:spPr/>
        <p:txBody>
          <a:bodyPr/>
          <a:lstStyle/>
          <a:p>
            <a:r>
              <a:rPr lang="en-US" dirty="0"/>
              <a:t>What are additional actionable insights?</a:t>
            </a:r>
          </a:p>
        </p:txBody>
      </p:sp>
      <p:sp>
        <p:nvSpPr>
          <p:cNvPr id="20" name="TextBox 19"/>
          <p:cNvSpPr txBox="1">
            <a:spLocks/>
          </p:cNvSpPr>
          <p:nvPr/>
        </p:nvSpPr>
        <p:spPr>
          <a:xfrm>
            <a:off x="5945427" y="1845990"/>
            <a:ext cx="270875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10000"/>
            <a:ext cx="2316052" cy="4669579"/>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3934660"/>
              <a:chOff x="633948" y="2282975"/>
              <a:chExt cx="2514600" cy="3934660"/>
            </a:xfrm>
          </p:grpSpPr>
          <p:sp>
            <p:nvSpPr>
              <p:cNvPr id="19" name="TextBox 18"/>
              <p:cNvSpPr txBox="1">
                <a:spLocks/>
              </p:cNvSpPr>
              <p:nvPr/>
            </p:nvSpPr>
            <p:spPr>
              <a:xfrm>
                <a:off x="633948" y="2677343"/>
                <a:ext cx="2514600" cy="3540292"/>
              </a:xfrm>
              <a:prstGeom prst="rect">
                <a:avLst/>
              </a:prstGeom>
              <a:noFill/>
              <a:ln w="9525">
                <a:noFill/>
              </a:ln>
            </p:spPr>
            <p:txBody>
              <a:bodyPr vert="horz" wrap="square" lIns="0" tIns="0" rIns="0" bIns="0" rtlCol="0">
                <a:spAutoFit/>
              </a:bodyPr>
              <a:lstStyle/>
              <a:p>
                <a:pPr>
                  <a:spcBef>
                    <a:spcPts val="1200"/>
                  </a:spcBef>
                </a:pPr>
                <a:r>
                  <a:rPr lang="en-US" altLang="en-US" sz="1200" b="0" dirty="0">
                    <a:solidFill>
                      <a:srgbClr val="484848"/>
                    </a:solidFill>
                    <a:latin typeface="+mn-lt"/>
                  </a:rPr>
                  <a:t>Once we have the data in this format, we can analyze it in several ways:</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overall conversion rates […]</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compare conversion from </a:t>
                </a:r>
                <a:r>
                  <a:rPr lang="en-US" altLang="en-US" sz="1200" b="0" dirty="0" err="1">
                    <a:solidFill>
                      <a:srgbClr val="484848"/>
                    </a:solidFill>
                    <a:latin typeface="+mn-lt"/>
                  </a:rPr>
                  <a:t>quiz→home_try_on</a:t>
                </a:r>
                <a:r>
                  <a:rPr lang="en-US" altLang="en-US" sz="1200" b="0" dirty="0">
                    <a:solidFill>
                      <a:srgbClr val="484848"/>
                    </a:solidFill>
                    <a:latin typeface="+mn-lt"/>
                  </a:rPr>
                  <a:t> and </a:t>
                </a:r>
                <a:r>
                  <a:rPr lang="en-US" altLang="en-US" sz="1200" b="0" dirty="0" err="1">
                    <a:solidFill>
                      <a:srgbClr val="484848"/>
                    </a:solidFill>
                    <a:latin typeface="+mn-lt"/>
                  </a:rPr>
                  <a:t>home_try_on→purchase</a:t>
                </a:r>
                <a:r>
                  <a:rPr lang="en-US" altLang="en-US" sz="1200" b="0" dirty="0">
                    <a:solidFill>
                      <a:srgbClr val="484848"/>
                    </a:solidFill>
                    <a:latin typeface="+mn-lt"/>
                  </a:rPr>
                  <a:t>.</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the difference in purchase rates between customers who had 3 […] with ones who had 5.</a:t>
                </a:r>
              </a:p>
              <a:p>
                <a:pPr lvl="0" eaLnBrk="0" hangingPunct="0"/>
                <a:endParaRPr lang="en-US" altLang="en-US" sz="1200" b="0" dirty="0">
                  <a:solidFill>
                    <a:srgbClr val="484848"/>
                  </a:solidFill>
                  <a:latin typeface="+mn-lt"/>
                </a:endParaRPr>
              </a:p>
              <a:p>
                <a:pPr lvl="0" eaLnBrk="0" hangingPunct="0"/>
                <a:r>
                  <a:rPr lang="en-US" altLang="en-US" sz="1200" b="0" dirty="0">
                    <a:solidFill>
                      <a:srgbClr val="484848"/>
                    </a:solidFill>
                    <a:latin typeface="+mn-lt"/>
                  </a:rPr>
                  <a:t>We can also use the original tables to calculate things like:</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results of the style quiz.</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types of purchases made.</a:t>
                </a:r>
              </a:p>
              <a:p>
                <a:pPr lvl="0" eaLnBrk="0" hangingPunct="0"/>
                <a:endParaRPr lang="en-US" altLang="en-US" sz="1200" b="0" dirty="0">
                  <a:solidFill>
                    <a:srgbClr val="484848"/>
                  </a:solidFill>
                  <a:latin typeface="+mn-lt"/>
                </a:endParaRPr>
              </a:p>
              <a:p>
                <a:pPr lvl="0" eaLnBrk="0" hangingPunct="0"/>
                <a:r>
                  <a:rPr lang="en-US" altLang="en-US" sz="1200" b="0" dirty="0">
                    <a:solidFill>
                      <a:srgbClr val="484848"/>
                    </a:solidFill>
                    <a:latin typeface="+mn-lt"/>
                  </a:rPr>
                  <a:t>What are some actionable insights for </a:t>
                </a:r>
                <a:r>
                  <a:rPr lang="en-US" altLang="en-US" sz="1200" b="0" dirty="0" err="1">
                    <a:solidFill>
                      <a:srgbClr val="484848"/>
                    </a:solidFill>
                    <a:latin typeface="+mn-lt"/>
                  </a:rPr>
                  <a:t>Warby</a:t>
                </a:r>
                <a:r>
                  <a:rPr lang="en-US" altLang="en-US" sz="1200" b="0" dirty="0">
                    <a:solidFill>
                      <a:srgbClr val="484848"/>
                    </a:solidFill>
                    <a:latin typeface="+mn-lt"/>
                  </a:rPr>
                  <a:t> Parker?</a:t>
                </a:r>
                <a:endParaRPr lang="en-US" sz="1200" b="0" dirty="0">
                  <a:solidFill>
                    <a:srgbClr val="484848"/>
                  </a:solidFill>
                  <a:latin typeface="+mn-lt"/>
                </a:endParaRP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C</a:t>
            </a:r>
          </a:p>
        </p:txBody>
      </p:sp>
      <p:sp>
        <p:nvSpPr>
          <p:cNvPr id="3" name="RbSticker"/>
          <p:cNvSpPr txBox="1"/>
          <p:nvPr/>
        </p:nvSpPr>
        <p:spPr>
          <a:xfrm>
            <a:off x="831850" y="260349"/>
            <a:ext cx="2333588"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A/B Testing with home try-on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42327"/>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pic>
        <p:nvPicPr>
          <p:cNvPr id="9" name="Picture 8">
            <a:extLst>
              <a:ext uri="{FF2B5EF4-FFF2-40B4-BE49-F238E27FC236}">
                <a16:creationId xmlns:a16="http://schemas.microsoft.com/office/drawing/2014/main" id="{35A3474F-BC11-4C6E-8A79-87393C7E6E0B}"/>
              </a:ext>
            </a:extLst>
          </p:cNvPr>
          <p:cNvPicPr>
            <a:picLocks noChangeAspect="1"/>
          </p:cNvPicPr>
          <p:nvPr/>
        </p:nvPicPr>
        <p:blipFill>
          <a:blip r:embed="rId7"/>
          <a:stretch>
            <a:fillRect/>
          </a:stretch>
        </p:blipFill>
        <p:spPr>
          <a:xfrm>
            <a:off x="3113423" y="2197749"/>
            <a:ext cx="2514587" cy="1601701"/>
          </a:xfrm>
          <a:prstGeom prst="rect">
            <a:avLst/>
          </a:prstGeom>
        </p:spPr>
      </p:pic>
      <p:sp>
        <p:nvSpPr>
          <p:cNvPr id="12" name="TextBox 11">
            <a:extLst>
              <a:ext uri="{FF2B5EF4-FFF2-40B4-BE49-F238E27FC236}">
                <a16:creationId xmlns:a16="http://schemas.microsoft.com/office/drawing/2014/main" id="{9EE40122-7B47-442B-9FAE-1544DE7A51CC}"/>
              </a:ext>
            </a:extLst>
          </p:cNvPr>
          <p:cNvSpPr txBox="1"/>
          <p:nvPr/>
        </p:nvSpPr>
        <p:spPr>
          <a:xfrm>
            <a:off x="5945427" y="2197749"/>
            <a:ext cx="2109552"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noProof="0" dirty="0">
                <a:latin typeface="+mn-lt"/>
                <a:cs typeface="Arial Narrow" pitchFamily="34" charset="0"/>
              </a:rPr>
              <a:t>Compare conversion across steps:</a:t>
            </a:r>
          </a:p>
        </p:txBody>
      </p:sp>
      <p:graphicFrame>
        <p:nvGraphicFramePr>
          <p:cNvPr id="14" name="Table 13">
            <a:extLst>
              <a:ext uri="{FF2B5EF4-FFF2-40B4-BE49-F238E27FC236}">
                <a16:creationId xmlns:a16="http://schemas.microsoft.com/office/drawing/2014/main" id="{DEBE360D-C2A9-4AF5-9DA6-759DA178D1B0}"/>
              </a:ext>
            </a:extLst>
          </p:cNvPr>
          <p:cNvGraphicFramePr>
            <a:graphicFrameLocks noGrp="1"/>
          </p:cNvGraphicFramePr>
          <p:nvPr>
            <p:extLst>
              <p:ext uri="{D42A27DB-BD31-4B8C-83A1-F6EECF244321}">
                <p14:modId xmlns:p14="http://schemas.microsoft.com/office/powerpoint/2010/main" val="114651384"/>
              </p:ext>
            </p:extLst>
          </p:nvPr>
        </p:nvGraphicFramePr>
        <p:xfrm>
          <a:off x="5945428" y="2387146"/>
          <a:ext cx="2708750" cy="792480"/>
        </p:xfrm>
        <a:graphic>
          <a:graphicData uri="http://schemas.openxmlformats.org/drawingml/2006/table">
            <a:tbl>
              <a:tblPr>
                <a:tableStyleId>{284E427A-3D55-4303-BF80-6455036E1DE7}</a:tableStyleId>
              </a:tblPr>
              <a:tblGrid>
                <a:gridCol w="456619">
                  <a:extLst>
                    <a:ext uri="{9D8B030D-6E8A-4147-A177-3AD203B41FA5}">
                      <a16:colId xmlns:a16="http://schemas.microsoft.com/office/drawing/2014/main" val="2101993344"/>
                    </a:ext>
                  </a:extLst>
                </a:gridCol>
                <a:gridCol w="421789">
                  <a:extLst>
                    <a:ext uri="{9D8B030D-6E8A-4147-A177-3AD203B41FA5}">
                      <a16:colId xmlns:a16="http://schemas.microsoft.com/office/drawing/2014/main" val="961161425"/>
                    </a:ext>
                  </a:extLst>
                </a:gridCol>
                <a:gridCol w="518531">
                  <a:extLst>
                    <a:ext uri="{9D8B030D-6E8A-4147-A177-3AD203B41FA5}">
                      <a16:colId xmlns:a16="http://schemas.microsoft.com/office/drawing/2014/main" val="1171611091"/>
                    </a:ext>
                  </a:extLst>
                </a:gridCol>
                <a:gridCol w="626883">
                  <a:extLst>
                    <a:ext uri="{9D8B030D-6E8A-4147-A177-3AD203B41FA5}">
                      <a16:colId xmlns:a16="http://schemas.microsoft.com/office/drawing/2014/main" val="1126715255"/>
                    </a:ext>
                  </a:extLst>
                </a:gridCol>
                <a:gridCol w="684928">
                  <a:extLst>
                    <a:ext uri="{9D8B030D-6E8A-4147-A177-3AD203B41FA5}">
                      <a16:colId xmlns:a16="http://schemas.microsoft.com/office/drawing/2014/main" val="647605210"/>
                    </a:ext>
                  </a:extLst>
                </a:gridCol>
              </a:tblGrid>
              <a:tr h="454771">
                <a:tc>
                  <a:txBody>
                    <a:bodyPr/>
                    <a:lstStyle/>
                    <a:p>
                      <a:pPr algn="ctr"/>
                      <a:r>
                        <a:rPr lang="en-US" sz="1000" b="1" dirty="0" err="1">
                          <a:effectLst/>
                        </a:rPr>
                        <a:t>num_browse</a:t>
                      </a:r>
                      <a:endParaRPr lang="en-US" sz="1000" b="1" dirty="0">
                        <a:solidFill>
                          <a:srgbClr val="292929"/>
                        </a:solidFill>
                        <a:effectLst/>
                      </a:endParaRPr>
                    </a:p>
                  </a:txBody>
                  <a:tcPr anchor="ctr"/>
                </a:tc>
                <a:tc>
                  <a:txBody>
                    <a:bodyPr/>
                    <a:lstStyle/>
                    <a:p>
                      <a:pPr algn="ctr"/>
                      <a:r>
                        <a:rPr lang="en-US" sz="1000" b="1">
                          <a:effectLst/>
                        </a:rPr>
                        <a:t>num_try_on</a:t>
                      </a:r>
                      <a:endParaRPr lang="en-US" sz="1000" b="1">
                        <a:solidFill>
                          <a:srgbClr val="292929"/>
                        </a:solidFill>
                        <a:effectLst/>
                      </a:endParaRPr>
                    </a:p>
                  </a:txBody>
                  <a:tcPr anchor="ctr"/>
                </a:tc>
                <a:tc>
                  <a:txBody>
                    <a:bodyPr/>
                    <a:lstStyle/>
                    <a:p>
                      <a:pPr algn="ctr"/>
                      <a:r>
                        <a:rPr lang="en-US" sz="1000" b="1">
                          <a:effectLst/>
                        </a:rPr>
                        <a:t>num_purchase</a:t>
                      </a:r>
                      <a:endParaRPr lang="en-US" sz="1000" b="1">
                        <a:solidFill>
                          <a:srgbClr val="292929"/>
                        </a:solidFill>
                        <a:effectLst/>
                      </a:endParaRPr>
                    </a:p>
                  </a:txBody>
                  <a:tcPr anchor="ctr"/>
                </a:tc>
                <a:tc>
                  <a:txBody>
                    <a:bodyPr/>
                    <a:lstStyle/>
                    <a:p>
                      <a:pPr algn="ctr"/>
                      <a:r>
                        <a:rPr lang="en-US" sz="1000" b="1" dirty="0" err="1">
                          <a:effectLst/>
                        </a:rPr>
                        <a:t>browse_to_try_on</a:t>
                      </a:r>
                      <a:endParaRPr lang="en-US" sz="1000" b="1" dirty="0">
                        <a:solidFill>
                          <a:srgbClr val="292929"/>
                        </a:solidFill>
                        <a:effectLst/>
                      </a:endParaRPr>
                    </a:p>
                  </a:txBody>
                  <a:tcPr anchor="ctr"/>
                </a:tc>
                <a:tc>
                  <a:txBody>
                    <a:bodyPr/>
                    <a:lstStyle/>
                    <a:p>
                      <a:pPr algn="ctr"/>
                      <a:r>
                        <a:rPr lang="en-US" sz="1000" b="1" dirty="0" err="1">
                          <a:effectLst/>
                        </a:rPr>
                        <a:t>try_on_to_purchase</a:t>
                      </a:r>
                      <a:endParaRPr lang="en-US" sz="1000" b="1" dirty="0">
                        <a:solidFill>
                          <a:srgbClr val="292929"/>
                        </a:solidFill>
                        <a:effectLst/>
                      </a:endParaRPr>
                    </a:p>
                  </a:txBody>
                  <a:tcPr anchor="ctr"/>
                </a:tc>
                <a:extLst>
                  <a:ext uri="{0D108BD9-81ED-4DB2-BD59-A6C34878D82A}">
                    <a16:rowId xmlns:a16="http://schemas.microsoft.com/office/drawing/2014/main" val="721265591"/>
                  </a:ext>
                </a:extLst>
              </a:tr>
              <a:tr h="181908">
                <a:tc>
                  <a:txBody>
                    <a:bodyPr/>
                    <a:lstStyle/>
                    <a:p>
                      <a:pPr algn="ctr"/>
                      <a:r>
                        <a:rPr lang="en-US" sz="1000" dirty="0">
                          <a:effectLst/>
                        </a:rPr>
                        <a:t>1000</a:t>
                      </a:r>
                      <a:endParaRPr lang="en-US" sz="1000" dirty="0">
                        <a:solidFill>
                          <a:srgbClr val="525252"/>
                        </a:solidFill>
                        <a:effectLst/>
                      </a:endParaRPr>
                    </a:p>
                  </a:txBody>
                  <a:tcPr anchor="ctr"/>
                </a:tc>
                <a:tc>
                  <a:txBody>
                    <a:bodyPr/>
                    <a:lstStyle/>
                    <a:p>
                      <a:pPr algn="ctr"/>
                      <a:r>
                        <a:rPr lang="en-US" sz="1000">
                          <a:effectLst/>
                        </a:rPr>
                        <a:t>750</a:t>
                      </a:r>
                      <a:endParaRPr lang="en-US" sz="1000">
                        <a:solidFill>
                          <a:srgbClr val="525252"/>
                        </a:solidFill>
                        <a:effectLst/>
                      </a:endParaRPr>
                    </a:p>
                  </a:txBody>
                  <a:tcPr anchor="ctr"/>
                </a:tc>
                <a:tc>
                  <a:txBody>
                    <a:bodyPr/>
                    <a:lstStyle/>
                    <a:p>
                      <a:pPr algn="ctr"/>
                      <a:r>
                        <a:rPr lang="en-US" sz="1000">
                          <a:effectLst/>
                        </a:rPr>
                        <a:t>495</a:t>
                      </a:r>
                      <a:endParaRPr lang="en-US" sz="1000">
                        <a:solidFill>
                          <a:srgbClr val="525252"/>
                        </a:solidFill>
                        <a:effectLst/>
                      </a:endParaRPr>
                    </a:p>
                  </a:txBody>
                  <a:tcPr anchor="ctr"/>
                </a:tc>
                <a:tc>
                  <a:txBody>
                    <a:bodyPr/>
                    <a:lstStyle/>
                    <a:p>
                      <a:pPr algn="ctr"/>
                      <a:r>
                        <a:rPr lang="en-US" sz="1000">
                          <a:effectLst/>
                        </a:rPr>
                        <a:t>0.75</a:t>
                      </a:r>
                      <a:endParaRPr lang="en-US" sz="1000">
                        <a:solidFill>
                          <a:srgbClr val="525252"/>
                        </a:solidFill>
                        <a:effectLst/>
                      </a:endParaRPr>
                    </a:p>
                  </a:txBody>
                  <a:tcPr anchor="ctr"/>
                </a:tc>
                <a:tc>
                  <a:txBody>
                    <a:bodyPr/>
                    <a:lstStyle/>
                    <a:p>
                      <a:pPr algn="ctr"/>
                      <a:r>
                        <a:rPr lang="en-US" sz="1000" dirty="0">
                          <a:effectLst/>
                        </a:rPr>
                        <a:t>0.66</a:t>
                      </a:r>
                      <a:endParaRPr lang="en-US" sz="1000" dirty="0">
                        <a:solidFill>
                          <a:srgbClr val="525252"/>
                        </a:solidFill>
                        <a:effectLst/>
                      </a:endParaRPr>
                    </a:p>
                  </a:txBody>
                  <a:tcPr anchor="ctr"/>
                </a:tc>
                <a:extLst>
                  <a:ext uri="{0D108BD9-81ED-4DB2-BD59-A6C34878D82A}">
                    <a16:rowId xmlns:a16="http://schemas.microsoft.com/office/drawing/2014/main" val="3510862033"/>
                  </a:ext>
                </a:extLst>
              </a:tr>
            </a:tbl>
          </a:graphicData>
        </a:graphic>
      </p:graphicFrame>
      <p:sp>
        <p:nvSpPr>
          <p:cNvPr id="24" name="TextBox 23">
            <a:extLst>
              <a:ext uri="{FF2B5EF4-FFF2-40B4-BE49-F238E27FC236}">
                <a16:creationId xmlns:a16="http://schemas.microsoft.com/office/drawing/2014/main" id="{08D7DF6B-682A-4F65-9C61-4718F086FDD7}"/>
              </a:ext>
            </a:extLst>
          </p:cNvPr>
          <p:cNvSpPr txBox="1"/>
          <p:nvPr/>
        </p:nvSpPr>
        <p:spPr>
          <a:xfrm>
            <a:off x="5996333" y="3300623"/>
            <a:ext cx="2657844" cy="3030573"/>
          </a:xfrm>
          <a:prstGeom prst="rect">
            <a:avLst/>
          </a:prstGeom>
          <a:noFill/>
          <a:ln w="9525">
            <a:noFill/>
          </a:ln>
        </p:spPr>
        <p:txBody>
          <a:bodyPr vert="horz" wrap="square" lIns="0" tIns="0" rIns="0" bIns="0" rtlCol="0">
            <a:spAutoFit/>
          </a:bodyPr>
          <a:lstStyle/>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Here the WITH command creates a new table with different columns that generate the output in which we are interested</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Upon browsing, the conversion rate of people who subsequently try on is ~75%</a:t>
            </a:r>
          </a:p>
          <a:p>
            <a:pPr marL="171450" indent="-171450">
              <a:lnSpc>
                <a:spcPct val="90000"/>
              </a:lnSpc>
              <a:spcBef>
                <a:spcPts val="400"/>
              </a:spcBef>
              <a:buClr>
                <a:srgbClr val="000000"/>
              </a:buClr>
              <a:buSzPct val="100000"/>
              <a:buFont typeface="Arial" panose="020B0604020202020204" pitchFamily="34" charset="0"/>
              <a:buChar char="•"/>
            </a:pPr>
            <a:r>
              <a:rPr lang="en-US" sz="1200" b="0" dirty="0">
                <a:latin typeface="+mn-lt"/>
                <a:cs typeface="Arial Narrow" pitchFamily="34" charset="0"/>
              </a:rPr>
              <a:t>Upon trying on, the conversion rate of people who subsequently purchase is ~66%</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The above two convers</a:t>
            </a:r>
            <a:r>
              <a:rPr lang="en-US" sz="1200" b="0" dirty="0">
                <a:latin typeface="+mn-lt"/>
                <a:cs typeface="Arial Narrow" pitchFamily="34" charset="0"/>
              </a:rPr>
              <a:t>ion rates remain relatively steady between steps, indicating that if a customer browses, there is a high likelihood that they will end up purchasing</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err="1">
                <a:latin typeface="+mn-lt"/>
                <a:cs typeface="Arial Narrow" pitchFamily="34" charset="0"/>
              </a:rPr>
              <a:t>Thi</a:t>
            </a:r>
            <a:r>
              <a:rPr lang="en-US" sz="1200" b="0" dirty="0">
                <a:latin typeface="+mn-lt"/>
                <a:cs typeface="Arial Narrow" pitchFamily="34" charset="0"/>
              </a:rPr>
              <a:t>s means that if additional areas of investment are being considered, it is best put towards activities that could drive people to browse as once they do, the current system is relatively effective at converting them to purchase</a:t>
            </a:r>
            <a:endParaRPr lang="en-US" sz="1200" b="0" noProof="0" dirty="0">
              <a:latin typeface="+mn-lt"/>
              <a:cs typeface="Arial Narrow" pitchFamily="34" charset="0"/>
            </a:endParaRPr>
          </a:p>
        </p:txBody>
      </p:sp>
      <p:sp>
        <p:nvSpPr>
          <p:cNvPr id="15" name="TextBox 14">
            <a:extLst>
              <a:ext uri="{FF2B5EF4-FFF2-40B4-BE49-F238E27FC236}">
                <a16:creationId xmlns:a16="http://schemas.microsoft.com/office/drawing/2014/main" id="{2D8AAD0F-D795-4765-B610-AEF0F40479CE}"/>
              </a:ext>
            </a:extLst>
          </p:cNvPr>
          <p:cNvSpPr txBox="1"/>
          <p:nvPr/>
        </p:nvSpPr>
        <p:spPr>
          <a:xfrm>
            <a:off x="6683604" y="1775939"/>
            <a:ext cx="141064" cy="3323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2400" b="0" noProof="0" dirty="0">
                <a:solidFill>
                  <a:srgbClr val="00B0F0"/>
                </a:solidFill>
                <a:latin typeface="+mn-lt"/>
                <a:cs typeface="Arial Narrow" pitchFamily="34" charset="0"/>
              </a:rPr>
              <a:t>1</a:t>
            </a:r>
          </a:p>
        </p:txBody>
      </p:sp>
      <p:grpSp>
        <p:nvGrpSpPr>
          <p:cNvPr id="28" name="Group 27">
            <a:extLst>
              <a:ext uri="{FF2B5EF4-FFF2-40B4-BE49-F238E27FC236}">
                <a16:creationId xmlns:a16="http://schemas.microsoft.com/office/drawing/2014/main" id="{A5E5FDEF-2D93-4011-8F7A-2975EBFD6411}"/>
              </a:ext>
            </a:extLst>
          </p:cNvPr>
          <p:cNvGrpSpPr/>
          <p:nvPr/>
        </p:nvGrpSpPr>
        <p:grpSpPr>
          <a:xfrm>
            <a:off x="5694939" y="1712367"/>
            <a:ext cx="200931" cy="4669579"/>
            <a:chOff x="5694939" y="1712367"/>
            <a:chExt cx="200931" cy="4669579"/>
          </a:xfrm>
        </p:grpSpPr>
        <p:cxnSp>
          <p:nvCxnSpPr>
            <p:cNvPr id="29" name="VLine21">
              <a:extLst>
                <a:ext uri="{FF2B5EF4-FFF2-40B4-BE49-F238E27FC236}">
                  <a16:creationId xmlns:a16="http://schemas.microsoft.com/office/drawing/2014/main" id="{8B595A7B-39F0-402B-A206-1B1F028FF7C6}"/>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30" name="IsoscelesTriangle22">
              <a:extLst>
                <a:ext uri="{FF2B5EF4-FFF2-40B4-BE49-F238E27FC236}">
                  <a16:creationId xmlns:a16="http://schemas.microsoft.com/office/drawing/2014/main" id="{E7FCBBD5-B517-4E81-8A31-A28F8429061C}"/>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spTree>
    <p:extLst>
      <p:ext uri="{BB962C8B-B14F-4D97-AF65-F5344CB8AC3E}">
        <p14:creationId xmlns:p14="http://schemas.microsoft.com/office/powerpoint/2010/main" val="47026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448E98-96DD-4A86-B7DE-B36973359260}"/>
              </a:ext>
            </a:extLst>
          </p:cNvPr>
          <p:cNvGraphicFramePr>
            <a:graphicFrameLocks noChangeAspect="1"/>
          </p:cNvGraphicFramePr>
          <p:nvPr>
            <p:custDataLst>
              <p:tags r:id="rId2"/>
            </p:custDataLst>
            <p:extLst>
              <p:ext uri="{D42A27DB-BD31-4B8C-83A1-F6EECF244321}">
                <p14:modId xmlns:p14="http://schemas.microsoft.com/office/powerpoint/2010/main" val="422433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70" name="think-cell Slide" r:id="rId5" imgW="216" imgH="216" progId="TCLayout.ActiveDocument.1">
                  <p:embed/>
                </p:oleObj>
              </mc:Choice>
              <mc:Fallback>
                <p:oleObj name="think-cell Slide" r:id="rId5" imgW="216" imgH="216" progId="TCLayout.ActiveDocument.1">
                  <p:embed/>
                  <p:pic>
                    <p:nvPicPr>
                      <p:cNvPr id="5" name="Object 4" hidden="1">
                        <a:extLst>
                          <a:ext uri="{FF2B5EF4-FFF2-40B4-BE49-F238E27FC236}">
                            <a16:creationId xmlns:a16="http://schemas.microsoft.com/office/drawing/2014/main" id="{F3448E98-96DD-4A86-B7DE-B3697335926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79CB301C-1615-4A88-92F9-27B8630E9631}"/>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lang="en-US" sz="2700" b="0" dirty="0">
              <a:latin typeface="Arial Narrow" panose="020B0606020202030204" pitchFamily="34" charset="0"/>
              <a:ea typeface="+mj-ea"/>
              <a:cs typeface="+mj-cs"/>
              <a:sym typeface="Arial Narrow" panose="020B0606020202030204" pitchFamily="34" charset="0"/>
            </a:endParaRPr>
          </a:p>
        </p:txBody>
      </p:sp>
      <p:sp>
        <p:nvSpPr>
          <p:cNvPr id="4" name="Title 3"/>
          <p:cNvSpPr>
            <a:spLocks noGrp="1"/>
          </p:cNvSpPr>
          <p:nvPr>
            <p:ph type="title"/>
          </p:nvPr>
        </p:nvSpPr>
        <p:spPr/>
        <p:txBody>
          <a:bodyPr/>
          <a:lstStyle/>
          <a:p>
            <a:r>
              <a:rPr lang="en-US" dirty="0"/>
              <a:t>What are additional actionable insights?</a:t>
            </a:r>
          </a:p>
        </p:txBody>
      </p:sp>
      <p:sp>
        <p:nvSpPr>
          <p:cNvPr id="20" name="TextBox 19"/>
          <p:cNvSpPr txBox="1">
            <a:spLocks/>
          </p:cNvSpPr>
          <p:nvPr/>
        </p:nvSpPr>
        <p:spPr>
          <a:xfrm>
            <a:off x="5945427" y="1843034"/>
            <a:ext cx="270875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Solution</a:t>
            </a:r>
          </a:p>
        </p:txBody>
      </p:sp>
      <p:grpSp>
        <p:nvGrpSpPr>
          <p:cNvPr id="23" name="Group 22">
            <a:extLst>
              <a:ext uri="{FF2B5EF4-FFF2-40B4-BE49-F238E27FC236}">
                <a16:creationId xmlns:a16="http://schemas.microsoft.com/office/drawing/2014/main" id="{13A09749-C732-4ECF-B5B4-EA266A3BD13B}"/>
              </a:ext>
            </a:extLst>
          </p:cNvPr>
          <p:cNvGrpSpPr/>
          <p:nvPr/>
        </p:nvGrpSpPr>
        <p:grpSpPr>
          <a:xfrm>
            <a:off x="487363" y="1707044"/>
            <a:ext cx="2316052" cy="4669579"/>
            <a:chOff x="487363" y="2161635"/>
            <a:chExt cx="2774312" cy="4262955"/>
          </a:xfrm>
        </p:grpSpPr>
        <p:sp>
          <p:nvSpPr>
            <p:cNvPr id="6" name="Rectangle 5"/>
            <p:cNvSpPr/>
            <p:nvPr/>
          </p:nvSpPr>
          <p:spPr>
            <a:xfrm>
              <a:off x="487363" y="2161635"/>
              <a:ext cx="2774312" cy="4262955"/>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nvGrpSpPr>
            <p:cNvPr id="13" name="Group 12">
              <a:extLst>
                <a:ext uri="{FF2B5EF4-FFF2-40B4-BE49-F238E27FC236}">
                  <a16:creationId xmlns:a16="http://schemas.microsoft.com/office/drawing/2014/main" id="{2D300487-423B-4044-BA2F-BBCA09D6F744}"/>
                </a:ext>
              </a:extLst>
            </p:cNvPr>
            <p:cNvGrpSpPr/>
            <p:nvPr/>
          </p:nvGrpSpPr>
          <p:grpSpPr>
            <a:xfrm>
              <a:off x="617219" y="2282975"/>
              <a:ext cx="2514600" cy="4087687"/>
              <a:chOff x="633948" y="2282975"/>
              <a:chExt cx="2514600" cy="4087687"/>
            </a:xfrm>
          </p:grpSpPr>
          <p:sp>
            <p:nvSpPr>
              <p:cNvPr id="19" name="TextBox 18"/>
              <p:cNvSpPr txBox="1">
                <a:spLocks/>
              </p:cNvSpPr>
              <p:nvPr/>
            </p:nvSpPr>
            <p:spPr>
              <a:xfrm>
                <a:off x="633948" y="2677343"/>
                <a:ext cx="2514600" cy="3693319"/>
              </a:xfrm>
              <a:prstGeom prst="rect">
                <a:avLst/>
              </a:prstGeom>
              <a:noFill/>
              <a:ln w="9525">
                <a:noFill/>
              </a:ln>
            </p:spPr>
            <p:txBody>
              <a:bodyPr vert="horz" wrap="square" lIns="0" tIns="0" rIns="0" bIns="0" rtlCol="0">
                <a:spAutoFit/>
              </a:bodyPr>
              <a:lstStyle/>
              <a:p>
                <a:pPr>
                  <a:spcBef>
                    <a:spcPts val="1200"/>
                  </a:spcBef>
                </a:pPr>
                <a:r>
                  <a:rPr lang="en-US" altLang="en-US" sz="1200" b="0" dirty="0">
                    <a:solidFill>
                      <a:srgbClr val="484848"/>
                    </a:solidFill>
                    <a:latin typeface="+mn-lt"/>
                  </a:rPr>
                  <a:t>Once we have the data in this format, we can analyze it in several ways:</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overall conversion rates […]</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compare conversion from </a:t>
                </a:r>
                <a:r>
                  <a:rPr lang="en-US" altLang="en-US" sz="1200" b="0" dirty="0" err="1">
                    <a:solidFill>
                      <a:srgbClr val="484848"/>
                    </a:solidFill>
                    <a:latin typeface="+mn-lt"/>
                  </a:rPr>
                  <a:t>quiz→home_try_on</a:t>
                </a:r>
                <a:r>
                  <a:rPr lang="en-US" altLang="en-US" sz="1200" b="0" dirty="0">
                    <a:solidFill>
                      <a:srgbClr val="484848"/>
                    </a:solidFill>
                    <a:latin typeface="+mn-lt"/>
                  </a:rPr>
                  <a:t> and       </a:t>
                </a:r>
                <a:r>
                  <a:rPr lang="en-US" altLang="en-US" sz="1200" b="0" dirty="0" err="1">
                    <a:solidFill>
                      <a:srgbClr val="484848"/>
                    </a:solidFill>
                    <a:latin typeface="+mn-lt"/>
                  </a:rPr>
                  <a:t>home_try_on→purchase</a:t>
                </a:r>
                <a:r>
                  <a:rPr lang="en-US" altLang="en-US" sz="1200" b="0" dirty="0">
                    <a:solidFill>
                      <a:srgbClr val="484848"/>
                    </a:solidFill>
                    <a:latin typeface="+mn-lt"/>
                  </a:rPr>
                  <a:t>.</a:t>
                </a:r>
              </a:p>
              <a:p>
                <a:pPr marL="171450" lvl="0" indent="-171450" eaLnBrk="0" hangingPunct="0">
                  <a:buFont typeface="Arial" panose="020B0604020202020204" pitchFamily="34" charset="0"/>
                  <a:buChar char="•"/>
                </a:pPr>
                <a:r>
                  <a:rPr lang="en-US" altLang="en-US" sz="1200" b="0" dirty="0">
                    <a:solidFill>
                      <a:srgbClr val="484848"/>
                    </a:solidFill>
                    <a:latin typeface="+mn-lt"/>
                  </a:rPr>
                  <a:t>We can calculate the difference in purchase rates between customers who had 3 […] with ones who had 5.</a:t>
                </a:r>
              </a:p>
              <a:p>
                <a:pPr lvl="0" eaLnBrk="0" hangingPunct="0"/>
                <a:r>
                  <a:rPr lang="en-US" altLang="en-US" sz="1200" b="0" dirty="0">
                    <a:solidFill>
                      <a:srgbClr val="484848"/>
                    </a:solidFill>
                    <a:latin typeface="+mn-lt"/>
                  </a:rPr>
                  <a:t>We can also use the original tables to calculate things like:</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results of the style quiz.</a:t>
                </a:r>
              </a:p>
              <a:p>
                <a:pPr marL="171450" lvl="0" indent="-171450" eaLnBrk="0" hangingPunct="0">
                  <a:buFont typeface="Arial" panose="020B0604020202020204" pitchFamily="34" charset="0"/>
                  <a:buChar char="•"/>
                </a:pPr>
                <a:r>
                  <a:rPr lang="en-US" altLang="en-US" sz="1200" b="0" dirty="0">
                    <a:solidFill>
                      <a:srgbClr val="484848"/>
                    </a:solidFill>
                    <a:latin typeface="+mn-lt"/>
                  </a:rPr>
                  <a:t>The most common types of purchases made.</a:t>
                </a:r>
              </a:p>
              <a:p>
                <a:pPr lvl="0" eaLnBrk="0" hangingPunct="0"/>
                <a:endParaRPr lang="en-US" altLang="en-US" sz="1200" b="0" dirty="0">
                  <a:solidFill>
                    <a:srgbClr val="484848"/>
                  </a:solidFill>
                  <a:latin typeface="+mn-lt"/>
                </a:endParaRPr>
              </a:p>
              <a:p>
                <a:pPr lvl="0" eaLnBrk="0" hangingPunct="0"/>
                <a:r>
                  <a:rPr lang="en-US" altLang="en-US" sz="1200" b="0" dirty="0">
                    <a:solidFill>
                      <a:srgbClr val="484848"/>
                    </a:solidFill>
                    <a:latin typeface="+mn-lt"/>
                  </a:rPr>
                  <a:t>What are some actionable insights for </a:t>
                </a:r>
                <a:r>
                  <a:rPr lang="en-US" altLang="en-US" sz="1200" b="0" dirty="0" err="1">
                    <a:solidFill>
                      <a:srgbClr val="484848"/>
                    </a:solidFill>
                    <a:latin typeface="+mn-lt"/>
                  </a:rPr>
                  <a:t>Warby</a:t>
                </a:r>
                <a:r>
                  <a:rPr lang="en-US" altLang="en-US" sz="1200" b="0" dirty="0">
                    <a:solidFill>
                      <a:srgbClr val="484848"/>
                    </a:solidFill>
                    <a:latin typeface="+mn-lt"/>
                  </a:rPr>
                  <a:t> Parker?</a:t>
                </a:r>
                <a:endParaRPr lang="en-US" sz="1200" b="0" dirty="0">
                  <a:solidFill>
                    <a:srgbClr val="484848"/>
                  </a:solidFill>
                  <a:latin typeface="+mn-lt"/>
                </a:endParaRPr>
              </a:p>
            </p:txBody>
          </p:sp>
          <p:sp>
            <p:nvSpPr>
              <p:cNvPr id="21" name="TextBox 20"/>
              <p:cNvSpPr txBox="1">
                <a:spLocks/>
              </p:cNvSpPr>
              <p:nvPr/>
            </p:nvSpPr>
            <p:spPr>
              <a:xfrm>
                <a:off x="633948" y="2282975"/>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Detailed question</a:t>
                </a:r>
              </a:p>
            </p:txBody>
          </p:sp>
        </p:grpSp>
      </p:grpSp>
      <p:sp>
        <p:nvSpPr>
          <p:cNvPr id="2" name="RbNavigator"/>
          <p:cNvSpPr txBox="1"/>
          <p:nvPr/>
        </p:nvSpPr>
        <p:spPr>
          <a:xfrm>
            <a:off x="487362" y="222248"/>
            <a:ext cx="274320" cy="274320"/>
          </a:xfrm>
          <a:prstGeom prst="rect">
            <a:avLst/>
          </a:prstGeom>
          <a:solidFill>
            <a:schemeClr val="accent3"/>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C</a:t>
            </a:r>
          </a:p>
        </p:txBody>
      </p:sp>
      <p:sp>
        <p:nvSpPr>
          <p:cNvPr id="3" name="RbSticker"/>
          <p:cNvSpPr txBox="1"/>
          <p:nvPr/>
        </p:nvSpPr>
        <p:spPr>
          <a:xfrm>
            <a:off x="831850" y="260349"/>
            <a:ext cx="2333588" cy="180049"/>
          </a:xfrm>
          <a:prstGeom prst="rect">
            <a:avLst/>
          </a:prstGeom>
          <a:solidFill>
            <a:srgbClr val="BBE0E3">
              <a:lumMod val="100000"/>
              <a:alpha val="0"/>
            </a:srgbClr>
          </a:solidFill>
          <a:ln w="9525">
            <a:noFill/>
          </a:ln>
        </p:spPr>
        <p:txBody>
          <a:bodyPr vert="horz" wrap="none" lIns="0" tIns="0" rIns="0" bIns="0" rtlCol="0" anchor="ctr">
            <a:spAutoFit/>
          </a:bodyPr>
          <a:lstStyle/>
          <a:p>
            <a:pPr>
              <a:lnSpc>
                <a:spcPct val="90000"/>
              </a:lnSpc>
              <a:spcBef>
                <a:spcPts val="400"/>
              </a:spcBef>
              <a:buClr>
                <a:srgbClr val="000000"/>
              </a:buClr>
              <a:buSzPct val="100000"/>
            </a:pPr>
            <a:r>
              <a:rPr lang="en-US" noProof="0" dirty="0">
                <a:solidFill>
                  <a:schemeClr val="accent3"/>
                </a:solidFill>
                <a:latin typeface="+mn-lt"/>
                <a:cs typeface="Arial Narrow" pitchFamily="34" charset="0"/>
              </a:rPr>
              <a:t>A/B Testing with home try-on funnel</a:t>
            </a:r>
          </a:p>
        </p:txBody>
      </p:sp>
      <p:sp>
        <p:nvSpPr>
          <p:cNvPr id="17" name="TextBox 16">
            <a:extLst>
              <a:ext uri="{FF2B5EF4-FFF2-40B4-BE49-F238E27FC236}">
                <a16:creationId xmlns:a16="http://schemas.microsoft.com/office/drawing/2014/main" id="{FAAAF567-DB85-432E-A26B-F7ED462429A3}"/>
              </a:ext>
            </a:extLst>
          </p:cNvPr>
          <p:cNvSpPr txBox="1">
            <a:spLocks/>
          </p:cNvSpPr>
          <p:nvPr/>
        </p:nvSpPr>
        <p:spPr>
          <a:xfrm>
            <a:off x="3118852" y="1839371"/>
            <a:ext cx="2514600" cy="221599"/>
          </a:xfrm>
          <a:prstGeom prst="rect">
            <a:avLst/>
          </a:prstGeom>
          <a:noFill/>
          <a:ln w="9525">
            <a:noFill/>
          </a:ln>
        </p:spPr>
        <p:txBody>
          <a:bodyPr wrap="square" lIns="0" tIns="0" rIns="0" bIns="0" rtlCol="0" anchor="ctr">
            <a:spAutoFit/>
          </a:bodyPr>
          <a:lstStyle/>
          <a:p>
            <a:pPr>
              <a:lnSpc>
                <a:spcPct val="90000"/>
              </a:lnSpc>
              <a:spcBef>
                <a:spcPts val="0"/>
              </a:spcBef>
              <a:buSzPct val="100000"/>
            </a:pPr>
            <a:r>
              <a:rPr lang="en-US" sz="1600" dirty="0">
                <a:solidFill>
                  <a:srgbClr val="000000"/>
                </a:solidFill>
                <a:latin typeface="+mn-lt"/>
                <a:cs typeface="Arial" pitchFamily="34" charset="0"/>
              </a:rPr>
              <a:t>Query</a:t>
            </a:r>
          </a:p>
        </p:txBody>
      </p:sp>
      <p:sp>
        <p:nvSpPr>
          <p:cNvPr id="12" name="TextBox 11">
            <a:extLst>
              <a:ext uri="{FF2B5EF4-FFF2-40B4-BE49-F238E27FC236}">
                <a16:creationId xmlns:a16="http://schemas.microsoft.com/office/drawing/2014/main" id="{9EE40122-7B47-442B-9FAE-1544DE7A51CC}"/>
              </a:ext>
            </a:extLst>
          </p:cNvPr>
          <p:cNvSpPr txBox="1"/>
          <p:nvPr/>
        </p:nvSpPr>
        <p:spPr>
          <a:xfrm>
            <a:off x="5945427" y="2194793"/>
            <a:ext cx="1702389" cy="1661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1200" noProof="0" dirty="0">
                <a:latin typeface="+mn-lt"/>
                <a:cs typeface="Arial Narrow" pitchFamily="34" charset="0"/>
              </a:rPr>
              <a:t>Difference in purchase rates</a:t>
            </a:r>
          </a:p>
        </p:txBody>
      </p:sp>
      <p:sp>
        <p:nvSpPr>
          <p:cNvPr id="24" name="TextBox 23">
            <a:extLst>
              <a:ext uri="{FF2B5EF4-FFF2-40B4-BE49-F238E27FC236}">
                <a16:creationId xmlns:a16="http://schemas.microsoft.com/office/drawing/2014/main" id="{08D7DF6B-682A-4F65-9C61-4718F086FDD7}"/>
              </a:ext>
            </a:extLst>
          </p:cNvPr>
          <p:cNvSpPr txBox="1"/>
          <p:nvPr/>
        </p:nvSpPr>
        <p:spPr>
          <a:xfrm>
            <a:off x="5996333" y="3903212"/>
            <a:ext cx="2657844" cy="2595582"/>
          </a:xfrm>
          <a:prstGeom prst="rect">
            <a:avLst/>
          </a:prstGeom>
          <a:noFill/>
          <a:ln w="9525">
            <a:noFill/>
          </a:ln>
        </p:spPr>
        <p:txBody>
          <a:bodyPr vert="horz" wrap="square" lIns="0" tIns="0" rIns="0" bIns="0" rtlCol="0">
            <a:spAutoFit/>
          </a:bodyPr>
          <a:lstStyle/>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The try-on to purchase conversion rate is lower for people who tried on 3 pairs of glasses at ~53% than people who tried on 5 pairs of glasses at ~79%</a:t>
            </a:r>
          </a:p>
          <a:p>
            <a:pPr marL="171450" indent="-171450">
              <a:lnSpc>
                <a:spcPct val="90000"/>
              </a:lnSpc>
              <a:spcBef>
                <a:spcPts val="400"/>
              </a:spcBef>
              <a:buClr>
                <a:srgbClr val="000000"/>
              </a:buClr>
              <a:buSzPct val="100000"/>
              <a:buFont typeface="Arial" panose="020B0604020202020204" pitchFamily="34" charset="0"/>
              <a:buChar char="•"/>
            </a:pPr>
            <a:r>
              <a:rPr lang="en-US" sz="1200" b="0" dirty="0">
                <a:latin typeface="+mn-lt"/>
                <a:cs typeface="Arial Narrow" pitchFamily="34" charset="0"/>
              </a:rPr>
              <a:t>This means that upon receiving more options, people were better able to find a pair they liked and supports the fact that the company should send people 5 pairs of glasses to try on vs. 3</a:t>
            </a:r>
          </a:p>
          <a:p>
            <a:pPr marL="171450" indent="-171450">
              <a:lnSpc>
                <a:spcPct val="90000"/>
              </a:lnSpc>
              <a:spcBef>
                <a:spcPts val="400"/>
              </a:spcBef>
              <a:buClr>
                <a:srgbClr val="000000"/>
              </a:buClr>
              <a:buSzPct val="100000"/>
              <a:buFont typeface="Arial" panose="020B0604020202020204" pitchFamily="34" charset="0"/>
              <a:buChar char="•"/>
            </a:pPr>
            <a:r>
              <a:rPr lang="en-US" sz="1200" b="0" noProof="0" dirty="0">
                <a:latin typeface="+mn-lt"/>
                <a:cs typeface="Arial Narrow" pitchFamily="34" charset="0"/>
              </a:rPr>
              <a:t>The company could also undergo some further testing to determine the try-on to purchase conversion rate for 4 pairs of glasses (which would save on costs) or 6+ pairs of glasses (which could improve conversion even further)</a:t>
            </a:r>
          </a:p>
        </p:txBody>
      </p:sp>
      <p:sp>
        <p:nvSpPr>
          <p:cNvPr id="15" name="TextBox 14">
            <a:extLst>
              <a:ext uri="{FF2B5EF4-FFF2-40B4-BE49-F238E27FC236}">
                <a16:creationId xmlns:a16="http://schemas.microsoft.com/office/drawing/2014/main" id="{2D8AAD0F-D795-4765-B610-AEF0F40479CE}"/>
              </a:ext>
            </a:extLst>
          </p:cNvPr>
          <p:cNvSpPr txBox="1"/>
          <p:nvPr/>
        </p:nvSpPr>
        <p:spPr>
          <a:xfrm>
            <a:off x="6683604" y="1772983"/>
            <a:ext cx="141064" cy="332399"/>
          </a:xfrm>
          <a:prstGeom prst="rect">
            <a:avLst/>
          </a:prstGeom>
          <a:noFill/>
          <a:ln w="9525">
            <a:noFill/>
          </a:ln>
        </p:spPr>
        <p:txBody>
          <a:bodyPr vert="horz" wrap="none" lIns="0" tIns="0" rIns="0" bIns="0" rtlCol="0">
            <a:spAutoFit/>
          </a:bodyPr>
          <a:lstStyle/>
          <a:p>
            <a:pPr>
              <a:lnSpc>
                <a:spcPct val="90000"/>
              </a:lnSpc>
              <a:spcBef>
                <a:spcPts val="400"/>
              </a:spcBef>
              <a:buClr>
                <a:srgbClr val="000000"/>
              </a:buClr>
              <a:buSzPct val="100000"/>
            </a:pPr>
            <a:r>
              <a:rPr lang="en-US" sz="2400" b="0" noProof="0" dirty="0">
                <a:solidFill>
                  <a:srgbClr val="00B0F0"/>
                </a:solidFill>
                <a:latin typeface="+mn-lt"/>
                <a:cs typeface="Arial Narrow" pitchFamily="34" charset="0"/>
              </a:rPr>
              <a:t>2</a:t>
            </a:r>
          </a:p>
        </p:txBody>
      </p:sp>
      <p:pic>
        <p:nvPicPr>
          <p:cNvPr id="8" name="Picture 7">
            <a:extLst>
              <a:ext uri="{FF2B5EF4-FFF2-40B4-BE49-F238E27FC236}">
                <a16:creationId xmlns:a16="http://schemas.microsoft.com/office/drawing/2014/main" id="{16C142A2-5618-4DA9-8BFE-0A779618F921}"/>
              </a:ext>
            </a:extLst>
          </p:cNvPr>
          <p:cNvPicPr>
            <a:picLocks noChangeAspect="1"/>
          </p:cNvPicPr>
          <p:nvPr/>
        </p:nvPicPr>
        <p:blipFill>
          <a:blip r:embed="rId7"/>
          <a:stretch>
            <a:fillRect/>
          </a:stretch>
        </p:blipFill>
        <p:spPr>
          <a:xfrm>
            <a:off x="3113423" y="2194793"/>
            <a:ext cx="2514585" cy="1690267"/>
          </a:xfrm>
          <a:prstGeom prst="rect">
            <a:avLst/>
          </a:prstGeom>
        </p:spPr>
      </p:pic>
      <p:graphicFrame>
        <p:nvGraphicFramePr>
          <p:cNvPr id="10" name="Table 9">
            <a:extLst>
              <a:ext uri="{FF2B5EF4-FFF2-40B4-BE49-F238E27FC236}">
                <a16:creationId xmlns:a16="http://schemas.microsoft.com/office/drawing/2014/main" id="{3C9CA198-17FE-4BDF-83F0-A365E458826B}"/>
              </a:ext>
            </a:extLst>
          </p:cNvPr>
          <p:cNvGraphicFramePr>
            <a:graphicFrameLocks noGrp="1"/>
          </p:cNvGraphicFramePr>
          <p:nvPr>
            <p:extLst>
              <p:ext uri="{D42A27DB-BD31-4B8C-83A1-F6EECF244321}">
                <p14:modId xmlns:p14="http://schemas.microsoft.com/office/powerpoint/2010/main" val="3476005320"/>
              </p:ext>
            </p:extLst>
          </p:nvPr>
        </p:nvGraphicFramePr>
        <p:xfrm>
          <a:off x="5945427" y="2384190"/>
          <a:ext cx="2708748" cy="1423984"/>
        </p:xfrm>
        <a:graphic>
          <a:graphicData uri="http://schemas.openxmlformats.org/drawingml/2006/table">
            <a:tbl>
              <a:tblPr>
                <a:tableStyleId>{284E427A-3D55-4303-BF80-6455036E1DE7}</a:tableStyleId>
              </a:tblPr>
              <a:tblGrid>
                <a:gridCol w="460610">
                  <a:extLst>
                    <a:ext uri="{9D8B030D-6E8A-4147-A177-3AD203B41FA5}">
                      <a16:colId xmlns:a16="http://schemas.microsoft.com/office/drawing/2014/main" val="946631316"/>
                    </a:ext>
                  </a:extLst>
                </a:gridCol>
                <a:gridCol w="362996">
                  <a:extLst>
                    <a:ext uri="{9D8B030D-6E8A-4147-A177-3AD203B41FA5}">
                      <a16:colId xmlns:a16="http://schemas.microsoft.com/office/drawing/2014/main" val="4163665237"/>
                    </a:ext>
                  </a:extLst>
                </a:gridCol>
                <a:gridCol w="332491">
                  <a:extLst>
                    <a:ext uri="{9D8B030D-6E8A-4147-A177-3AD203B41FA5}">
                      <a16:colId xmlns:a16="http://schemas.microsoft.com/office/drawing/2014/main" val="1714273557"/>
                    </a:ext>
                  </a:extLst>
                </a:gridCol>
                <a:gridCol w="408751">
                  <a:extLst>
                    <a:ext uri="{9D8B030D-6E8A-4147-A177-3AD203B41FA5}">
                      <a16:colId xmlns:a16="http://schemas.microsoft.com/office/drawing/2014/main" val="847190441"/>
                    </a:ext>
                  </a:extLst>
                </a:gridCol>
                <a:gridCol w="494164">
                  <a:extLst>
                    <a:ext uri="{9D8B030D-6E8A-4147-A177-3AD203B41FA5}">
                      <a16:colId xmlns:a16="http://schemas.microsoft.com/office/drawing/2014/main" val="204445416"/>
                    </a:ext>
                  </a:extLst>
                </a:gridCol>
                <a:gridCol w="649736">
                  <a:extLst>
                    <a:ext uri="{9D8B030D-6E8A-4147-A177-3AD203B41FA5}">
                      <a16:colId xmlns:a16="http://schemas.microsoft.com/office/drawing/2014/main" val="3722308061"/>
                    </a:ext>
                  </a:extLst>
                </a:gridCol>
              </a:tblGrid>
              <a:tr h="477604">
                <a:tc>
                  <a:txBody>
                    <a:bodyPr/>
                    <a:lstStyle/>
                    <a:p>
                      <a:pPr algn="ctr"/>
                      <a:r>
                        <a:rPr lang="en-US" sz="1000" b="1" dirty="0" err="1">
                          <a:effectLst/>
                        </a:rPr>
                        <a:t>number_of_pairs</a:t>
                      </a:r>
                      <a:endParaRPr lang="en-US" sz="1000" b="1" dirty="0">
                        <a:solidFill>
                          <a:srgbClr val="292929"/>
                        </a:solidFill>
                        <a:effectLst/>
                      </a:endParaRPr>
                    </a:p>
                  </a:txBody>
                  <a:tcPr marL="51197" marR="51197" marT="25598" marB="25598" anchor="ctr"/>
                </a:tc>
                <a:tc>
                  <a:txBody>
                    <a:bodyPr/>
                    <a:lstStyle/>
                    <a:p>
                      <a:pPr algn="ctr"/>
                      <a:r>
                        <a:rPr lang="en-US" sz="1000" b="1" dirty="0" err="1">
                          <a:effectLst/>
                        </a:rPr>
                        <a:t>num_browse</a:t>
                      </a:r>
                      <a:endParaRPr lang="en-US" sz="1000" b="1" dirty="0">
                        <a:solidFill>
                          <a:srgbClr val="292929"/>
                        </a:solidFill>
                        <a:effectLst/>
                      </a:endParaRPr>
                    </a:p>
                  </a:txBody>
                  <a:tcPr marL="51197" marR="51197" marT="25598" marB="25598" anchor="ctr"/>
                </a:tc>
                <a:tc>
                  <a:txBody>
                    <a:bodyPr/>
                    <a:lstStyle/>
                    <a:p>
                      <a:pPr algn="ctr"/>
                      <a:r>
                        <a:rPr lang="en-US" sz="1000" b="1" dirty="0" err="1">
                          <a:effectLst/>
                        </a:rPr>
                        <a:t>num_try_on</a:t>
                      </a:r>
                      <a:endParaRPr lang="en-US" sz="1000" b="1" dirty="0">
                        <a:solidFill>
                          <a:srgbClr val="292929"/>
                        </a:solidFill>
                        <a:effectLst/>
                      </a:endParaRPr>
                    </a:p>
                  </a:txBody>
                  <a:tcPr marL="51197" marR="51197" marT="25598" marB="25598" anchor="ctr"/>
                </a:tc>
                <a:tc>
                  <a:txBody>
                    <a:bodyPr/>
                    <a:lstStyle/>
                    <a:p>
                      <a:pPr algn="ctr"/>
                      <a:r>
                        <a:rPr lang="en-US" sz="1000" b="1" dirty="0" err="1">
                          <a:effectLst/>
                        </a:rPr>
                        <a:t>num_purchase</a:t>
                      </a:r>
                      <a:endParaRPr lang="en-US" sz="1000" b="1" dirty="0">
                        <a:solidFill>
                          <a:srgbClr val="292929"/>
                        </a:solidFill>
                        <a:effectLst/>
                      </a:endParaRPr>
                    </a:p>
                  </a:txBody>
                  <a:tcPr marL="51197" marR="51197" marT="25598" marB="25598" anchor="ctr"/>
                </a:tc>
                <a:tc>
                  <a:txBody>
                    <a:bodyPr/>
                    <a:lstStyle/>
                    <a:p>
                      <a:pPr algn="ctr"/>
                      <a:r>
                        <a:rPr lang="en-US" sz="1000" b="1" dirty="0" err="1">
                          <a:effectLst/>
                        </a:rPr>
                        <a:t>browse_to_try_on</a:t>
                      </a:r>
                      <a:endParaRPr lang="en-US" sz="1000" b="1" dirty="0">
                        <a:solidFill>
                          <a:srgbClr val="292929"/>
                        </a:solidFill>
                        <a:effectLst/>
                      </a:endParaRPr>
                    </a:p>
                  </a:txBody>
                  <a:tcPr marL="51197" marR="51197" marT="25598" marB="25598" anchor="ctr"/>
                </a:tc>
                <a:tc>
                  <a:txBody>
                    <a:bodyPr/>
                    <a:lstStyle/>
                    <a:p>
                      <a:pPr algn="ctr"/>
                      <a:r>
                        <a:rPr lang="en-US" sz="1000" b="1" dirty="0" err="1">
                          <a:effectLst/>
                        </a:rPr>
                        <a:t>try_on_to_purchase</a:t>
                      </a:r>
                      <a:endParaRPr lang="en-US" sz="1000" b="1" dirty="0">
                        <a:solidFill>
                          <a:srgbClr val="292929"/>
                        </a:solidFill>
                        <a:effectLst/>
                      </a:endParaRPr>
                    </a:p>
                  </a:txBody>
                  <a:tcPr marL="51197" marR="51197" marT="25598" marB="25598" anchor="ctr"/>
                </a:tc>
                <a:extLst>
                  <a:ext uri="{0D108BD9-81ED-4DB2-BD59-A6C34878D82A}">
                    <a16:rowId xmlns:a16="http://schemas.microsoft.com/office/drawing/2014/main" val="2171997340"/>
                  </a:ext>
                </a:extLst>
              </a:tr>
              <a:tr h="191042">
                <a:tc>
                  <a:txBody>
                    <a:bodyPr/>
                    <a:lstStyle/>
                    <a:p>
                      <a:pPr algn="ctr"/>
                      <a:r>
                        <a:rPr lang="en-US" sz="1000" dirty="0">
                          <a:effectLst/>
                        </a:rPr>
                        <a:t>0</a:t>
                      </a:r>
                      <a:endParaRPr lang="en-US" sz="1000" dirty="0">
                        <a:solidFill>
                          <a:srgbClr val="525252"/>
                        </a:solidFill>
                        <a:effectLst/>
                      </a:endParaRPr>
                    </a:p>
                  </a:txBody>
                  <a:tcPr marL="51197" marR="51197" marT="25598" marB="25598" anchor="ctr"/>
                </a:tc>
                <a:tc>
                  <a:txBody>
                    <a:bodyPr/>
                    <a:lstStyle/>
                    <a:p>
                      <a:pPr algn="ctr"/>
                      <a:r>
                        <a:rPr lang="en-US" sz="1000" dirty="0">
                          <a:effectLst/>
                        </a:rPr>
                        <a:t>250</a:t>
                      </a:r>
                      <a:endParaRPr lang="en-US" sz="1000" dirty="0">
                        <a:solidFill>
                          <a:srgbClr val="525252"/>
                        </a:solidFill>
                        <a:effectLst/>
                      </a:endParaRPr>
                    </a:p>
                  </a:txBody>
                  <a:tcPr marL="51197" marR="51197" marT="25598" marB="25598" anchor="ctr"/>
                </a:tc>
                <a:tc>
                  <a:txBody>
                    <a:bodyPr/>
                    <a:lstStyle/>
                    <a:p>
                      <a:pPr algn="ctr"/>
                      <a:r>
                        <a:rPr lang="en-US" sz="1000">
                          <a:effectLst/>
                        </a:rPr>
                        <a:t>0</a:t>
                      </a:r>
                      <a:endParaRPr lang="en-US" sz="1000">
                        <a:solidFill>
                          <a:srgbClr val="525252"/>
                        </a:solidFill>
                        <a:effectLst/>
                      </a:endParaRPr>
                    </a:p>
                  </a:txBody>
                  <a:tcPr marL="51197" marR="51197" marT="25598" marB="25598" anchor="ctr"/>
                </a:tc>
                <a:tc>
                  <a:txBody>
                    <a:bodyPr/>
                    <a:lstStyle/>
                    <a:p>
                      <a:pPr algn="ctr"/>
                      <a:r>
                        <a:rPr lang="en-US" sz="1000">
                          <a:effectLst/>
                        </a:rPr>
                        <a:t>0</a:t>
                      </a:r>
                      <a:endParaRPr lang="en-US" sz="1000">
                        <a:solidFill>
                          <a:srgbClr val="525252"/>
                        </a:solidFill>
                        <a:effectLst/>
                      </a:endParaRPr>
                    </a:p>
                  </a:txBody>
                  <a:tcPr marL="51197" marR="51197" marT="25598" marB="25598" anchor="ctr"/>
                </a:tc>
                <a:tc>
                  <a:txBody>
                    <a:bodyPr/>
                    <a:lstStyle/>
                    <a:p>
                      <a:pPr algn="ctr"/>
                      <a:r>
                        <a:rPr lang="en-US" sz="1000">
                          <a:effectLst/>
                        </a:rPr>
                        <a:t>0.0</a:t>
                      </a:r>
                      <a:endParaRPr lang="en-US" sz="1000">
                        <a:solidFill>
                          <a:srgbClr val="525252"/>
                        </a:solidFill>
                        <a:effectLst/>
                      </a:endParaRPr>
                    </a:p>
                  </a:txBody>
                  <a:tcPr marL="51197" marR="51197" marT="25598" marB="25598" anchor="ctr"/>
                </a:tc>
                <a:tc>
                  <a:txBody>
                    <a:bodyPr/>
                    <a:lstStyle/>
                    <a:p>
                      <a:pPr algn="ctr"/>
                      <a:r>
                        <a:rPr lang="en-US" sz="1000" dirty="0">
                          <a:effectLst/>
                        </a:rPr>
                        <a:t>0</a:t>
                      </a:r>
                      <a:endParaRPr lang="en-US" sz="1000" dirty="0">
                        <a:solidFill>
                          <a:srgbClr val="525252"/>
                        </a:solidFill>
                        <a:effectLst/>
                      </a:endParaRPr>
                    </a:p>
                  </a:txBody>
                  <a:tcPr marL="51197" marR="51197" marT="25598" marB="25598" anchor="ctr"/>
                </a:tc>
                <a:extLst>
                  <a:ext uri="{0D108BD9-81ED-4DB2-BD59-A6C34878D82A}">
                    <a16:rowId xmlns:a16="http://schemas.microsoft.com/office/drawing/2014/main" val="1271054398"/>
                  </a:ext>
                </a:extLst>
              </a:tr>
              <a:tr h="334323">
                <a:tc>
                  <a:txBody>
                    <a:bodyPr/>
                    <a:lstStyle/>
                    <a:p>
                      <a:pPr algn="ctr"/>
                      <a:r>
                        <a:rPr lang="en-US" sz="1000">
                          <a:effectLst/>
                        </a:rPr>
                        <a:t>3 pairs</a:t>
                      </a:r>
                      <a:endParaRPr lang="en-US" sz="1000">
                        <a:solidFill>
                          <a:srgbClr val="525252"/>
                        </a:solidFill>
                        <a:effectLst/>
                      </a:endParaRPr>
                    </a:p>
                  </a:txBody>
                  <a:tcPr marL="51197" marR="51197" marT="25598" marB="25598" anchor="ctr"/>
                </a:tc>
                <a:tc>
                  <a:txBody>
                    <a:bodyPr/>
                    <a:lstStyle/>
                    <a:p>
                      <a:pPr algn="ctr"/>
                      <a:r>
                        <a:rPr lang="en-US" sz="1000">
                          <a:effectLst/>
                        </a:rPr>
                        <a:t>379</a:t>
                      </a:r>
                      <a:endParaRPr lang="en-US" sz="1000">
                        <a:solidFill>
                          <a:srgbClr val="525252"/>
                        </a:solidFill>
                        <a:effectLst/>
                      </a:endParaRPr>
                    </a:p>
                  </a:txBody>
                  <a:tcPr marL="51197" marR="51197" marT="25598" marB="25598" anchor="ctr"/>
                </a:tc>
                <a:tc>
                  <a:txBody>
                    <a:bodyPr/>
                    <a:lstStyle/>
                    <a:p>
                      <a:pPr algn="ctr"/>
                      <a:r>
                        <a:rPr lang="en-US" sz="1000">
                          <a:effectLst/>
                        </a:rPr>
                        <a:t>379</a:t>
                      </a:r>
                      <a:endParaRPr lang="en-US" sz="1000">
                        <a:solidFill>
                          <a:srgbClr val="525252"/>
                        </a:solidFill>
                        <a:effectLst/>
                      </a:endParaRPr>
                    </a:p>
                  </a:txBody>
                  <a:tcPr marL="51197" marR="51197" marT="25598" marB="25598" anchor="ctr"/>
                </a:tc>
                <a:tc>
                  <a:txBody>
                    <a:bodyPr/>
                    <a:lstStyle/>
                    <a:p>
                      <a:pPr algn="ctr"/>
                      <a:r>
                        <a:rPr lang="en-US" sz="1000">
                          <a:effectLst/>
                        </a:rPr>
                        <a:t>201</a:t>
                      </a:r>
                      <a:endParaRPr lang="en-US" sz="1000">
                        <a:solidFill>
                          <a:srgbClr val="525252"/>
                        </a:solidFill>
                        <a:effectLst/>
                      </a:endParaRPr>
                    </a:p>
                  </a:txBody>
                  <a:tcPr marL="51197" marR="51197" marT="25598" marB="25598" anchor="ctr"/>
                </a:tc>
                <a:tc>
                  <a:txBody>
                    <a:bodyPr/>
                    <a:lstStyle/>
                    <a:p>
                      <a:pPr algn="ctr"/>
                      <a:r>
                        <a:rPr lang="en-US" sz="1000">
                          <a:effectLst/>
                        </a:rPr>
                        <a:t>1.0</a:t>
                      </a:r>
                      <a:endParaRPr lang="en-US" sz="1000">
                        <a:solidFill>
                          <a:srgbClr val="525252"/>
                        </a:solidFill>
                        <a:effectLst/>
                      </a:endParaRPr>
                    </a:p>
                  </a:txBody>
                  <a:tcPr marL="51197" marR="51197" marT="25598" marB="25598" anchor="ctr"/>
                </a:tc>
                <a:tc>
                  <a:txBody>
                    <a:bodyPr/>
                    <a:lstStyle/>
                    <a:p>
                      <a:pPr algn="ctr"/>
                      <a:r>
                        <a:rPr lang="en-US" sz="1000">
                          <a:effectLst/>
                        </a:rPr>
                        <a:t>0.530343007915567</a:t>
                      </a:r>
                      <a:endParaRPr lang="en-US" sz="1000">
                        <a:solidFill>
                          <a:srgbClr val="525252"/>
                        </a:solidFill>
                        <a:effectLst/>
                      </a:endParaRPr>
                    </a:p>
                  </a:txBody>
                  <a:tcPr marL="51197" marR="51197" marT="25598" marB="25598" anchor="ctr"/>
                </a:tc>
                <a:extLst>
                  <a:ext uri="{0D108BD9-81ED-4DB2-BD59-A6C34878D82A}">
                    <a16:rowId xmlns:a16="http://schemas.microsoft.com/office/drawing/2014/main" val="1756027899"/>
                  </a:ext>
                </a:extLst>
              </a:tr>
              <a:tr h="334323">
                <a:tc>
                  <a:txBody>
                    <a:bodyPr/>
                    <a:lstStyle/>
                    <a:p>
                      <a:pPr algn="ctr"/>
                      <a:r>
                        <a:rPr lang="en-US" sz="1000">
                          <a:effectLst/>
                        </a:rPr>
                        <a:t>5 pairs</a:t>
                      </a:r>
                      <a:endParaRPr lang="en-US" sz="1000">
                        <a:solidFill>
                          <a:srgbClr val="525252"/>
                        </a:solidFill>
                        <a:effectLst/>
                      </a:endParaRPr>
                    </a:p>
                  </a:txBody>
                  <a:tcPr marL="51197" marR="51197" marT="25598" marB="25598" anchor="ctr"/>
                </a:tc>
                <a:tc>
                  <a:txBody>
                    <a:bodyPr/>
                    <a:lstStyle/>
                    <a:p>
                      <a:pPr algn="ctr"/>
                      <a:r>
                        <a:rPr lang="en-US" sz="1000" dirty="0">
                          <a:effectLst/>
                        </a:rPr>
                        <a:t>371</a:t>
                      </a:r>
                      <a:endParaRPr lang="en-US" sz="1000" dirty="0">
                        <a:solidFill>
                          <a:srgbClr val="525252"/>
                        </a:solidFill>
                        <a:effectLst/>
                      </a:endParaRPr>
                    </a:p>
                  </a:txBody>
                  <a:tcPr marL="51197" marR="51197" marT="25598" marB="25598" anchor="ctr"/>
                </a:tc>
                <a:tc>
                  <a:txBody>
                    <a:bodyPr/>
                    <a:lstStyle/>
                    <a:p>
                      <a:pPr algn="ctr"/>
                      <a:r>
                        <a:rPr lang="en-US" sz="1000" dirty="0">
                          <a:effectLst/>
                        </a:rPr>
                        <a:t>371</a:t>
                      </a:r>
                      <a:endParaRPr lang="en-US" sz="1000" dirty="0">
                        <a:solidFill>
                          <a:srgbClr val="525252"/>
                        </a:solidFill>
                        <a:effectLst/>
                      </a:endParaRPr>
                    </a:p>
                  </a:txBody>
                  <a:tcPr marL="51197" marR="51197" marT="25598" marB="25598" anchor="ctr"/>
                </a:tc>
                <a:tc>
                  <a:txBody>
                    <a:bodyPr/>
                    <a:lstStyle/>
                    <a:p>
                      <a:pPr algn="ctr"/>
                      <a:r>
                        <a:rPr lang="en-US" sz="1000">
                          <a:effectLst/>
                        </a:rPr>
                        <a:t>294</a:t>
                      </a:r>
                      <a:endParaRPr lang="en-US" sz="1000">
                        <a:solidFill>
                          <a:srgbClr val="525252"/>
                        </a:solidFill>
                        <a:effectLst/>
                      </a:endParaRPr>
                    </a:p>
                  </a:txBody>
                  <a:tcPr marL="51197" marR="51197" marT="25598" marB="25598" anchor="ctr"/>
                </a:tc>
                <a:tc>
                  <a:txBody>
                    <a:bodyPr/>
                    <a:lstStyle/>
                    <a:p>
                      <a:pPr algn="ctr"/>
                      <a:r>
                        <a:rPr lang="en-US" sz="1000">
                          <a:effectLst/>
                        </a:rPr>
                        <a:t>1.0</a:t>
                      </a:r>
                      <a:endParaRPr lang="en-US" sz="1000">
                        <a:solidFill>
                          <a:srgbClr val="525252"/>
                        </a:solidFill>
                        <a:effectLst/>
                      </a:endParaRPr>
                    </a:p>
                  </a:txBody>
                  <a:tcPr marL="51197" marR="51197" marT="25598" marB="25598" anchor="ctr"/>
                </a:tc>
                <a:tc>
                  <a:txBody>
                    <a:bodyPr/>
                    <a:lstStyle/>
                    <a:p>
                      <a:pPr algn="ctr"/>
                      <a:r>
                        <a:rPr lang="en-US" sz="1000" dirty="0">
                          <a:effectLst/>
                        </a:rPr>
                        <a:t>0.792452830188679</a:t>
                      </a:r>
                      <a:endParaRPr lang="en-US" sz="1000" dirty="0">
                        <a:solidFill>
                          <a:srgbClr val="525252"/>
                        </a:solidFill>
                        <a:effectLst/>
                      </a:endParaRPr>
                    </a:p>
                  </a:txBody>
                  <a:tcPr marL="51197" marR="51197" marT="25598" marB="25598" anchor="ctr"/>
                </a:tc>
                <a:extLst>
                  <a:ext uri="{0D108BD9-81ED-4DB2-BD59-A6C34878D82A}">
                    <a16:rowId xmlns:a16="http://schemas.microsoft.com/office/drawing/2014/main" val="2991642207"/>
                  </a:ext>
                </a:extLst>
              </a:tr>
            </a:tbl>
          </a:graphicData>
        </a:graphic>
      </p:graphicFrame>
      <p:grpSp>
        <p:nvGrpSpPr>
          <p:cNvPr id="28" name="Group 27">
            <a:extLst>
              <a:ext uri="{FF2B5EF4-FFF2-40B4-BE49-F238E27FC236}">
                <a16:creationId xmlns:a16="http://schemas.microsoft.com/office/drawing/2014/main" id="{3D930436-BE7F-443B-BDCF-0F3C6FADF7FB}"/>
              </a:ext>
            </a:extLst>
          </p:cNvPr>
          <p:cNvGrpSpPr/>
          <p:nvPr/>
        </p:nvGrpSpPr>
        <p:grpSpPr>
          <a:xfrm>
            <a:off x="5694939" y="1712367"/>
            <a:ext cx="200931" cy="4669579"/>
            <a:chOff x="5694939" y="1712367"/>
            <a:chExt cx="200931" cy="4669579"/>
          </a:xfrm>
        </p:grpSpPr>
        <p:cxnSp>
          <p:nvCxnSpPr>
            <p:cNvPr id="29" name="VLine21">
              <a:extLst>
                <a:ext uri="{FF2B5EF4-FFF2-40B4-BE49-F238E27FC236}">
                  <a16:creationId xmlns:a16="http://schemas.microsoft.com/office/drawing/2014/main" id="{D5807EA6-4947-41C4-9830-3DF4EEA447CE}"/>
                </a:ext>
              </a:extLst>
            </p:cNvPr>
            <p:cNvCxnSpPr>
              <a:cxnSpLocks/>
            </p:cNvCxnSpPr>
            <p:nvPr/>
          </p:nvCxnSpPr>
          <p:spPr>
            <a:xfrm>
              <a:off x="5795402" y="1712367"/>
              <a:ext cx="2" cy="4669579"/>
            </a:xfrm>
            <a:prstGeom prst="line">
              <a:avLst/>
            </a:prstGeom>
            <a:ln w="22225">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30" name="IsoscelesTriangle22">
              <a:extLst>
                <a:ext uri="{FF2B5EF4-FFF2-40B4-BE49-F238E27FC236}">
                  <a16:creationId xmlns:a16="http://schemas.microsoft.com/office/drawing/2014/main" id="{B6F33344-C89F-4CEA-A834-16E93843B4CC}"/>
                </a:ext>
              </a:extLst>
            </p:cNvPr>
            <p:cNvSpPr/>
            <p:nvPr/>
          </p:nvSpPr>
          <p:spPr>
            <a:xfrm rot="5400000">
              <a:off x="5599355" y="3946691"/>
              <a:ext cx="392099" cy="200931"/>
            </a:xfrm>
            <a:prstGeom prst="triangle">
              <a:avLst/>
            </a:prstGeom>
            <a:solidFill>
              <a:schemeClr val="accent2"/>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dirty="0"/>
            </a:p>
          </p:txBody>
        </p:sp>
      </p:grpSp>
    </p:spTree>
    <p:extLst>
      <p:ext uri="{BB962C8B-B14F-4D97-AF65-F5344CB8AC3E}">
        <p14:creationId xmlns:p14="http://schemas.microsoft.com/office/powerpoint/2010/main" val="1211748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706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3&quot;&gt;&lt;elem m_fUsage=&quot;1.89999999999999991118E+00&quot;&gt;&lt;m_msothmcolidx val=&quot;0&quot;/&gt;&lt;m_rgb r=&quot;06&quot; g=&quot;80&quot; b=&quot;00&quot;/&gt;&lt;m_nBrightness tagver0=&quot;26206&quot; tagname0=&quot;m_nBrightnessUNRECOGNIZED&quot; val=&quot;0&quot;/&gt;&lt;/elem&gt;&lt;elem m_fUsage=&quot;1.40049000000000001265E+00&quot;&gt;&lt;m_msothmcolidx val=&quot;0&quot;/&gt;&lt;m_rgb r=&quot;7A&quot; g=&quot;B8&quot; b=&quot;00&quot;/&gt;&lt;m_nBrightness tagver0=&quot;26206&quot; tagname0=&quot;m_nBrightnessUNRECOGNIZED&quot; val=&quot;0&quot;/&gt;&lt;/elem&gt;&lt;elem m_fUsage=&quot;1.38509999999999999787E+00&quot;&gt;&lt;m_msothmcolidx val=&quot;0&quot;/&gt;&lt;m_rgb r=&quot;28&quot; g=&quot;00&quot; b=&quot;69&quot;/&gt;&lt;m_nBrightness tagver0=&quot;26206&quot; tagname0=&quot;m_nBrightnessUNRECOGNIZED&quot;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gD5SXzVsEeSr6ZASM3NG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gD5SXzVsEeSr6ZASM3NG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gD5SXzVsEeSr6ZASM3NG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0574Lt1pfEeuusKCiCw0P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AYihxDE5kuGURPGQNXaB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ftmelsgBUePgy_NUQgnr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M0v7IggYRl2fbiQ5BcNhx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ZSMbrHAUSAKS6ok7_paY1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fgxxPR3SqW5dxXSX_Ai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rPI_tDB4RqGms3S3NUycA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LiHWBYHBSqGYyPZAvtBg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vprQmoSeQLKrvBaGQXmqt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mdYvcc.LQUS9CqPuSwCty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RHKv6lq1RaKIfexW6FM0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68O1ixQISsWVn7X1i56Zb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PsG7_N2SSv2QbL8Vxc7e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KJ7uJ1XeQLiGg.eW5sIV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1MXJut93RzyX0uLN9Wa_7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OpuMq4qiRwOWW1ICFCCi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lMEWWPuoQmOiCPepGpBpw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Arppo.KPRciVaDqI0dNCt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vDenU2i0TEW2ZjOgN.AKx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V44T4REeQHC8VXVqDcMZ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L6N6ujgTQHuuOMZKkeHq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_BqRuoAS4qOlJ_vETjH8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YnoTv7iaRnqK9SF9KlQz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Zc3EG9McRhqWmJfw8wXfR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xcJ5zIRHTOOa8aL7XiU88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STI5cINGTj2NX5n7ywAi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gz35qmTvTGCmnXqXyFM9i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PvFR7p.HRz6rK3JSLCyT6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wCB3Ei_7QnaCY0FdNGmm9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P.6Hurv9SYSAd0AvJBzlU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wYWYiXi8Ry6Es4oEamUTX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5j1sarHTBqtGPqqyHKmy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Vx7E3zofQ4GJ_7xugXcAP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ULMgDJU7RO.9I2PZwHK0f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AmA1YrK7T.6iaZCfycMTd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dcjaSmB6T4ClTI1TJVzUL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SGE0IaysSUurUNqfog_Ev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gAiMOqgPTF6._9MFZ6VSA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4D1T5EFCRdiYg5sySY7Gb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gMPzNt3wRlmkTW4oKFFEI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xvqIrxv_S1Kv7KhRfh2i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qEP9AoQGQr26EoInONz1v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9BmWsSaRDGjogwcwJ4Q5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DGClKDoVRPSsY8aNBIUqm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MLWpTWt4QNyE4TtFUvHh_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iwwXkvuoQ0yDpEbHX.Wru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gD5SXzVsEeSr6ZASM3NG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sGAK_2SQRo.Rit1CUW6bt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WSIXnz1VTVqPsVZTUvnG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5njSD_iiRNqy3oGLPRSMv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79GgwmJfS9KjgKA4OKZ3o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aRUCwrDgSI28B24PpTArE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8TRcxJjYTSOuZro4pj54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gD5SXzVsEeSr6ZASM3NGQ"/>
</p:tagLst>
</file>

<file path=ppt/theme/theme1.xml><?xml version="1.0" encoding="utf-8"?>
<a:theme xmlns:a="http://schemas.openxmlformats.org/drawingml/2006/main" name="US_RB_PPT">
  <a:themeElements>
    <a:clrScheme name="RB_Green">
      <a:dk1>
        <a:srgbClr val="000000"/>
      </a:dk1>
      <a:lt1>
        <a:srgbClr val="FFFFFF"/>
      </a:lt1>
      <a:dk2>
        <a:srgbClr val="8D9399"/>
      </a:dk2>
      <a:lt2>
        <a:srgbClr val="AEB500"/>
      </a:lt2>
      <a:accent1>
        <a:srgbClr val="FFFFFF"/>
      </a:accent1>
      <a:accent2>
        <a:srgbClr val="DEE0E3"/>
      </a:accent2>
      <a:accent3>
        <a:srgbClr val="8D9399"/>
      </a:accent3>
      <a:accent4>
        <a:srgbClr val="E3E482"/>
      </a:accent4>
      <a:accent5>
        <a:srgbClr val="9DC981"/>
      </a:accent5>
      <a:accent6>
        <a:srgbClr val="37A42C"/>
      </a:accent6>
      <a:hlink>
        <a:srgbClr val="8D9399"/>
      </a:hlink>
      <a:folHlink>
        <a:srgbClr val="9DC981"/>
      </a:folHlink>
    </a:clrScheme>
    <a:fontScheme name="RBfontArialNarrow">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3"/>
          </a:solidFill>
        </a:ln>
        <a:effectLst/>
      </a:spPr>
      <a:bodyPr lIns="72000" tIns="72000" rIns="72000" bIns="108000" rtlCol="0" anchor="t" anchorCtr="0">
        <a:noAutofit/>
      </a:bodyPr>
      <a:lstStyle>
        <a:defPPr algn="l">
          <a:lnSpc>
            <a:spcPct val="90000"/>
          </a:lnSpc>
          <a:spcBef>
            <a:spcPts val="400"/>
          </a:spcBef>
          <a:defRPr sz="1500" b="0" dirty="0" smtClean="0"/>
        </a:defPPr>
      </a:lstStyle>
      <a:style>
        <a:lnRef idx="1">
          <a:schemeClr val="accent1"/>
        </a:lnRef>
        <a:fillRef idx="0">
          <a:schemeClr val="accent1"/>
        </a:fillRef>
        <a:effectRef idx="0">
          <a:schemeClr val="accent1"/>
        </a:effectRef>
        <a:fontRef idx="minor">
          <a:schemeClr val="tx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noFill/>
        <a:ln w="9525">
          <a:noFill/>
        </a:ln>
      </a:spPr>
      <a:bodyPr vert="horz" wrap="square" lIns="0" tIns="0" rIns="0" bIns="0" rtlCol="0">
        <a:spAutoFit/>
      </a:bodyPr>
      <a:lstStyle>
        <a:defPPr>
          <a:lnSpc>
            <a:spcPct val="90000"/>
          </a:lnSpc>
          <a:spcBef>
            <a:spcPts val="400"/>
          </a:spcBef>
          <a:buClr>
            <a:srgbClr val="000000"/>
          </a:buClr>
          <a:buSzPct val="100000"/>
          <a:defRPr sz="1500" b="0" noProof="0" dirty="0" smtClean="0">
            <a:latin typeface="+mn-lt"/>
            <a:cs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US_RB_PPT</Template>
  <TotalTime>2774</TotalTime>
  <Words>1845</Words>
  <Application>Microsoft Office PowerPoint</Application>
  <PresentationFormat>Letter Paper (8.5x11 in)</PresentationFormat>
  <Paragraphs>420</Paragraphs>
  <Slides>14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Arial Narrow</vt:lpstr>
      <vt:lpstr>Calibre Light</vt:lpstr>
      <vt:lpstr>Calibre Regular</vt:lpstr>
      <vt:lpstr>Calibre Semibold</vt:lpstr>
      <vt:lpstr>Calibri</vt:lpstr>
      <vt:lpstr>US_RB_PPT</vt:lpstr>
      <vt:lpstr>think-cell Slide</vt:lpstr>
      <vt:lpstr>PowerPoint Presentation</vt:lpstr>
      <vt:lpstr>PowerPoint Presentation</vt:lpstr>
      <vt:lpstr>What are the column names in the “survey” table from the Style Quiz?</vt:lpstr>
      <vt:lpstr>How many responses did each question receive?</vt:lpstr>
      <vt:lpstr>Which quiz question(s) had the lowest completion rate and why?</vt:lpstr>
      <vt:lpstr>What are the column names of each table from the results of the home try-on A/B Test?</vt:lpstr>
      <vt:lpstr>Join the three tables from the home try-on A/B Test</vt:lpstr>
      <vt:lpstr>What are additional actionable insights?</vt:lpstr>
      <vt:lpstr>What are additional actionable insights?</vt:lpstr>
      <vt:lpstr>What are additional actionable insights?</vt:lpstr>
      <vt:lpstr>What are additional actionable insights?</vt:lpstr>
      <vt:lpstr>What are additional actionable insights?</vt:lpstr>
      <vt:lpstr>What are additional actionable insights?</vt:lpstr>
      <vt:lpstr>PowerPoint Presentation</vt:lpstr>
    </vt:vector>
  </TitlesOfParts>
  <Company>Roland Berger Strategy Consultants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Baggage Handling Reconfiguration</dc:title>
  <dc:creator>Justine Lee</dc:creator>
  <cp:lastModifiedBy>Justine Lee</cp:lastModifiedBy>
  <cp:revision>92</cp:revision>
  <dcterms:created xsi:type="dcterms:W3CDTF">2016-10-05T17:02:22Z</dcterms:created>
  <dcterms:modified xsi:type="dcterms:W3CDTF">2018-12-11T01:54:32Z</dcterms:modified>
</cp:coreProperties>
</file>