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9692a1d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9692a1d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9692a1d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9692a1d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9692a1d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9692a1d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9692a1d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9692a1d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9692a1d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9692a1d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9692a1d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9692a1d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9692a1d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9692a1d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9692a1d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9692a1d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9692a1d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9692a1d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9692a1d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29692a1d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692a1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692a1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9692a1d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9692a1d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9692a1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9692a1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9692a1d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9692a1d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9692a1d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9692a1d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692a1d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692a1d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9692a1d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9692a1d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9692a1d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9692a1d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9692a1d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9692a1d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ustinepicar/Art_Style_Classification/blob/main/graphs/cnn_model.jpg" TargetMode="External"/><Relationship Id="rId4" Type="http://schemas.openxmlformats.org/officeDocument/2006/relationships/hyperlink" Target="https://github.com/justinepicar/Art_Style_Classification/blob/main/graphs/cnn_model.jpg" TargetMode="External"/><Relationship Id="rId5" Type="http://schemas.openxmlformats.org/officeDocument/2006/relationships/hyperlink" Target="https://github.com/justinepicar/Art_Style_Classification/blob/main/graphs/cnn_model.jpg" TargetMode="External"/><Relationship Id="rId6" Type="http://schemas.openxmlformats.org/officeDocument/2006/relationships/hyperlink" Target="https://github.com/justinepicar/Art_Style_Classification/blob/main/graphs/resnet50_model.jp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log.keras.io/building-powerful-image-classification-models-using-very-littledata.html" TargetMode="External"/><Relationship Id="rId4" Type="http://schemas.openxmlformats.org/officeDocument/2006/relationships/hyperlink" Target="https://www.kaggle.com/ikarus777/best-artworks-ofall-time" TargetMode="External"/><Relationship Id="rId5" Type="http://schemas.openxmlformats.org/officeDocument/2006/relationships/hyperlink" Target="https://keras.io/api/" TargetMode="External"/><Relationship Id="rId6" Type="http://schemas.openxmlformats.org/officeDocument/2006/relationships/hyperlink" Target="https://www.britannica.com/art/museum-of-modern-art-institution/Contemporary-challenges" TargetMode="External"/><Relationship Id="rId7" Type="http://schemas.openxmlformats.org/officeDocument/2006/relationships/hyperlink" Target="https://stackoverflow.com/" TargetMode="External"/><Relationship Id="rId8" Type="http://schemas.openxmlformats.org/officeDocument/2006/relationships/hyperlink" Target="https://towardsdatascience.com/understanding-and-coding-a-resnet-in-keras446d7ff84d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9.jpg"/><Relationship Id="rId6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4722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ART CLASSIFICATION WITH DEEP LEARNING</a:t>
            </a:r>
            <a:endParaRPr sz="3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JUSTINE PICAR, JULY 2021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50" y="421763"/>
            <a:ext cx="3075600" cy="4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39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>
                <a:solidFill>
                  <a:schemeClr val="lt1"/>
                </a:solidFill>
              </a:rPr>
              <a:t>METHODOLOGY: DATA AUGMENTATION &amp; PRE-PROCESSING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017725"/>
            <a:ext cx="382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Increase robustness of models and ability to generalize data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Maintain distribution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</a:t>
            </a:r>
            <a:r>
              <a:rPr lang="en" sz="1600">
                <a:solidFill>
                  <a:schemeClr val="lt1"/>
                </a:solidFill>
              </a:rPr>
              <a:t>pply distortions randomly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Rotations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Nearest ‘fill’ method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Horizontal flip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Zoom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Stretch (width and height)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Shear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Brightness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Normalization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90" y="422238"/>
            <a:ext cx="4104285" cy="42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METHODOLOGY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28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WEIGHT INITIALIZATION</a:t>
            </a:r>
            <a:endParaRPr sz="20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class_weights from sklearn.utils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 the distribution between art styles in the training data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212250" y="1152475"/>
            <a:ext cx="27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PRE-TRAINING</a:t>
            </a:r>
            <a:endParaRPr sz="20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Transfer learning with the ImageNet database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Train on top of a RESNET50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112800" y="1152475"/>
            <a:ext cx="27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FINE TUNING</a:t>
            </a:r>
            <a:endParaRPr sz="20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Re-train last 20% of layers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Freeze all other layers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Slower learning rate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 Stochastic Gradient Descent (SGD) Optimizer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27375"/>
            <a:ext cx="8520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>
                <a:solidFill>
                  <a:schemeClr val="lt1"/>
                </a:solidFill>
              </a:rPr>
              <a:t>NEURAL NETWORK ARCHITECTURES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644975"/>
            <a:ext cx="39999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solidFill>
                  <a:schemeClr val="accent5"/>
                </a:solidFill>
              </a:rPr>
              <a:t>Convolutional Neural Network</a:t>
            </a:r>
            <a:endParaRPr sz="1908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Input shape: 200 x 200 x 3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3 stages with structure: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Conv2D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RELU Activation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MaxPooling2D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Filters at each stage: 32, 64,128 respectively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Final Stage: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Flatten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Dense Layer with 128 feature maps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</a:t>
            </a:r>
            <a:r>
              <a:rPr lang="en" sz="1200">
                <a:solidFill>
                  <a:schemeClr val="lt1"/>
                </a:solidFill>
              </a:rPr>
              <a:t>ropout </a:t>
            </a:r>
            <a:r>
              <a:rPr lang="en">
                <a:solidFill>
                  <a:schemeClr val="lt1"/>
                </a:solidFill>
              </a:rPr>
              <a:t>~</a:t>
            </a:r>
            <a:r>
              <a:rPr lang="en" sz="1200">
                <a:solidFill>
                  <a:schemeClr val="lt1"/>
                </a:solidFill>
              </a:rPr>
              <a:t>40% of the parameters to prevent overfitting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</a:t>
            </a:r>
            <a:r>
              <a:rPr lang="en" sz="1200">
                <a:solidFill>
                  <a:schemeClr val="lt1"/>
                </a:solidFill>
              </a:rPr>
              <a:t>ense layer</a:t>
            </a:r>
            <a:r>
              <a:rPr lang="en">
                <a:solidFill>
                  <a:schemeClr val="lt1"/>
                </a:solidFill>
              </a:rPr>
              <a:t> = </a:t>
            </a:r>
            <a:r>
              <a:rPr lang="en" sz="1200">
                <a:solidFill>
                  <a:schemeClr val="lt1"/>
                </a:solidFill>
              </a:rPr>
              <a:t>the number of classes (6)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lang="en" sz="1200">
                <a:solidFill>
                  <a:schemeClr val="lt1"/>
                </a:solidFill>
              </a:rPr>
              <a:t>oftmax activation for multi-classification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Click Here for </a:t>
            </a:r>
            <a:r>
              <a:rPr lang="en" sz="1683" u="sng">
                <a:solidFill>
                  <a:schemeClr val="hlink"/>
                </a:solidFill>
                <a:hlinkClick r:id="rId4"/>
              </a:rPr>
              <a:t>Visual</a:t>
            </a:r>
            <a:r>
              <a:rPr lang="en" sz="1583" u="sng">
                <a:solidFill>
                  <a:schemeClr val="hlink"/>
                </a:solidFill>
                <a:hlinkClick r:id="rId5"/>
              </a:rPr>
              <a:t> </a:t>
            </a:r>
            <a:endParaRPr sz="1583"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832400" y="644975"/>
            <a:ext cx="39999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Residual Neural Network</a:t>
            </a:r>
            <a:endParaRPr sz="20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Input shape: 200 x 200 x 3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Identity Block with skip connection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Conv2D -&gt; BatchNormalization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Convolutional Block with skip connection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Conv2D -&gt; BatchNormalization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Residual Neural Network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Conv2D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BatchNormalization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MaxPooling2D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4 stages of convolutional and identity block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AveragePooling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Dense layer = the number of classes (6)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Softmax activation for multi-classification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Total: 53 layers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Click Here for Visual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62250" y="370850"/>
            <a:ext cx="40854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lt1"/>
                </a:solidFill>
              </a:rPr>
              <a:t>Key Findings</a:t>
            </a:r>
            <a:endParaRPr sz="2080">
              <a:solidFill>
                <a:schemeClr val="lt1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03100" y="806150"/>
            <a:ext cx="43857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Expressionism labels misclassified as Cubism and Impressionism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Impressionism has a very open composition that appears abstract up close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Cubism is specific, yet abstract form of art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00" y="2218818"/>
            <a:ext cx="4085400" cy="217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00" y="494125"/>
            <a:ext cx="3970149" cy="26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62250" y="370850"/>
            <a:ext cx="40854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lt1"/>
                </a:solidFill>
              </a:rPr>
              <a:t>Key Findings</a:t>
            </a:r>
            <a:endParaRPr sz="1879"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403100" y="806150"/>
            <a:ext cx="8336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 Art highly recognizable due to unique style (repeating patterns)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detects styles with distinct repeating patterns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Struggles with styles closer to one another, much like a person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25" y="2281500"/>
            <a:ext cx="591630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83725" y="286750"/>
            <a:ext cx="80538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MODEL RESULTS AND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25" y="854600"/>
            <a:ext cx="5906925" cy="4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9125" y="464100"/>
            <a:ext cx="84303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MODEL RESULTS AND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5" y="981575"/>
            <a:ext cx="8430251" cy="18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5869075" y="925100"/>
            <a:ext cx="1539900" cy="1928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4458225" y="925100"/>
            <a:ext cx="1350600" cy="1928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395025" y="3167550"/>
            <a:ext cx="835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PRE-TRAINED RESNET50 WAS THE </a:t>
            </a:r>
            <a:r>
              <a:rPr lang="en" sz="2000" u="sng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BEST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MODEL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WEIGHTED RESNET50 WAS THE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WORST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MODEL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12" y="572412"/>
            <a:ext cx="6205326" cy="218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050" y="2888675"/>
            <a:ext cx="6854375" cy="18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>
          <a:xfrm>
            <a:off x="319125" y="198075"/>
            <a:ext cx="84303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MODEL RESULTS AND ANALYSIS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580200" y="724200"/>
            <a:ext cx="4078200" cy="11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chemeClr val="lt1"/>
                </a:solidFill>
              </a:rPr>
              <a:t>CONCLUSION &amp; LESSONS LEARNED</a:t>
            </a:r>
            <a:endParaRPr sz="3259">
              <a:solidFill>
                <a:schemeClr val="lt1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87% ACCURACY </a:t>
            </a:r>
            <a:r>
              <a:rPr lang="en" sz="1900"/>
              <a:t>ON PRE-TRAINED RESNET50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PRE-TRAIN OTHER MODELS:</a:t>
            </a:r>
            <a:r>
              <a:rPr lang="en" sz="1900">
                <a:solidFill>
                  <a:schemeClr val="accent5"/>
                </a:solidFill>
              </a:rPr>
              <a:t> </a:t>
            </a:r>
            <a:endParaRPr sz="19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VGG-16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INCEPTIONV3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EFFICIENT NET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METHODOLOGY: 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COMBINING CLASSES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BAGGING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CROSS-</a:t>
            </a:r>
            <a:r>
              <a:rPr lang="en" sz="1500"/>
              <a:t>VALIDATION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DIVERSE DATASET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50" y="2015500"/>
            <a:ext cx="3365100" cy="22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510450" y="2265400"/>
            <a:ext cx="81231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THANK YOU!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510450" y="3055450"/>
            <a:ext cx="81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Thank you to my patient and wonderful mentor Nik Skhirtladze, Francois Chollet and Priya Dwivedi on their helpful tutorials, and Stack Overflow for all my troubleshooting needs.</a:t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</a:rPr>
              <a:t>ART MUSEUMS: A BACKGROUND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4425"/>
            <a:ext cx="37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mportant public institutions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Hold a lot of cultural history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popular experience shared by many people with the help of the internet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 exist to reach a broader, diverse group of people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0" y="1427637"/>
            <a:ext cx="4675799" cy="27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58975" y="193800"/>
            <a:ext cx="8317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SOURCES</a:t>
            </a:r>
            <a:endParaRPr sz="2580">
              <a:solidFill>
                <a:schemeClr val="lt1"/>
              </a:solidFill>
            </a:endParaRPr>
          </a:p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459000" y="724200"/>
            <a:ext cx="8317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Image Classification Using Very Little Data by Francois Chollet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Kaggle Best Artworks of All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Keras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MOMA Contemporary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Stack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Understanding ResNet in Keras by Priya Dwivedi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5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chemeClr val="lt1"/>
                </a:solidFill>
              </a:rPr>
              <a:t>PROBLEM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311700" y="1137025"/>
            <a:ext cx="50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Struggle with budget cuts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Rely on increased audience engagement and patrons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Lesser known museums cannot afford engaging programs and activities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art enthusiasts can be intimidated by art without background with knowledge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Museums are required to label the genre of a painting before displaying it, which can be time consuming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00" y="843975"/>
            <a:ext cx="2915530" cy="38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44950" y="1472100"/>
            <a:ext cx="78522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PROJECT OBJECTIVE:</a:t>
            </a:r>
            <a:endParaRPr sz="1100" u="sng"/>
          </a:p>
        </p:txBody>
      </p:sp>
      <p:sp>
        <p:nvSpPr>
          <p:cNvPr id="81" name="Google Shape;81;p16"/>
          <p:cNvSpPr txBox="1"/>
          <p:nvPr/>
        </p:nvSpPr>
        <p:spPr>
          <a:xfrm>
            <a:off x="644950" y="2217000"/>
            <a:ext cx="786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Classify the art style of a painting to use as an interactive tool for patrons and for museum curators to label new paintings before an exhibition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DATA: KAGGLE’S BEST ARTWORKS OF ALL TIME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176400"/>
            <a:ext cx="671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●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8,446 PAINTINGS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●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FROM TOP 50 RENOWNED ARTISTS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●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 UNIQUE ART STYLES 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50" y="961040"/>
            <a:ext cx="1440500" cy="21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20" y="1104499"/>
            <a:ext cx="1577426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199" y="898341"/>
            <a:ext cx="1851525" cy="239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024" y="961038"/>
            <a:ext cx="2582949" cy="21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PACKAGES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017725"/>
            <a:ext cx="8465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Training and modeling the data</a:t>
            </a:r>
            <a:endParaRPr sz="2000">
              <a:solidFill>
                <a:schemeClr val="lt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2000">
                <a:solidFill>
                  <a:schemeClr val="lt2"/>
                </a:solidFill>
              </a:rPr>
              <a:t>KERAS API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EDA and Metrics Visualization</a:t>
            </a:r>
            <a:endParaRPr sz="2000">
              <a:solidFill>
                <a:schemeClr val="lt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2000">
                <a:solidFill>
                  <a:schemeClr val="lt2"/>
                </a:solidFill>
              </a:rPr>
              <a:t>skimage </a:t>
            </a:r>
            <a:endParaRPr sz="2000">
              <a:solidFill>
                <a:schemeClr val="lt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2000">
                <a:solidFill>
                  <a:schemeClr val="lt2"/>
                </a:solidFill>
              </a:rPr>
              <a:t>matplotlib.pyplot</a:t>
            </a:r>
            <a:endParaRPr sz="2000">
              <a:solidFill>
                <a:schemeClr val="lt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2000">
                <a:solidFill>
                  <a:schemeClr val="lt2"/>
                </a:solidFill>
              </a:rPr>
              <a:t>seaborn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Neural Network Visualization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graphviz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pydot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DATA WRANGLING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Reclassified data to genre then dropped all other columns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20/31 art styles are unique; drop columns with multiple genres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Focus on 6 particular classes: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Impressionism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Cubism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Expressionism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Pop Art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Byzantine Art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Abstract Expressionism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Total of 2,206 images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60% training, 9% validation, 10% testing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74" y="528301"/>
            <a:ext cx="4083825" cy="42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9750" y="313750"/>
            <a:ext cx="47835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EDA: PAINTING DISTRIBUTION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75" y="983400"/>
            <a:ext cx="5219375" cy="3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9750" y="313750"/>
            <a:ext cx="47835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EDA: PIXEL INTENSITY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095475"/>
            <a:ext cx="7677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