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7915a0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7915a0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a3c7c65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9a3c7c65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bd2c530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bd2c530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7915a0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7915a0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7915a0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7915a0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7915a0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7915a0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7915a0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97915a0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7915a0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97915a0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9692a1d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29692a1d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9692a1d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9692a1d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9692a1d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9692a1d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9692a1d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29692a1d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29692a1d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29692a1d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29692a1d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29692a1d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9692a1d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9692a1d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9692a1d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9692a1d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9692a1d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9692a1d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9692a1d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9692a1d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9692a1d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9692a1d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7915a0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7915a0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29692a1d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29692a1d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tackoverflow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3625" y="1221125"/>
            <a:ext cx="4722000" cy="16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E-COMMERCE </a:t>
            </a:r>
            <a:endParaRPr sz="3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ANALYSIS WITH </a:t>
            </a:r>
            <a:endParaRPr sz="3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GOOGLE MARKETPLACE</a:t>
            </a:r>
            <a:endParaRPr sz="29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0250" y="3167525"/>
            <a:ext cx="8540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JUSTINE PICAR, OCTOBER 2021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75" y="714625"/>
            <a:ext cx="4091525" cy="2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25150" y="404675"/>
            <a:ext cx="67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</a:rPr>
              <a:t>PRE-PROCESSING: SCALING DISTRIBUTION OF DATA</a:t>
            </a:r>
            <a:endParaRPr sz="1820">
              <a:solidFill>
                <a:schemeClr val="lt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50" y="819082"/>
            <a:ext cx="3881001" cy="398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900" y="797875"/>
            <a:ext cx="3914277" cy="40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70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Depending on the goals of the company, certain features included may be dropped or added as needed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model in its current form is simplified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Has no consideration for platform constraints which would need to be defined by the company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Models  used: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CatBoost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Logistic Regression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Random Trees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Metrics considered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SHAP value (impact on model output) for CatBoost or feature importance on Random Forest and Logistic Regression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True Positive Rate from the ROC curve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LIFT score for customer segmentation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CATBOOST,</a:t>
            </a:r>
            <a:r>
              <a:rPr lang="en" sz="2500">
                <a:solidFill>
                  <a:schemeClr val="lt1"/>
                </a:solidFill>
              </a:rPr>
              <a:t> ACCURACY: 99.91%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416955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880" y="1017725"/>
            <a:ext cx="385886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CATBOOST, ACCURACY: 99.91%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00" y="1358400"/>
            <a:ext cx="3781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5" y="1253625"/>
            <a:ext cx="39147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RANDOM FOREST, ACCURACY: 99.99%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32" y="1051700"/>
            <a:ext cx="4604542" cy="37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387" y="1051700"/>
            <a:ext cx="3811763" cy="37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RANDOM FOREST, ACCURACY: 99.99%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1344925"/>
            <a:ext cx="3781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283000"/>
            <a:ext cx="39433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LOGISTIC REGRESSION, ACCURACY: 100%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50" y="1017725"/>
            <a:ext cx="4455925" cy="35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953" y="1017725"/>
            <a:ext cx="3628347" cy="35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LOGISTIC REGRESSION, ACCURACY: 100%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350" y="1398738"/>
            <a:ext cx="3781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1308250"/>
            <a:ext cx="40671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83725" y="286750"/>
            <a:ext cx="80538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RESULTS AND ANALYSIS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569850" y="858475"/>
            <a:ext cx="8007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BEST MODEL: CATBOOST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lift score, s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uccessfully identified most users who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True Positive Rating similar to Random Forest Model 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■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lift function is lower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WORST MODEL: LOGISTIC REGRESSION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100% accuracy, but lowest lift score and lowest true positive rating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Suggests there may be overfitting occuring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Importance: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Users engagement increases as they approach the purchase date (day0 features); transactions and activities are highly correlated to the day of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■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Page views, session quality, and time on site have the highest positive correlations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■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Bounces have a negative correlation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591675" y="381600"/>
            <a:ext cx="40854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lt1"/>
                </a:solidFill>
              </a:rPr>
              <a:t>APPLICATIONS</a:t>
            </a:r>
            <a:endParaRPr sz="2080">
              <a:solidFill>
                <a:schemeClr val="lt1"/>
              </a:solidFill>
            </a:endParaRPr>
          </a:p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506450" y="861300"/>
            <a:ext cx="41265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segments of users likely to organically convert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Allocate budget to market to this segment and mitigate attribution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 email and marketing campaigns to specific users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discounts for other segments less likely to convert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Encourage users to make purchases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Paid media marketing campaigns (on Amazon, Facebook, Instagram, etc.)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Service: Reroute and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prioritize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calls based on user’s propensity to purchase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90450"/>
            <a:ext cx="4280801" cy="28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lt1"/>
                </a:solidFill>
              </a:rPr>
              <a:t>BUSINESSES AND E-COMMERCE</a:t>
            </a:r>
            <a:r>
              <a:rPr lang="en" sz="1800">
                <a:solidFill>
                  <a:schemeClr val="lt1"/>
                </a:solidFill>
              </a:rPr>
              <a:t>: PROBLEM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44425"/>
            <a:ext cx="85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Businesses fail due to: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Lack of research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the right market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reaching the right people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21.5% fail within the 1st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 fail within the 2nd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 fail within the 5th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 fail within the 10th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online businesses, 90% fail within 4 months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98925" y="1154500"/>
            <a:ext cx="30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52" y="1480150"/>
            <a:ext cx="4046326" cy="23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976900" y="1636200"/>
            <a:ext cx="3078600" cy="17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chemeClr val="lt1"/>
                </a:solidFill>
              </a:rPr>
              <a:t>CONCLUSION &amp; LESSONS LEARNED</a:t>
            </a:r>
            <a:endParaRPr sz="3259">
              <a:solidFill>
                <a:schemeClr val="lt1"/>
              </a:solidFill>
            </a:endParaRPr>
          </a:p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4388625" y="569850"/>
            <a:ext cx="4387800" cy="3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99.91</a:t>
            </a:r>
            <a:r>
              <a:rPr lang="en" sz="1900">
                <a:solidFill>
                  <a:schemeClr val="lt2"/>
                </a:solidFill>
              </a:rPr>
              <a:t>% ACCURACY </a:t>
            </a:r>
            <a:r>
              <a:rPr lang="en" sz="1900"/>
              <a:t>ON CATBOOST MODEL (note: for purpose of justifying roc, lift, other metrics, etc)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PRE-PROCESSING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Upsampling smaller labels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Imputing mean or median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Normalize using min-max scale or log transformation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MODELING: 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ADA BOOST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XG BOOST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SELECT MORE FEATURES FROM BIGQUERY TO EXPLORE</a:t>
            </a:r>
            <a:endParaRPr sz="1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ctrTitle"/>
          </p:nvPr>
        </p:nvSpPr>
        <p:spPr>
          <a:xfrm>
            <a:off x="510450" y="2265400"/>
            <a:ext cx="81231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THANK YOU!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510450" y="3055450"/>
            <a:ext cx="8190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Thank you Nik for being my mentor! It’s been wonderful working with you.</a:t>
            </a:r>
            <a:endParaRPr sz="2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58975" y="193800"/>
            <a:ext cx="8317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chemeClr val="lt1"/>
                </a:solidFill>
              </a:rPr>
              <a:t>SOURCES</a:t>
            </a:r>
            <a:endParaRPr sz="2580">
              <a:solidFill>
                <a:schemeClr val="lt1"/>
              </a:solidFill>
            </a:endParaRPr>
          </a:p>
        </p:txBody>
      </p:sp>
      <p:sp>
        <p:nvSpPr>
          <p:cNvPr id="205" name="Google Shape;205;p34"/>
          <p:cNvSpPr txBox="1"/>
          <p:nvPr>
            <p:ph idx="2" type="body"/>
          </p:nvPr>
        </p:nvSpPr>
        <p:spPr>
          <a:xfrm>
            <a:off x="459000" y="724200"/>
            <a:ext cx="8317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https://www.investopedia.com/articles/personal-finance/040915/how-many-startups-fail-and-why.asp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https://www.lendingtree.com/business/small/failure-rate/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https://www.huffpost.com/entry/10-reasons-why-your-new-online-business-will-fail_b_7053610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https://console.cloud.google.com/marketplace/product/obfuscated-ga360-data/obfuscated-ga360-data?project=lexical-script-761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 https://support.google.com/analytics/answer/3437719?hl=en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 Overflow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>
                <a:solidFill>
                  <a:srgbClr val="FF5252"/>
                </a:solidFill>
              </a:rPr>
              <a:t>https://www.analyticsvidhya.com/blog/2017/08/catboost-automated-categorical-data/</a:t>
            </a:r>
            <a:endParaRPr>
              <a:solidFill>
                <a:srgbClr val="FF525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53050" y="1035425"/>
            <a:ext cx="78522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PROJECT OBJECTIVE:</a:t>
            </a:r>
            <a:endParaRPr sz="1100" u="sng"/>
          </a:p>
        </p:txBody>
      </p:sp>
      <p:sp>
        <p:nvSpPr>
          <p:cNvPr id="75" name="Google Shape;75;p15"/>
          <p:cNvSpPr txBox="1"/>
          <p:nvPr/>
        </p:nvSpPr>
        <p:spPr>
          <a:xfrm>
            <a:off x="644950" y="1750750"/>
            <a:ext cx="786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Identify what metrics will improve profits for online stores by exploring and analyzing user propensity to purchase and provide recommendations for maintaining customer </a:t>
            </a: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loyalty and mitigating attribution issues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DATA: GOOGLE MERCHANDISE DATA FROM BIGQUERY REST API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3470925"/>
            <a:ext cx="835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INCLUDES TRAFFIC SOURCE, CONTENT, TRANSACTIONAL DATA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CONSTRAINTS: HIDDEN, REMOVED, AND/OR DEPRECATED FIELDS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CAN ONLY BE QUERIED OR USED TO GENERATE REPORTS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0" y="1552124"/>
            <a:ext cx="2358002" cy="1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150" y="1183388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350" y="1687737"/>
            <a:ext cx="2768952" cy="13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1"/>
                </a:solidFill>
              </a:rPr>
              <a:t>DATA WRANGLING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936975"/>
            <a:ext cx="40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500">
                <a:solidFill>
                  <a:srgbClr val="FFFFFF"/>
                </a:solidFill>
              </a:rPr>
              <a:t>Used </a:t>
            </a:r>
            <a:r>
              <a:rPr lang="en" sz="1500">
                <a:solidFill>
                  <a:srgbClr val="FFFFFF"/>
                </a:solidFill>
              </a:rPr>
              <a:t>Standard SQL</a:t>
            </a:r>
            <a:r>
              <a:rPr lang="en" sz="1500">
                <a:solidFill>
                  <a:srgbClr val="FFFFFF"/>
                </a:solidFill>
              </a:rPr>
              <a:t> to query the data</a:t>
            </a:r>
            <a:endParaRPr sz="15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500">
                <a:solidFill>
                  <a:srgbClr val="FFFFFF"/>
                </a:solidFill>
              </a:rPr>
              <a:t>Identified useful features: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i="1" lang="en" sz="1500">
                <a:solidFill>
                  <a:srgbClr val="FFFFFF"/>
                </a:solidFill>
              </a:rPr>
              <a:t>fullVisitorId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date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v</a:t>
            </a:r>
            <a:r>
              <a:rPr i="1" lang="en" sz="1500">
                <a:solidFill>
                  <a:srgbClr val="FFFFFF"/>
                </a:solidFill>
              </a:rPr>
              <a:t>isits or sessions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hits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pageviews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bounces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sessionQuality</a:t>
            </a:r>
            <a:endParaRPr i="1"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i="1" lang="en" sz="1500">
                <a:solidFill>
                  <a:srgbClr val="FFFFFF"/>
                </a:solidFill>
              </a:rPr>
              <a:t>timeOnSite </a:t>
            </a:r>
            <a:r>
              <a:rPr lang="en" sz="1500">
                <a:solidFill>
                  <a:srgbClr val="FFFFFF"/>
                </a:solidFill>
              </a:rPr>
              <a:t>(in seconds)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Unnested </a:t>
            </a:r>
            <a:r>
              <a:rPr i="1" lang="en" sz="1500">
                <a:solidFill>
                  <a:srgbClr val="FFFFFF"/>
                </a:solidFill>
              </a:rPr>
              <a:t>totals</a:t>
            </a:r>
            <a:r>
              <a:rPr lang="en" sz="1500">
                <a:solidFill>
                  <a:srgbClr val="FFFFFF"/>
                </a:solidFill>
              </a:rPr>
              <a:t> column to aggregate the features by day over the course of two weeks and create new features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Binary Target Variable (Transactions)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572000" y="936975"/>
            <a:ext cx="40746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broke out in the following format from 12am to 11:59pm: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0 - day of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1 - 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 day before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2 - 2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days before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3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- 3 days before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4-6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- 4-6 days before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Week 2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- 2 weeks before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of ~20k values for train set, ~19k validation set with 38 total columns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Set from 07/1/2017 - 07/31/2017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 Set from 03/1/2017 - 03/14/2017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Each feature is grouped by a distinct and unique visitor id over 10 days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1"/>
                </a:solidFill>
              </a:rPr>
              <a:t>PACKAGES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1017725"/>
            <a:ext cx="8520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For preprocessing, modeling the data, and calculating metrics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sklearn</a:t>
            </a:r>
            <a:endParaRPr sz="2000">
              <a:solidFill>
                <a:srgbClr val="63D29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For data and metric visualization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matplotlib.pyplot</a:t>
            </a:r>
            <a:endParaRPr sz="2000">
              <a:solidFill>
                <a:srgbClr val="63D297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skplot</a:t>
            </a:r>
            <a:endParaRPr sz="2000">
              <a:solidFill>
                <a:srgbClr val="63D297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seaborn</a:t>
            </a:r>
            <a:endParaRPr sz="2000">
              <a:solidFill>
                <a:srgbClr val="63D297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shap</a:t>
            </a:r>
            <a:endParaRPr sz="2000">
              <a:solidFill>
                <a:srgbClr val="63D29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For querying the data from API to jupyter notebook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google.cloud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9750" y="313750"/>
            <a:ext cx="83661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EXPLORATORY DATA ANALYSIS: DISTRIBUTIONS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06050"/>
            <a:ext cx="3925662" cy="403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362" y="806050"/>
            <a:ext cx="3917432" cy="403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253625" y="72050"/>
            <a:ext cx="26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9750" y="313750"/>
            <a:ext cx="73992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EXPLORATORY DATA ANALYSIS: FEATURE IMPORTANCE AND IQR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0" y="819850"/>
            <a:ext cx="4521724" cy="405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00" y="806050"/>
            <a:ext cx="3972851" cy="4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34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>
                <a:solidFill>
                  <a:schemeClr val="lt1"/>
                </a:solidFill>
              </a:rPr>
              <a:t>PRE-PROCESSING: SCALING AND IMPUTING THE DATA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9000"/>
            <a:ext cx="3824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Increase robustness of models and ability to generalize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Only 5% of data are true transactions; highly skewed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Normalize data with Standardization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Impute null values with zero (this represents time spent on site when visitor was not present)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663" y="0"/>
            <a:ext cx="50386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