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7915a0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7915a0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4bd2c530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4bd2c530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97915a0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97915a0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7915a0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7915a0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7915a0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7915a0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7915a0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7915a0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7915a0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97915a0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9692a1d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9692a1d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9692a1d9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29692a1d9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29692a1d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29692a1d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692a1d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692a1d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9692a1d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9692a1d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9692a1d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29692a1d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29692a1d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29692a1d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9692a1d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9692a1d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9692a1d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9692a1d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692a1d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692a1d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9692a1d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9692a1d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7915a0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97915a0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9692a1d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9692a1d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tackoverflow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3625" y="1221125"/>
            <a:ext cx="4722000" cy="16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E-COMMERCE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ANALYSIS WITH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GOOGLE MARKETPLACE</a:t>
            </a:r>
            <a:endParaRPr sz="29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0250" y="3167525"/>
            <a:ext cx="8540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JUSTINE PICAR, OCTOBER 2021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75" y="714625"/>
            <a:ext cx="4091525" cy="2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25150" y="404675"/>
            <a:ext cx="67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PRE-PROCESSING: SCALING DISTRIBUTION OF DATA</a:t>
            </a:r>
            <a:endParaRPr sz="1820"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50" y="819082"/>
            <a:ext cx="3881001" cy="3986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900" y="797875"/>
            <a:ext cx="3914277" cy="40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CATBOOST,</a:t>
            </a:r>
            <a:r>
              <a:rPr lang="en" sz="2500">
                <a:solidFill>
                  <a:schemeClr val="lt1"/>
                </a:solidFill>
              </a:rPr>
              <a:t> ACCURACY: 99.91%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416955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80" y="1017725"/>
            <a:ext cx="385886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CATBOOST, ACCURACY: 99.91%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300" y="1358400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5" y="1253625"/>
            <a:ext cx="39147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RANDOM FOREST, ACCURACY: 99.99%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32" y="1051700"/>
            <a:ext cx="4604542" cy="37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387" y="1051700"/>
            <a:ext cx="3811763" cy="37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RANDOM FOREST, ACCURACY: 99.99%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1344925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283000"/>
            <a:ext cx="39433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LOGISTIC REGRESSION, ACCURACY: 100%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0" y="1017725"/>
            <a:ext cx="4455925" cy="35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953" y="1017725"/>
            <a:ext cx="3628347" cy="3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</a:rPr>
              <a:t>MODELING: LOGISTIC REGRESSION, ACCURACY: 100%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350" y="1398738"/>
            <a:ext cx="3781425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25" y="1308250"/>
            <a:ext cx="40671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83725" y="286750"/>
            <a:ext cx="8053800" cy="4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RESULTS AND ANALYSIS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569850" y="858475"/>
            <a:ext cx="8007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BEST MODEL: CATBOOST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Highest lift score, s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uccessfully identified most users who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True Positive Rating similar to Random Forest Model 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 lift function is lower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WORST MODEL: LOGISTIC REGRESSION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100% accuracy, but lowest lift score and lowest true positive rating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Suggests there may be overfitting occuring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Importance: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engagement increases as they approach the purchase date (day0 features); transactions and activities are highly correlated to the day of purchase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Page views, session quality, and time on site have the highest positive correlations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■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Bounces have a negative correlation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599075" y="585475"/>
            <a:ext cx="40854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lt1"/>
                </a:solidFill>
              </a:rPr>
              <a:t>APPLICATIONS</a:t>
            </a:r>
            <a:endParaRPr sz="2080">
              <a:solidFill>
                <a:schemeClr val="lt1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476850" y="1243325"/>
            <a:ext cx="39708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segments of users likely to organically convert 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allocate budgets to market to this segment and mitigate attribution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 email and marketing campaigns to specific users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discounts for other segments less likely to convert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encourage users to make purchases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090450"/>
            <a:ext cx="4280801" cy="2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976900" y="1636200"/>
            <a:ext cx="3078600" cy="17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chemeClr val="lt1"/>
                </a:solidFill>
              </a:rPr>
              <a:t>CONCLUSION &amp; LESSONS LEARNED</a:t>
            </a:r>
            <a:endParaRPr sz="3259">
              <a:solidFill>
                <a:schemeClr val="lt1"/>
              </a:solidFill>
            </a:endParaRPr>
          </a:p>
        </p:txBody>
      </p:sp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4388625" y="569850"/>
            <a:ext cx="4387800" cy="38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99.91</a:t>
            </a:r>
            <a:r>
              <a:rPr lang="en" sz="1900">
                <a:solidFill>
                  <a:schemeClr val="lt2"/>
                </a:solidFill>
              </a:rPr>
              <a:t>% ACCURACY </a:t>
            </a:r>
            <a:r>
              <a:rPr lang="en" sz="1900"/>
              <a:t>ON CATBOOST MODEL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PRE-PROCESSING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Upsampling smaller labels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Imputing mean or median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Normalize using min-max scale or log transformation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MODELING: </a:t>
            </a:r>
            <a:endParaRPr sz="19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ADA BOOST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XG BOOST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SELECT MORE FEATURES FROM BIGQUERY TO EXPLORE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</a:rPr>
              <a:t>BUSINESSES AND E-COMMERCE</a:t>
            </a:r>
            <a:r>
              <a:rPr lang="en" sz="1800">
                <a:solidFill>
                  <a:schemeClr val="lt1"/>
                </a:solidFill>
              </a:rPr>
              <a:t>: PROBLEM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4425"/>
            <a:ext cx="85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Businesses fail due to: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Lack of research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the right market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reaching the right people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21.5% fail within the 1st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30% fail within the 2nd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50% fail within the 5th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70% fail within the 10th year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online businesses, 90% fail within 4 months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98925" y="1154500"/>
            <a:ext cx="30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552" y="1480150"/>
            <a:ext cx="4046326" cy="2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ctrTitle"/>
          </p:nvPr>
        </p:nvSpPr>
        <p:spPr>
          <a:xfrm>
            <a:off x="510450" y="2265400"/>
            <a:ext cx="81231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THANK YOU!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510450" y="3055450"/>
            <a:ext cx="8190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Thank you Nik for being my mentor! It’s been wonderful working with you.</a:t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58975" y="193800"/>
            <a:ext cx="8317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SOURCES</a:t>
            </a:r>
            <a:endParaRPr sz="2580">
              <a:solidFill>
                <a:schemeClr val="lt1"/>
              </a:solidFill>
            </a:endParaRPr>
          </a:p>
        </p:txBody>
      </p:sp>
      <p:sp>
        <p:nvSpPr>
          <p:cNvPr id="198" name="Google Shape;198;p33"/>
          <p:cNvSpPr txBox="1"/>
          <p:nvPr>
            <p:ph idx="2" type="body"/>
          </p:nvPr>
        </p:nvSpPr>
        <p:spPr>
          <a:xfrm>
            <a:off x="459000" y="724200"/>
            <a:ext cx="8317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https://www.investopedia.com/articles/personal-finance/040915/how-many-startups-fail-and-why.asp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https://www.lendingtree.com/business/small/failure-rate/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https://www.huffpost.com/entry/10-reasons-why-your-new-online-business-will-fail_b_7053610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https://console.cloud.google.com/marketplace/product/obfuscated-ga360-data/obfuscated-ga360-data?project=lexical-script-761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</a:rPr>
              <a:t> https://support.google.com/analytics/answer/3437719?hl=en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 u="sng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 Overflow</a:t>
            </a:r>
            <a:endParaRPr u="sng">
              <a:solidFill>
                <a:srgbClr val="FF525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5252"/>
              </a:buClr>
              <a:buSzPts val="1800"/>
              <a:buChar char="●"/>
            </a:pPr>
            <a:r>
              <a:rPr lang="en">
                <a:solidFill>
                  <a:srgbClr val="FF5252"/>
                </a:solidFill>
              </a:rPr>
              <a:t>https://www.analyticsvidhya.com/blog/2017/08/catboost-automated-categorical-data/</a:t>
            </a:r>
            <a:endParaRPr>
              <a:solidFill>
                <a:srgbClr val="FF525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53050" y="1035425"/>
            <a:ext cx="7852200" cy="7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PROJECT OBJECTIVE:</a:t>
            </a:r>
            <a:endParaRPr sz="1100" u="sng"/>
          </a:p>
        </p:txBody>
      </p:sp>
      <p:sp>
        <p:nvSpPr>
          <p:cNvPr id="75" name="Google Shape;75;p15"/>
          <p:cNvSpPr txBox="1"/>
          <p:nvPr/>
        </p:nvSpPr>
        <p:spPr>
          <a:xfrm>
            <a:off x="644950" y="1750750"/>
            <a:ext cx="786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Identify what metrics will improve profits for online stores by exploring and analyzing user propensity to purchase and provide recommendations for maintaining customer </a:t>
            </a:r>
            <a:r>
              <a:rPr lang="en" sz="22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loyalty and mitigating attribution issues</a:t>
            </a:r>
            <a:endParaRPr sz="22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DATA: GOOGLE MERCHANDISE DATA FROM BIGQUERY REST API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3470925"/>
            <a:ext cx="835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INCLUDES TRAFFIC SOURCE, CONTENT, TRANSACTIONAL DATA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CONSTRAINTS: HIDDEN, REMOVED, AND/OR DEPRECATED FIELDS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CAN ONLY BE QUERIED OR USED TO GENERATE REPORTS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0" y="1552124"/>
            <a:ext cx="2358002" cy="14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150" y="1183388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350" y="1687737"/>
            <a:ext cx="2768952" cy="13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DATA WRANGLING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936975"/>
            <a:ext cx="40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500">
                <a:solidFill>
                  <a:srgbClr val="FFFFFF"/>
                </a:solidFill>
              </a:rPr>
              <a:t>Used </a:t>
            </a:r>
            <a:r>
              <a:rPr lang="en" sz="1500">
                <a:solidFill>
                  <a:srgbClr val="FFFFFF"/>
                </a:solidFill>
              </a:rPr>
              <a:t>Standard SQL</a:t>
            </a:r>
            <a:r>
              <a:rPr lang="en" sz="1500">
                <a:solidFill>
                  <a:srgbClr val="FFFFFF"/>
                </a:solidFill>
              </a:rPr>
              <a:t> to query the data</a:t>
            </a:r>
            <a:endParaRPr sz="15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500">
                <a:solidFill>
                  <a:srgbClr val="FFFFFF"/>
                </a:solidFill>
              </a:rPr>
              <a:t>Identified useful features: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i="1" lang="en" sz="1500">
                <a:solidFill>
                  <a:srgbClr val="FFFFFF"/>
                </a:solidFill>
              </a:rPr>
              <a:t>fullVisitorId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date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visits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hits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pageviews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bounces</a:t>
            </a:r>
            <a:endParaRPr i="1" sz="15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i="1" lang="en" sz="1500">
                <a:solidFill>
                  <a:srgbClr val="FFFFFF"/>
                </a:solidFill>
              </a:rPr>
              <a:t>sessionQuality</a:t>
            </a:r>
            <a:endParaRPr i="1" sz="1500">
              <a:solidFill>
                <a:srgbClr val="FFFFFF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○"/>
            </a:pPr>
            <a:r>
              <a:rPr i="1" lang="en" sz="1500">
                <a:solidFill>
                  <a:srgbClr val="FFFFFF"/>
                </a:solidFill>
              </a:rPr>
              <a:t>timeOnSite </a:t>
            </a:r>
            <a:r>
              <a:rPr lang="en" sz="1500">
                <a:solidFill>
                  <a:srgbClr val="FFFFFF"/>
                </a:solidFill>
              </a:rPr>
              <a:t>(in seconds)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Unnested </a:t>
            </a:r>
            <a:r>
              <a:rPr i="1" lang="en" sz="1500">
                <a:solidFill>
                  <a:srgbClr val="FFFFFF"/>
                </a:solidFill>
              </a:rPr>
              <a:t>totals</a:t>
            </a:r>
            <a:r>
              <a:rPr lang="en" sz="1500">
                <a:solidFill>
                  <a:srgbClr val="FFFFFF"/>
                </a:solidFill>
              </a:rPr>
              <a:t> column to aggregate the features by day over the course of two weeks and create new features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Binary Target Variable (Transactions)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572000" y="936975"/>
            <a:ext cx="40746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broke out in the following format: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0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1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2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3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Day 4-6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○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Week 2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of ~20k values for train set, ~19k validation set with 38 total columns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Set from 07/1/2017 - 07/31/2017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Test Set from 03/1/2017 - 03/14/2017</a:t>
            </a:r>
            <a:endParaRPr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chemeClr val="lt1"/>
                </a:solidFill>
              </a:rPr>
              <a:t>PACKAGES</a:t>
            </a:r>
            <a:endParaRPr sz="202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017725"/>
            <a:ext cx="8520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preprocessing, modeling the data, and calculating metrics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sklearn</a:t>
            </a:r>
            <a:endParaRPr sz="2000">
              <a:solidFill>
                <a:srgbClr val="63D29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data and metric visualization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matplotlib.pyplot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skplot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seaborn</a:t>
            </a:r>
            <a:endParaRPr sz="2000">
              <a:solidFill>
                <a:srgbClr val="63D297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shap</a:t>
            </a:r>
            <a:endParaRPr sz="2000">
              <a:solidFill>
                <a:srgbClr val="63D297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For querying the data from API to jupyter notebook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3D297"/>
              </a:buClr>
              <a:buSzPts val="2000"/>
              <a:buChar char="○"/>
            </a:pPr>
            <a:r>
              <a:rPr lang="en" sz="2000">
                <a:solidFill>
                  <a:srgbClr val="63D297"/>
                </a:solidFill>
              </a:rPr>
              <a:t>google.cloud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9750" y="313750"/>
            <a:ext cx="83661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EXPLORATORY DATA ANALYSIS: DISTRIBUTIONS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06050"/>
            <a:ext cx="3925662" cy="40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62" y="806050"/>
            <a:ext cx="3917432" cy="40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9750" y="313750"/>
            <a:ext cx="7399200" cy="4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EXPLORATORY DATA ANALYSIS: FEATURE IMPORTANCE AND IQR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0" y="819850"/>
            <a:ext cx="4521724" cy="405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000" y="806050"/>
            <a:ext cx="3972851" cy="40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344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>
                <a:solidFill>
                  <a:schemeClr val="lt1"/>
                </a:solidFill>
              </a:rPr>
              <a:t>PRE-PROCESSING: SCALING AND IMPUTING THE DATA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9000"/>
            <a:ext cx="382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Increase robustness of models and ability to generalize data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Only 5% of data are true transactions; highly skewed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Normalize data with Standardization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Impute null values with zero (this represents time spent on site when visitor was not present)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63" y="0"/>
            <a:ext cx="50386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