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64" r:id="rId5"/>
    <p:sldId id="259" r:id="rId6"/>
    <p:sldId id="265" r:id="rId7"/>
    <p:sldId id="266" r:id="rId8"/>
    <p:sldId id="267" r:id="rId9"/>
    <p:sldId id="268" r:id="rId10"/>
    <p:sldId id="260" r:id="rId11"/>
    <p:sldId id="261" r:id="rId12"/>
    <p:sldId id="262" r:id="rId13"/>
    <p:sldId id="263"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justinepicar/kpmg_data_analytic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Analytics, Information and Modelling Team –</a:t>
            </a:r>
            <a:r>
              <a:rPr dirty="0"/>
              <a:t> </a:t>
            </a:r>
            <a:r>
              <a:rPr lang="en-US" dirty="0"/>
              <a:t>Justine Picar</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Tasks</a:t>
            </a:r>
            <a:endParaRPr dirty="0"/>
          </a:p>
        </p:txBody>
      </p:sp>
      <p:sp>
        <p:nvSpPr>
          <p:cNvPr id="142" name="Shape 91"/>
          <p:cNvSpPr/>
          <p:nvPr/>
        </p:nvSpPr>
        <p:spPr>
          <a:xfrm>
            <a:off x="205024" y="1489110"/>
            <a:ext cx="8565599" cy="239446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800" dirty="0"/>
              <a:t>Feature engineering and Pre-processing </a:t>
            </a:r>
          </a:p>
          <a:p>
            <a:pPr marL="285750" indent="-285750">
              <a:buFont typeface="Arial" panose="020B0604020202020204" pitchFamily="34" charset="0"/>
              <a:buChar char="•"/>
            </a:pPr>
            <a:r>
              <a:rPr lang="en-US" sz="1800" dirty="0"/>
              <a:t>Dropping irrelevant features, filling in missing values, and transforming the data</a:t>
            </a:r>
          </a:p>
          <a:p>
            <a:pPr marL="285750" indent="-285750">
              <a:buFont typeface="Arial" panose="020B0604020202020204" pitchFamily="34" charset="0"/>
              <a:buChar char="•"/>
            </a:pPr>
            <a:r>
              <a:rPr lang="en-US" sz="1800" dirty="0"/>
              <a:t>Models will include Random Forest, Categorical Boosting, and KNN to predict which customers are most likely to make purchases</a:t>
            </a:r>
          </a:p>
          <a:p>
            <a:pPr marL="285750" indent="-285750">
              <a:buFont typeface="Arial" panose="020B0604020202020204" pitchFamily="34" charset="0"/>
              <a:buChar char="•"/>
            </a:pPr>
            <a:r>
              <a:rPr lang="en-US" sz="1800" dirty="0"/>
              <a:t>We will determine which demographics are most important to focus our marketing strategy on</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Marketing Strategy</a:t>
            </a:r>
            <a:endParaRPr dirty="0"/>
          </a:p>
        </p:txBody>
      </p:sp>
      <p:sp>
        <p:nvSpPr>
          <p:cNvPr id="151" name="Shape 100"/>
          <p:cNvSpPr/>
          <p:nvPr/>
        </p:nvSpPr>
        <p:spPr>
          <a:xfrm>
            <a:off x="205025" y="1599626"/>
            <a:ext cx="8131366" cy="328157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600" dirty="0"/>
              <a:t>Most purchases are made later in the year around the spring time when most people are outdoors in Australia; Sprocket should begin preparing for this season and uptick in bike purchases</a:t>
            </a:r>
          </a:p>
          <a:p>
            <a:pPr marL="285750" indent="-285750">
              <a:buFont typeface="Arial" panose="020B0604020202020204" pitchFamily="34" charset="0"/>
              <a:buChar char="•"/>
            </a:pPr>
            <a:r>
              <a:rPr lang="en-US" sz="1600" dirty="0"/>
              <a:t>Sprocket should focus on selling and increasing their inventory on Standard bikes from WeareA2B and </a:t>
            </a:r>
            <a:r>
              <a:rPr lang="en-US" sz="1600" dirty="0" err="1"/>
              <a:t>Solex</a:t>
            </a:r>
            <a:r>
              <a:rPr lang="en-US" sz="1600" dirty="0"/>
              <a:t> during this time period</a:t>
            </a:r>
          </a:p>
          <a:p>
            <a:pPr marL="285750" indent="-285750">
              <a:buFont typeface="Arial" panose="020B0604020202020204" pitchFamily="34" charset="0"/>
              <a:buChar char="•"/>
            </a:pPr>
            <a:r>
              <a:rPr lang="en-US" sz="1600" dirty="0"/>
              <a:t>Based on total profits from 2017, Sprocket should focus on the following demographics: Customers in their 40s, Mass consumers, and customers that work in the Manufacturing and Financial industry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sz="1600"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b="0" dirty="0"/>
              <a:t>You can find the cleaned dataset and the full analysis on </a:t>
            </a:r>
            <a:r>
              <a:rPr lang="en-US" b="0" dirty="0">
                <a:hlinkClick r:id="rId2"/>
              </a:rPr>
              <a:t>GitHub</a:t>
            </a:r>
            <a:r>
              <a:rPr lang="en-US" b="0" dirty="0"/>
              <a:t>.</a:t>
            </a:r>
            <a:endParaRPr b="0"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48317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TARGETING HIGH VALUE CUSTOMERS FOR SPROCKET CENTRAL PTY LTD.</a:t>
            </a:r>
            <a:endParaRPr sz="1800" dirty="0"/>
          </a:p>
        </p:txBody>
      </p:sp>
      <p:sp>
        <p:nvSpPr>
          <p:cNvPr id="124" name="Shape 73"/>
          <p:cNvSpPr/>
          <p:nvPr/>
        </p:nvSpPr>
        <p:spPr>
          <a:xfrm>
            <a:off x="205025" y="1607479"/>
            <a:ext cx="4647302" cy="91233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400" dirty="0"/>
              <a:t>Sprocket has been a long-standing KPMG client specializing in high-quality bikes and accessible cycling accessories. </a:t>
            </a:r>
            <a:endParaRPr sz="1400"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C8488AFE-5501-44F9-ABCD-A86E06A43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9995" y="1810969"/>
            <a:ext cx="3774546" cy="2514068"/>
          </a:xfrm>
          <a:prstGeom prst="rect">
            <a:avLst/>
          </a:prstGeom>
        </p:spPr>
      </p:pic>
      <p:sp>
        <p:nvSpPr>
          <p:cNvPr id="4" name="TextBox 3">
            <a:extLst>
              <a:ext uri="{FF2B5EF4-FFF2-40B4-BE49-F238E27FC236}">
                <a16:creationId xmlns:a16="http://schemas.microsoft.com/office/drawing/2014/main" id="{A59C05A3-D790-465E-AFE1-B63F8D5100F8}"/>
              </a:ext>
            </a:extLst>
          </p:cNvPr>
          <p:cNvSpPr txBox="1"/>
          <p:nvPr/>
        </p:nvSpPr>
        <p:spPr>
          <a:xfrm>
            <a:off x="205025" y="2612753"/>
            <a:ext cx="4134599"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1" i="0" u="sng" strike="noStrike" cap="none" spc="0" normalizeH="0" baseline="0" dirty="0">
                <a:ln>
                  <a:noFill/>
                </a:ln>
                <a:solidFill>
                  <a:srgbClr val="000000"/>
                </a:solidFill>
                <a:effectLst/>
                <a:uFillTx/>
                <a:latin typeface="+mn-lt"/>
                <a:ea typeface="+mn-ea"/>
                <a:cs typeface="+mn-cs"/>
                <a:sym typeface="Arial"/>
              </a:rPr>
              <a:t>Goal:</a:t>
            </a:r>
          </a:p>
          <a:p>
            <a:pPr marL="0" marR="0" indent="0" algn="l" defTabSz="914400" rtl="0" fontAlgn="auto" latinLnBrk="0" hangingPunct="0">
              <a:lnSpc>
                <a:spcPct val="100000"/>
              </a:lnSpc>
              <a:spcBef>
                <a:spcPts val="0"/>
              </a:spcBef>
              <a:spcAft>
                <a:spcPts val="0"/>
              </a:spcAft>
              <a:buClrTx/>
              <a:buSzTx/>
              <a:buFontTx/>
              <a:buNone/>
              <a:tabLst/>
            </a:pPr>
            <a:endParaRPr kumimoji="0" lang="en-US" sz="1200" i="0"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200" i="0" strike="noStrike" cap="none" spc="0" normalizeH="0" baseline="0" dirty="0">
                <a:ln>
                  <a:noFill/>
                </a:ln>
                <a:solidFill>
                  <a:srgbClr val="000000"/>
                </a:solidFill>
                <a:effectLst/>
                <a:uFillTx/>
                <a:latin typeface="+mn-lt"/>
                <a:ea typeface="+mn-ea"/>
                <a:cs typeface="+mn-cs"/>
                <a:sym typeface="Arial"/>
              </a:rPr>
              <a:t>D</a:t>
            </a:r>
            <a:r>
              <a:rPr lang="en-US" sz="1200" dirty="0"/>
              <a:t>etermine customer patterns and behaviors of 1,000 new clients and properly allocate budget and resources based on our findings for the appropriate market segments using the following data from Sprocket’s marketing team:</a:t>
            </a:r>
          </a:p>
          <a:p>
            <a:pPr marL="0" marR="0" indent="0" algn="l" defTabSz="914400" rtl="0" fontAlgn="auto" latinLnBrk="0" hangingPunct="0">
              <a:lnSpc>
                <a:spcPct val="100000"/>
              </a:lnSpc>
              <a:spcBef>
                <a:spcPts val="0"/>
              </a:spcBef>
              <a:spcAft>
                <a:spcPts val="0"/>
              </a:spcAft>
              <a:buClrTx/>
              <a:buSzTx/>
              <a:buFontTx/>
              <a:buNone/>
              <a:tabLst/>
            </a:pPr>
            <a:endParaRPr lang="en-US" sz="12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i="0" strike="noStrike" cap="none" spc="0" normalizeH="0" baseline="0" dirty="0">
                <a:ln>
                  <a:noFill/>
                </a:ln>
                <a:solidFill>
                  <a:srgbClr val="000000"/>
                </a:solidFill>
                <a:effectLst/>
                <a:uFillTx/>
                <a:latin typeface="+mn-lt"/>
                <a:ea typeface="+mn-ea"/>
                <a:cs typeface="+mn-cs"/>
                <a:sym typeface="Arial"/>
              </a:rPr>
              <a:t>Customer Demographics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200" dirty="0"/>
              <a:t>Customer Addresses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i="0" strike="noStrike" cap="none" spc="0" normalizeH="0" baseline="0" dirty="0">
                <a:ln>
                  <a:noFill/>
                </a:ln>
                <a:solidFill>
                  <a:srgbClr val="000000"/>
                </a:solidFill>
                <a:effectLst/>
                <a:uFillTx/>
                <a:latin typeface="+mn-lt"/>
                <a:ea typeface="+mn-ea"/>
                <a:cs typeface="+mn-cs"/>
                <a:sym typeface="Arial"/>
              </a:rPr>
              <a:t>Customer Transactions from Jan</a:t>
            </a:r>
            <a:r>
              <a:rPr lang="en-US" sz="1200" dirty="0"/>
              <a:t>-Dec 2017</a:t>
            </a:r>
            <a:endParaRPr kumimoji="0" lang="en-US" sz="1200" i="0"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endParaRPr dirty="0"/>
          </a:p>
        </p:txBody>
      </p:sp>
      <p:sp>
        <p:nvSpPr>
          <p:cNvPr id="132" name="Shape 81"/>
          <p:cNvSpPr/>
          <p:nvPr/>
        </p:nvSpPr>
        <p:spPr>
          <a:xfrm>
            <a:off x="205025" y="1083299"/>
            <a:ext cx="3345784"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Demographics</a:t>
            </a:r>
            <a:endParaRPr dirty="0"/>
          </a:p>
        </p:txBody>
      </p:sp>
      <p:sp>
        <p:nvSpPr>
          <p:cNvPr id="133" name="Shape 82"/>
          <p:cNvSpPr/>
          <p:nvPr/>
        </p:nvSpPr>
        <p:spPr>
          <a:xfrm>
            <a:off x="205025" y="1685973"/>
            <a:ext cx="4134600" cy="116009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dirty="0"/>
              <a:t>4000 customers</a:t>
            </a:r>
          </a:p>
          <a:p>
            <a:pPr marL="285750" indent="-285750">
              <a:buFont typeface="Arial" panose="020B0604020202020204" pitchFamily="34" charset="0"/>
              <a:buChar char="•"/>
            </a:pPr>
            <a:r>
              <a:rPr lang="en-US" sz="1400" dirty="0"/>
              <a:t>12 usable features</a:t>
            </a:r>
          </a:p>
          <a:p>
            <a:pPr marL="285750" indent="-285750">
              <a:buFont typeface="Arial" panose="020B0604020202020204" pitchFamily="34" charset="0"/>
              <a:buChar char="•"/>
            </a:pPr>
            <a:r>
              <a:rPr lang="en-US" sz="1400" dirty="0"/>
              <a:t>There are missing values, duplicates, and formatting issues</a:t>
            </a:r>
            <a:endParaRPr sz="14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80">
            <a:extLst>
              <a:ext uri="{FF2B5EF4-FFF2-40B4-BE49-F238E27FC236}">
                <a16:creationId xmlns:a16="http://schemas.microsoft.com/office/drawing/2014/main" id="{A952A2D2-D66E-4A71-87D5-2DF9CB92DB12}"/>
              </a:ext>
            </a:extLst>
          </p:cNvPr>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About the Dataset</a:t>
            </a:r>
            <a:endParaRPr dirty="0"/>
          </a:p>
        </p:txBody>
      </p:sp>
      <p:sp>
        <p:nvSpPr>
          <p:cNvPr id="11" name="Shape 81">
            <a:extLst>
              <a:ext uri="{FF2B5EF4-FFF2-40B4-BE49-F238E27FC236}">
                <a16:creationId xmlns:a16="http://schemas.microsoft.com/office/drawing/2014/main" id="{E19F456B-D521-4AEF-9BB0-F2C57EF08833}"/>
              </a:ext>
            </a:extLst>
          </p:cNvPr>
          <p:cNvSpPr/>
          <p:nvPr/>
        </p:nvSpPr>
        <p:spPr>
          <a:xfrm>
            <a:off x="4807132" y="1078002"/>
            <a:ext cx="3238993"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Transactions</a:t>
            </a:r>
            <a:endParaRPr dirty="0"/>
          </a:p>
        </p:txBody>
      </p:sp>
      <p:sp>
        <p:nvSpPr>
          <p:cNvPr id="13" name="Shape 81">
            <a:extLst>
              <a:ext uri="{FF2B5EF4-FFF2-40B4-BE49-F238E27FC236}">
                <a16:creationId xmlns:a16="http://schemas.microsoft.com/office/drawing/2014/main" id="{3815F879-FD3D-4C51-B326-A134568988FC}"/>
              </a:ext>
            </a:extLst>
          </p:cNvPr>
          <p:cNvSpPr/>
          <p:nvPr/>
        </p:nvSpPr>
        <p:spPr>
          <a:xfrm>
            <a:off x="258420" y="2870166"/>
            <a:ext cx="3238993"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Addresses</a:t>
            </a:r>
            <a:endParaRPr dirty="0"/>
          </a:p>
        </p:txBody>
      </p:sp>
      <p:sp>
        <p:nvSpPr>
          <p:cNvPr id="14" name="Shape 81">
            <a:extLst>
              <a:ext uri="{FF2B5EF4-FFF2-40B4-BE49-F238E27FC236}">
                <a16:creationId xmlns:a16="http://schemas.microsoft.com/office/drawing/2014/main" id="{72EA19CC-72F1-40F9-BA84-CD87AAEA4F34}"/>
              </a:ext>
            </a:extLst>
          </p:cNvPr>
          <p:cNvSpPr/>
          <p:nvPr/>
        </p:nvSpPr>
        <p:spPr>
          <a:xfrm>
            <a:off x="4807131" y="2870166"/>
            <a:ext cx="3238993"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Final Merged Dataset</a:t>
            </a:r>
            <a:endParaRPr dirty="0"/>
          </a:p>
        </p:txBody>
      </p:sp>
      <p:sp>
        <p:nvSpPr>
          <p:cNvPr id="17" name="Shape 82">
            <a:extLst>
              <a:ext uri="{FF2B5EF4-FFF2-40B4-BE49-F238E27FC236}">
                <a16:creationId xmlns:a16="http://schemas.microsoft.com/office/drawing/2014/main" id="{46897FAF-9C79-4554-9A3B-38D4AD54A1F1}"/>
              </a:ext>
            </a:extLst>
          </p:cNvPr>
          <p:cNvSpPr/>
          <p:nvPr/>
        </p:nvSpPr>
        <p:spPr>
          <a:xfrm>
            <a:off x="4487825" y="1685973"/>
            <a:ext cx="4134600" cy="149518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20,000 data </a:t>
            </a:r>
            <a:r>
              <a:rPr lang="en-US" sz="1400" dirty="0"/>
              <a:t>points</a:t>
            </a:r>
          </a:p>
          <a:p>
            <a:pPr marL="285750" indent="-285750">
              <a:buFont typeface="Arial" panose="020B0604020202020204" pitchFamily="34" charset="0"/>
              <a:buChar char="•"/>
            </a:pPr>
            <a:r>
              <a:rPr lang="en-US" dirty="0"/>
              <a:t>13 usable features</a:t>
            </a:r>
          </a:p>
          <a:p>
            <a:pPr marL="285750" indent="-285750">
              <a:buFont typeface="Arial" panose="020B0604020202020204" pitchFamily="34" charset="0"/>
              <a:buChar char="•"/>
            </a:pPr>
            <a:r>
              <a:rPr lang="en-US" dirty="0"/>
              <a:t>There are missing values and formatting issues</a:t>
            </a:r>
          </a:p>
          <a:p>
            <a:pPr marL="285750" indent="-285750">
              <a:buFont typeface="Arial" panose="020B0604020202020204" pitchFamily="34" charset="0"/>
              <a:buChar char="•"/>
            </a:pPr>
            <a:endParaRPr dirty="0"/>
          </a:p>
        </p:txBody>
      </p:sp>
      <p:sp>
        <p:nvSpPr>
          <p:cNvPr id="18" name="Shape 82">
            <a:extLst>
              <a:ext uri="{FF2B5EF4-FFF2-40B4-BE49-F238E27FC236}">
                <a16:creationId xmlns:a16="http://schemas.microsoft.com/office/drawing/2014/main" id="{7EEB9A98-FE79-4FD1-8F98-0CC1B9F9810B}"/>
              </a:ext>
            </a:extLst>
          </p:cNvPr>
          <p:cNvSpPr/>
          <p:nvPr/>
        </p:nvSpPr>
        <p:spPr>
          <a:xfrm>
            <a:off x="205025" y="3288696"/>
            <a:ext cx="4134600" cy="91233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dirty="0"/>
              <a:t>3999 addresses</a:t>
            </a:r>
          </a:p>
          <a:p>
            <a:pPr marL="285750" indent="-285750">
              <a:buFont typeface="Arial" panose="020B0604020202020204" pitchFamily="34" charset="0"/>
              <a:buChar char="•"/>
            </a:pPr>
            <a:r>
              <a:rPr lang="en-US" sz="1400" dirty="0"/>
              <a:t>6 usable features</a:t>
            </a:r>
          </a:p>
          <a:p>
            <a:pPr marL="285750" indent="-285750">
              <a:buFont typeface="Arial" panose="020B0604020202020204" pitchFamily="34" charset="0"/>
              <a:buChar char="•"/>
            </a:pPr>
            <a:r>
              <a:rPr lang="en-US" sz="1400" dirty="0"/>
              <a:t>There are some formatting issues</a:t>
            </a:r>
            <a:endParaRPr sz="1400" dirty="0"/>
          </a:p>
        </p:txBody>
      </p:sp>
      <p:sp>
        <p:nvSpPr>
          <p:cNvPr id="20" name="Shape 82">
            <a:extLst>
              <a:ext uri="{FF2B5EF4-FFF2-40B4-BE49-F238E27FC236}">
                <a16:creationId xmlns:a16="http://schemas.microsoft.com/office/drawing/2014/main" id="{D180D701-F70B-4493-9B12-CDEF5F63B3A2}"/>
              </a:ext>
            </a:extLst>
          </p:cNvPr>
          <p:cNvSpPr/>
          <p:nvPr/>
        </p:nvSpPr>
        <p:spPr>
          <a:xfrm>
            <a:off x="4572000" y="3272802"/>
            <a:ext cx="4134600" cy="165561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dirty="0"/>
              <a:t>20500 data points</a:t>
            </a:r>
          </a:p>
          <a:p>
            <a:pPr marL="285750" indent="-285750">
              <a:buFont typeface="Arial" panose="020B0604020202020204" pitchFamily="34" charset="0"/>
              <a:buChar char="•"/>
            </a:pPr>
            <a:r>
              <a:rPr lang="en-US" sz="1400" dirty="0"/>
              <a:t>Reformatted values, and identified 5 additional customers from transactions and addresses</a:t>
            </a:r>
          </a:p>
          <a:p>
            <a:pPr marL="285750" indent="-285750">
              <a:buFont typeface="Arial" panose="020B0604020202020204" pitchFamily="34" charset="0"/>
              <a:buChar char="•"/>
            </a:pPr>
            <a:r>
              <a:rPr lang="en-US" sz="1400" dirty="0"/>
              <a:t>Regrouped by features like tenure and age for more general granularity</a:t>
            </a:r>
            <a:endParaRPr sz="1400" dirty="0"/>
          </a:p>
        </p:txBody>
      </p:sp>
    </p:spTree>
    <p:extLst>
      <p:ext uri="{BB962C8B-B14F-4D97-AF65-F5344CB8AC3E}">
        <p14:creationId xmlns:p14="http://schemas.microsoft.com/office/powerpoint/2010/main" val="123408564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917308" y="794953"/>
            <a:ext cx="2931968"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Profit by Job Industry</a:t>
            </a:r>
            <a:endParaRPr dirty="0"/>
          </a:p>
        </p:txBody>
      </p:sp>
      <p:sp>
        <p:nvSpPr>
          <p:cNvPr id="133" name="Shape 82"/>
          <p:cNvSpPr/>
          <p:nvPr/>
        </p:nvSpPr>
        <p:spPr>
          <a:xfrm>
            <a:off x="315992" y="1214002"/>
            <a:ext cx="4134600" cy="964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ctr"/>
            <a:r>
              <a:rPr lang="en-US" dirty="0"/>
              <a:t>Manufacturing, Financial Services, and Health make up a large proportion of customers and profit</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5ED37A3A-5A95-4D2A-B857-3C501C0E31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2839" y="1214002"/>
            <a:ext cx="5632943" cy="3755295"/>
          </a:xfrm>
          <a:prstGeom prst="rect">
            <a:avLst/>
          </a:prstGeom>
        </p:spPr>
      </p:pic>
      <p:pic>
        <p:nvPicPr>
          <p:cNvPr id="7" name="Picture 6">
            <a:extLst>
              <a:ext uri="{FF2B5EF4-FFF2-40B4-BE49-F238E27FC236}">
                <a16:creationId xmlns:a16="http://schemas.microsoft.com/office/drawing/2014/main" id="{223BBC9F-305C-400F-8886-2C7193421D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055" y="1888758"/>
            <a:ext cx="3294474" cy="3294474"/>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311817" y="922944"/>
            <a:ext cx="3854109"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Yearly Total Profit by Gender</a:t>
            </a:r>
            <a:endParaRPr dirty="0"/>
          </a:p>
        </p:txBody>
      </p:sp>
      <p:sp>
        <p:nvSpPr>
          <p:cNvPr id="133" name="Shape 82"/>
          <p:cNvSpPr/>
          <p:nvPr/>
        </p:nvSpPr>
        <p:spPr>
          <a:xfrm>
            <a:off x="4165924" y="1036245"/>
            <a:ext cx="4648960" cy="69881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ctr"/>
            <a:r>
              <a:rPr lang="en-US" dirty="0"/>
              <a:t>Women spend slightly more than men. However, we should still consider both market segments.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9" name="Picture 8">
            <a:extLst>
              <a:ext uri="{FF2B5EF4-FFF2-40B4-BE49-F238E27FC236}">
                <a16:creationId xmlns:a16="http://schemas.microsoft.com/office/drawing/2014/main" id="{CFF963BC-D74F-473F-95C7-A614FBD6FA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668" y="1414984"/>
            <a:ext cx="5592774" cy="3728516"/>
          </a:xfrm>
          <a:prstGeom prst="rect">
            <a:avLst/>
          </a:prstGeom>
        </p:spPr>
      </p:pic>
      <p:pic>
        <p:nvPicPr>
          <p:cNvPr id="11" name="Picture 10">
            <a:extLst>
              <a:ext uri="{FF2B5EF4-FFF2-40B4-BE49-F238E27FC236}">
                <a16:creationId xmlns:a16="http://schemas.microsoft.com/office/drawing/2014/main" id="{8FE80006-F27A-4F39-9A6D-99B4F002D6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834" y="1325075"/>
            <a:ext cx="3686073" cy="3686073"/>
          </a:xfrm>
          <a:prstGeom prst="rect">
            <a:avLst/>
          </a:prstGeom>
        </p:spPr>
      </p:pic>
    </p:spTree>
    <p:extLst>
      <p:ext uri="{BB962C8B-B14F-4D97-AF65-F5344CB8AC3E}">
        <p14:creationId xmlns:p14="http://schemas.microsoft.com/office/powerpoint/2010/main" val="40792707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1589973" y="2100385"/>
            <a:ext cx="2271197"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Wealth Segment</a:t>
            </a:r>
            <a:endParaRPr dirty="0"/>
          </a:p>
        </p:txBody>
      </p:sp>
      <p:sp>
        <p:nvSpPr>
          <p:cNvPr id="133" name="Shape 82"/>
          <p:cNvSpPr/>
          <p:nvPr/>
        </p:nvSpPr>
        <p:spPr>
          <a:xfrm>
            <a:off x="205025" y="2571750"/>
            <a:ext cx="5041095" cy="43335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Mass Customers make up 50% of total profits in 2017</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A919A9DA-6FE2-4A9F-8035-1E2E3D5D27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7624" y="770025"/>
            <a:ext cx="4291351" cy="4291351"/>
          </a:xfrm>
          <a:prstGeom prst="rect">
            <a:avLst/>
          </a:prstGeom>
        </p:spPr>
      </p:pic>
    </p:spTree>
    <p:extLst>
      <p:ext uri="{BB962C8B-B14F-4D97-AF65-F5344CB8AC3E}">
        <p14:creationId xmlns:p14="http://schemas.microsoft.com/office/powerpoint/2010/main" val="275080999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689763" y="905113"/>
            <a:ext cx="3479273"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Total Profit by Age Group</a:t>
            </a:r>
            <a:endParaRPr dirty="0"/>
          </a:p>
        </p:txBody>
      </p:sp>
      <p:sp>
        <p:nvSpPr>
          <p:cNvPr id="133" name="Shape 82"/>
          <p:cNvSpPr/>
          <p:nvPr/>
        </p:nvSpPr>
        <p:spPr>
          <a:xfrm>
            <a:off x="245912" y="1262996"/>
            <a:ext cx="4366975" cy="69881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The largest market is between 30-50 years old at combined total profit of ~$500k in 2017</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F2E2AE3D-716C-4457-9A21-1122972136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2887" y="1421440"/>
            <a:ext cx="3948773" cy="3948773"/>
          </a:xfrm>
          <a:prstGeom prst="rect">
            <a:avLst/>
          </a:prstGeom>
        </p:spPr>
      </p:pic>
      <p:pic>
        <p:nvPicPr>
          <p:cNvPr id="11" name="Picture 10">
            <a:extLst>
              <a:ext uri="{FF2B5EF4-FFF2-40B4-BE49-F238E27FC236}">
                <a16:creationId xmlns:a16="http://schemas.microsoft.com/office/drawing/2014/main" id="{C2267403-1527-4140-B07B-846E1295BE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51" y="1615754"/>
            <a:ext cx="4924700" cy="3283133"/>
          </a:xfrm>
          <a:prstGeom prst="rect">
            <a:avLst/>
          </a:prstGeom>
        </p:spPr>
      </p:pic>
    </p:spTree>
    <p:extLst>
      <p:ext uri="{BB962C8B-B14F-4D97-AF65-F5344CB8AC3E}">
        <p14:creationId xmlns:p14="http://schemas.microsoft.com/office/powerpoint/2010/main" val="425996668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150695" y="1019112"/>
            <a:ext cx="5208889"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Total Profit by Brand &amp; Product Line</a:t>
            </a:r>
            <a:endParaRPr dirty="0"/>
          </a:p>
        </p:txBody>
      </p:sp>
      <p:sp>
        <p:nvSpPr>
          <p:cNvPr id="133" name="Shape 82"/>
          <p:cNvSpPr/>
          <p:nvPr/>
        </p:nvSpPr>
        <p:spPr>
          <a:xfrm>
            <a:off x="205025" y="1512993"/>
            <a:ext cx="4134600" cy="6988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Profitable brands: WEareA2B and </a:t>
            </a:r>
            <a:r>
              <a:rPr lang="en-US" dirty="0" err="1"/>
              <a:t>Solex</a:t>
            </a:r>
            <a:endParaRPr lang="en-US" dirty="0"/>
          </a:p>
          <a:p>
            <a:pPr marL="285750" indent="-285750">
              <a:buFont typeface="Arial" panose="020B0604020202020204" pitchFamily="34" charset="0"/>
              <a:buChar char="•"/>
            </a:pPr>
            <a:r>
              <a:rPr lang="en-US" dirty="0"/>
              <a:t>Profitable product line: Standard Bikes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E054CAD6-0743-461D-923C-7DD82D99E9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0062" y="1166759"/>
            <a:ext cx="5636731" cy="3757820"/>
          </a:xfrm>
          <a:prstGeom prst="rect">
            <a:avLst/>
          </a:prstGeom>
        </p:spPr>
      </p:pic>
      <p:pic>
        <p:nvPicPr>
          <p:cNvPr id="11" name="Picture 10">
            <a:extLst>
              <a:ext uri="{FF2B5EF4-FFF2-40B4-BE49-F238E27FC236}">
                <a16:creationId xmlns:a16="http://schemas.microsoft.com/office/drawing/2014/main" id="{FBDEE7E3-883D-4C6A-9F49-CBDD91EFC8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661" y="1881673"/>
            <a:ext cx="3551662" cy="3551662"/>
          </a:xfrm>
          <a:prstGeom prst="rect">
            <a:avLst/>
          </a:prstGeom>
        </p:spPr>
      </p:pic>
    </p:spTree>
    <p:extLst>
      <p:ext uri="{BB962C8B-B14F-4D97-AF65-F5344CB8AC3E}">
        <p14:creationId xmlns:p14="http://schemas.microsoft.com/office/powerpoint/2010/main" val="727928310"/>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286</TotalTime>
  <Words>849</Words>
  <Application>Microsoft Office PowerPoint</Application>
  <PresentationFormat>On-screen Show (16:9)</PresentationFormat>
  <Paragraphs>79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Justine Picar</cp:lastModifiedBy>
  <cp:revision>6</cp:revision>
  <dcterms:modified xsi:type="dcterms:W3CDTF">2022-02-08T04:22:23Z</dcterms:modified>
</cp:coreProperties>
</file>