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5" r:id="rId17"/>
    <p:sldId id="282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370A-B9DA-48CE-BA6D-15EE3CF8418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FECD4-035E-40F3-97B6-13DC9A5A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0EA23-F1DA-408E-8144-E09FE761DB43}" type="slidenum">
              <a:rPr lang="en-US"/>
              <a:pPr/>
              <a:t>4</a:t>
            </a:fld>
            <a:endParaRPr lang="en-US"/>
          </a:p>
        </p:txBody>
      </p:sp>
      <p:sp>
        <p:nvSpPr>
          <p:cNvPr id="328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6E1C-7AC9-47A7-9030-A6EF52A2FE38}" type="slidenum">
              <a:rPr lang="en-US"/>
              <a:pPr/>
              <a:t>5</a:t>
            </a:fld>
            <a:endParaRPr lang="en-US"/>
          </a:p>
        </p:txBody>
      </p:sp>
      <p:sp>
        <p:nvSpPr>
          <p:cNvPr id="336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sz="800" i="1"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54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A9709-24F9-4CF1-BF1F-E46D3A993D57}" type="slidenum">
              <a:rPr lang="en-US"/>
              <a:pPr/>
              <a:t>6</a:t>
            </a:fld>
            <a:endParaRPr lang="en-US"/>
          </a:p>
        </p:txBody>
      </p:sp>
      <p:sp>
        <p:nvSpPr>
          <p:cNvPr id="347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sz="800" i="1"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74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7D529-6229-421C-8343-B987CFE9101E}" type="slidenum">
              <a:rPr lang="en-US"/>
              <a:pPr/>
              <a:t>7</a:t>
            </a:fld>
            <a:endParaRPr lang="en-US"/>
          </a:p>
        </p:txBody>
      </p:sp>
      <p:sp>
        <p:nvSpPr>
          <p:cNvPr id="345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sz="800" i="1"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6E1C-7AC9-47A7-9030-A6EF52A2FE38}" type="slidenum">
              <a:rPr lang="en-US"/>
              <a:pPr/>
              <a:t>8</a:t>
            </a:fld>
            <a:endParaRPr lang="en-US"/>
          </a:p>
        </p:txBody>
      </p:sp>
      <p:sp>
        <p:nvSpPr>
          <p:cNvPr id="336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sz="800" i="1"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2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845BE-5689-4D3F-A037-682ED3EEA816}" type="slidenum">
              <a:rPr lang="en-US"/>
              <a:pPr/>
              <a:t>9</a:t>
            </a:fld>
            <a:endParaRPr lang="en-US"/>
          </a:p>
        </p:txBody>
      </p:sp>
      <p:sp>
        <p:nvSpPr>
          <p:cNvPr id="338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sz="800" i="1"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05D00-FDE7-44E8-8100-C66283AE0613}" type="slidenum">
              <a:rPr lang="en-US"/>
              <a:pPr/>
              <a:t>10</a:t>
            </a:fld>
            <a:endParaRPr lang="en-US"/>
          </a:p>
        </p:txBody>
      </p:sp>
      <p:sp>
        <p:nvSpPr>
          <p:cNvPr id="351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sz="800" i="1"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24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7699D-B6CB-40E7-ABA0-2DEE3836C651}" type="slidenum">
              <a:rPr lang="en-US"/>
              <a:pPr/>
              <a:t>11</a:t>
            </a:fld>
            <a:endParaRPr lang="en-US"/>
          </a:p>
        </p:txBody>
      </p:sp>
      <p:sp>
        <p:nvSpPr>
          <p:cNvPr id="353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sz="800" i="1"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50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96624-7CC1-484B-9A54-F131264A1F91}" type="slidenum">
              <a:rPr lang="en-US"/>
              <a:pPr/>
              <a:t>12</a:t>
            </a:fld>
            <a:endParaRPr lang="en-US"/>
          </a:p>
        </p:txBody>
      </p:sp>
      <p:sp>
        <p:nvSpPr>
          <p:cNvPr id="356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sz="800" i="1"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1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9CC5-9C85-43FB-8641-6CF9651F5681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6FE-A74C-4A58-A74E-29EB7115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9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9CC5-9C85-43FB-8641-6CF9651F5681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6FE-A74C-4A58-A74E-29EB7115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9CC5-9C85-43FB-8641-6CF9651F5681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6FE-A74C-4A58-A74E-29EB7115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4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0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5232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371600"/>
            <a:ext cx="5232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582400" y="6400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A342D471-6F44-4E8C-BBF5-22026B2BA9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613526"/>
            <a:ext cx="3860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Impetus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039793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9CC5-9C85-43FB-8641-6CF9651F5681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6FE-A74C-4A58-A74E-29EB7115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9CC5-9C85-43FB-8641-6CF9651F5681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6FE-A74C-4A58-A74E-29EB7115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9CC5-9C85-43FB-8641-6CF9651F5681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6FE-A74C-4A58-A74E-29EB7115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9CC5-9C85-43FB-8641-6CF9651F5681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6FE-A74C-4A58-A74E-29EB7115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9CC5-9C85-43FB-8641-6CF9651F5681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6FE-A74C-4A58-A74E-29EB7115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9CC5-9C85-43FB-8641-6CF9651F5681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6FE-A74C-4A58-A74E-29EB7115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9CC5-9C85-43FB-8641-6CF9651F5681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6FE-A74C-4A58-A74E-29EB7115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9CC5-9C85-43FB-8641-6CF9651F5681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6FE-A74C-4A58-A74E-29EB7115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D9CC5-9C85-43FB-8641-6CF9651F5681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86FE-A74C-4A58-A74E-29EB7115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3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en-us/get-started/work-in-sprints-vs" TargetMode="External"/><Relationship Id="rId2" Type="http://schemas.openxmlformats.org/officeDocument/2006/relationships/hyperlink" Target="http://www.visualstudio.com/en-us/get-started/create-your-backlog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ving@outlook.p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 – Planning and Estimation in 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198FF-F4C1-4373-A789-1C5EE907C530}" type="slidenum">
              <a:rPr lang="en-US"/>
              <a:pPr/>
              <a:t>10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6354" y="1309832"/>
            <a:ext cx="9881755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0" dirty="0">
                <a:latin typeface="Helvetica Neue" charset="0"/>
              </a:rPr>
              <a:t>Cards are not shown until each estimator has made a selection</a:t>
            </a:r>
          </a:p>
          <a:p>
            <a:pPr>
              <a:lnSpc>
                <a:spcPct val="90000"/>
              </a:lnSpc>
            </a:pPr>
            <a:r>
              <a:rPr lang="en-US" i="0" dirty="0">
                <a:latin typeface="Helvetica Neue" charset="0"/>
              </a:rPr>
              <a:t>At that time, all cards are </a:t>
            </a:r>
            <a:r>
              <a:rPr lang="en-US" b="1" i="0" dirty="0">
                <a:latin typeface="Helvetica Neue" charset="0"/>
              </a:rPr>
              <a:t>simultaneously</a:t>
            </a:r>
            <a:r>
              <a:rPr lang="en-US" i="0" dirty="0">
                <a:latin typeface="Helvetica Neue" charset="0"/>
              </a:rPr>
              <a:t> turned over and shown so that all participants can see each estimate.</a:t>
            </a:r>
          </a:p>
          <a:p>
            <a:pPr>
              <a:lnSpc>
                <a:spcPct val="90000"/>
              </a:lnSpc>
            </a:pPr>
            <a:r>
              <a:rPr lang="en-US" i="0" dirty="0">
                <a:latin typeface="Helvetica Neue" charset="0"/>
              </a:rPr>
              <a:t>It is very likely at this point that the estimates will differ significantly. </a:t>
            </a:r>
          </a:p>
          <a:p>
            <a:pPr>
              <a:lnSpc>
                <a:spcPct val="90000"/>
              </a:lnSpc>
            </a:pPr>
            <a:r>
              <a:rPr lang="en-US" i="0" dirty="0">
                <a:latin typeface="Helvetica Neue" charset="0"/>
              </a:rPr>
              <a:t>If estimates differ, the high and low estimators explain their estimates</a:t>
            </a:r>
          </a:p>
          <a:p>
            <a:pPr>
              <a:lnSpc>
                <a:spcPct val="90000"/>
              </a:lnSpc>
            </a:pPr>
            <a:r>
              <a:rPr lang="en-US" i="0" dirty="0">
                <a:latin typeface="Helvetica Neue" charset="0"/>
              </a:rPr>
              <a:t>Repeat until the estimators have reached a lose consensus</a:t>
            </a:r>
          </a:p>
          <a:p>
            <a:pPr>
              <a:lnSpc>
                <a:spcPct val="90000"/>
              </a:lnSpc>
            </a:pPr>
            <a:r>
              <a:rPr lang="en-US" i="0" dirty="0">
                <a:latin typeface="Helvetica Neue" charset="0"/>
              </a:rPr>
              <a:t>The consensus number is size estimate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28155"/>
            <a:ext cx="8763000" cy="990600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sz="4000" dirty="0"/>
              <a:t>Planning Poker – The Rules of the Game</a:t>
            </a:r>
          </a:p>
        </p:txBody>
      </p:sp>
    </p:spTree>
    <p:extLst>
      <p:ext uri="{BB962C8B-B14F-4D97-AF65-F5344CB8AC3E}">
        <p14:creationId xmlns:p14="http://schemas.microsoft.com/office/powerpoint/2010/main" val="4182794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94768-2509-412F-8F2A-32B07CCD90A0}" type="slidenum">
              <a:rPr lang="en-US"/>
              <a:pPr/>
              <a:t>11</a:t>
            </a:fld>
            <a:endParaRPr lang="en-US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Planning Poker – Using the results</a:t>
            </a: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>
              <a:latin typeface="Helvetica Neue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Helvetica Neue" charset="0"/>
            </a:endParaRPr>
          </a:p>
        </p:txBody>
      </p:sp>
      <p:graphicFrame>
        <p:nvGraphicFramePr>
          <p:cNvPr id="352316" name="Group 60"/>
          <p:cNvGraphicFramePr>
            <a:graphicFrameLocks noGrp="1"/>
          </p:cNvGraphicFramePr>
          <p:nvPr>
            <p:ph sz="half" idx="2"/>
          </p:nvPr>
        </p:nvGraphicFramePr>
        <p:xfrm>
          <a:off x="4152900" y="1143000"/>
          <a:ext cx="3924300" cy="1524000"/>
        </p:xfrm>
        <a:graphic>
          <a:graphicData uri="http://schemas.openxmlformats.org/drawingml/2006/table">
            <a:tbl>
              <a:tblPr/>
              <a:tblGrid>
                <a:gridCol w="1962150"/>
                <a:gridCol w="1962150"/>
              </a:tblGrid>
              <a:tr h="190500">
                <a:tc>
                  <a:txBody>
                    <a:bodyPr/>
                    <a:lstStyle>
                      <a:lvl1pPr marL="566738" indent="-5667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2076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 marL="147478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 marL="192881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 marL="238283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marL="28400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marL="32972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marL="37544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marL="42116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66738" marR="0" lvl="0" indent="-5667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Story / Feature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566738" indent="-5667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2076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 marL="147478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 marL="192881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 marL="238283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marL="28400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marL="32972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marL="37544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marL="42116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66738" marR="0" lvl="0" indent="-5667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Estimate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lvl1pPr marL="566738" indent="-5667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2076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 marL="147478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 marL="192881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 marL="238283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marL="28400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marL="32972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marL="37544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marL="42116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66738" marR="0" lvl="0" indent="-5667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66738" indent="-5667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2076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 marL="147478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 marL="192881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 marL="238283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marL="28400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marL="32972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marL="37544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marL="42116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66738" marR="0" lvl="0" indent="-5667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566738" indent="-5667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2076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 marL="147478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 marL="192881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 marL="238283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marL="28400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marL="32972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marL="37544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marL="42116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66738" marR="0" lvl="0" indent="-5667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66738" indent="-5667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2076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 marL="147478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 marL="192881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 marL="238283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marL="28400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marL="32972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marL="37544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marL="42116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66738" marR="0" lvl="0" indent="-5667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566738" indent="-5667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2076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 marL="147478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 marL="192881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 marL="238283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marL="28400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marL="32972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marL="37544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marL="42116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66738" marR="0" lvl="0" indent="-5667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Z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66738" indent="-5667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2076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 marL="147478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 marL="1928813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 marL="2382838" indent="-452438"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marL="28400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marL="32972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marL="37544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marL="4211638" indent="-452438" fontAlgn="base"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i="1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66738" marR="0" lvl="0" indent="-5667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2317" name="Rectangle 61"/>
          <p:cNvSpPr>
            <a:spLocks noChangeArrowheads="1"/>
          </p:cNvSpPr>
          <p:nvPr/>
        </p:nvSpPr>
        <p:spPr bwMode="auto">
          <a:xfrm>
            <a:off x="2057400" y="3124200"/>
            <a:ext cx="8001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66738" indent="-566738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5525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479550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933575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387600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8448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33020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7592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42164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3200" i="0" dirty="0"/>
              <a:t>The team will decide how much work they can achieve in the given iteration based on estimates, for </a:t>
            </a:r>
            <a:r>
              <a:rPr lang="en-US" sz="3200" i="0" dirty="0" smtClean="0"/>
              <a:t>example, </a:t>
            </a:r>
            <a:r>
              <a:rPr lang="en-US" sz="3200" i="0" dirty="0"/>
              <a:t>from the estimates above the team decides they can finish the story “X” in the one week iteration</a:t>
            </a:r>
          </a:p>
        </p:txBody>
      </p:sp>
    </p:spTree>
    <p:extLst>
      <p:ext uri="{BB962C8B-B14F-4D97-AF65-F5344CB8AC3E}">
        <p14:creationId xmlns:p14="http://schemas.microsoft.com/office/powerpoint/2010/main" val="2655799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E24C6-81BD-48BF-A9AE-E909678B378C}" type="slidenum">
              <a:rPr lang="en-US"/>
              <a:pPr/>
              <a:t>12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3200" dirty="0"/>
              <a:t>Planning Poker – Using the results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10550236" cy="441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>
              <a:latin typeface="Helvetica Neue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Helvetica Neue" charset="0"/>
            </a:endParaRP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1059873" y="1447800"/>
            <a:ext cx="1009996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66738" indent="-566738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5525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479550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933575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387600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8448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33020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7592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42164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3600" i="0" dirty="0"/>
              <a:t>After the iteration finishes if the team has successfully delivered the story “X”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i="0" dirty="0"/>
              <a:t>we can assume that the team can deliver 5 size equivalent of work every week, this is called the “velocity” of the team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i="0" dirty="0"/>
              <a:t>In other words, “velocity” is the amount of work the team has been delivering over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42525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1C32-22D6-42DB-8AAC-68512DB53242}" type="slidenum">
              <a:rPr lang="en-US"/>
              <a:pPr/>
              <a:t>13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162800" cy="990600"/>
          </a:xfrm>
          <a:noFill/>
          <a:ln/>
        </p:spPr>
        <p:txBody>
          <a:bodyPr/>
          <a:lstStyle/>
          <a:p>
            <a:pPr algn="l"/>
            <a:r>
              <a:rPr lang="en-US" sz="3200"/>
              <a:t>Why it works?</a:t>
            </a: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1101435" y="1447800"/>
            <a:ext cx="1049481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66738" indent="-566738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5525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479550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933575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387600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8448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33020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7592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42164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i="0" dirty="0"/>
              <a:t>It brings together multiple expert opinions to do the estimating.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i="0" dirty="0"/>
              <a:t>Kind of like “wisdom of crowds”</a:t>
            </a:r>
          </a:p>
          <a:p>
            <a:pPr marL="568325" lvl="1" indent="0" eaLnBrk="1" hangingPunct="1">
              <a:lnSpc>
                <a:spcPct val="100000"/>
              </a:lnSpc>
              <a:buNone/>
            </a:pPr>
            <a:endParaRPr lang="en-US" i="0" dirty="0"/>
          </a:p>
          <a:p>
            <a:pPr eaLnBrk="1" hangingPunct="1">
              <a:lnSpc>
                <a:spcPct val="100000"/>
              </a:lnSpc>
            </a:pPr>
            <a:r>
              <a:rPr lang="en-US" i="0" dirty="0"/>
              <a:t>Improves the quality of estimation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i="0" dirty="0"/>
              <a:t>estimators are called upon by their peers to justify their estimates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i="0" dirty="0"/>
              <a:t>averaging individual estimates leads to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315034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8410-AD40-4E7D-8B28-BD9A5ED1FBA1}" type="slidenum">
              <a:rPr lang="en-US"/>
              <a:pPr/>
              <a:t>14</a:t>
            </a:fld>
            <a:endParaRPr lang="en-US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162800" cy="990600"/>
          </a:xfrm>
          <a:noFill/>
          <a:ln/>
        </p:spPr>
        <p:txBody>
          <a:bodyPr/>
          <a:lstStyle/>
          <a:p>
            <a:pPr algn="l"/>
            <a:r>
              <a:rPr lang="en-US" sz="3200"/>
              <a:t>Why it works?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070263" y="1447800"/>
            <a:ext cx="1039090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66738" indent="-566738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5525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479550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933575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387600" indent="-457200"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8448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33020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7592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4216400" indent="-45720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i="0" dirty="0"/>
              <a:t>Fibonacci numbers – “golden ratio”</a:t>
            </a:r>
          </a:p>
          <a:p>
            <a:pPr lvl="1" eaLnBrk="1" hangingPunct="1">
              <a:lnSpc>
                <a:spcPct val="100000"/>
              </a:lnSpc>
            </a:pPr>
            <a:r>
              <a:rPr lang="en-US" i="0" dirty="0"/>
              <a:t>The unexplained, kind of like the “X – Files</a:t>
            </a:r>
            <a:r>
              <a:rPr lang="en-US" i="0" dirty="0" smtClean="0"/>
              <a:t>”</a:t>
            </a:r>
          </a:p>
          <a:p>
            <a:pPr marL="568325" lvl="1" indent="0" eaLnBrk="1" hangingPunct="1">
              <a:lnSpc>
                <a:spcPct val="100000"/>
              </a:lnSpc>
              <a:buNone/>
            </a:pPr>
            <a:endParaRPr lang="en-US" i="0" dirty="0"/>
          </a:p>
          <a:p>
            <a:pPr eaLnBrk="1" hangingPunct="1">
              <a:lnSpc>
                <a:spcPct val="100000"/>
              </a:lnSpc>
            </a:pPr>
            <a:r>
              <a:rPr lang="en-US" i="0" dirty="0"/>
              <a:t>It works because it’s fun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i="0" dirty="0"/>
              <a:t>Don’t things always work out well when you are having fun?</a:t>
            </a:r>
          </a:p>
          <a:p>
            <a:pPr eaLnBrk="1" hangingPunct="1">
              <a:lnSpc>
                <a:spcPct val="100000"/>
              </a:lnSpc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31937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Poker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/>
          <a:lstStyle/>
          <a:p>
            <a:r>
              <a:rPr lang="en-US" dirty="0" smtClean="0"/>
              <a:t>Group into 4 Groups</a:t>
            </a:r>
          </a:p>
          <a:p>
            <a:r>
              <a:rPr lang="en-US" dirty="0" smtClean="0"/>
              <a:t>Each Person Get a Pen and Paper</a:t>
            </a:r>
          </a:p>
          <a:p>
            <a:r>
              <a:rPr lang="en-US" dirty="0" smtClean="0"/>
              <a:t>Write your estimate (1, 2, 3, 5, 8, 13, 20, 40)</a:t>
            </a:r>
          </a:p>
          <a:p>
            <a:r>
              <a:rPr lang="en-US" dirty="0" smtClean="0"/>
              <a:t>Show To Each other when Everyone’s done writing an estimate</a:t>
            </a:r>
          </a:p>
          <a:p>
            <a:r>
              <a:rPr lang="en-US" dirty="0" smtClean="0"/>
              <a:t>Discuss and agree on an estimate for each User Story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Poker Exercise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As a DLSU Student, I can see my grades for the current semester online so that I don’t have to wait until I get to school to know whether I’m passing</a:t>
            </a:r>
            <a:br>
              <a:rPr lang="en-US" sz="3600" dirty="0" smtClean="0"/>
            </a:b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As a DLSU Teacher, I can update grades online so I no longer depend on administrators to do that for me.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your First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37" y="0"/>
            <a:ext cx="10515600" cy="945573"/>
          </a:xfrm>
        </p:spPr>
        <p:txBody>
          <a:bodyPr/>
          <a:lstStyle/>
          <a:p>
            <a:r>
              <a:rPr lang="en-US" dirty="0" smtClean="0"/>
              <a:t>Sprint Planning Meeting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12" y="826508"/>
            <a:ext cx="9524133" cy="5712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2571" y="6538828"/>
            <a:ext cx="5769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http://scrumtrainingseries.com/SprintPlanningMeeting/SprintPlanningMeeting.htm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67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065439"/>
            <a:ext cx="9155567" cy="552907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3737" y="0"/>
            <a:ext cx="10515600" cy="945573"/>
          </a:xfrm>
        </p:spPr>
        <p:txBody>
          <a:bodyPr/>
          <a:lstStyle/>
          <a:p>
            <a:r>
              <a:rPr lang="en-US" dirty="0" smtClean="0"/>
              <a:t>Sprint Planning Meeting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2571" y="6538828"/>
            <a:ext cx="5769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http://scrumtrainingseries.com/SprintPlanningMeeting/SprintPlanningMeeting.htm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20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521" y="264159"/>
            <a:ext cx="12415521" cy="6273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Process -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36" y="382360"/>
            <a:ext cx="10202636" cy="6135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2571" y="6538828"/>
            <a:ext cx="5769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http://scrumtrainingseries.com/SprintPlanningMeeting/SprintPlanningMeeting.htm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55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38" y="822551"/>
            <a:ext cx="9363075" cy="560755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3737" y="0"/>
            <a:ext cx="10515600" cy="945573"/>
          </a:xfrm>
        </p:spPr>
        <p:txBody>
          <a:bodyPr/>
          <a:lstStyle/>
          <a:p>
            <a:r>
              <a:rPr lang="en-US" dirty="0" smtClean="0"/>
              <a:t>Every Sprint needs a mix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2571" y="6538828"/>
            <a:ext cx="5769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http://scrumtrainingseries.com/SprintPlanningMeeting/SprintPlanningMeeting.htm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82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57" y="114753"/>
            <a:ext cx="10515600" cy="1325563"/>
          </a:xfrm>
        </p:spPr>
        <p:txBody>
          <a:bodyPr/>
          <a:lstStyle/>
          <a:p>
            <a:r>
              <a:rPr lang="en-US" dirty="0" smtClean="0"/>
              <a:t>Definition of Done in a sprint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364115"/>
            <a:ext cx="8629650" cy="5153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2571" y="6538828"/>
            <a:ext cx="5769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http://scrumtrainingseries.com/SprintPlanningMeeting/SprintPlanningMeeting.htm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00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79" y="1302883"/>
            <a:ext cx="8572500" cy="52101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6057" y="114753"/>
            <a:ext cx="10515600" cy="1325563"/>
          </a:xfrm>
        </p:spPr>
        <p:txBody>
          <a:bodyPr/>
          <a:lstStyle/>
          <a:p>
            <a:r>
              <a:rPr lang="en-US" dirty="0" smtClean="0"/>
              <a:t>Adding Tasks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2571" y="6538828"/>
            <a:ext cx="5769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http://scrumtrainingseries.com/SprintPlanningMeeting/SprintPlanningMeeting.htm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23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3" y="256268"/>
            <a:ext cx="11524788" cy="8323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Demo: Putting it all together in Visual Studio Online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3" y="1255939"/>
            <a:ext cx="11524788" cy="50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Week’s Deliverables (CO2)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In Visual Studio Online (www.visualstudio.com)</a:t>
            </a:r>
          </a:p>
          <a:p>
            <a:pPr lvl="1"/>
            <a:r>
              <a:rPr lang="en-US" dirty="0" smtClean="0"/>
              <a:t>Product Backlog – User Stories</a:t>
            </a:r>
          </a:p>
          <a:p>
            <a:pPr lvl="2"/>
            <a:r>
              <a:rPr lang="en-US" dirty="0" smtClean="0"/>
              <a:t>Guide: </a:t>
            </a:r>
            <a:r>
              <a:rPr lang="en-US" dirty="0" smtClean="0">
                <a:hlinkClick r:id="rId2"/>
              </a:rPr>
              <a:t>http://www.visualstudio.com/en-us/get-started/create-your-backlog-vs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Sprint 1 Plan  (Feb 14 to Mar 14)</a:t>
            </a:r>
          </a:p>
          <a:p>
            <a:pPr lvl="2"/>
            <a:r>
              <a:rPr lang="en-US" dirty="0" smtClean="0"/>
              <a:t>Guide: </a:t>
            </a:r>
            <a:r>
              <a:rPr lang="en-US" dirty="0" smtClean="0">
                <a:hlinkClick r:id="rId3"/>
              </a:rPr>
              <a:t>http://www.visualstudio.com/en-us/get-started/work-in-sprints-vs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Each Team will have 8 minutes to discuss their Product Backlog and Sprint 1 plans from Visual Studio Online</a:t>
            </a:r>
          </a:p>
          <a:p>
            <a:r>
              <a:rPr lang="en-US" dirty="0" smtClean="0"/>
              <a:t>Make sure to add </a:t>
            </a:r>
            <a:r>
              <a:rPr lang="en-US" dirty="0" smtClean="0">
                <a:hlinkClick r:id="rId4"/>
              </a:rPr>
              <a:t>alving@outlook.ph</a:t>
            </a:r>
            <a:r>
              <a:rPr lang="en-US" dirty="0" smtClean="0"/>
              <a:t> to your Visual Studio online project teams.</a:t>
            </a:r>
          </a:p>
        </p:txBody>
      </p:sp>
    </p:spTree>
    <p:extLst>
      <p:ext uri="{BB962C8B-B14F-4D97-AF65-F5344CB8AC3E}">
        <p14:creationId xmlns:p14="http://schemas.microsoft.com/office/powerpoint/2010/main" val="9622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40B62-727B-4762-ACF7-47100D6C0A5F}" type="slidenum">
              <a:rPr lang="en-US"/>
              <a:pPr/>
              <a:t>4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60337"/>
            <a:ext cx="10515600" cy="1325563"/>
          </a:xfrm>
        </p:spPr>
        <p:txBody>
          <a:bodyPr/>
          <a:lstStyle/>
          <a:p>
            <a:r>
              <a:rPr lang="en-US" dirty="0"/>
              <a:t>State of the nation …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381991"/>
            <a:ext cx="10325100" cy="4942609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latin typeface="Helvetica Neue" charset="0"/>
              </a:rPr>
              <a:t>Agile development techniques are </a:t>
            </a:r>
            <a:r>
              <a:rPr lang="en-US" sz="3200" dirty="0" smtClean="0">
                <a:latin typeface="Helvetica Neue" charset="0"/>
              </a:rPr>
              <a:t>popular</a:t>
            </a:r>
            <a:endParaRPr lang="en-US" sz="3200" dirty="0">
              <a:latin typeface="Helvetica Neue" charset="0"/>
            </a:endParaRPr>
          </a:p>
          <a:p>
            <a:pPr>
              <a:lnSpc>
                <a:spcPct val="80000"/>
              </a:lnSpc>
            </a:pPr>
            <a:r>
              <a:rPr lang="en-US" sz="3200" dirty="0">
                <a:latin typeface="Helvetica Neue" charset="0"/>
              </a:rPr>
              <a:t>Agile methods are characterized by incremental delivery and frequent course correction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What we want ….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dirty="0" smtClean="0"/>
              <a:t>ORACLE</a:t>
            </a:r>
            <a:endParaRPr lang="en-US" sz="2800" dirty="0"/>
          </a:p>
          <a:p>
            <a:pPr lvl="2">
              <a:lnSpc>
                <a:spcPct val="80000"/>
              </a:lnSpc>
            </a:pPr>
            <a:r>
              <a:rPr lang="en-US" sz="2800" dirty="0"/>
              <a:t>How long will my software take to build and when will it get done?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Simple way to do it ..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What we have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Complicated mathematical formula’s 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Estimation methods learning which can qualify you for a PhD</a:t>
            </a:r>
            <a:endParaRPr lang="en-US" sz="2800" dirty="0">
              <a:latin typeface="Helvetica Neue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1B6F-6D30-4A39-9023-67316D67E339}" type="slidenum">
              <a:rPr lang="en-US"/>
              <a:pPr/>
              <a:t>5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79080"/>
            <a:ext cx="11028218" cy="529792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Helvetica Neue" charset="0"/>
              </a:rPr>
              <a:t>What if you could answer the question </a:t>
            </a:r>
            <a:r>
              <a:rPr lang="en-US" sz="4800" dirty="0" smtClean="0">
                <a:latin typeface="Helvetica Neue" charset="0"/>
              </a:rPr>
              <a:t/>
            </a:r>
            <a:br>
              <a:rPr lang="en-US" sz="4800" dirty="0" smtClean="0">
                <a:latin typeface="Helvetica Neue" charset="0"/>
              </a:rPr>
            </a:br>
            <a:endParaRPr lang="en-US" sz="4800" dirty="0" smtClean="0">
              <a:latin typeface="Helvetica Neue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Helvetica Neue" charset="0"/>
              </a:rPr>
              <a:t>“</a:t>
            </a:r>
            <a:r>
              <a:rPr lang="en-US" sz="4400" i="0" dirty="0"/>
              <a:t>How long will my software take to build and when will it get done?” by playing a game of cards</a:t>
            </a:r>
            <a:r>
              <a:rPr lang="en-US" sz="4400" i="0" dirty="0" smtClean="0"/>
              <a:t>?</a:t>
            </a:r>
            <a:endParaRPr lang="en-US" sz="4400" i="0" dirty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88480"/>
            <a:ext cx="7162800" cy="990600"/>
          </a:xfrm>
          <a:noFill/>
          <a:ln/>
        </p:spPr>
        <p:txBody>
          <a:bodyPr/>
          <a:lstStyle/>
          <a:p>
            <a:pPr algn="l"/>
            <a:r>
              <a:rPr lang="en-US" i="0" dirty="0"/>
              <a:t>Planning Poker</a:t>
            </a:r>
          </a:p>
        </p:txBody>
      </p:sp>
    </p:spTree>
    <p:extLst>
      <p:ext uri="{BB962C8B-B14F-4D97-AF65-F5344CB8AC3E}">
        <p14:creationId xmlns:p14="http://schemas.microsoft.com/office/powerpoint/2010/main" val="231997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35005-0E5A-4F62-A5CC-0F91E8A302BD}" type="slidenum">
              <a:rPr lang="en-US"/>
              <a:pPr/>
              <a:t>6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199" y="1350818"/>
            <a:ext cx="10539845" cy="51261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Helvetica Neue" charset="0"/>
              </a:rPr>
              <a:t>Planning poker is attributed to </a:t>
            </a:r>
            <a:r>
              <a:rPr lang="en-US" sz="3200" dirty="0" err="1">
                <a:latin typeface="Helvetica Neue" charset="0"/>
              </a:rPr>
              <a:t>Grenning</a:t>
            </a:r>
            <a:r>
              <a:rPr lang="en-US" sz="3200" dirty="0">
                <a:latin typeface="Helvetica Neue" charset="0"/>
              </a:rPr>
              <a:t> and is a fairly recent development (2002</a:t>
            </a:r>
            <a:r>
              <a:rPr lang="en-US" sz="3200" dirty="0" smtClean="0">
                <a:latin typeface="Helvetica Neue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3200" dirty="0">
              <a:latin typeface="Helvetica Neue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Helvetica Neue" charset="0"/>
              </a:rPr>
              <a:t>Planning poker combines expert opinion, analogy, and disaggregation into an enjoyable approach to estimating that results in quick but reliable </a:t>
            </a:r>
            <a:r>
              <a:rPr lang="en-US" sz="3200" dirty="0" smtClean="0">
                <a:latin typeface="Helvetica Neue" charset="0"/>
              </a:rPr>
              <a:t>estimates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latin typeface="Helvetica Neue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Helvetica Neue" charset="0"/>
              </a:rPr>
              <a:t>Participants in planning poker include all of the developers on the team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7273636" cy="990600"/>
          </a:xfrm>
          <a:noFill/>
          <a:ln/>
        </p:spPr>
        <p:txBody>
          <a:bodyPr/>
          <a:lstStyle/>
          <a:p>
            <a:pPr algn="l"/>
            <a:r>
              <a:rPr lang="en-US" b="1" i="0" dirty="0"/>
              <a:t>Planning Poker</a:t>
            </a:r>
          </a:p>
        </p:txBody>
      </p:sp>
    </p:spTree>
    <p:extLst>
      <p:ext uri="{BB962C8B-B14F-4D97-AF65-F5344CB8AC3E}">
        <p14:creationId xmlns:p14="http://schemas.microsoft.com/office/powerpoint/2010/main" val="402421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07E5-C9BA-4673-8496-6F3C2EA6B09C}" type="slidenum">
              <a:rPr lang="en-US"/>
              <a:pPr/>
              <a:t>7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2609" y="1080655"/>
            <a:ext cx="10328564" cy="52756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>
                <a:latin typeface="Helvetica Neue" charset="0"/>
              </a:rPr>
              <a:t>At </a:t>
            </a:r>
            <a:r>
              <a:rPr lang="en-US" sz="3200" dirty="0">
                <a:latin typeface="Helvetica Neue" charset="0"/>
              </a:rPr>
              <a:t>the start of planning poker, each estimator is given a deck of cards. Each card has written on it one of the valid estimates 0, ½, 1, 2, 3, 5, 8, 13, 20, 40, and 100</a:t>
            </a:r>
          </a:p>
          <a:p>
            <a:pPr>
              <a:lnSpc>
                <a:spcPct val="90000"/>
              </a:lnSpc>
            </a:pPr>
            <a:endParaRPr lang="en-US" sz="3200" dirty="0" smtClean="0">
              <a:latin typeface="Helvetica Neue" charset="0"/>
            </a:endParaRP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Helvetica Neue" charset="0"/>
              </a:rPr>
              <a:t>You </a:t>
            </a:r>
            <a:r>
              <a:rPr lang="en-US" sz="3200" dirty="0">
                <a:latin typeface="Helvetica Neue" charset="0"/>
              </a:rPr>
              <a:t>may also use a ? And {coffee} card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title"/>
          </p:nvPr>
        </p:nvSpPr>
        <p:spPr>
          <a:xfrm>
            <a:off x="1132609" y="90055"/>
            <a:ext cx="7162800" cy="990600"/>
          </a:xfrm>
          <a:noFill/>
          <a:ln/>
        </p:spPr>
        <p:txBody>
          <a:bodyPr/>
          <a:lstStyle/>
          <a:p>
            <a:pPr algn="l"/>
            <a:r>
              <a:rPr lang="en-US" i="0" dirty="0"/>
              <a:t>Planning Poker </a:t>
            </a:r>
          </a:p>
        </p:txBody>
      </p:sp>
    </p:spTree>
    <p:extLst>
      <p:ext uri="{BB962C8B-B14F-4D97-AF65-F5344CB8AC3E}">
        <p14:creationId xmlns:p14="http://schemas.microsoft.com/office/powerpoint/2010/main" val="139898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1B6F-6D30-4A39-9023-67316D67E339}" type="slidenum">
              <a:rPr lang="en-US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99" y="211215"/>
            <a:ext cx="8630228" cy="63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4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FED3-ED1C-4D1A-90D8-086B6FE74A1A}" type="slidenum">
              <a:rPr lang="en-US"/>
              <a:pPr/>
              <a:t>9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1437" y="1295400"/>
            <a:ext cx="10390908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Helvetica Neue" charset="0"/>
              </a:rPr>
              <a:t>Someone (typically the PM) plays the </a:t>
            </a:r>
            <a:r>
              <a:rPr lang="en-US" sz="3200" dirty="0" smtClean="0">
                <a:latin typeface="Helvetica Neue" charset="0"/>
              </a:rPr>
              <a:t>moderator</a:t>
            </a:r>
            <a:br>
              <a:rPr lang="en-US" sz="3200" dirty="0" smtClean="0">
                <a:latin typeface="Helvetica Neue" charset="0"/>
              </a:rPr>
            </a:br>
            <a:endParaRPr lang="en-US" sz="3200" dirty="0">
              <a:latin typeface="Helvetica Neue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Helvetica Neue" charset="0"/>
              </a:rPr>
              <a:t>For each user story or theme to be estimated, a moderator reads the </a:t>
            </a:r>
            <a:r>
              <a:rPr lang="en-US" sz="3200" dirty="0" smtClean="0">
                <a:latin typeface="Helvetica Neue" charset="0"/>
              </a:rPr>
              <a:t>description</a:t>
            </a:r>
            <a:br>
              <a:rPr lang="en-US" sz="3200" dirty="0" smtClean="0">
                <a:latin typeface="Helvetica Neue" charset="0"/>
              </a:rPr>
            </a:br>
            <a:endParaRPr lang="en-US" sz="3200" dirty="0">
              <a:latin typeface="Helvetica Neue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Helvetica Neue" charset="0"/>
              </a:rPr>
              <a:t>The product owner answers any questions that the estimators </a:t>
            </a:r>
            <a:r>
              <a:rPr lang="en-US" sz="3200" dirty="0" smtClean="0">
                <a:latin typeface="Helvetica Neue" charset="0"/>
              </a:rPr>
              <a:t>have</a:t>
            </a:r>
            <a:br>
              <a:rPr lang="en-US" sz="3200" dirty="0" smtClean="0">
                <a:latin typeface="Helvetica Neue" charset="0"/>
              </a:rPr>
            </a:br>
            <a:endParaRPr lang="en-US" sz="3200" dirty="0">
              <a:latin typeface="Helvetica Neue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Helvetica Neue" charset="0"/>
              </a:rPr>
              <a:t>After all questions are answered, each estimator privately selects a card representing his or her estimate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title"/>
          </p:nvPr>
        </p:nvSpPr>
        <p:spPr>
          <a:xfrm>
            <a:off x="1101436" y="204354"/>
            <a:ext cx="8136081" cy="990600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sz="3600" b="1" dirty="0"/>
              <a:t>Planning Poker – The Rules of the Game</a:t>
            </a:r>
          </a:p>
        </p:txBody>
      </p:sp>
    </p:spTree>
    <p:extLst>
      <p:ext uri="{BB962C8B-B14F-4D97-AF65-F5344CB8AC3E}">
        <p14:creationId xmlns:p14="http://schemas.microsoft.com/office/powerpoint/2010/main" val="337418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8653</TotalTime>
  <Words>711</Words>
  <Application>Microsoft Office PowerPoint</Application>
  <PresentationFormat>Widescreen</PresentationFormat>
  <Paragraphs>118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Day 4 – Planning and Estimation in Scrum</vt:lpstr>
      <vt:lpstr>SCRUM Process - Review</vt:lpstr>
      <vt:lpstr>Estimating User Stories</vt:lpstr>
      <vt:lpstr>State of the nation …</vt:lpstr>
      <vt:lpstr>Planning Poker</vt:lpstr>
      <vt:lpstr>Planning Poker</vt:lpstr>
      <vt:lpstr>Planning Poker </vt:lpstr>
      <vt:lpstr>PowerPoint Presentation</vt:lpstr>
      <vt:lpstr>Planning Poker – The Rules of the Game</vt:lpstr>
      <vt:lpstr>Planning Poker – The Rules of the Game</vt:lpstr>
      <vt:lpstr>Planning Poker – Using the results</vt:lpstr>
      <vt:lpstr>Planning Poker – Using the results</vt:lpstr>
      <vt:lpstr>Why it works?</vt:lpstr>
      <vt:lpstr>Why it works?</vt:lpstr>
      <vt:lpstr>Planning Poker Exercise</vt:lpstr>
      <vt:lpstr>Planning Poker Exercise User Stories</vt:lpstr>
      <vt:lpstr>Planning your First Sprint</vt:lpstr>
      <vt:lpstr>Sprint Planning Meeting </vt:lpstr>
      <vt:lpstr>Sprint Planning Meeting </vt:lpstr>
      <vt:lpstr>PowerPoint Presentation</vt:lpstr>
      <vt:lpstr>Every Sprint needs a mix</vt:lpstr>
      <vt:lpstr>Definition of Done in a sprint</vt:lpstr>
      <vt:lpstr>Adding Tasks</vt:lpstr>
      <vt:lpstr>Demo: Putting it all together in Visual Studio Online</vt:lpstr>
      <vt:lpstr>Next Week’s Deliverables (CO2)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– Planning and Estimation in Scrum</dc:title>
  <dc:creator>Alvin Gendrano</dc:creator>
  <cp:lastModifiedBy>Alvin Gendrano</cp:lastModifiedBy>
  <cp:revision>13</cp:revision>
  <dcterms:created xsi:type="dcterms:W3CDTF">2014-02-06T12:49:52Z</dcterms:created>
  <dcterms:modified xsi:type="dcterms:W3CDTF">2014-02-12T13:03:38Z</dcterms:modified>
</cp:coreProperties>
</file>