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0" r:id="rId5"/>
    <p:sldId id="260" r:id="rId6"/>
    <p:sldId id="263" r:id="rId7"/>
    <p:sldId id="269" r:id="rId8"/>
    <p:sldId id="270" r:id="rId9"/>
    <p:sldId id="271" r:id="rId10"/>
    <p:sldId id="281" r:id="rId11"/>
    <p:sldId id="282" r:id="rId12"/>
    <p:sldId id="299" r:id="rId13"/>
    <p:sldId id="295" r:id="rId14"/>
    <p:sldId id="283" r:id="rId15"/>
    <p:sldId id="296" r:id="rId16"/>
    <p:sldId id="297" r:id="rId17"/>
    <p:sldId id="284" r:id="rId18"/>
    <p:sldId id="301" r:id="rId19"/>
    <p:sldId id="285" r:id="rId20"/>
    <p:sldId id="280" r:id="rId21"/>
    <p:sldId id="286" r:id="rId22"/>
    <p:sldId id="287" r:id="rId23"/>
    <p:sldId id="266" r:id="rId24"/>
    <p:sldId id="261" r:id="rId25"/>
    <p:sldId id="291" r:id="rId26"/>
    <p:sldId id="292" r:id="rId27"/>
    <p:sldId id="293" r:id="rId28"/>
    <p:sldId id="279" r:id="rId29"/>
    <p:sldId id="275" r:id="rId30"/>
    <p:sldId id="302" r:id="rId31"/>
    <p:sldId id="288" r:id="rId32"/>
    <p:sldId id="303" r:id="rId33"/>
    <p:sldId id="289" r:id="rId34"/>
    <p:sldId id="290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8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5B78-F579-4475-843C-08348487E3D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45DF-2478-4624-AC5B-20E07338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nakedalm.com/dod-has-made-it-illegal-to-do-waterfal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most widely used Agile development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2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Scrum Quality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Defined as the ability of the completed product or deliverables to meet the “Acceptance Criteria” and achieve the business value expected by the customer</a:t>
            </a:r>
          </a:p>
          <a:p>
            <a:r>
              <a:rPr lang="en-US" sz="3600" dirty="0" smtClean="0"/>
              <a:t>Quality related tasks (QA/Testing) are completed as part of the same sprint</a:t>
            </a:r>
          </a:p>
          <a:p>
            <a:r>
              <a:rPr lang="en-US" sz="3600" dirty="0" smtClean="0"/>
              <a:t>Continuous improvement with repetitive testing optimize the probability of achieving the expected quality levels.</a:t>
            </a:r>
          </a:p>
        </p:txBody>
      </p:sp>
    </p:spTree>
    <p:extLst>
      <p:ext uri="{BB962C8B-B14F-4D97-AF65-F5344CB8AC3E}">
        <p14:creationId xmlns:p14="http://schemas.microsoft.com/office/powerpoint/2010/main" val="47141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 in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may change their mind about what they want during the project (Requirements Churn)</a:t>
            </a:r>
          </a:p>
          <a:p>
            <a:r>
              <a:rPr lang="en-US" dirty="0" smtClean="0"/>
              <a:t>Scrum welcomes change by using short iterative sprints with feedback on each sprint’s deliverables</a:t>
            </a:r>
          </a:p>
        </p:txBody>
      </p:sp>
    </p:spTree>
    <p:extLst>
      <p:ext uri="{BB962C8B-B14F-4D97-AF65-F5344CB8AC3E}">
        <p14:creationId xmlns:p14="http://schemas.microsoft.com/office/powerpoint/2010/main" val="13274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21" y="264159"/>
            <a:ext cx="12415521" cy="62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6748"/>
          </a:xfrm>
        </p:spPr>
        <p:txBody>
          <a:bodyPr/>
          <a:lstStyle/>
          <a:p>
            <a:r>
              <a:rPr lang="en-US" dirty="0" smtClean="0"/>
              <a:t>Product Backlog contains a prioritized list of business and project requirements, written in the form of </a:t>
            </a:r>
            <a:r>
              <a:rPr lang="en-US" b="1" dirty="0" smtClean="0"/>
              <a:t>User 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870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Prioritized 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from an “Epic” – Which is a large unrefined list of user stories</a:t>
            </a:r>
          </a:p>
          <a:p>
            <a:r>
              <a:rPr lang="en-US" dirty="0" smtClean="0"/>
              <a:t>Epic is refined to include prioritization and cost estimation of the User Stories</a:t>
            </a:r>
          </a:p>
          <a:p>
            <a:pPr lvl="1"/>
            <a:r>
              <a:rPr lang="en-US" dirty="0" smtClean="0"/>
              <a:t>Product Owner Approves the User Stories for a Sprint</a:t>
            </a:r>
          </a:p>
          <a:p>
            <a:pPr lvl="1"/>
            <a:r>
              <a:rPr lang="en-US" dirty="0" smtClean="0"/>
              <a:t>Scrum Team estimates the effort needed to develop the User Story</a:t>
            </a:r>
          </a:p>
          <a:p>
            <a:pPr lvl="1"/>
            <a:r>
              <a:rPr lang="en-US" dirty="0" smtClean="0"/>
              <a:t>Scrum Team commits the User Stories</a:t>
            </a:r>
          </a:p>
          <a:p>
            <a:r>
              <a:rPr lang="en-US" dirty="0" smtClean="0"/>
              <a:t>Establishes the definition of “Done”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7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31381"/>
            <a:ext cx="10515600" cy="5266748"/>
          </a:xfrm>
        </p:spPr>
        <p:txBody>
          <a:bodyPr/>
          <a:lstStyle/>
          <a:p>
            <a:r>
              <a:rPr lang="en-US" dirty="0" smtClean="0"/>
              <a:t>During Sprint Planning – High priority product user stories are considered for </a:t>
            </a:r>
            <a:r>
              <a:rPr lang="en-US" b="1" dirty="0" smtClean="0"/>
              <a:t>inclusion</a:t>
            </a:r>
            <a:r>
              <a:rPr lang="en-US" dirty="0" smtClean="0"/>
              <a:t> into the Sprint.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– Usually lasts between 1 and 6 weeks with the team creating potentially shippable product deliverables.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7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21" y="264159"/>
            <a:ext cx="12415521" cy="6273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39" y="264159"/>
            <a:ext cx="10515600" cy="1671493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Sprints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b="1" dirty="0" smtClean="0"/>
              <a:t>short time spans</a:t>
            </a:r>
            <a:r>
              <a:rPr lang="en-US" dirty="0" smtClean="0"/>
              <a:t> in which a certain amount of work must be done.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84239" y="2036618"/>
            <a:ext cx="4105334" cy="4501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dirty="0" smtClean="0"/>
              <a:t>What’s a User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618327"/>
          </a:xfrm>
        </p:spPr>
        <p:txBody>
          <a:bodyPr/>
          <a:lstStyle/>
          <a:p>
            <a:r>
              <a:rPr lang="en-US" dirty="0" smtClean="0"/>
              <a:t>Features/Requirements written from the perspective of the User</a:t>
            </a:r>
          </a:p>
          <a:p>
            <a:r>
              <a:rPr lang="en-US" dirty="0" smtClean="0"/>
              <a:t>Who will benefit from the requirement (</a:t>
            </a:r>
            <a:r>
              <a:rPr lang="en-US" dirty="0" err="1" smtClean="0"/>
              <a:t>ie</a:t>
            </a:r>
            <a:r>
              <a:rPr lang="en-US" dirty="0" smtClean="0"/>
              <a:t>. Who is the User?)</a:t>
            </a:r>
          </a:p>
          <a:p>
            <a:r>
              <a:rPr lang="en-US" dirty="0" smtClean="0"/>
              <a:t>What will the User Get?</a:t>
            </a:r>
          </a:p>
          <a:p>
            <a:r>
              <a:rPr lang="en-US" dirty="0" smtClean="0"/>
              <a:t>Why is it important?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2482" y="3855027"/>
            <a:ext cx="8042563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“As a PC user, I want a calculator with basic functionality on my PC so that I can conveniently perform basic mathematic operations.”</a:t>
            </a:r>
          </a:p>
        </p:txBody>
      </p:sp>
    </p:spTree>
    <p:extLst>
      <p:ext uri="{BB962C8B-B14F-4D97-AF65-F5344CB8AC3E}">
        <p14:creationId xmlns:p14="http://schemas.microsoft.com/office/powerpoint/2010/main" val="325885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4857"/>
          </a:xfrm>
        </p:spPr>
        <p:txBody>
          <a:bodyPr>
            <a:normAutofit/>
          </a:bodyPr>
          <a:lstStyle/>
          <a:p>
            <a:r>
              <a:rPr lang="en-US" dirty="0" smtClean="0"/>
              <a:t>User Story Template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“As </a:t>
            </a:r>
            <a:r>
              <a:rPr lang="en-US" dirty="0"/>
              <a:t>a &lt;type of user&gt;, I want &lt;some goal&gt; so that &lt;some reason&gt;.”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9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Tasks from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Approved, Estimated User stories are compiled into a </a:t>
            </a:r>
            <a:r>
              <a:rPr lang="en-US" b="1" dirty="0" smtClean="0"/>
              <a:t>Task List</a:t>
            </a:r>
          </a:p>
          <a:p>
            <a:r>
              <a:rPr lang="en-US" dirty="0" smtClean="0"/>
              <a:t>Estimate Task 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Through a “Task Estimation” exercise, the Scrum team estimates the effort required to accomplish each item in the task list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860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Scrum methodology is widely used across portfolios, programs, and/or projects in any industry, products, services, or any other deliverables to be developed and projects of any size or complexity.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SCRUMstudy.com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8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2948"/>
          </a:xfrm>
        </p:spPr>
        <p:txBody>
          <a:bodyPr/>
          <a:lstStyle/>
          <a:p>
            <a:r>
              <a:rPr lang="en-US" dirty="0" smtClean="0"/>
              <a:t>Creating the 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Scrum core team holds Spring Planning Meetings</a:t>
            </a:r>
          </a:p>
          <a:p>
            <a:r>
              <a:rPr lang="en-US" dirty="0" smtClean="0"/>
              <a:t>Sprint Backlog contains all tasks to be completed in the sprint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04" t="28030" r="4462" b="-1104"/>
          <a:stretch/>
        </p:blipFill>
        <p:spPr>
          <a:xfrm>
            <a:off x="1482437" y="3034145"/>
            <a:ext cx="8936182" cy="35584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971309" y="4211782"/>
            <a:ext cx="1676400" cy="24106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Team works on the tasks in the Sprint Backlog to create Sprint Deliverables</a:t>
            </a:r>
          </a:p>
          <a:p>
            <a:r>
              <a:rPr lang="en-US" dirty="0" err="1" smtClean="0"/>
              <a:t>Scrumboard</a:t>
            </a:r>
            <a:r>
              <a:rPr lang="en-US" dirty="0" smtClean="0"/>
              <a:t> is often used to track work and activities being carried out</a:t>
            </a:r>
          </a:p>
          <a:p>
            <a:r>
              <a:rPr lang="en-US" dirty="0" smtClean="0"/>
              <a:t>Issues are logged in the impediments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1"/>
            <a:ext cx="10515600" cy="4351338"/>
          </a:xfrm>
        </p:spPr>
        <p:txBody>
          <a:bodyPr/>
          <a:lstStyle/>
          <a:p>
            <a:r>
              <a:rPr lang="en-US" dirty="0"/>
              <a:t>Are short and very focused scrum meetings that happen every day. Team members discuss daily progress.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04" t="28030" r="4462" b="-1104"/>
          <a:stretch/>
        </p:blipFill>
        <p:spPr>
          <a:xfrm>
            <a:off x="1482437" y="3034145"/>
            <a:ext cx="8936182" cy="35584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53745" y="2590800"/>
            <a:ext cx="1676400" cy="24106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Happens at the end of every sprint.</a:t>
            </a:r>
          </a:p>
          <a:p>
            <a:r>
              <a:rPr lang="en-US" dirty="0" smtClean="0"/>
              <a:t>Project stakeholders are provided a </a:t>
            </a:r>
            <a:r>
              <a:rPr lang="en-US" b="1" dirty="0" smtClean="0"/>
              <a:t>Demonstration </a:t>
            </a:r>
            <a:r>
              <a:rPr lang="en-US" dirty="0" smtClean="0"/>
              <a:t>of the Deliverable.</a:t>
            </a:r>
          </a:p>
          <a:p>
            <a:r>
              <a:rPr lang="en-US" dirty="0" smtClean="0"/>
              <a:t>Deliverables are only accepted, if they satisfy the pre-defined </a:t>
            </a:r>
            <a:r>
              <a:rPr lang="en-US" b="1" dirty="0" smtClean="0"/>
              <a:t>Acceptance Criteria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Scrum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Cross-Functional (</a:t>
            </a:r>
            <a:r>
              <a:rPr lang="en-US" dirty="0" err="1" smtClean="0"/>
              <a:t>eg</a:t>
            </a:r>
            <a:r>
              <a:rPr lang="en-US" dirty="0" smtClean="0"/>
              <a:t>. Developers, Testers, product owners, etc.)</a:t>
            </a:r>
          </a:p>
          <a:p>
            <a:r>
              <a:rPr lang="en-US" dirty="0" smtClean="0"/>
              <a:t>Self Organized </a:t>
            </a:r>
          </a:p>
          <a:p>
            <a:r>
              <a:rPr lang="en-US" dirty="0" smtClean="0"/>
              <a:t>Empowered</a:t>
            </a:r>
          </a:p>
          <a:p>
            <a:r>
              <a:rPr lang="en-US" dirty="0" smtClean="0"/>
              <a:t>Operate in short, concentrated work cycles called “</a:t>
            </a:r>
            <a:r>
              <a:rPr lang="en-US" b="1" dirty="0" smtClean="0"/>
              <a:t>Sprints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52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 Roles - </a:t>
            </a:r>
          </a:p>
          <a:p>
            <a:pPr lvl="1"/>
            <a:r>
              <a:rPr lang="en-US" dirty="0" smtClean="0"/>
              <a:t>Product Owner – (Can also be a Scrum team member)</a:t>
            </a:r>
          </a:p>
          <a:p>
            <a:pPr lvl="2"/>
            <a:r>
              <a:rPr lang="en-US" dirty="0" smtClean="0"/>
              <a:t>Responsible for achieving maximum business value for the project</a:t>
            </a:r>
          </a:p>
          <a:p>
            <a:pPr lvl="2"/>
            <a:r>
              <a:rPr lang="en-US" dirty="0" smtClean="0"/>
              <a:t>Voice of Customer Requirements and Business Justification</a:t>
            </a:r>
          </a:p>
          <a:p>
            <a:pPr lvl="2"/>
            <a:r>
              <a:rPr lang="en-US" dirty="0" smtClean="0"/>
              <a:t>Owns the prioritization of Product Backlog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Scrum Team –</a:t>
            </a:r>
          </a:p>
          <a:p>
            <a:pPr lvl="2"/>
            <a:r>
              <a:rPr lang="en-US" dirty="0" smtClean="0"/>
              <a:t>Responsible for understanding the requirements set by the Product Owner</a:t>
            </a:r>
            <a:endParaRPr lang="en-US" dirty="0"/>
          </a:p>
          <a:p>
            <a:pPr lvl="2"/>
            <a:r>
              <a:rPr lang="en-US" dirty="0" smtClean="0"/>
              <a:t>Responsible for the project deliverables</a:t>
            </a:r>
          </a:p>
          <a:p>
            <a:pPr lvl="2"/>
            <a:r>
              <a:rPr lang="en-US" dirty="0" smtClean="0"/>
              <a:t>Owns how much work can be done in a sprint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Scrum Master – Facilitator, Guides, and Teaches Scrum principles.</a:t>
            </a:r>
          </a:p>
        </p:txBody>
      </p:sp>
    </p:spTree>
    <p:extLst>
      <p:ext uri="{BB962C8B-B14F-4D97-AF65-F5344CB8AC3E}">
        <p14:creationId xmlns:p14="http://schemas.microsoft.com/office/powerpoint/2010/main" val="120200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Non-Core Roles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– Customers, Users, and Sponsors</a:t>
            </a:r>
          </a:p>
          <a:p>
            <a:r>
              <a:rPr lang="en-US" dirty="0" smtClean="0"/>
              <a:t>Vendors – Provide product/services that are not core-competency of team</a:t>
            </a:r>
          </a:p>
          <a:p>
            <a:r>
              <a:rPr lang="en-US" dirty="0" smtClean="0"/>
              <a:t>Chief Product Owner – Coordinates the work in organizations with multiple scrum teams.</a:t>
            </a:r>
          </a:p>
          <a:p>
            <a:r>
              <a:rPr lang="en-US" dirty="0" smtClean="0"/>
              <a:t>Chief Scrum Master - </a:t>
            </a:r>
            <a:r>
              <a:rPr lang="en-US" dirty="0" err="1" smtClean="0"/>
              <a:t>Coorindates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28" y="6355341"/>
            <a:ext cx="10515600" cy="52430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dirty="0" smtClean="0"/>
              <a:t>From SCRUMStudy.com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" y="124691"/>
            <a:ext cx="11076709" cy="62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Scrum to PROFSWD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meet once a week</a:t>
            </a:r>
          </a:p>
          <a:p>
            <a:r>
              <a:rPr lang="en-US" dirty="0" smtClean="0"/>
              <a:t>Teams will map to Scrum teams with the following roles:</a:t>
            </a:r>
          </a:p>
          <a:p>
            <a:pPr lvl="1"/>
            <a:r>
              <a:rPr lang="en-US" dirty="0" smtClean="0"/>
              <a:t>Product Owner – Identify one team member. Can also still be a member of the Scrum team.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Scrum Team</a:t>
            </a:r>
          </a:p>
          <a:p>
            <a:pPr lvl="2"/>
            <a:r>
              <a:rPr lang="en-US" dirty="0" smtClean="0"/>
              <a:t>Cross-functional. No distinction between developers and testers.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Professor will play the role of Scrum Master/Facilitator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4659890"/>
          </a:xfrm>
        </p:spPr>
        <p:txBody>
          <a:bodyPr>
            <a:normAutofit/>
          </a:bodyPr>
          <a:lstStyle/>
          <a:p>
            <a:r>
              <a:rPr lang="en-US" dirty="0" smtClean="0"/>
              <a:t>Where Scrum Artifacts will be stored and visible to everyone in the team for full transparency</a:t>
            </a:r>
          </a:p>
          <a:p>
            <a:pPr lvl="1"/>
            <a:r>
              <a:rPr lang="en-US" dirty="0" smtClean="0"/>
              <a:t>Product Backlog, User Stories, Sprint Plan, Task List, Estimates etc.</a:t>
            </a:r>
          </a:p>
          <a:p>
            <a:r>
              <a:rPr lang="en-US" dirty="0" smtClean="0"/>
              <a:t>Where your Source, Tests, Work Items will be stored</a:t>
            </a:r>
          </a:p>
          <a:p>
            <a:r>
              <a:rPr lang="en-US" dirty="0" smtClean="0"/>
              <a:t>Where work is assigned to the team and progress is </a:t>
            </a:r>
            <a:r>
              <a:rPr lang="en-US" dirty="0" err="1" smtClean="0"/>
              <a:t>tracjed</a:t>
            </a:r>
            <a:endParaRPr lang="en-US" dirty="0" smtClean="0"/>
          </a:p>
          <a:p>
            <a:r>
              <a:rPr lang="en-US" dirty="0" smtClean="0"/>
              <a:t>Covers the following Phases</a:t>
            </a:r>
          </a:p>
          <a:p>
            <a:pPr lvl="1" fontAlgn="ctr"/>
            <a:r>
              <a:rPr lang="en-US" b="1" dirty="0"/>
              <a:t>Work </a:t>
            </a:r>
            <a:r>
              <a:rPr lang="en-US" dirty="0"/>
              <a:t>- Create and manage your product backlog in minutes</a:t>
            </a:r>
          </a:p>
          <a:p>
            <a:pPr lvl="1" fontAlgn="ctr"/>
            <a:r>
              <a:rPr lang="en-US" b="1" dirty="0"/>
              <a:t>Code </a:t>
            </a:r>
            <a:r>
              <a:rPr lang="en-US" dirty="0" smtClean="0"/>
              <a:t>- Learn about working with your code</a:t>
            </a:r>
            <a:endParaRPr lang="en-US" dirty="0"/>
          </a:p>
          <a:p>
            <a:pPr lvl="1" fontAlgn="ctr"/>
            <a:r>
              <a:rPr lang="en-US" b="1" dirty="0"/>
              <a:t>Build </a:t>
            </a:r>
            <a:r>
              <a:rPr lang="en-US" dirty="0" smtClean="0"/>
              <a:t>- Learn about builds </a:t>
            </a:r>
            <a:r>
              <a:rPr lang="en-US" dirty="0"/>
              <a:t>in the cloud</a:t>
            </a:r>
          </a:p>
          <a:p>
            <a:pPr lvl="1" fontAlgn="ctr"/>
            <a:r>
              <a:rPr lang="en-US" b="1" dirty="0" smtClean="0"/>
              <a:t>Test </a:t>
            </a:r>
            <a:r>
              <a:rPr lang="en-US" dirty="0" smtClean="0"/>
              <a:t>- Learn more about test manager and test planning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0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Scrum project involves a collaborative effort to create a new product or other result defined in the Project Vision Statement.</a:t>
            </a:r>
          </a:p>
          <a:p>
            <a:r>
              <a:rPr lang="en-US" dirty="0" smtClean="0"/>
              <a:t>All projects are impacted by Time, Cost, Scope, Quality, Resources, Organizational Capabilities, and other Limitations</a:t>
            </a:r>
          </a:p>
          <a:p>
            <a:r>
              <a:rPr lang="en-US" dirty="0" smtClean="0"/>
              <a:t>Successful implementation results in significant business value to the organization.</a:t>
            </a:r>
          </a:p>
          <a:p>
            <a:r>
              <a:rPr lang="en-US" dirty="0" smtClean="0"/>
              <a:t>This is why a project management process like Scrum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6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Visual Studio Online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8" y="1810067"/>
            <a:ext cx="11593142" cy="45708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6745" y="4883728"/>
            <a:ext cx="1932710" cy="613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4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55" y="1277434"/>
            <a:ext cx="10886198" cy="53519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6855" y="115743"/>
            <a:ext cx="10515600" cy="1325563"/>
          </a:xfrm>
        </p:spPr>
        <p:txBody>
          <a:bodyPr/>
          <a:lstStyle/>
          <a:p>
            <a:r>
              <a:rPr lang="en-US" dirty="0" smtClean="0"/>
              <a:t>www.visualstudio.com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8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Team Members to VS Online</a:t>
            </a:r>
            <a:br>
              <a:rPr lang="en-US" dirty="0" smtClean="0"/>
            </a:br>
            <a:r>
              <a:rPr lang="en-US" dirty="0" smtClean="0"/>
              <a:t>(also alving@outlook.ph)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30" y="1798487"/>
            <a:ext cx="8698412" cy="45079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91245" y="3595255"/>
            <a:ext cx="924791" cy="613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5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Creating your Product Backlog in </a:t>
            </a:r>
            <a:r>
              <a:rPr lang="en-US" dirty="0" err="1" smtClean="0"/>
              <a:t>VSOnline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3" y="1158462"/>
            <a:ext cx="9869824" cy="47539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15936" y="1652155"/>
            <a:ext cx="924791" cy="613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06191" y="3375406"/>
            <a:ext cx="924791" cy="613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7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6" y="204788"/>
            <a:ext cx="10622973" cy="61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7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D has made it illegal to do waterfall - naked ALM - Experts in ALM, TFS &amp; lean-agile with Scr - Internet Explorer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5" t="19813" r="3336" b="27221"/>
          <a:stretch/>
        </p:blipFill>
        <p:spPr>
          <a:xfrm>
            <a:off x="477980" y="1018309"/>
            <a:ext cx="11447746" cy="44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Agile Methodology</a:t>
            </a:r>
          </a:p>
          <a:p>
            <a:r>
              <a:rPr lang="en-US" dirty="0" smtClean="0"/>
              <a:t>Adaptive, iterative, fast, flexible, and effective</a:t>
            </a:r>
          </a:p>
          <a:p>
            <a:r>
              <a:rPr lang="en-US" dirty="0" smtClean="0"/>
              <a:t>Ensures transparency in communication</a:t>
            </a:r>
          </a:p>
          <a:p>
            <a:r>
              <a:rPr lang="en-US" dirty="0" smtClean="0"/>
              <a:t>Creates collective accountability and continuous progress</a:t>
            </a:r>
          </a:p>
          <a:p>
            <a:r>
              <a:rPr lang="en-US" b="1" dirty="0" smtClean="0"/>
              <a:t>Supports all kinds of projects – </a:t>
            </a:r>
            <a:r>
              <a:rPr lang="en-US" dirty="0" smtClean="0"/>
              <a:t>Supports product and service development in all types of industries and any type of product, regardless of its complexity.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6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0"/>
            <a:ext cx="10931236" cy="67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the 1980’s</a:t>
            </a:r>
          </a:p>
          <a:p>
            <a:r>
              <a:rPr lang="en-US" dirty="0" smtClean="0"/>
              <a:t>Holistic Rugby Approach – Passing the ball back and forth instead of a sequential process. Moving the Scrum downfield</a:t>
            </a:r>
          </a:p>
          <a:p>
            <a:r>
              <a:rPr lang="en-US" dirty="0" smtClean="0"/>
              <a:t>Ken </a:t>
            </a:r>
            <a:r>
              <a:rPr lang="en-US" dirty="0" err="1" smtClean="0"/>
              <a:t>Schwaber</a:t>
            </a:r>
            <a:r>
              <a:rPr lang="en-US" dirty="0" smtClean="0"/>
              <a:t> – Presented Scrum’s applicability to the software industry at OOPSLA 1995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91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98"/>
            <a:ext cx="10515600" cy="941161"/>
          </a:xfrm>
        </p:spPr>
        <p:txBody>
          <a:bodyPr/>
          <a:lstStyle/>
          <a:p>
            <a:r>
              <a:rPr lang="en-US" dirty="0" smtClean="0"/>
              <a:t>Benefits of Using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5339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Adaptability</a:t>
            </a:r>
            <a:r>
              <a:rPr lang="en-US" dirty="0" smtClean="0"/>
              <a:t> – iterative delivery allows to embrace change</a:t>
            </a:r>
          </a:p>
          <a:p>
            <a:r>
              <a:rPr lang="en-US" b="1" dirty="0" smtClean="0"/>
              <a:t>Customer </a:t>
            </a:r>
            <a:r>
              <a:rPr lang="en-US" b="1" dirty="0" smtClean="0"/>
              <a:t>centric</a:t>
            </a:r>
            <a:endParaRPr lang="en-US" b="1" dirty="0" smtClean="0"/>
          </a:p>
          <a:p>
            <a:r>
              <a:rPr lang="en-US" b="1" dirty="0" smtClean="0"/>
              <a:t>Continuous </a:t>
            </a:r>
            <a:r>
              <a:rPr lang="en-US" b="1" dirty="0" smtClean="0"/>
              <a:t>Delivery </a:t>
            </a:r>
            <a:r>
              <a:rPr lang="en-US" b="1" dirty="0" smtClean="0"/>
              <a:t>of Value</a:t>
            </a:r>
            <a:r>
              <a:rPr lang="en-US" dirty="0" smtClean="0"/>
              <a:t> – </a:t>
            </a:r>
            <a:r>
              <a:rPr lang="en-US" dirty="0" smtClean="0"/>
              <a:t>each sprint has a potentially shippable product</a:t>
            </a:r>
            <a:endParaRPr lang="en-US" dirty="0" smtClean="0"/>
          </a:p>
          <a:p>
            <a:r>
              <a:rPr lang="en-US" b="1" dirty="0" smtClean="0"/>
              <a:t>Early Delivery of High Value</a:t>
            </a:r>
            <a:r>
              <a:rPr lang="en-US" dirty="0" smtClean="0"/>
              <a:t> – highest value items first</a:t>
            </a:r>
          </a:p>
          <a:p>
            <a:r>
              <a:rPr lang="en-US" b="1" dirty="0" smtClean="0"/>
              <a:t>Continuous Feedback</a:t>
            </a:r>
            <a:r>
              <a:rPr lang="en-US" dirty="0" smtClean="0"/>
              <a:t> </a:t>
            </a:r>
            <a:r>
              <a:rPr lang="en-US" dirty="0" smtClean="0"/>
              <a:t>– Through daily standup</a:t>
            </a:r>
            <a:endParaRPr lang="en-US" dirty="0" smtClean="0"/>
          </a:p>
          <a:p>
            <a:r>
              <a:rPr lang="en-US" b="1" dirty="0" smtClean="0"/>
              <a:t>Transparency</a:t>
            </a:r>
            <a:r>
              <a:rPr lang="en-US" dirty="0" smtClean="0"/>
              <a:t> – All artefacts are always shared with everyone. </a:t>
            </a:r>
            <a:r>
              <a:rPr lang="en-US" dirty="0" smtClean="0"/>
              <a:t>High-trust environment</a:t>
            </a:r>
            <a:endParaRPr lang="en-US" dirty="0" smtClean="0"/>
          </a:p>
          <a:p>
            <a:r>
              <a:rPr lang="en-US" b="1" dirty="0" smtClean="0"/>
              <a:t>Continuous Improvement</a:t>
            </a:r>
            <a:r>
              <a:rPr lang="en-US" dirty="0" smtClean="0"/>
              <a:t> – Sprint by sprint</a:t>
            </a:r>
          </a:p>
          <a:p>
            <a:r>
              <a:rPr lang="en-US" b="1" dirty="0" smtClean="0"/>
              <a:t>Sustainable Pace</a:t>
            </a:r>
          </a:p>
          <a:p>
            <a:r>
              <a:rPr lang="en-US" dirty="0" smtClean="0"/>
              <a:t>Efficient Development Process through Time Boxing</a:t>
            </a:r>
          </a:p>
          <a:p>
            <a:r>
              <a:rPr lang="en-US" b="1" dirty="0" smtClean="0"/>
              <a:t>Faster </a:t>
            </a:r>
            <a:r>
              <a:rPr lang="en-US" b="1" dirty="0" smtClean="0"/>
              <a:t>Problem Resolution</a:t>
            </a:r>
            <a:r>
              <a:rPr lang="en-US" dirty="0" smtClean="0"/>
              <a:t> – By collocating cross-functional teams</a:t>
            </a:r>
          </a:p>
          <a:p>
            <a:r>
              <a:rPr lang="en-US" b="1" dirty="0" smtClean="0"/>
              <a:t>Collective </a:t>
            </a:r>
            <a:r>
              <a:rPr lang="en-US" b="1" dirty="0" smtClean="0"/>
              <a:t>Ownership</a:t>
            </a:r>
          </a:p>
          <a:p>
            <a:r>
              <a:rPr lang="en-US" b="1" dirty="0" smtClean="0"/>
              <a:t>High Velocity </a:t>
            </a:r>
            <a:r>
              <a:rPr lang="en-US" dirty="0" smtClean="0"/>
              <a:t>– Encourages </a:t>
            </a:r>
            <a:r>
              <a:rPr lang="en-US" dirty="0" smtClean="0"/>
              <a:t>Hyper-productivity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8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of Scrums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is also for large teams</a:t>
            </a:r>
          </a:p>
          <a:p>
            <a:r>
              <a:rPr lang="en-US" dirty="0" smtClean="0"/>
              <a:t>Facilitates coordination among the Scrum teams</a:t>
            </a:r>
          </a:p>
          <a:p>
            <a:r>
              <a:rPr lang="en-US" dirty="0" smtClean="0"/>
              <a:t>Enables Effective implementation in larger projects</a:t>
            </a:r>
          </a:p>
          <a:p>
            <a:r>
              <a:rPr lang="en-US" dirty="0" smtClean="0"/>
              <a:t>Manage projects of any size, spanning geographies, and organizations</a:t>
            </a:r>
          </a:p>
          <a:p>
            <a:r>
              <a:rPr lang="en-US" dirty="0" smtClean="0"/>
              <a:t>Can manage event programs and portfolios</a:t>
            </a:r>
          </a:p>
          <a:p>
            <a:r>
              <a:rPr lang="en-US" dirty="0" smtClean="0"/>
              <a:t>Each Scrum team is represented in the Scrum of Scrums</a:t>
            </a:r>
          </a:p>
          <a:p>
            <a:r>
              <a:rPr lang="en-US" dirty="0" smtClean="0"/>
              <a:t>No set rule of frequency. Held as needed.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1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1109</Words>
  <Application>Microsoft Office PowerPoint</Application>
  <PresentationFormat>Widescreen</PresentationFormat>
  <Paragraphs>128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SCRUM</vt:lpstr>
      <vt:lpstr>Scrum methodology is widely used across portfolios, programs, and/or projects in any industry, products, services, or any other deliverables to be developed and projects of any size or complexity.   SCRUMstudy.com </vt:lpstr>
      <vt:lpstr>Overview of Scrum</vt:lpstr>
      <vt:lpstr>PowerPoint Presentation</vt:lpstr>
      <vt:lpstr>What is Scrum</vt:lpstr>
      <vt:lpstr>PowerPoint Presentation</vt:lpstr>
      <vt:lpstr>History of Scrum</vt:lpstr>
      <vt:lpstr>Benefits of Using Scrum</vt:lpstr>
      <vt:lpstr>Scrum of Scrums Process</vt:lpstr>
      <vt:lpstr>Scrum Quality</vt:lpstr>
      <vt:lpstr>Change Management in Scrum</vt:lpstr>
      <vt:lpstr>PowerPoint Presentation</vt:lpstr>
      <vt:lpstr>Product Backlog contains a prioritized list of business and project requirements, written in the form of User Stories</vt:lpstr>
      <vt:lpstr>Prioritized Product Backlog</vt:lpstr>
      <vt:lpstr>During Sprint Planning – High priority product user stories are considered for inclusion into the Sprint.  Sprint – Usually lasts between 1 and 6 weeks with the team creating potentially shippable product deliverables.</vt:lpstr>
      <vt:lpstr>Sprints are short time spans in which a certain amount of work must be done.</vt:lpstr>
      <vt:lpstr>What’s a User Story?</vt:lpstr>
      <vt:lpstr>User Story Template   “As a &lt;type of user&gt;, I want &lt;some goal&gt; so that &lt;some reason&gt;.” </vt:lpstr>
      <vt:lpstr>Creating Tasks from User Stories</vt:lpstr>
      <vt:lpstr>Creating the Sprint Backlog</vt:lpstr>
      <vt:lpstr>Sprint Deliverables</vt:lpstr>
      <vt:lpstr>Daily Standup Meetings</vt:lpstr>
      <vt:lpstr>Sprint Reviews</vt:lpstr>
      <vt:lpstr>What are Scrum Teams</vt:lpstr>
      <vt:lpstr>SCRUM Roles and Responsibilities</vt:lpstr>
      <vt:lpstr>Scrum Non-Core Roles (optional)</vt:lpstr>
      <vt:lpstr>PowerPoint Presentation</vt:lpstr>
      <vt:lpstr>Adapting Scrum to PROFSWD</vt:lpstr>
      <vt:lpstr>Visual Studio Online</vt:lpstr>
      <vt:lpstr>Sign Up for Visual Studio Online</vt:lpstr>
      <vt:lpstr>www.visualstudio.com</vt:lpstr>
      <vt:lpstr>Add your Team Members to VS Online (also alving@outlook.ph)</vt:lpstr>
      <vt:lpstr>Creating your Product Backlog in VSOnline</vt:lpstr>
      <vt:lpstr>PowerPoint Presentation</vt:lpstr>
      <vt:lpstr>Project Presentations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Alvin Gendrano</dc:creator>
  <cp:lastModifiedBy>Alvin Gendrano</cp:lastModifiedBy>
  <cp:revision>36</cp:revision>
  <dcterms:created xsi:type="dcterms:W3CDTF">2014-01-21T03:18:37Z</dcterms:created>
  <dcterms:modified xsi:type="dcterms:W3CDTF">2014-01-24T01:41:29Z</dcterms:modified>
</cp:coreProperties>
</file>