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6858000" cy="11123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sp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6C1EF-633D-4EC8-B466-0428A81DC3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sp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A26487-6A26-4686-94EE-2D88989B1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sp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435A6-488F-4CAC-9E59-D407148030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sp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16568-68E3-4BF0-8D1B-B1E880443B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129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1512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BDEC3EF-42F6-424F-B1EA-55B50E9A976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295280"/>
            <a:ext cx="7772400" cy="147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Algorithm for Evaluating the Validity of Singly-Quantified Monadic Predicate Logic Arguments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447920" y="3962160"/>
            <a:ext cx="6400800" cy="152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Justine Leon A. Uro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E-mail: justineuro@yahoo.com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94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7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51920" y="1219320"/>
            <a:ext cx="4343400" cy="533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711360" indent="-711360">
              <a:lnSpc>
                <a:spcPct val="8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Determine the validity of the argument according to the following rules: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49"/>
              </a:spcBef>
              <a:buClr>
                <a:srgbClr val="000000"/>
              </a:buClr>
              <a:buFont typeface="OpenSymbol"/>
              <a:buAutoNum type="roman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all object types are deleted then </a:t>
            </a:r>
            <a:r>
              <a:rPr b="1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argument is valid.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49"/>
              </a:spcBef>
              <a:buClr>
                <a:srgbClr val="000000"/>
              </a:buClr>
              <a:buFont typeface="OpenSymbol"/>
              <a:buAutoNum type="roman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If in the universe that contains these, and only these, remaining object types, it is not the case that all the premises are true and the conclusion false, then </a:t>
            </a:r>
            <a:r>
              <a:rPr b="1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argument is valid.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49"/>
              </a:spcBef>
              <a:buClr>
                <a:srgbClr val="000000"/>
              </a:buClr>
              <a:buFont typeface="OpenSymbol"/>
              <a:buAutoNum type="romanU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in the universe that contains these, and only these,  remaining object types, all the existentially quantified simple propositions are true, the premises are true, and the conclusion is false, then </a:t>
            </a:r>
            <a:r>
              <a:rPr b="1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argument is invalid.</a:t>
            </a: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However, if in the universe just described not all of the existentially quantified simple propositions are true but the premises are all true and the conclusion false, then </a:t>
            </a:r>
            <a:r>
              <a:rPr b="1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argument is valid</a:t>
            </a: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 universes in which it has existential import and </a:t>
            </a:r>
            <a:r>
              <a:rPr b="1" i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invalid otherwise.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11360" indent="-71136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4800600" y="1447920"/>
          <a:ext cx="4190760" cy="2365200"/>
        </p:xfrm>
        <a:graphic>
          <a:graphicData uri="http://schemas.openxmlformats.org/drawingml/2006/table">
            <a:tbl>
              <a:tblPr/>
              <a:tblGrid>
                <a:gridCol w="758880"/>
                <a:gridCol w="336600"/>
                <a:gridCol w="428400"/>
                <a:gridCol w="381240"/>
                <a:gridCol w="685800"/>
                <a:gridCol w="761760"/>
                <a:gridCol w="838440"/>
              </a:tblGrid>
              <a:tr h="30744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Object Types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09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 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</a:t>
                      </a: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74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74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74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74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</a:tr>
              <a:tr h="3682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34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43" name=""/>
          <p:cNvSpPr/>
          <p:nvPr/>
        </p:nvSpPr>
        <p:spPr>
          <a:xfrm>
            <a:off x="4648320" y="4191120"/>
            <a:ext cx="43434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this particular example, Rule II is applicable and we conclude that the argument is valid (of course, the formal proof presented earlier already shows this).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80520" y="1447560"/>
            <a:ext cx="853452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Consider the following argument in the universal set of all beings.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“Every person is a rational being.  There exists a being that is irrational and quantified.  Therefore, there exists a quantified being that is not a person.” 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Px = x is a person, Qx = x is quantified , Rx = x is rational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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x) ( Px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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Rx 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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x) (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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Rx 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</a:t>
            </a:r>
            <a:r>
              <a:rPr b="0" lang="en-US" sz="2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Qx</a:t>
            </a:r>
            <a:r>
              <a:rPr b="0" i="1" lang="en-US" sz="2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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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x) (Qx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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Px)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600" cy="103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Example/Formal Proof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9" name=""/>
          <p:cNvGraphicFramePr/>
          <p:nvPr/>
        </p:nvGraphicFramePr>
        <p:xfrm>
          <a:off x="457200" y="1143000"/>
          <a:ext cx="7924320" cy="5061960"/>
        </p:xfrm>
        <a:graphic>
          <a:graphicData uri="http://schemas.openxmlformats.org/drawingml/2006/table">
            <a:tbl>
              <a:tblPr/>
              <a:tblGrid>
                <a:gridCol w="2819520"/>
                <a:gridCol w="1904760"/>
                <a:gridCol w="685800"/>
                <a:gridCol w="2514600"/>
              </a:tblGrid>
              <a:tr h="5331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Steps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Reasons          |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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(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x) (Qx 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sng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Px)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4748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1.  (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x) ( Px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Rx 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1.  premise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368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2.  (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x) (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Rx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Qx</a:t>
                      </a:r>
                      <a:r>
                        <a:rPr b="1" i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2.  premise 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332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3.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Ry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Qy</a:t>
                      </a:r>
                      <a:r>
                        <a:rPr b="1" i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3.  2 E.I.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548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4.  Py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Ry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4.  1 U.I.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332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5.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5.  3 Simp.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512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6.  Qy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6.  3 Simp.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368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7.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7.  4,5 M.T.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368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8. Qy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8.  6,7 Conj.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6512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9.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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(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x) (Qx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Px)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9.  8 E.G.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8280">
                <a:tc gridSpan="3"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Q.E.D.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5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"/>
          <p:cNvSpPr/>
          <p:nvPr/>
        </p:nvSpPr>
        <p:spPr>
          <a:xfrm>
            <a:off x="6019920" y="3048120"/>
            <a:ext cx="2666880" cy="10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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x) ( Px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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Rx 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  (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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x) (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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Rx 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Qx</a:t>
            </a:r>
            <a:r>
              <a:rPr b="1" i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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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x) (Qx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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Px)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5867280" y="2895480"/>
            <a:ext cx="2590920" cy="1447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3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1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3520" y="990360"/>
            <a:ext cx="8229600" cy="556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 down the symbolic logic argument underlying each instantiation of the given predicate logic argument.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Consider the example given in Section 1 at the instance when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 = c,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then have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Pc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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Rc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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Rc 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Qc</a:t>
            </a:r>
            <a:r>
              <a:rPr b="0" i="1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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Qc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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Pc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symbolic logic argument underlying this one would be 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P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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  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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R 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</a:t>
            </a:r>
            <a:r>
              <a:rPr b="0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Q</a:t>
            </a:r>
            <a:r>
              <a:rPr b="0" i="1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6094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  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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Q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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838080" y="380880"/>
            <a:ext cx="80773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marL="838080" indent="-83808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2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0" y="1523880"/>
            <a:ext cx="4038480" cy="50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 the truth table of the symbolic logic argument obtained in Step 1 and put at the topmost part of each column the quantifier of the proposition for that column.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simple proposition that is not a premise of the argument is considered to be existentially quantified. 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(Observe that the truth table has columns for the simple propositions, premises, and conclusion.)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7" name=""/>
          <p:cNvGraphicFramePr/>
          <p:nvPr/>
        </p:nvGraphicFramePr>
        <p:xfrm>
          <a:off x="4191120" y="1600200"/>
          <a:ext cx="4723920" cy="4536000"/>
        </p:xfrm>
        <a:graphic>
          <a:graphicData uri="http://schemas.openxmlformats.org/drawingml/2006/table">
            <a:tbl>
              <a:tblPr/>
              <a:tblGrid>
                <a:gridCol w="652320"/>
                <a:gridCol w="414360"/>
                <a:gridCol w="380880"/>
                <a:gridCol w="381240"/>
                <a:gridCol w="838080"/>
                <a:gridCol w="914400"/>
                <a:gridCol w="1143000"/>
              </a:tblGrid>
              <a:tr h="39888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0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Object Types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 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marL="838080" indent="-83808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3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403848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Delete the rows of object types that have entries of 0 in a column of a universally quantified premise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(i.e., rows with a 0 entry in a  premise column)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this particular example, Rows 2 and 4 are deleted (they are marked with asterisks below).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0" name=""/>
          <p:cNvGraphicFramePr/>
          <p:nvPr/>
        </p:nvGraphicFramePr>
        <p:xfrm>
          <a:off x="4419720" y="1676520"/>
          <a:ext cx="4571640" cy="4536000"/>
        </p:xfrm>
        <a:graphic>
          <a:graphicData uri="http://schemas.openxmlformats.org/drawingml/2006/table">
            <a:tbl>
              <a:tblPr/>
              <a:tblGrid>
                <a:gridCol w="765000"/>
                <a:gridCol w="349200"/>
                <a:gridCol w="320760"/>
                <a:gridCol w="393840"/>
                <a:gridCol w="761760"/>
                <a:gridCol w="914400"/>
                <a:gridCol w="1067040"/>
              </a:tblGrid>
              <a:tr h="39888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0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Object Types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 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0*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0*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045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4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0" y="1523880"/>
            <a:ext cx="403848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533520" indent="-5335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Delete the rows of object types that have entries of 1 in a column of an existentially quantified conclusion (i.e., rows with a 1 directly below a  conclusion column).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this particular example, Rows 5 and 6 are further deleted.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3" name=""/>
          <p:cNvGraphicFramePr/>
          <p:nvPr/>
        </p:nvGraphicFramePr>
        <p:xfrm>
          <a:off x="4419720" y="1905120"/>
          <a:ext cx="4571640" cy="3616560"/>
        </p:xfrm>
        <a:graphic>
          <a:graphicData uri="http://schemas.openxmlformats.org/drawingml/2006/table">
            <a:tbl>
              <a:tblPr/>
              <a:tblGrid>
                <a:gridCol w="685800"/>
                <a:gridCol w="355320"/>
                <a:gridCol w="355680"/>
                <a:gridCol w="355680"/>
                <a:gridCol w="762120"/>
                <a:gridCol w="914400"/>
                <a:gridCol w="1143000"/>
              </a:tblGrid>
              <a:tr h="39888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0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Object Types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 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1*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1*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5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920" y="1600200"/>
            <a:ext cx="403884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533520" indent="-53352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each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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column, conjoin the entries of the remaining rows and indicate the combined truth value for the column at the bottom of the table.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6" name=""/>
          <p:cNvGraphicFramePr/>
          <p:nvPr/>
        </p:nvGraphicFramePr>
        <p:xfrm>
          <a:off x="4495680" y="1600200"/>
          <a:ext cx="4495680" cy="3669840"/>
        </p:xfrm>
        <a:graphic>
          <a:graphicData uri="http://schemas.openxmlformats.org/drawingml/2006/table">
            <a:tbl>
              <a:tblPr/>
              <a:tblGrid>
                <a:gridCol w="685800"/>
                <a:gridCol w="336600"/>
                <a:gridCol w="341280"/>
                <a:gridCol w="336600"/>
                <a:gridCol w="814320"/>
                <a:gridCol w="914400"/>
                <a:gridCol w="1067040"/>
              </a:tblGrid>
              <a:tr h="53136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0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Object Types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 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7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73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73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</a:tr>
              <a:tr h="565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Step 6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403848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533520" indent="-53352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each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ymbol"/>
                <a:ea typeface="Symbol"/>
              </a:rPr>
              <a:t>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column, disjoin the entries of the remaining rows and indicate the combined truth value for the column at the bottom of the table.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9" name=""/>
          <p:cNvGraphicFramePr/>
          <p:nvPr/>
        </p:nvGraphicFramePr>
        <p:xfrm>
          <a:off x="4419720" y="1600200"/>
          <a:ext cx="4571640" cy="3419280"/>
        </p:xfrm>
        <a:graphic>
          <a:graphicData uri="http://schemas.openxmlformats.org/drawingml/2006/table">
            <a:tbl>
              <a:tblPr/>
              <a:tblGrid>
                <a:gridCol w="685800"/>
                <a:gridCol w="380880"/>
                <a:gridCol w="387360"/>
                <a:gridCol w="374760"/>
                <a:gridCol w="761760"/>
                <a:gridCol w="914400"/>
                <a:gridCol w="1067040"/>
              </a:tblGrid>
              <a:tr h="60084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30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Object Types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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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97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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spcBef>
                          <a:spcPts val="499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 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Symbol"/>
                          <a:ea typeface="Symbol"/>
                        </a:rPr>
                        <a:t></a:t>
                      </a:r>
                      <a:r>
                        <a:rPr b="0" lang="en-US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5162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7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4597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8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dash"/>
                    </a:lnB>
                    <a:solidFill>
                      <a:srgbClr val="ffff66"/>
                    </a:solidFill>
                  </a:tcPr>
                </a:tc>
              </a:tr>
              <a:tr h="4636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spcBef>
                          <a:spcPts val="601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0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dash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LibreOffice/25.2.0.3$Linux_X86_64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2003-11-15T20:32:39Z</dcterms:created>
  <dc:creator>Justine Leon Aberilla Uro</dc:creator>
  <dc:description/>
  <dc:language>en-US</dc:language>
  <cp:lastModifiedBy>Justine Leon Uro</cp:lastModifiedBy>
  <dcterms:modified xsi:type="dcterms:W3CDTF">2024-03-27T13:33:36Z</dcterms:modified>
  <cp:revision>17</cp:revision>
  <dc:subject>Validity-Predicate Logic</dc:subject>
  <dc:title>Algorithm for Predicate Logic Argument Validity</dc:title>
</cp:coreProperties>
</file>