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14"/>
  </p:notesMasterIdLst>
  <p:handoutMasterIdLst>
    <p:handoutMasterId r:id="rId15"/>
  </p:handoutMasterIdLst>
  <p:sldIdLst>
    <p:sldId id="258" r:id="rId4"/>
    <p:sldId id="262" r:id="rId5"/>
    <p:sldId id="259" r:id="rId6"/>
    <p:sldId id="260" r:id="rId7"/>
    <p:sldId id="261" r:id="rId8"/>
    <p:sldId id="264" r:id="rId9"/>
    <p:sldId id="270" r:id="rId10"/>
    <p:sldId id="266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A2223-378F-4F55-AB3B-B170B8A1CA4F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51CCAB10-F5B9-4DE3-AD27-F118D08F3CC5}">
      <dgm:prSet phldrT="[Texte]"/>
      <dgm:spPr/>
      <dgm:t>
        <a:bodyPr/>
        <a:lstStyle/>
        <a:p>
          <a:r>
            <a:rPr lang="fr-FR" dirty="0">
              <a:latin typeface="Century Gothic" panose="020B0502020202020204" pitchFamily="34" charset="0"/>
            </a:rPr>
            <a:t>30 millions de vélos</a:t>
          </a:r>
        </a:p>
      </dgm:t>
    </dgm:pt>
    <dgm:pt modelId="{7F5B574A-E964-4E9E-A6C0-F853F34ACFD5}" type="parTrans" cxnId="{ECF11F86-9CA0-4E32-A40D-61337007081B}">
      <dgm:prSet/>
      <dgm:spPr/>
      <dgm:t>
        <a:bodyPr/>
        <a:lstStyle/>
        <a:p>
          <a:endParaRPr lang="fr-FR"/>
        </a:p>
      </dgm:t>
    </dgm:pt>
    <dgm:pt modelId="{25926372-BE98-44F1-8AF9-24ADE7576B4F}" type="sibTrans" cxnId="{ECF11F86-9CA0-4E32-A40D-61337007081B}">
      <dgm:prSet/>
      <dgm:spPr/>
      <dgm:t>
        <a:bodyPr/>
        <a:lstStyle/>
        <a:p>
          <a:endParaRPr lang="fr-FR"/>
        </a:p>
      </dgm:t>
    </dgm:pt>
    <dgm:pt modelId="{B7A5A571-0E71-4A78-87F8-70ABA107CD19}">
      <dgm:prSet phldrT="[Texte]"/>
      <dgm:spPr/>
      <dgm:t>
        <a:bodyPr/>
        <a:lstStyle/>
        <a:p>
          <a:r>
            <a:rPr lang="fr-FR" dirty="0">
              <a:latin typeface="Century Gothic" panose="020B0502020202020204" pitchFamily="34" charset="0"/>
            </a:rPr>
            <a:t>400 000 vols par an</a:t>
          </a:r>
        </a:p>
      </dgm:t>
    </dgm:pt>
    <dgm:pt modelId="{83565931-F5DF-4548-915E-B1BFE914943D}" type="parTrans" cxnId="{8DCE1F5B-F14D-4158-97F2-BB2EC8EBA5E0}">
      <dgm:prSet/>
      <dgm:spPr/>
      <dgm:t>
        <a:bodyPr/>
        <a:lstStyle/>
        <a:p>
          <a:endParaRPr lang="fr-FR"/>
        </a:p>
      </dgm:t>
    </dgm:pt>
    <dgm:pt modelId="{3AC2264E-058A-434D-951B-878A3F0D7311}" type="sibTrans" cxnId="{8DCE1F5B-F14D-4158-97F2-BB2EC8EBA5E0}">
      <dgm:prSet/>
      <dgm:spPr/>
      <dgm:t>
        <a:bodyPr/>
        <a:lstStyle/>
        <a:p>
          <a:endParaRPr lang="fr-FR"/>
        </a:p>
      </dgm:t>
    </dgm:pt>
    <dgm:pt modelId="{0DA1CBE7-A6C4-401A-BDDD-961538237FB1}">
      <dgm:prSet phldrT="[Texte]"/>
      <dgm:spPr/>
      <dgm:t>
        <a:bodyPr/>
        <a:lstStyle/>
        <a:p>
          <a:r>
            <a:rPr lang="fr-FR" dirty="0">
              <a:latin typeface="Century Gothic" panose="020B0502020202020204" pitchFamily="34" charset="0"/>
            </a:rPr>
            <a:t>+ de 1 000 vols par jour</a:t>
          </a:r>
        </a:p>
      </dgm:t>
    </dgm:pt>
    <dgm:pt modelId="{F90FDCBE-725D-458B-8415-420DBC67B56C}" type="parTrans" cxnId="{C5087FF0-F62D-4009-94E1-55E05763439F}">
      <dgm:prSet/>
      <dgm:spPr/>
      <dgm:t>
        <a:bodyPr/>
        <a:lstStyle/>
        <a:p>
          <a:endParaRPr lang="fr-FR"/>
        </a:p>
      </dgm:t>
    </dgm:pt>
    <dgm:pt modelId="{50D8CCD8-D1E4-4C3B-A6BA-FCEB394E6452}" type="sibTrans" cxnId="{C5087FF0-F62D-4009-94E1-55E05763439F}">
      <dgm:prSet/>
      <dgm:spPr/>
      <dgm:t>
        <a:bodyPr/>
        <a:lstStyle/>
        <a:p>
          <a:endParaRPr lang="fr-FR"/>
        </a:p>
      </dgm:t>
    </dgm:pt>
    <dgm:pt modelId="{0BB1CE1E-4AB5-4BDC-A467-602A41F8B963}" type="pres">
      <dgm:prSet presAssocID="{C4FA2223-378F-4F55-AB3B-B170B8A1CA4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8539907-3327-4013-BE28-A1FFA462D113}" type="pres">
      <dgm:prSet presAssocID="{51CCAB10-F5B9-4DE3-AD27-F118D08F3CC5}" presName="Accent1" presStyleCnt="0"/>
      <dgm:spPr/>
    </dgm:pt>
    <dgm:pt modelId="{AAA36C5F-A580-49C7-A521-CABCAB6917E8}" type="pres">
      <dgm:prSet presAssocID="{51CCAB10-F5B9-4DE3-AD27-F118D08F3CC5}" presName="Accent" presStyleLbl="node1" presStyleIdx="0" presStyleCnt="3"/>
      <dgm:spPr/>
    </dgm:pt>
    <dgm:pt modelId="{248FA99A-00C7-47F2-B217-03709354AF23}" type="pres">
      <dgm:prSet presAssocID="{51CCAB10-F5B9-4DE3-AD27-F118D08F3CC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9A88058-BC20-443A-A0EC-C501A3FB8E7E}" type="pres">
      <dgm:prSet presAssocID="{B7A5A571-0E71-4A78-87F8-70ABA107CD19}" presName="Accent2" presStyleCnt="0"/>
      <dgm:spPr/>
    </dgm:pt>
    <dgm:pt modelId="{9FF30B13-ABB4-4659-A4AC-DD25F8DD16C9}" type="pres">
      <dgm:prSet presAssocID="{B7A5A571-0E71-4A78-87F8-70ABA107CD19}" presName="Accent" presStyleLbl="node1" presStyleIdx="1" presStyleCnt="3"/>
      <dgm:spPr/>
    </dgm:pt>
    <dgm:pt modelId="{8335338C-4072-409B-8A95-6DEA6BCEAE9C}" type="pres">
      <dgm:prSet presAssocID="{B7A5A571-0E71-4A78-87F8-70ABA107CD1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6236B2B-301B-4A45-A2CB-01B05C947824}" type="pres">
      <dgm:prSet presAssocID="{0DA1CBE7-A6C4-401A-BDDD-961538237FB1}" presName="Accent3" presStyleCnt="0"/>
      <dgm:spPr/>
    </dgm:pt>
    <dgm:pt modelId="{08F39BBB-EE11-4953-82B6-A74A83B61440}" type="pres">
      <dgm:prSet presAssocID="{0DA1CBE7-A6C4-401A-BDDD-961538237FB1}" presName="Accent" presStyleLbl="node1" presStyleIdx="2" presStyleCnt="3"/>
      <dgm:spPr/>
    </dgm:pt>
    <dgm:pt modelId="{0800AE73-2781-4FB7-A0EF-A016C36D98A5}" type="pres">
      <dgm:prSet presAssocID="{0DA1CBE7-A6C4-401A-BDDD-961538237FB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5087FF0-F62D-4009-94E1-55E05763439F}" srcId="{C4FA2223-378F-4F55-AB3B-B170B8A1CA4F}" destId="{0DA1CBE7-A6C4-401A-BDDD-961538237FB1}" srcOrd="2" destOrd="0" parTransId="{F90FDCBE-725D-458B-8415-420DBC67B56C}" sibTransId="{50D8CCD8-D1E4-4C3B-A6BA-FCEB394E6452}"/>
    <dgm:cxn modelId="{D060A7C9-1587-46E1-B5BD-AA4413ED58A3}" type="presOf" srcId="{0DA1CBE7-A6C4-401A-BDDD-961538237FB1}" destId="{0800AE73-2781-4FB7-A0EF-A016C36D98A5}" srcOrd="0" destOrd="0" presId="urn:microsoft.com/office/officeart/2009/layout/CircleArrowProcess"/>
    <dgm:cxn modelId="{8DCE1F5B-F14D-4158-97F2-BB2EC8EBA5E0}" srcId="{C4FA2223-378F-4F55-AB3B-B170B8A1CA4F}" destId="{B7A5A571-0E71-4A78-87F8-70ABA107CD19}" srcOrd="1" destOrd="0" parTransId="{83565931-F5DF-4548-915E-B1BFE914943D}" sibTransId="{3AC2264E-058A-434D-951B-878A3F0D7311}"/>
    <dgm:cxn modelId="{CC29FFDB-3022-4D5A-AC70-F09873E19526}" type="presOf" srcId="{51CCAB10-F5B9-4DE3-AD27-F118D08F3CC5}" destId="{248FA99A-00C7-47F2-B217-03709354AF23}" srcOrd="0" destOrd="0" presId="urn:microsoft.com/office/officeart/2009/layout/CircleArrowProcess"/>
    <dgm:cxn modelId="{6451C057-AAB2-44C1-9CDA-5C849A83B626}" type="presOf" srcId="{C4FA2223-378F-4F55-AB3B-B170B8A1CA4F}" destId="{0BB1CE1E-4AB5-4BDC-A467-602A41F8B963}" srcOrd="0" destOrd="0" presId="urn:microsoft.com/office/officeart/2009/layout/CircleArrowProcess"/>
    <dgm:cxn modelId="{ECF11F86-9CA0-4E32-A40D-61337007081B}" srcId="{C4FA2223-378F-4F55-AB3B-B170B8A1CA4F}" destId="{51CCAB10-F5B9-4DE3-AD27-F118D08F3CC5}" srcOrd="0" destOrd="0" parTransId="{7F5B574A-E964-4E9E-A6C0-F853F34ACFD5}" sibTransId="{25926372-BE98-44F1-8AF9-24ADE7576B4F}"/>
    <dgm:cxn modelId="{99B417EA-221C-41E8-B024-6DA6127B970B}" type="presOf" srcId="{B7A5A571-0E71-4A78-87F8-70ABA107CD19}" destId="{8335338C-4072-409B-8A95-6DEA6BCEAE9C}" srcOrd="0" destOrd="0" presId="urn:microsoft.com/office/officeart/2009/layout/CircleArrowProcess"/>
    <dgm:cxn modelId="{DFC03DCE-3FC1-447A-B1EF-E081146BB6A3}" type="presParOf" srcId="{0BB1CE1E-4AB5-4BDC-A467-602A41F8B963}" destId="{E8539907-3327-4013-BE28-A1FFA462D113}" srcOrd="0" destOrd="0" presId="urn:microsoft.com/office/officeart/2009/layout/CircleArrowProcess"/>
    <dgm:cxn modelId="{2A7B960D-697C-4A50-9AF5-860E5BEE087C}" type="presParOf" srcId="{E8539907-3327-4013-BE28-A1FFA462D113}" destId="{AAA36C5F-A580-49C7-A521-CABCAB6917E8}" srcOrd="0" destOrd="0" presId="urn:microsoft.com/office/officeart/2009/layout/CircleArrowProcess"/>
    <dgm:cxn modelId="{0D84F430-1866-41FF-B82A-F279D361C35E}" type="presParOf" srcId="{0BB1CE1E-4AB5-4BDC-A467-602A41F8B963}" destId="{248FA99A-00C7-47F2-B217-03709354AF23}" srcOrd="1" destOrd="0" presId="urn:microsoft.com/office/officeart/2009/layout/CircleArrowProcess"/>
    <dgm:cxn modelId="{629436A2-2408-45B1-A8C3-8869C087F82C}" type="presParOf" srcId="{0BB1CE1E-4AB5-4BDC-A467-602A41F8B963}" destId="{69A88058-BC20-443A-A0EC-C501A3FB8E7E}" srcOrd="2" destOrd="0" presId="urn:microsoft.com/office/officeart/2009/layout/CircleArrowProcess"/>
    <dgm:cxn modelId="{B050FB87-BAE9-4D3A-92BD-CAEB0AB1DC21}" type="presParOf" srcId="{69A88058-BC20-443A-A0EC-C501A3FB8E7E}" destId="{9FF30B13-ABB4-4659-A4AC-DD25F8DD16C9}" srcOrd="0" destOrd="0" presId="urn:microsoft.com/office/officeart/2009/layout/CircleArrowProcess"/>
    <dgm:cxn modelId="{2A9F79BB-D52B-4C53-87BA-CEA77153B03A}" type="presParOf" srcId="{0BB1CE1E-4AB5-4BDC-A467-602A41F8B963}" destId="{8335338C-4072-409B-8A95-6DEA6BCEAE9C}" srcOrd="3" destOrd="0" presId="urn:microsoft.com/office/officeart/2009/layout/CircleArrowProcess"/>
    <dgm:cxn modelId="{E6249DA8-7AA7-4FDD-BC98-2CE5372094F0}" type="presParOf" srcId="{0BB1CE1E-4AB5-4BDC-A467-602A41F8B963}" destId="{16236B2B-301B-4A45-A2CB-01B05C947824}" srcOrd="4" destOrd="0" presId="urn:microsoft.com/office/officeart/2009/layout/CircleArrowProcess"/>
    <dgm:cxn modelId="{BF1C81D4-6479-4EFB-9AE6-890F95649744}" type="presParOf" srcId="{16236B2B-301B-4A45-A2CB-01B05C947824}" destId="{08F39BBB-EE11-4953-82B6-A74A83B61440}" srcOrd="0" destOrd="0" presId="urn:microsoft.com/office/officeart/2009/layout/CircleArrowProcess"/>
    <dgm:cxn modelId="{609CA487-85BB-4F18-BA99-FFAE65B2AC92}" type="presParOf" srcId="{0BB1CE1E-4AB5-4BDC-A467-602A41F8B963}" destId="{0800AE73-2781-4FB7-A0EF-A016C36D98A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36C5F-A580-49C7-A521-CABCAB6917E8}">
      <dsp:nvSpPr>
        <dsp:cNvPr id="0" name=""/>
        <dsp:cNvSpPr/>
      </dsp:nvSpPr>
      <dsp:spPr>
        <a:xfrm>
          <a:off x="5034253" y="0"/>
          <a:ext cx="2952506" cy="29529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FA99A-00C7-47F2-B217-03709354AF23}">
      <dsp:nvSpPr>
        <dsp:cNvPr id="0" name=""/>
        <dsp:cNvSpPr/>
      </dsp:nvSpPr>
      <dsp:spPr>
        <a:xfrm>
          <a:off x="5686854" y="1066106"/>
          <a:ext cx="1640650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entury Gothic" panose="020B0502020202020204" pitchFamily="34" charset="0"/>
            </a:rPr>
            <a:t>30 millions de vélos</a:t>
          </a:r>
        </a:p>
      </dsp:txBody>
      <dsp:txXfrm>
        <a:off x="5686854" y="1066106"/>
        <a:ext cx="1640650" cy="820129"/>
      </dsp:txXfrm>
    </dsp:sp>
    <dsp:sp modelId="{9FF30B13-ABB4-4659-A4AC-DD25F8DD16C9}">
      <dsp:nvSpPr>
        <dsp:cNvPr id="0" name=""/>
        <dsp:cNvSpPr/>
      </dsp:nvSpPr>
      <dsp:spPr>
        <a:xfrm>
          <a:off x="4214205" y="1696692"/>
          <a:ext cx="2952506" cy="29529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5338C-4072-409B-8A95-6DEA6BCEAE9C}">
      <dsp:nvSpPr>
        <dsp:cNvPr id="0" name=""/>
        <dsp:cNvSpPr/>
      </dsp:nvSpPr>
      <dsp:spPr>
        <a:xfrm>
          <a:off x="4870133" y="2772613"/>
          <a:ext cx="1640650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entury Gothic" panose="020B0502020202020204" pitchFamily="34" charset="0"/>
            </a:rPr>
            <a:t>400 000 vols par an</a:t>
          </a:r>
        </a:p>
      </dsp:txBody>
      <dsp:txXfrm>
        <a:off x="4870133" y="2772613"/>
        <a:ext cx="1640650" cy="820129"/>
      </dsp:txXfrm>
    </dsp:sp>
    <dsp:sp modelId="{08F39BBB-EE11-4953-82B6-A74A83B61440}">
      <dsp:nvSpPr>
        <dsp:cNvPr id="0" name=""/>
        <dsp:cNvSpPr/>
      </dsp:nvSpPr>
      <dsp:spPr>
        <a:xfrm>
          <a:off x="5244394" y="3596422"/>
          <a:ext cx="2536660" cy="253767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00AE73-2781-4FB7-A0EF-A016C36D98A5}">
      <dsp:nvSpPr>
        <dsp:cNvPr id="0" name=""/>
        <dsp:cNvSpPr/>
      </dsp:nvSpPr>
      <dsp:spPr>
        <a:xfrm>
          <a:off x="5690736" y="4481573"/>
          <a:ext cx="1640650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entury Gothic" panose="020B0502020202020204" pitchFamily="34" charset="0"/>
            </a:rPr>
            <a:t>+ de 1 000 vols par jour</a:t>
          </a:r>
        </a:p>
      </dsp:txBody>
      <dsp:txXfrm>
        <a:off x="5690736" y="4481573"/>
        <a:ext cx="1640650" cy="82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FBFCC-0E31-48A0-A880-072F6899D1D6}" type="datetimeFigureOut">
              <a:rPr lang="en-US"/>
              <a:t>9/7/2016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B13EE-9412-42AB-AD24-C3CFF95C4A2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6D1E-3C8D-4917-BE0E-512A8CBFBE38}" type="datetimeFigureOut">
              <a:rPr lang="en-US"/>
              <a:t>9/7/2016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5C6B-3CDA-41FA-BD55-5A736EEBCFD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79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22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20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5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4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4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9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75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329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03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9/7/2016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9/7/2016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9/7/2016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1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hyperlink" Target="https://keep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1" y="821056"/>
            <a:ext cx="9144000" cy="37528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33378" y="4670471"/>
            <a:ext cx="922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775B3D"/>
                </a:solidFill>
                <a:latin typeface="Century Gothic" panose="020B0502020202020204" pitchFamily="34" charset="0"/>
              </a:rPr>
              <a:t>N’ayez plus peur avec </a:t>
            </a:r>
            <a:r>
              <a:rPr lang="fr-FR" sz="3600" b="1" dirty="0" err="1">
                <a:solidFill>
                  <a:srgbClr val="775B3D"/>
                </a:solidFill>
                <a:latin typeface="Century Gothic" panose="020B0502020202020204" pitchFamily="34" charset="0"/>
              </a:rPr>
              <a:t>Keeper</a:t>
            </a:r>
            <a:r>
              <a:rPr lang="fr-FR" sz="3600" dirty="0">
                <a:solidFill>
                  <a:srgbClr val="775B3D"/>
                </a:solidFill>
                <a:latin typeface="Century Gothic" panose="020B0502020202020204" pitchFamily="34" charset="0"/>
              </a:rPr>
              <a:t> !</a:t>
            </a:r>
          </a:p>
        </p:txBody>
      </p:sp>
      <p:sp>
        <p:nvSpPr>
          <p:cNvPr id="13" name="Rectangle 12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67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1" y="821056"/>
            <a:ext cx="9144000" cy="37528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33378" y="4670471"/>
            <a:ext cx="922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775B3D"/>
                </a:solidFill>
                <a:latin typeface="Century Gothic" panose="020B0502020202020204" pitchFamily="34" charset="0"/>
              </a:rPr>
              <a:t>Merci de votre attention !</a:t>
            </a:r>
          </a:p>
        </p:txBody>
      </p:sp>
      <p:sp>
        <p:nvSpPr>
          <p:cNvPr id="13" name="Rectangle 12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0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323027653"/>
              </p:ext>
            </p:extLst>
          </p:nvPr>
        </p:nvGraphicFramePr>
        <p:xfrm>
          <a:off x="-8966" y="590550"/>
          <a:ext cx="12200966" cy="613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entagone 8"/>
          <p:cNvSpPr/>
          <p:nvPr/>
        </p:nvSpPr>
        <p:spPr>
          <a:xfrm>
            <a:off x="-8966" y="364707"/>
            <a:ext cx="3838015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70669" y="404229"/>
            <a:ext cx="2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 France </a:t>
            </a:r>
          </a:p>
        </p:txBody>
      </p:sp>
    </p:spTree>
    <p:extLst>
      <p:ext uri="{BB962C8B-B14F-4D97-AF65-F5344CB8AC3E}">
        <p14:creationId xmlns:p14="http://schemas.microsoft.com/office/powerpoint/2010/main" val="112584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entagone 20"/>
          <p:cNvSpPr/>
          <p:nvPr/>
        </p:nvSpPr>
        <p:spPr>
          <a:xfrm>
            <a:off x="-8966" y="364707"/>
            <a:ext cx="6143066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70670" y="404229"/>
            <a:ext cx="482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Prévisions financières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93363"/>
              </p:ext>
            </p:extLst>
          </p:nvPr>
        </p:nvGraphicFramePr>
        <p:xfrm>
          <a:off x="1065920" y="1549660"/>
          <a:ext cx="10021180" cy="48089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9660">
                  <a:extLst>
                    <a:ext uri="{9D8B030D-6E8A-4147-A177-3AD203B41FA5}">
                      <a16:colId xmlns:a16="http://schemas.microsoft.com/office/drawing/2014/main" val="2435744951"/>
                    </a:ext>
                  </a:extLst>
                </a:gridCol>
                <a:gridCol w="3361126">
                  <a:extLst>
                    <a:ext uri="{9D8B030D-6E8A-4147-A177-3AD203B41FA5}">
                      <a16:colId xmlns:a16="http://schemas.microsoft.com/office/drawing/2014/main" val="1226842410"/>
                    </a:ext>
                  </a:extLst>
                </a:gridCol>
                <a:gridCol w="3340394">
                  <a:extLst>
                    <a:ext uri="{9D8B030D-6E8A-4147-A177-3AD203B41FA5}">
                      <a16:colId xmlns:a16="http://schemas.microsoft.com/office/drawing/2014/main" val="2019318626"/>
                    </a:ext>
                  </a:extLst>
                </a:gridCol>
              </a:tblGrid>
              <a:tr h="961787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fr-FR" sz="2400" baseline="30000" dirty="0">
                          <a:latin typeface="Century Gothic" panose="020B0502020202020204" pitchFamily="34" charset="0"/>
                        </a:rPr>
                        <a:t>ère</a:t>
                      </a:r>
                      <a:r>
                        <a:rPr lang="fr-FR" sz="2400" baseline="0" dirty="0">
                          <a:latin typeface="Century Gothic" panose="020B0502020202020204" pitchFamily="34" charset="0"/>
                        </a:rPr>
                        <a:t> année</a:t>
                      </a:r>
                      <a:endParaRPr lang="fr-FR" sz="2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B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fr-FR" sz="2400" baseline="30000" dirty="0">
                          <a:latin typeface="Century Gothic" panose="020B0502020202020204" pitchFamily="34" charset="0"/>
                        </a:rPr>
                        <a:t>ème</a:t>
                      </a:r>
                      <a:r>
                        <a:rPr lang="fr-FR" sz="2400" dirty="0">
                          <a:latin typeface="Century Gothic" panose="020B0502020202020204" pitchFamily="34" charset="0"/>
                        </a:rPr>
                        <a:t> année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045439"/>
                  </a:ext>
                </a:extLst>
              </a:tr>
              <a:tr h="961787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entury Gothic" panose="020B0502020202020204" pitchFamily="34" charset="0"/>
                        </a:rPr>
                        <a:t>Prix de vente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49,99 €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49,99 €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036165"/>
                  </a:ext>
                </a:extLst>
              </a:tr>
              <a:tr h="961787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entury Gothic" panose="020B0502020202020204" pitchFamily="34" charset="0"/>
                        </a:rPr>
                        <a:t>Ventes estimées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fr-FR" sz="2400" baseline="0" dirty="0">
                          <a:latin typeface="Century Gothic" panose="020B0502020202020204" pitchFamily="34" charset="0"/>
                        </a:rPr>
                        <a:t> 000</a:t>
                      </a:r>
                      <a:endParaRPr lang="fr-FR" sz="2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20 000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801412"/>
                  </a:ext>
                </a:extLst>
              </a:tr>
              <a:tr h="961787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entury Gothic" panose="020B0502020202020204" pitchFamily="34" charset="0"/>
                        </a:rPr>
                        <a:t>Chiffre d’affaires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49 990 €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999 800 €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2600995"/>
                  </a:ext>
                </a:extLst>
              </a:tr>
              <a:tr h="961787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entury Gothic" panose="020B0502020202020204" pitchFamily="34" charset="0"/>
                        </a:rPr>
                        <a:t>Bénéfices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12 400 €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entury Gothic" panose="020B0502020202020204" pitchFamily="34" charset="0"/>
                        </a:rPr>
                        <a:t>556 320 €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619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7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blicdomainvectors.org/photos/bike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95" y="2510443"/>
            <a:ext cx="4287174" cy="25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-8965" y="364707"/>
            <a:ext cx="3857065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70670" y="404229"/>
            <a:ext cx="255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 produit</a:t>
            </a:r>
          </a:p>
        </p:txBody>
      </p:sp>
      <p:pic>
        <p:nvPicPr>
          <p:cNvPr id="15" name="Picture 16" descr="https://www.primotexto.com/img/iphone-personnalis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067" y="1371600"/>
            <a:ext cx="40767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9010382" y="2771616"/>
            <a:ext cx="1081825" cy="369332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Mon vélo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141056" y="3788021"/>
            <a:ext cx="269168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Attention ! Une activité suspecte a été détectée sur votre vélo, rendez vous sur </a:t>
            </a:r>
            <a:r>
              <a:rPr lang="fr-FR" dirty="0">
                <a:hlinkClick r:id="rId4"/>
              </a:rPr>
              <a:t>https://keeper.com</a:t>
            </a:r>
            <a:r>
              <a:rPr lang="fr-FR" dirty="0"/>
              <a:t> pour vérifier sa position géographique.</a:t>
            </a:r>
          </a:p>
          <a:p>
            <a:endParaRPr lang="fr-FR" dirty="0"/>
          </a:p>
        </p:txBody>
      </p:sp>
      <p:sp>
        <p:nvSpPr>
          <p:cNvPr id="12" name="Flèche droite à entaille 11"/>
          <p:cNvSpPr/>
          <p:nvPr/>
        </p:nvSpPr>
        <p:spPr>
          <a:xfrm rot="5400000">
            <a:off x="2179110" y="2689366"/>
            <a:ext cx="1016404" cy="323165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606818" y="3499795"/>
            <a:ext cx="160987" cy="167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5418" y="2857178"/>
            <a:ext cx="1861686" cy="18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9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-8965" y="364707"/>
            <a:ext cx="5609665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70669" y="404229"/>
            <a:ext cx="479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 fonctionnalités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43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1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06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-8965" y="364707"/>
            <a:ext cx="5609665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70669" y="404229"/>
            <a:ext cx="479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 fonctionnalités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43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59" y="134911"/>
            <a:ext cx="4627463" cy="6610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85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-8965" y="364707"/>
            <a:ext cx="5609665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70669" y="404229"/>
            <a:ext cx="479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 fonctionnalités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43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1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850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-8965" y="364707"/>
            <a:ext cx="5609665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70669" y="404229"/>
            <a:ext cx="479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 fonctionnalités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1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25" y="96096"/>
            <a:ext cx="4666064" cy="6665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80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906941">
            <a:off x="6030096" y="-733258"/>
            <a:ext cx="7673781" cy="1520808"/>
          </a:xfrm>
          <a:prstGeom prst="rect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906941">
            <a:off x="4086410" y="-636693"/>
            <a:ext cx="7673781" cy="1520808"/>
          </a:xfrm>
          <a:prstGeom prst="rect">
            <a:avLst/>
          </a:prstGeom>
          <a:solidFill>
            <a:srgbClr val="75C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-8965" y="364707"/>
            <a:ext cx="5609665" cy="725376"/>
          </a:xfrm>
          <a:prstGeom prst="homePlate">
            <a:avLst/>
          </a:prstGeom>
          <a:solidFill>
            <a:srgbClr val="77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70669" y="404229"/>
            <a:ext cx="479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 fonctionnalités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43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1" y="1304112"/>
            <a:ext cx="3809022" cy="54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48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cess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35AE68E4-9032-4DF2-8130-D14C05B39A62}" vid="{E493B5BD-5D22-40DE-AD56-C3973439CCC5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DBDFAA-5DAE-4B25-8F84-56997B5A60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SmartArt Processus en flèche circulaire (bleu-vert sur noir), grand écran</Template>
  <TotalTime>0</TotalTime>
  <Words>101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Corbel</vt:lpstr>
      <vt:lpstr>Wingdings 2</vt:lpstr>
      <vt:lpstr>Process 03 16x9</vt:lpstr>
      <vt:lpstr>HDOfficeLightV0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2016-09-07T06:45:02Z</dcterms:created>
  <dcterms:modified xsi:type="dcterms:W3CDTF">2016-09-07T12:38:16Z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