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5" r:id="rId9"/>
    <p:sldId id="266" r:id="rId10"/>
    <p:sldId id="267" r:id="rId11"/>
    <p:sldId id="27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EBF006-D258-4625-A8DA-A1EC553DFA59}">
          <p14:sldIdLst>
            <p14:sldId id="256"/>
            <p14:sldId id="260"/>
            <p14:sldId id="257"/>
            <p14:sldId id="258"/>
            <p14:sldId id="261"/>
            <p14:sldId id="262"/>
            <p14:sldId id="263"/>
            <p14:sldId id="265"/>
            <p14:sldId id="266"/>
            <p14:sldId id="267"/>
            <p14:sldId id="27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5243" autoAdjust="0"/>
  </p:normalViewPr>
  <p:slideViewPr>
    <p:cSldViewPr snapToGrid="0">
      <p:cViewPr>
        <p:scale>
          <a:sx n="71" d="100"/>
          <a:sy n="71" d="100"/>
        </p:scale>
        <p:origin x="13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OneDrive\Documents\2016%20-%20Spring\15-418%20Parallel\benchmark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OneDrive\Documents\2016%20-%20Spring\15-418%20Parallel\benchmark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OneDrive\Documents\2016%20-%20Spring\15-418%20Parallel\benchmark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OneDrive\Documents\2016%20-%20Spring\15-418%20Parallel\benchmark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More Simultaneous FPGA Intersections: Throughput Approaches Memory Bandwidth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chemeClr val="lt1">
                  <a:alpha val="50000"/>
                </a:schemeClr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numRef>
              <c:f>Sheet1!$C$27:$C$33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Sheet1!$F$27:$F$33</c:f>
              <c:numCache>
                <c:formatCode>General</c:formatCode>
                <c:ptCount val="7"/>
                <c:pt idx="0">
                  <c:v>1033801.9742746036</c:v>
                </c:pt>
                <c:pt idx="1">
                  <c:v>1795324.6753246754</c:v>
                </c:pt>
                <c:pt idx="2">
                  <c:v>2376891.334250344</c:v>
                </c:pt>
                <c:pt idx="3">
                  <c:v>3217877.094972067</c:v>
                </c:pt>
                <c:pt idx="4">
                  <c:v>3649419.218585005</c:v>
                </c:pt>
                <c:pt idx="5">
                  <c:v>3909502.2624434391</c:v>
                </c:pt>
                <c:pt idx="6">
                  <c:v>4080283.3530106256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F8-4DC9-9F0F-E53818B86FE6}"/>
            </c:ext>
          </c:extLst>
        </c:ser>
        <c:ser>
          <c:idx val="1"/>
          <c:order val="1"/>
          <c:tx>
            <c:v>Theoretical Maximum</c:v>
          </c:tx>
          <c:spPr>
            <a:ln w="28575" cap="rnd" cmpd="sng">
              <a:solidFill>
                <a:schemeClr val="lt1">
                  <a:alpha val="66000"/>
                </a:schemeClr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dLbls>
            <c:dLbl>
              <c:idx val="1"/>
              <c:layout>
                <c:manualLayout>
                  <c:x val="-6.8910753223935292E-2"/>
                  <c:y val="-3.592726212232280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Memory</a:t>
                    </a:r>
                    <a:r>
                      <a:rPr lang="en-US" baseline="0" dirty="0"/>
                      <a:t> Bandwidth Maximum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557368231939574"/>
                      <c:h val="8.926964856158083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1F8-4DC9-9F0F-E53818B86F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Sheet1!$C$26:$C$33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20</c:v>
                </c:pt>
              </c:numCache>
            </c:numRef>
          </c:xVal>
          <c:yVal>
            <c:numRef>
              <c:f>Sheet1!$G$26:$G$33</c:f>
              <c:numCache>
                <c:formatCode>General</c:formatCode>
                <c:ptCount val="8"/>
                <c:pt idx="0">
                  <c:v>4430000</c:v>
                </c:pt>
                <c:pt idx="1">
                  <c:v>4430000</c:v>
                </c:pt>
                <c:pt idx="2">
                  <c:v>4430000</c:v>
                </c:pt>
                <c:pt idx="3">
                  <c:v>4430000</c:v>
                </c:pt>
                <c:pt idx="4">
                  <c:v>4430000</c:v>
                </c:pt>
                <c:pt idx="5">
                  <c:v>4430000</c:v>
                </c:pt>
                <c:pt idx="6">
                  <c:v>4430000</c:v>
                </c:pt>
                <c:pt idx="7">
                  <c:v>4430000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1F8-4DC9-9F0F-E53818B86F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8392064"/>
        <c:axId val="1418370848"/>
      </c:scatterChart>
      <c:valAx>
        <c:axId val="1418392064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Simultaneous Intersections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370848"/>
        <c:crosses val="autoZero"/>
        <c:crossBetween val="midCat"/>
        <c:majorUnit val="4"/>
      </c:valAx>
      <c:valAx>
        <c:axId val="141837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(millions of intersections/</a:t>
                </a:r>
                <a:r>
                  <a:rPr lang="en-US" baseline="0"/>
                  <a:t>second)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392064"/>
        <c:crosses val="autoZero"/>
        <c:crossBetween val="midCat"/>
        <c:dispUnits>
          <c:builtInUnit val="million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Sheet1!$K$7</c:f>
              <c:strCache>
                <c:ptCount val="1"/>
                <c:pt idx="0">
                  <c:v>CPU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elete val="1"/>
          </c:dLbls>
          <c:cat>
            <c:strRef>
              <c:f>Sheet1!$L$6:$O$6</c:f>
              <c:strCache>
                <c:ptCount val="4"/>
                <c:pt idx="0">
                  <c:v>Triangle (1)</c:v>
                </c:pt>
                <c:pt idx="1">
                  <c:v>Cubes (34)</c:v>
                </c:pt>
                <c:pt idx="2">
                  <c:v>Small Plane (1084)</c:v>
                </c:pt>
                <c:pt idx="3">
                  <c:v>Large Plane (138K)</c:v>
                </c:pt>
              </c:strCache>
            </c:strRef>
          </c:cat>
          <c:val>
            <c:numRef>
              <c:f>Sheet1!$L$7:$O$7</c:f>
              <c:numCache>
                <c:formatCode>General</c:formatCode>
                <c:ptCount val="4"/>
                <c:pt idx="0">
                  <c:v>528837</c:v>
                </c:pt>
                <c:pt idx="1">
                  <c:v>2641392.2764227642</c:v>
                </c:pt>
                <c:pt idx="2">
                  <c:v>2690848.5397387091</c:v>
                </c:pt>
                <c:pt idx="3">
                  <c:v>2690848.5397387091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3-48BE-BC03-752EA57B87AA}"/>
            </c:ext>
          </c:extLst>
        </c:ser>
        <c:ser>
          <c:idx val="2"/>
          <c:order val="1"/>
          <c:tx>
            <c:strRef>
              <c:f>Sheet1!$K$9</c:f>
              <c:strCache>
                <c:ptCount val="1"/>
                <c:pt idx="0">
                  <c:v>CPU SIMD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delete val="1"/>
          </c:dLbls>
          <c:cat>
            <c:strRef>
              <c:f>Sheet1!$L$6:$O$6</c:f>
              <c:strCache>
                <c:ptCount val="4"/>
                <c:pt idx="0">
                  <c:v>Triangle (1)</c:v>
                </c:pt>
                <c:pt idx="1">
                  <c:v>Cubes (34)</c:v>
                </c:pt>
                <c:pt idx="2">
                  <c:v>Small Plane (1084)</c:v>
                </c:pt>
                <c:pt idx="3">
                  <c:v>Large Plane (138K)</c:v>
                </c:pt>
              </c:strCache>
            </c:strRef>
          </c:cat>
          <c:val>
            <c:numRef>
              <c:f>Sheet1!$L$9:$O$9</c:f>
              <c:numCache>
                <c:formatCode>General</c:formatCode>
                <c:ptCount val="4"/>
                <c:pt idx="0">
                  <c:v>424168</c:v>
                </c:pt>
                <c:pt idx="1">
                  <c:v>3567683.9237057222</c:v>
                </c:pt>
                <c:pt idx="2">
                  <c:v>3631961.7892819545</c:v>
                </c:pt>
                <c:pt idx="3">
                  <c:v>3923189.7892809999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93-48BE-BC03-752EA57B87AA}"/>
            </c:ext>
          </c:extLst>
        </c:ser>
        <c:ser>
          <c:idx val="1"/>
          <c:order val="2"/>
          <c:tx>
            <c:strRef>
              <c:f>Sheet1!$K$8</c:f>
              <c:strCache>
                <c:ptCount val="1"/>
                <c:pt idx="0">
                  <c:v>CPUx4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delete val="1"/>
          </c:dLbls>
          <c:cat>
            <c:strRef>
              <c:f>Sheet1!$L$6:$O$6</c:f>
              <c:strCache>
                <c:ptCount val="4"/>
                <c:pt idx="0">
                  <c:v>Triangle (1)</c:v>
                </c:pt>
                <c:pt idx="1">
                  <c:v>Cubes (34)</c:v>
                </c:pt>
                <c:pt idx="2">
                  <c:v>Small Plane (1084)</c:v>
                </c:pt>
                <c:pt idx="3">
                  <c:v>Large Plane (138K)</c:v>
                </c:pt>
              </c:strCache>
            </c:strRef>
          </c:cat>
          <c:val>
            <c:numRef>
              <c:f>Sheet1!$L$8:$O$8</c:f>
              <c:numCache>
                <c:formatCode>General</c:formatCode>
                <c:ptCount val="4"/>
                <c:pt idx="0">
                  <c:v>2013820</c:v>
                </c:pt>
                <c:pt idx="1">
                  <c:v>10459959.758551309</c:v>
                </c:pt>
                <c:pt idx="2">
                  <c:v>10978526.329680191</c:v>
                </c:pt>
                <c:pt idx="3">
                  <c:v>11358914.329680201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93-48BE-BC03-752EA57B87AA}"/>
            </c:ext>
          </c:extLst>
        </c:ser>
        <c:ser>
          <c:idx val="3"/>
          <c:order val="3"/>
          <c:tx>
            <c:strRef>
              <c:f>Sheet1!$K$10</c:f>
              <c:strCache>
                <c:ptCount val="1"/>
                <c:pt idx="0">
                  <c:v>CPUx4 SIMD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delete val="1"/>
          </c:dLbls>
          <c:cat>
            <c:strRef>
              <c:f>Sheet1!$L$6:$O$6</c:f>
              <c:strCache>
                <c:ptCount val="4"/>
                <c:pt idx="0">
                  <c:v>Triangle (1)</c:v>
                </c:pt>
                <c:pt idx="1">
                  <c:v>Cubes (34)</c:v>
                </c:pt>
                <c:pt idx="2">
                  <c:v>Small Plane (1084)</c:v>
                </c:pt>
                <c:pt idx="3">
                  <c:v>Large Plane (138K)</c:v>
                </c:pt>
              </c:strCache>
            </c:strRef>
          </c:cat>
          <c:val>
            <c:numRef>
              <c:f>Sheet1!$L$10:$O$10</c:f>
              <c:numCache>
                <c:formatCode>General</c:formatCode>
                <c:ptCount val="4"/>
                <c:pt idx="0">
                  <c:v>1651160</c:v>
                </c:pt>
                <c:pt idx="1">
                  <c:v>14230724.63768116</c:v>
                </c:pt>
                <c:pt idx="2">
                  <c:v>14681076.374673538</c:v>
                </c:pt>
                <c:pt idx="3">
                  <c:v>14681076.374673538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93-48BE-BC03-752EA57B87AA}"/>
            </c:ext>
          </c:extLst>
        </c:ser>
        <c:ser>
          <c:idx val="4"/>
          <c:order val="4"/>
          <c:tx>
            <c:strRef>
              <c:f>Sheet1!$K$11</c:f>
              <c:strCache>
                <c:ptCount val="1"/>
                <c:pt idx="0">
                  <c:v>FPGA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delete val="1"/>
          </c:dLbls>
          <c:cat>
            <c:strRef>
              <c:f>Sheet1!$L$6:$O$6</c:f>
              <c:strCache>
                <c:ptCount val="4"/>
                <c:pt idx="0">
                  <c:v>Triangle (1)</c:v>
                </c:pt>
                <c:pt idx="1">
                  <c:v>Cubes (34)</c:v>
                </c:pt>
                <c:pt idx="2">
                  <c:v>Small Plane (1084)</c:v>
                </c:pt>
                <c:pt idx="3">
                  <c:v>Large Plane (138K)</c:v>
                </c:pt>
              </c:strCache>
            </c:strRef>
          </c:cat>
          <c:val>
            <c:numRef>
              <c:f>Sheet1!$L$11:$O$11</c:f>
              <c:numCache>
                <c:formatCode>General</c:formatCode>
                <c:ptCount val="4"/>
                <c:pt idx="0">
                  <c:v>6825</c:v>
                </c:pt>
                <c:pt idx="1">
                  <c:v>194667</c:v>
                </c:pt>
                <c:pt idx="2">
                  <c:v>636760.22645551222</c:v>
                </c:pt>
                <c:pt idx="3">
                  <c:v>4080283.3530106256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93-48BE-BC03-752EA57B87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502568496"/>
        <c:axId val="1502573488"/>
      </c:barChart>
      <c:catAx>
        <c:axId val="1502568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Scene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573488"/>
        <c:crosses val="autoZero"/>
        <c:auto val="1"/>
        <c:lblAlgn val="ctr"/>
        <c:lblOffset val="100"/>
        <c:noMultiLvlLbl val="0"/>
      </c:catAx>
      <c:valAx>
        <c:axId val="15025734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(millios</a:t>
                </a:r>
                <a:r>
                  <a:rPr lang="en-US" baseline="0"/>
                  <a:t> of intersections/second)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568496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Sheet1!$K$14</c:f>
              <c:strCache>
                <c:ptCount val="1"/>
                <c:pt idx="0">
                  <c:v>CPU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Sheet1!$L$13:$O$13</c:f>
              <c:strCache>
                <c:ptCount val="4"/>
                <c:pt idx="0">
                  <c:v>Triangle (1)</c:v>
                </c:pt>
                <c:pt idx="1">
                  <c:v>Cubes (34)</c:v>
                </c:pt>
                <c:pt idx="2">
                  <c:v>Plane (1084)</c:v>
                </c:pt>
                <c:pt idx="3">
                  <c:v>Large Plane (138K)</c:v>
                </c:pt>
              </c:strCache>
            </c:strRef>
          </c:cat>
          <c:val>
            <c:numRef>
              <c:f>Sheet1!$L$14:$O$14</c:f>
              <c:numCache>
                <c:formatCode>General</c:formatCode>
                <c:ptCount val="4"/>
                <c:pt idx="1">
                  <c:v>3.9601083604539197E-3</c:v>
                </c:pt>
                <c:pt idx="2">
                  <c:v>4.0342556817671796E-3</c:v>
                </c:pt>
                <c:pt idx="3">
                  <c:v>4.0342556817671796E-3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C5-492C-A5C6-7CF97906BD73}"/>
            </c:ext>
          </c:extLst>
        </c:ser>
        <c:ser>
          <c:idx val="2"/>
          <c:order val="1"/>
          <c:tx>
            <c:strRef>
              <c:f>Sheet1!$K$16</c:f>
              <c:strCache>
                <c:ptCount val="1"/>
                <c:pt idx="0">
                  <c:v>CPU SIMD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Sheet1!$L$13:$O$13</c:f>
              <c:strCache>
                <c:ptCount val="4"/>
                <c:pt idx="0">
                  <c:v>Triangle (1)</c:v>
                </c:pt>
                <c:pt idx="1">
                  <c:v>Cubes (34)</c:v>
                </c:pt>
                <c:pt idx="2">
                  <c:v>Plane (1084)</c:v>
                </c:pt>
                <c:pt idx="3">
                  <c:v>Large Plane (138K)</c:v>
                </c:pt>
              </c:strCache>
            </c:strRef>
          </c:cat>
          <c:val>
            <c:numRef>
              <c:f>Sheet1!$L$16:$O$16</c:f>
              <c:numCache>
                <c:formatCode>General</c:formatCode>
                <c:ptCount val="4"/>
                <c:pt idx="0">
                  <c:v>6.3593403298350829E-4</c:v>
                </c:pt>
                <c:pt idx="1">
                  <c:v>5.348851459828669E-3</c:v>
                </c:pt>
                <c:pt idx="2">
                  <c:v>5.4452200738859891E-3</c:v>
                </c:pt>
                <c:pt idx="3">
                  <c:v>5.8818437620404796E-3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C5-492C-A5C6-7CF97906BD73}"/>
            </c:ext>
          </c:extLst>
        </c:ser>
        <c:ser>
          <c:idx val="1"/>
          <c:order val="2"/>
          <c:tx>
            <c:strRef>
              <c:f>Sheet1!$K$15</c:f>
              <c:strCache>
                <c:ptCount val="1"/>
                <c:pt idx="0">
                  <c:v>CPUx4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Sheet1!$L$13:$O$13</c:f>
              <c:strCache>
                <c:ptCount val="4"/>
                <c:pt idx="0">
                  <c:v>Triangle (1)</c:v>
                </c:pt>
                <c:pt idx="1">
                  <c:v>Cubes (34)</c:v>
                </c:pt>
                <c:pt idx="2">
                  <c:v>Plane (1084)</c:v>
                </c:pt>
                <c:pt idx="3">
                  <c:v>Large Plane (138K)</c:v>
                </c:pt>
              </c:strCache>
            </c:strRef>
          </c:cat>
          <c:val>
            <c:numRef>
              <c:f>Sheet1!$L$15:$O$15</c:f>
              <c:numCache>
                <c:formatCode>General</c:formatCode>
                <c:ptCount val="4"/>
                <c:pt idx="0">
                  <c:v>3.0192203898050975E-3</c:v>
                </c:pt>
                <c:pt idx="1">
                  <c:v>1.5682098588532697E-2</c:v>
                </c:pt>
                <c:pt idx="2">
                  <c:v>1.6459559714662956E-2</c:v>
                </c:pt>
                <c:pt idx="3">
                  <c:v>1.7029856566237182E-2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C5-492C-A5C6-7CF97906BD73}"/>
            </c:ext>
          </c:extLst>
        </c:ser>
        <c:ser>
          <c:idx val="3"/>
          <c:order val="3"/>
          <c:tx>
            <c:strRef>
              <c:f>Sheet1!$K$17</c:f>
              <c:strCache>
                <c:ptCount val="1"/>
                <c:pt idx="0">
                  <c:v>CPUx4 SIMD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strRef>
              <c:f>Sheet1!$L$13:$O$13</c:f>
              <c:strCache>
                <c:ptCount val="4"/>
                <c:pt idx="0">
                  <c:v>Triangle (1)</c:v>
                </c:pt>
                <c:pt idx="1">
                  <c:v>Cubes (34)</c:v>
                </c:pt>
                <c:pt idx="2">
                  <c:v>Plane (1084)</c:v>
                </c:pt>
                <c:pt idx="3">
                  <c:v>Large Plane (138K)</c:v>
                </c:pt>
              </c:strCache>
            </c:strRef>
          </c:cat>
          <c:val>
            <c:numRef>
              <c:f>Sheet1!$L$17:$O$17</c:f>
              <c:numCache>
                <c:formatCode>General</c:formatCode>
                <c:ptCount val="4"/>
                <c:pt idx="0">
                  <c:v>2.4755022488755622E-3</c:v>
                </c:pt>
                <c:pt idx="1">
                  <c:v>2.1335419246898291E-2</c:v>
                </c:pt>
                <c:pt idx="2">
                  <c:v>2.2010609257381616E-2</c:v>
                </c:pt>
                <c:pt idx="3">
                  <c:v>2.2010609257381616E-2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C5-492C-A5C6-7CF97906BD73}"/>
            </c:ext>
          </c:extLst>
        </c:ser>
        <c:ser>
          <c:idx val="4"/>
          <c:order val="4"/>
          <c:tx>
            <c:strRef>
              <c:f>Sheet1!$K$18</c:f>
              <c:strCache>
                <c:ptCount val="1"/>
                <c:pt idx="0">
                  <c:v>FPGA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strRef>
              <c:f>Sheet1!$L$13:$O$13</c:f>
              <c:strCache>
                <c:ptCount val="4"/>
                <c:pt idx="0">
                  <c:v>Triangle (1)</c:v>
                </c:pt>
                <c:pt idx="1">
                  <c:v>Cubes (34)</c:v>
                </c:pt>
                <c:pt idx="2">
                  <c:v>Plane (1084)</c:v>
                </c:pt>
                <c:pt idx="3">
                  <c:v>Large Plane (138K)</c:v>
                </c:pt>
              </c:strCache>
            </c:strRef>
          </c:cat>
          <c:val>
            <c:numRef>
              <c:f>Sheet1!$L$18:$O$18</c:f>
              <c:numCache>
                <c:formatCode>General</c:formatCode>
                <c:ptCount val="4"/>
                <c:pt idx="0">
                  <c:v>6.8250000000000006E-5</c:v>
                </c:pt>
                <c:pt idx="1">
                  <c:v>1.94667E-3</c:v>
                </c:pt>
                <c:pt idx="2">
                  <c:v>6.3676022645551226E-3</c:v>
                </c:pt>
                <c:pt idx="3">
                  <c:v>4.0802833530106254E-2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C5-492C-A5C6-7CF97906BD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502573904"/>
        <c:axId val="1502575568"/>
      </c:barChart>
      <c:catAx>
        <c:axId val="1502573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Scene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575568"/>
        <c:crosses val="autoZero"/>
        <c:auto val="1"/>
        <c:lblAlgn val="ctr"/>
        <c:lblOffset val="100"/>
        <c:noMultiLvlLbl val="0"/>
      </c:catAx>
      <c:valAx>
        <c:axId val="15025755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</a:t>
                </a:r>
                <a:r>
                  <a:rPr lang="en-US" baseline="0"/>
                  <a:t> (intersections/clock)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573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Sheet1!$Q$14</c:f>
              <c:strCache>
                <c:ptCount val="1"/>
                <c:pt idx="0">
                  <c:v>CPU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Sheet1!$R$13:$U$13</c:f>
              <c:strCache>
                <c:ptCount val="4"/>
                <c:pt idx="0">
                  <c:v>Triangle (1)</c:v>
                </c:pt>
                <c:pt idx="1">
                  <c:v>Cubes (34)</c:v>
                </c:pt>
                <c:pt idx="2">
                  <c:v>Small Plane (1084)</c:v>
                </c:pt>
                <c:pt idx="3">
                  <c:v>Large Plane (138K)</c:v>
                </c:pt>
              </c:strCache>
            </c:strRef>
          </c:cat>
          <c:val>
            <c:numRef>
              <c:f>Sheet1!$R$14:$U$14</c:f>
              <c:numCache>
                <c:formatCode>General</c:formatCode>
                <c:ptCount val="4"/>
                <c:pt idx="0">
                  <c:v>344743.80704041722</c:v>
                </c:pt>
                <c:pt idx="1">
                  <c:v>1721898.4852821147</c:v>
                </c:pt>
                <c:pt idx="2">
                  <c:v>1754138.5526327959</c:v>
                </c:pt>
                <c:pt idx="3">
                  <c:v>1754138.5526327959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7B-47A4-8D4F-AD9FC0BF9655}"/>
            </c:ext>
          </c:extLst>
        </c:ser>
        <c:ser>
          <c:idx val="2"/>
          <c:order val="1"/>
          <c:tx>
            <c:strRef>
              <c:f>Sheet1!$Q$16</c:f>
              <c:strCache>
                <c:ptCount val="1"/>
                <c:pt idx="0">
                  <c:v>CPU SIMD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Sheet1!$R$13:$U$13</c:f>
              <c:strCache>
                <c:ptCount val="4"/>
                <c:pt idx="0">
                  <c:v>Triangle (1)</c:v>
                </c:pt>
                <c:pt idx="1">
                  <c:v>Cubes (34)</c:v>
                </c:pt>
                <c:pt idx="2">
                  <c:v>Small Plane (1084)</c:v>
                </c:pt>
                <c:pt idx="3">
                  <c:v>Large Plane (138K)</c:v>
                </c:pt>
              </c:strCache>
            </c:strRef>
          </c:cat>
          <c:val>
            <c:numRef>
              <c:f>Sheet1!$R$16:$U$16</c:f>
              <c:numCache>
                <c:formatCode>General</c:formatCode>
                <c:ptCount val="4"/>
                <c:pt idx="0">
                  <c:v>276511.08213820076</c:v>
                </c:pt>
                <c:pt idx="1">
                  <c:v>2325739.1940715266</c:v>
                </c:pt>
                <c:pt idx="2">
                  <c:v>2367641.3228695923</c:v>
                </c:pt>
                <c:pt idx="3">
                  <c:v>2557490.0842770534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7B-47A4-8D4F-AD9FC0BF9655}"/>
            </c:ext>
          </c:extLst>
        </c:ser>
        <c:ser>
          <c:idx val="1"/>
          <c:order val="2"/>
          <c:tx>
            <c:strRef>
              <c:f>Sheet1!$Q$15</c:f>
              <c:strCache>
                <c:ptCount val="1"/>
                <c:pt idx="0">
                  <c:v>CPUx4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Sheet1!$R$13:$U$13</c:f>
              <c:strCache>
                <c:ptCount val="4"/>
                <c:pt idx="0">
                  <c:v>Triangle (1)</c:v>
                </c:pt>
                <c:pt idx="1">
                  <c:v>Cubes (34)</c:v>
                </c:pt>
                <c:pt idx="2">
                  <c:v>Small Plane (1084)</c:v>
                </c:pt>
                <c:pt idx="3">
                  <c:v>Large Plane (138K)</c:v>
                </c:pt>
              </c:strCache>
            </c:strRef>
          </c:cat>
          <c:val>
            <c:numRef>
              <c:f>Sheet1!$R$15:$U$15</c:f>
              <c:numCache>
                <c:formatCode>General</c:formatCode>
                <c:ptCount val="4"/>
                <c:pt idx="0">
                  <c:v>1312790.0912646675</c:v>
                </c:pt>
                <c:pt idx="1">
                  <c:v>6818748.2128756903</c:v>
                </c:pt>
                <c:pt idx="2">
                  <c:v>7156796.8250848707</c:v>
                </c:pt>
                <c:pt idx="3">
                  <c:v>7404768.1419036509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7B-47A4-8D4F-AD9FC0BF9655}"/>
            </c:ext>
          </c:extLst>
        </c:ser>
        <c:ser>
          <c:idx val="3"/>
          <c:order val="3"/>
          <c:tx>
            <c:strRef>
              <c:f>Sheet1!$Q$17</c:f>
              <c:strCache>
                <c:ptCount val="1"/>
                <c:pt idx="0">
                  <c:v>CPUx4 SIMD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strRef>
              <c:f>Sheet1!$R$13:$U$13</c:f>
              <c:strCache>
                <c:ptCount val="4"/>
                <c:pt idx="0">
                  <c:v>Triangle (1)</c:v>
                </c:pt>
                <c:pt idx="1">
                  <c:v>Cubes (34)</c:v>
                </c:pt>
                <c:pt idx="2">
                  <c:v>Small Plane (1084)</c:v>
                </c:pt>
                <c:pt idx="3">
                  <c:v>Large Plane (138K)</c:v>
                </c:pt>
              </c:strCache>
            </c:strRef>
          </c:cat>
          <c:val>
            <c:numRef>
              <c:f>Sheet1!$R$17:$U$17</c:f>
              <c:numCache>
                <c:formatCode>General</c:formatCode>
                <c:ptCount val="4"/>
                <c:pt idx="0">
                  <c:v>1076375.4889178618</c:v>
                </c:pt>
                <c:pt idx="1">
                  <c:v>9276873.9489446934</c:v>
                </c:pt>
                <c:pt idx="2">
                  <c:v>9570453.9600218628</c:v>
                </c:pt>
                <c:pt idx="3">
                  <c:v>9570453.9600218628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7B-47A4-8D4F-AD9FC0BF9655}"/>
            </c:ext>
          </c:extLst>
        </c:ser>
        <c:ser>
          <c:idx val="4"/>
          <c:order val="4"/>
          <c:tx>
            <c:strRef>
              <c:f>Sheet1!$Q$18</c:f>
              <c:strCache>
                <c:ptCount val="1"/>
                <c:pt idx="0">
                  <c:v>FPGA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strRef>
              <c:f>Sheet1!$R$13:$U$13</c:f>
              <c:strCache>
                <c:ptCount val="4"/>
                <c:pt idx="0">
                  <c:v>Triangle (1)</c:v>
                </c:pt>
                <c:pt idx="1">
                  <c:v>Cubes (34)</c:v>
                </c:pt>
                <c:pt idx="2">
                  <c:v>Small Plane (1084)</c:v>
                </c:pt>
                <c:pt idx="3">
                  <c:v>Large Plane (138K)</c:v>
                </c:pt>
              </c:strCache>
            </c:strRef>
          </c:cat>
          <c:val>
            <c:numRef>
              <c:f>Sheet1!$R$18:$U$18</c:f>
              <c:numCache>
                <c:formatCode>General</c:formatCode>
                <c:ptCount val="4"/>
                <c:pt idx="0">
                  <c:v>17062.5</c:v>
                </c:pt>
                <c:pt idx="1">
                  <c:v>486667.5</c:v>
                </c:pt>
                <c:pt idx="2">
                  <c:v>1591900.5661387804</c:v>
                </c:pt>
                <c:pt idx="3">
                  <c:v>10200708.382526563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7B-47A4-8D4F-AD9FC0BF96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418383744"/>
        <c:axId val="1418384160"/>
      </c:barChart>
      <c:catAx>
        <c:axId val="1418383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Scene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384160"/>
        <c:crosses val="autoZero"/>
        <c:auto val="1"/>
        <c:lblAlgn val="ctr"/>
        <c:lblOffset val="100"/>
        <c:noMultiLvlLbl val="0"/>
      </c:catAx>
      <c:valAx>
        <c:axId val="14183841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Millions</a:t>
                </a:r>
                <a:r>
                  <a:rPr lang="en-US" baseline="0" dirty="0"/>
                  <a:t> of </a:t>
                </a:r>
                <a:r>
                  <a:rPr lang="en-US" dirty="0"/>
                  <a:t>Intersections/Joule (higher is better)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383744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900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3249F-77A1-4FA7-85B4-6B51B1C0774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4D739-9AD4-4402-84D0-EACEFFC3D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4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</a:t>
            </a:r>
            <a:r>
              <a:rPr lang="en-US" baseline="0" dirty="0"/>
              <a:t> effects to be easily simulated with little programmatic effort: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Soft Shadows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Reflections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Refraction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4D739-9AD4-4402-84D0-EACEFFC3D4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3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</a:t>
            </a:r>
            <a:r>
              <a:rPr lang="en-US" baseline="0" dirty="0"/>
              <a:t> we create a ray extending out from the viewer.</a:t>
            </a:r>
          </a:p>
          <a:p>
            <a:r>
              <a:rPr lang="en-US" baseline="0" dirty="0"/>
              <a:t>Test it for intersections with the scene’s objects (in our case, triangles).</a:t>
            </a:r>
          </a:p>
          <a:p>
            <a:r>
              <a:rPr lang="en-US" baseline="0" dirty="0"/>
              <a:t>Trace a path from collisions to light</a:t>
            </a:r>
          </a:p>
          <a:p>
            <a:r>
              <a:rPr lang="en-US" baseline="0" dirty="0"/>
              <a:t>If material is reflective/refractive, create a new ray travelling in the appropriate direction</a:t>
            </a:r>
          </a:p>
          <a:p>
            <a:endParaRPr lang="en-US" baseline="0" dirty="0"/>
          </a:p>
          <a:p>
            <a:r>
              <a:rPr lang="en-US" baseline="0" dirty="0"/>
              <a:t>Note that this method is highly parallel -&gt; each ray/tri independent </a:t>
            </a:r>
          </a:p>
          <a:p>
            <a:r>
              <a:rPr lang="en-US" baseline="0" dirty="0"/>
              <a:t>My idea: use FPGA to encode many circuits that can do this calculation – more than we have in cores!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4D739-9AD4-4402-84D0-EACEFFC3D4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2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Inherent sequential operation makes this algorithm hard to parallelize internally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4D739-9AD4-4402-84D0-EACEFFC3D4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7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than that, and you’re using valuable power + board space for diminishing</a:t>
            </a:r>
            <a:r>
              <a:rPr lang="en-US" baseline="0" dirty="0"/>
              <a:t> returns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4D739-9AD4-4402-84D0-EACEFFC3D4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9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FPGA is significantly</a:t>
            </a:r>
            <a:r>
              <a:rPr lang="en-US" baseline="0" dirty="0"/>
              <a:t> slower: 100 MHz vs 667 MHz</a:t>
            </a:r>
            <a:endParaRPr lang="en-US" dirty="0"/>
          </a:p>
          <a:p>
            <a:r>
              <a:rPr lang="en-US" dirty="0"/>
              <a:t>FPGA requires</a:t>
            </a:r>
            <a:r>
              <a:rPr lang="en-US" baseline="0" dirty="0"/>
              <a:t> only half as many clock steps!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4D739-9AD4-4402-84D0-EACEFFC3D4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7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D575-021C-4609-B1C8-4BE9982D767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5FA6-1763-4A45-ACC8-0F90297EC1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04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D575-021C-4609-B1C8-4BE9982D767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5FA6-1763-4A45-ACC8-0F90297EC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D575-021C-4609-B1C8-4BE9982D767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5FA6-1763-4A45-ACC8-0F90297EC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D575-021C-4609-B1C8-4BE9982D767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5FA6-1763-4A45-ACC8-0F90297EC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8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D575-021C-4609-B1C8-4BE9982D767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5FA6-1763-4A45-ACC8-0F90297EC1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8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D575-021C-4609-B1C8-4BE9982D767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5FA6-1763-4A45-ACC8-0F90297EC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8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D575-021C-4609-B1C8-4BE9982D767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5FA6-1763-4A45-ACC8-0F90297EC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0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D575-021C-4609-B1C8-4BE9982D767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5FA6-1763-4A45-ACC8-0F90297EC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D575-021C-4609-B1C8-4BE9982D767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5FA6-1763-4A45-ACC8-0F90297EC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1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95FD575-021C-4609-B1C8-4BE9982D767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495FA6-1763-4A45-ACC8-0F90297EC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7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D575-021C-4609-B1C8-4BE9982D767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5FA6-1763-4A45-ACC8-0F90297EC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2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5FD575-021C-4609-B1C8-4BE9982D7674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495FA6-1763-4A45-ACC8-0F90297EC1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6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eativecommons.org/licenses/by/3.0/" TargetMode="External"/><Relationship Id="rId4" Type="http://schemas.openxmlformats.org/officeDocument/2006/relationships/hyperlink" Target="https://en.wikipedia.org/wiki/File:BallsRender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FPGA Accelerated Ray Tracing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Gallagher</a:t>
            </a:r>
          </a:p>
          <a:p>
            <a:r>
              <a:rPr lang="en-US" dirty="0"/>
              <a:t>May 8, 2016</a:t>
            </a:r>
          </a:p>
        </p:txBody>
      </p:sp>
    </p:spTree>
    <p:extLst>
      <p:ext uri="{BB962C8B-B14F-4D97-AF65-F5344CB8AC3E}">
        <p14:creationId xmlns:p14="http://schemas.microsoft.com/office/powerpoint/2010/main" val="91134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Testing Scenes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Triangle (1 triangle)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837061"/>
            <a:ext cx="3703638" cy="2777728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Cubes (34 triangles)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837657"/>
            <a:ext cx="3702050" cy="2776537"/>
          </a:xfrm>
        </p:spPr>
      </p:pic>
    </p:spTree>
    <p:extLst>
      <p:ext uri="{BB962C8B-B14F-4D97-AF65-F5344CB8AC3E}">
        <p14:creationId xmlns:p14="http://schemas.microsoft.com/office/powerpoint/2010/main" val="235764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Testing Scenes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plane (1084 Triangles)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44" y="3511550"/>
            <a:ext cx="1905000" cy="1428750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Large plane (138K Triangles)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837657"/>
            <a:ext cx="3702050" cy="2776537"/>
          </a:xfrm>
        </p:spPr>
      </p:pic>
    </p:spTree>
    <p:extLst>
      <p:ext uri="{BB962C8B-B14F-4D97-AF65-F5344CB8AC3E}">
        <p14:creationId xmlns:p14="http://schemas.microsoft.com/office/powerpoint/2010/main" val="401447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600" dirty="0"/>
              <a:t>Is the FPGA implementation competitive with the others in terms of throughput?</a:t>
            </a:r>
          </a:p>
          <a:p>
            <a:pPr lvl="2"/>
            <a:r>
              <a:rPr lang="en-US" sz="2200" dirty="0"/>
              <a:t>What about in terms of energy efficiency?</a:t>
            </a:r>
          </a:p>
          <a:p>
            <a:pPr marL="384048" lvl="2" indent="0">
              <a:buNone/>
            </a:pPr>
            <a:endParaRPr lang="en-US" sz="2200" dirty="0"/>
          </a:p>
          <a:p>
            <a:pPr marL="384048" lvl="2" indent="0">
              <a:buNone/>
            </a:pPr>
            <a:endParaRPr lang="en-US" sz="2200" dirty="0"/>
          </a:p>
          <a:p>
            <a:pPr lvl="1"/>
            <a:r>
              <a:rPr lang="en-US" sz="2600" dirty="0"/>
              <a:t>What workloads are best suited to each implementation?</a:t>
            </a:r>
          </a:p>
        </p:txBody>
      </p:sp>
    </p:spTree>
    <p:extLst>
      <p:ext uri="{BB962C8B-B14F-4D97-AF65-F5344CB8AC3E}">
        <p14:creationId xmlns:p14="http://schemas.microsoft.com/office/powerpoint/2010/main" val="162698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Becomes More Competitive with Scale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185144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014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is Competitive when Adjusted for Clock Speeds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125034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31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is More Power Efficient With High Loads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907611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8257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FPGAs are well suited for very high loads with little synchronization requirements</a:t>
            </a:r>
          </a:p>
          <a:p>
            <a:pPr lvl="1"/>
            <a:r>
              <a:rPr lang="en-US" sz="2000" dirty="0"/>
              <a:t>Communication overhead becomes irrelevant</a:t>
            </a:r>
          </a:p>
          <a:p>
            <a:pPr lvl="1"/>
            <a:r>
              <a:rPr lang="en-US" sz="2000" dirty="0"/>
              <a:t>Natural parallelism makes FPGAs extremely flexible, once the programmer overcomes the learning curve</a:t>
            </a:r>
            <a:endParaRPr lang="en-US" sz="2400" dirty="0"/>
          </a:p>
          <a:p>
            <a:r>
              <a:rPr lang="en-US" sz="2400" dirty="0"/>
              <a:t>FPGAs can be used to compute simple operations with </a:t>
            </a:r>
            <a:r>
              <a:rPr lang="en-US" sz="2400" b="1" dirty="0"/>
              <a:t>high energy efficiency</a:t>
            </a:r>
          </a:p>
          <a:p>
            <a:r>
              <a:rPr lang="en-US" sz="2400" b="1" dirty="0"/>
              <a:t>Memory bandwidth is key</a:t>
            </a:r>
            <a:r>
              <a:rPr lang="en-US" sz="2400" dirty="0"/>
              <a:t> – and a detail I should have paid attention to earlier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164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Overcome the memory bandwidth barrier</a:t>
            </a:r>
          </a:p>
          <a:p>
            <a:pPr lvl="1"/>
            <a:r>
              <a:rPr lang="en-US" sz="2200" dirty="0"/>
              <a:t>Non-stream based memory interfaces</a:t>
            </a:r>
          </a:p>
          <a:p>
            <a:pPr lvl="1"/>
            <a:r>
              <a:rPr lang="en-US" sz="2200" dirty="0"/>
              <a:t>Reduce the amount of data that needs to be communicated between the FPGA and the processor</a:t>
            </a:r>
          </a:p>
          <a:p>
            <a:r>
              <a:rPr lang="en-US" sz="2400" b="1" dirty="0"/>
              <a:t>Take advantage of parallelism beyond the ray/triangle-level</a:t>
            </a:r>
          </a:p>
          <a:p>
            <a:pPr lvl="1"/>
            <a:r>
              <a:rPr lang="en-US" sz="2200" dirty="0"/>
              <a:t>“Bundle” data transfers to the FPGA to reduce communication overhead</a:t>
            </a:r>
          </a:p>
          <a:p>
            <a:pPr lvl="1"/>
            <a:r>
              <a:rPr lang="en-US" sz="2200" dirty="0"/>
              <a:t>Offload color calculations to the FPGA as well</a:t>
            </a:r>
          </a:p>
          <a:p>
            <a:pPr lvl="1"/>
            <a:r>
              <a:rPr lang="en-US" sz="2200" dirty="0"/>
              <a:t>Perform the “reduce step” on the FPGA, finding the </a:t>
            </a:r>
            <a:r>
              <a:rPr lang="en-US" sz="2200" b="1" dirty="0"/>
              <a:t>closest</a:t>
            </a:r>
            <a:r>
              <a:rPr lang="en-US" sz="2200" dirty="0"/>
              <a:t> triangle intersection rather than the time</a:t>
            </a:r>
          </a:p>
        </p:txBody>
      </p:sp>
    </p:spTree>
    <p:extLst>
      <p:ext uri="{BB962C8B-B14F-4D97-AF65-F5344CB8AC3E}">
        <p14:creationId xmlns:p14="http://schemas.microsoft.com/office/powerpoint/2010/main" val="1959628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Brandon Perez</a:t>
            </a:r>
          </a:p>
          <a:p>
            <a:pPr lvl="1"/>
            <a:r>
              <a:rPr lang="en-US" sz="2200" dirty="0"/>
              <a:t>Wrote the AXI Direct Memory Access driver for the </a:t>
            </a:r>
            <a:r>
              <a:rPr lang="en-US" sz="2200" dirty="0" err="1"/>
              <a:t>Zedboard</a:t>
            </a:r>
            <a:endParaRPr lang="en-US" sz="2200" dirty="0"/>
          </a:p>
          <a:p>
            <a:pPr lvl="1"/>
            <a:r>
              <a:rPr lang="en-US" sz="2200" dirty="0"/>
              <a:t>Advice and support working with FPGAs</a:t>
            </a:r>
          </a:p>
          <a:p>
            <a:r>
              <a:rPr lang="en-US" sz="2400" b="1" dirty="0"/>
              <a:t>Prof. James Hoe</a:t>
            </a:r>
          </a:p>
          <a:p>
            <a:pPr lvl="1"/>
            <a:r>
              <a:rPr lang="en-US" sz="2200" dirty="0"/>
              <a:t>Provided </a:t>
            </a:r>
            <a:r>
              <a:rPr lang="en-US" sz="2200" dirty="0" err="1"/>
              <a:t>Zedboard</a:t>
            </a:r>
            <a:r>
              <a:rPr lang="en-US" sz="2200" dirty="0"/>
              <a:t> hardware, software and reading material</a:t>
            </a:r>
          </a:p>
          <a:p>
            <a:r>
              <a:rPr lang="en-US" sz="2400" b="1" dirty="0"/>
              <a:t>15-462 Course Staff</a:t>
            </a:r>
          </a:p>
          <a:p>
            <a:pPr lvl="1"/>
            <a:r>
              <a:rPr lang="en-US" sz="2200" dirty="0"/>
              <a:t>Built the core of the CPU ray tracer this project is based on</a:t>
            </a:r>
          </a:p>
          <a:p>
            <a:r>
              <a:rPr lang="en-US" sz="2400" b="1" dirty="0"/>
              <a:t>Prof. </a:t>
            </a:r>
            <a:r>
              <a:rPr lang="en-US" sz="2400" b="1" dirty="0" err="1"/>
              <a:t>Kayvon</a:t>
            </a:r>
            <a:r>
              <a:rPr lang="en-US" sz="2400" b="1" dirty="0"/>
              <a:t>, Prof. Bryant and the 15-418 Course Staff</a:t>
            </a:r>
          </a:p>
          <a:p>
            <a:pPr lvl="1"/>
            <a:r>
              <a:rPr lang="en-US" sz="2200" dirty="0"/>
              <a:t>Thank you for running a great course!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4555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err="1"/>
              <a:t>yoU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6442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implemented a </a:t>
            </a:r>
            <a:r>
              <a:rPr lang="en-US" sz="2400" b="1" dirty="0"/>
              <a:t>parallel ray tracer</a:t>
            </a:r>
            <a:r>
              <a:rPr lang="en-US" sz="2400" dirty="0"/>
              <a:t>, using FPGA hardware to accelerate computation.</a:t>
            </a:r>
          </a:p>
          <a:p>
            <a:pPr lvl="1"/>
            <a:r>
              <a:rPr lang="en-US" sz="2200" dirty="0"/>
              <a:t>The ray tracer supports CPU operation, multithreading, and SIMD as well, for comparison</a:t>
            </a:r>
          </a:p>
          <a:p>
            <a:pPr marL="0">
              <a:buNone/>
            </a:pPr>
            <a:r>
              <a:rPr lang="en-US" sz="2400" dirty="0"/>
              <a:t>This method is </a:t>
            </a:r>
            <a:r>
              <a:rPr lang="en-US" sz="2400" b="1" dirty="0"/>
              <a:t>very competitive </a:t>
            </a:r>
            <a:r>
              <a:rPr lang="en-US" sz="2400" dirty="0"/>
              <a:t>for large payloads, and offers improvements on </a:t>
            </a:r>
            <a:r>
              <a:rPr lang="en-US" sz="2400" b="1" dirty="0"/>
              <a:t>energy efficiency</a:t>
            </a:r>
            <a:endParaRPr lang="en-US" sz="1800" b="1" dirty="0"/>
          </a:p>
          <a:p>
            <a:pPr marL="452628" lvl="1" indent="-342900"/>
            <a:r>
              <a:rPr lang="en-US" sz="2200" b="1" dirty="0"/>
              <a:t>Memory bandwidth limits </a:t>
            </a:r>
            <a:r>
              <a:rPr lang="en-US" sz="2200" dirty="0"/>
              <a:t>the performance gain, but this problem can be fixed</a:t>
            </a:r>
          </a:p>
        </p:txBody>
      </p:sp>
    </p:spTree>
    <p:extLst>
      <p:ext uri="{BB962C8B-B14F-4D97-AF65-F5344CB8AC3E}">
        <p14:creationId xmlns:p14="http://schemas.microsoft.com/office/powerpoint/2010/main" val="85934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Ray Tracing?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Ray Tracing </a:t>
            </a:r>
            <a:r>
              <a:rPr lang="en-US" sz="2400" dirty="0"/>
              <a:t>is a image rendering technique that simulates the travel of light through an image.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56" y="2796071"/>
            <a:ext cx="4902107" cy="2757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6055" y="5607484"/>
            <a:ext cx="4902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Photo Credit: </a:t>
            </a:r>
            <a:r>
              <a:rPr lang="en-US" sz="900" dirty="0" err="1">
                <a:hlinkClick r:id="rId4"/>
              </a:rPr>
              <a:t>Mimigu</a:t>
            </a:r>
            <a:r>
              <a:rPr lang="en-US" sz="900" dirty="0"/>
              <a:t>, </a:t>
            </a:r>
            <a:r>
              <a:rPr lang="en-US" sz="900" dirty="0">
                <a:hlinkClick r:id="rId5"/>
              </a:rPr>
              <a:t>Creative Commons Attribution License 3.0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9890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3186645" cy="1729654"/>
          </a:xfrm>
        </p:spPr>
        <p:txBody>
          <a:bodyPr>
            <a:normAutofit/>
          </a:bodyPr>
          <a:lstStyle/>
          <a:p>
            <a:r>
              <a:rPr lang="en-US" sz="2400" dirty="0"/>
              <a:t>We trace light </a:t>
            </a:r>
            <a:r>
              <a:rPr lang="en-US" sz="2400" b="1" dirty="0"/>
              <a:t>backwards </a:t>
            </a:r>
            <a:r>
              <a:rPr lang="en-US" sz="2400" dirty="0"/>
              <a:t>from each pixel through the scene</a:t>
            </a:r>
            <a:endParaRPr lang="en-US" sz="2400" b="1" dirty="0"/>
          </a:p>
        </p:txBody>
      </p:sp>
      <p:sp>
        <p:nvSpPr>
          <p:cNvPr id="4" name="Oval 3"/>
          <p:cNvSpPr/>
          <p:nvPr/>
        </p:nvSpPr>
        <p:spPr>
          <a:xfrm>
            <a:off x="6473503" y="3839893"/>
            <a:ext cx="1738859" cy="17913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</a:p>
        </p:txBody>
      </p:sp>
      <p:sp>
        <p:nvSpPr>
          <p:cNvPr id="5" name="16-Point Star 4"/>
          <p:cNvSpPr/>
          <p:nvPr/>
        </p:nvSpPr>
        <p:spPr>
          <a:xfrm>
            <a:off x="4422100" y="1965792"/>
            <a:ext cx="1686393" cy="1633927"/>
          </a:xfrm>
          <a:prstGeom prst="star16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Light source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34265" y="3888448"/>
            <a:ext cx="1064303" cy="498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41058" y="4385036"/>
            <a:ext cx="1057510" cy="406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2246825" y="3379989"/>
            <a:ext cx="2283163" cy="2010094"/>
          </a:xfrm>
          <a:prstGeom prst="arc">
            <a:avLst>
              <a:gd name="adj1" fmla="val 19792081"/>
              <a:gd name="adj2" fmla="val 15162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750968" y="4206240"/>
            <a:ext cx="914400" cy="7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52523" y="4198620"/>
            <a:ext cx="396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351583" y="3888448"/>
            <a:ext cx="297180" cy="302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4"/>
          </p:cNvCxnSpPr>
          <p:nvPr/>
        </p:nvCxnSpPr>
        <p:spPr>
          <a:xfrm flipH="1" flipV="1">
            <a:off x="5861529" y="3360439"/>
            <a:ext cx="348771" cy="3657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8942" y="4218988"/>
            <a:ext cx="70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06" y="3884257"/>
            <a:ext cx="1793908" cy="181469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731315" y="4381958"/>
            <a:ext cx="197872" cy="19187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0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Xilinx Zynq-7000 System on Chip (“</a:t>
            </a:r>
            <a:r>
              <a:rPr lang="en-US" sz="2400" dirty="0" err="1"/>
              <a:t>Zedboard</a:t>
            </a:r>
            <a:r>
              <a:rPr lang="en-US" sz="2400" dirty="0"/>
              <a:t>”)</a:t>
            </a:r>
          </a:p>
          <a:p>
            <a:pPr marL="578358" lvl="1" indent="-285750"/>
            <a:r>
              <a:rPr lang="en-US" dirty="0"/>
              <a:t>Dual-core ARM Cortex-A9 CPU (@667 </a:t>
            </a:r>
            <a:r>
              <a:rPr lang="en-US"/>
              <a:t>MHz) with ARM NEON SIMD</a:t>
            </a:r>
            <a:endParaRPr lang="en-US" dirty="0"/>
          </a:p>
          <a:p>
            <a:pPr marL="578358" lvl="1" indent="-285750"/>
            <a:r>
              <a:rPr lang="en-US" dirty="0"/>
              <a:t>1GB on board RAM</a:t>
            </a:r>
          </a:p>
          <a:p>
            <a:pPr marL="578358" lvl="1" indent="-285750"/>
            <a:r>
              <a:rPr lang="en-US" dirty="0"/>
              <a:t>On board FPGA in communication with the ARM processor at 266 Mb/s through Direct Memory Access</a:t>
            </a:r>
          </a:p>
          <a:p>
            <a:pPr marL="0" indent="0">
              <a:buNone/>
            </a:pPr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High Level Synthesis (HLS)</a:t>
            </a:r>
          </a:p>
          <a:p>
            <a:pPr marL="578358" lvl="1" indent="-285750"/>
            <a:r>
              <a:rPr lang="en-US" dirty="0"/>
              <a:t>Interface for compiling C-like code to hardware that can be implemented in the FPGA</a:t>
            </a:r>
          </a:p>
          <a:p>
            <a:pPr marL="0" indent="0">
              <a:buNone/>
            </a:pPr>
            <a:r>
              <a:rPr lang="en-US" dirty="0"/>
              <a:t>C++ Ray Tracer running on ARM</a:t>
            </a:r>
          </a:p>
          <a:p>
            <a:pPr marL="578358" lvl="1" indent="-285750"/>
            <a:r>
              <a:rPr lang="en-US" dirty="0"/>
              <a:t>Heavily based on the 15-462 Computer Graphics ray tracer</a:t>
            </a:r>
          </a:p>
          <a:p>
            <a:pPr marL="578358" lvl="1" indent="-285750"/>
            <a:r>
              <a:rPr lang="en-US" dirty="0"/>
              <a:t>Processes each ray independently, calculating its intersection with triangles in the scene in sequence</a:t>
            </a:r>
          </a:p>
          <a:p>
            <a:pPr marL="578358" lvl="1" indent="-285750"/>
            <a:r>
              <a:rPr lang="en-US" dirty="0"/>
              <a:t>Support for SIMD and FPGA acceleration was added</a:t>
            </a:r>
          </a:p>
        </p:txBody>
      </p:sp>
    </p:spTree>
    <p:extLst>
      <p:ext uri="{BB962C8B-B14F-4D97-AF65-F5344CB8AC3E}">
        <p14:creationId xmlns:p14="http://schemas.microsoft.com/office/powerpoint/2010/main" val="81160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Triangle/Ray intersection 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11" y="1971690"/>
            <a:ext cx="4986618" cy="4022725"/>
          </a:xfrm>
        </p:spPr>
      </p:pic>
      <p:sp>
        <p:nvSpPr>
          <p:cNvPr id="8" name="Left Brace 7"/>
          <p:cNvSpPr/>
          <p:nvPr/>
        </p:nvSpPr>
        <p:spPr>
          <a:xfrm>
            <a:off x="822960" y="2739154"/>
            <a:ext cx="305879" cy="156176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814868" y="4366785"/>
            <a:ext cx="305879" cy="16846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814867" y="4799708"/>
            <a:ext cx="305879" cy="103465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814867" y="4576385"/>
            <a:ext cx="305879" cy="16846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0556" y="2674418"/>
            <a:ext cx="461665" cy="32084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Each block dependent on the last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395242" y="4616845"/>
            <a:ext cx="260563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06075" y="4366785"/>
            <a:ext cx="2690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division takes more than 1/3 of the processing time!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9441" y="2860535"/>
            <a:ext cx="4867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known as the “</a:t>
            </a:r>
            <a:r>
              <a:rPr lang="en-US" dirty="0" err="1"/>
              <a:t>Möller-Trumbore</a:t>
            </a:r>
            <a:r>
              <a:rPr lang="en-US" dirty="0"/>
              <a:t>” algorithm</a:t>
            </a:r>
          </a:p>
          <a:p>
            <a:endParaRPr lang="en-US" dirty="0"/>
          </a:p>
          <a:p>
            <a:r>
              <a:rPr lang="en-US" dirty="0"/>
              <a:t>Trivial to implement with SIMD – just </a:t>
            </a:r>
            <a:r>
              <a:rPr lang="en-US" dirty="0" err="1"/>
              <a:t>vectorize</a:t>
            </a:r>
            <a:r>
              <a:rPr lang="en-US" dirty="0"/>
              <a:t> the inputs and the operations</a:t>
            </a:r>
          </a:p>
        </p:txBody>
      </p:sp>
    </p:spTree>
    <p:extLst>
      <p:ext uri="{BB962C8B-B14F-4D97-AF65-F5344CB8AC3E}">
        <p14:creationId xmlns:p14="http://schemas.microsoft.com/office/powerpoint/2010/main" val="197516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Problem: </a:t>
            </a:r>
            <a:r>
              <a:rPr lang="en-US" dirty="0"/>
              <a:t>The streaming interconnect I use only allows </a:t>
            </a:r>
            <a:r>
              <a:rPr lang="en-US" b="1" dirty="0"/>
              <a:t>one data read and write at a time</a:t>
            </a:r>
          </a:p>
          <a:p>
            <a:r>
              <a:rPr lang="en-US" b="1" dirty="0"/>
              <a:t>Solution: </a:t>
            </a:r>
            <a:r>
              <a:rPr lang="en-US" dirty="0"/>
              <a:t>Create </a:t>
            </a:r>
            <a:r>
              <a:rPr lang="en-US" b="1" dirty="0"/>
              <a:t>multiple </a:t>
            </a:r>
            <a:r>
              <a:rPr lang="en-US" dirty="0"/>
              <a:t>circuits, and </a:t>
            </a:r>
            <a:r>
              <a:rPr lang="en-US" b="1" dirty="0"/>
              <a:t>stagger</a:t>
            </a:r>
            <a:r>
              <a:rPr lang="en-US" dirty="0"/>
              <a:t> their operation so many are calculating while the next is reading and the last is writing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Question: How many circuits </a:t>
            </a:r>
            <a:r>
              <a:rPr lang="en-US" b="1"/>
              <a:t>should I </a:t>
            </a:r>
            <a:r>
              <a:rPr lang="en-US" b="1" dirty="0"/>
              <a:t>make?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18855"/>
              </p:ext>
            </p:extLst>
          </p:nvPr>
        </p:nvGraphicFramePr>
        <p:xfrm>
          <a:off x="1546859" y="3573758"/>
          <a:ext cx="6095999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50272641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671623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2028162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245174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924494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553470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74597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36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9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59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Turns out, 16-20 simultaneous intersections is the best we can do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930573"/>
              </p:ext>
            </p:extLst>
          </p:nvPr>
        </p:nvGraphicFramePr>
        <p:xfrm>
          <a:off x="1917541" y="2360247"/>
          <a:ext cx="5354636" cy="3552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433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CPU</a:t>
            </a:r>
          </a:p>
          <a:p>
            <a:pPr lvl="1"/>
            <a:r>
              <a:rPr lang="en-US" dirty="0"/>
              <a:t>Single-threaded CPU implementation</a:t>
            </a:r>
            <a:endParaRPr lang="en-US" b="1" dirty="0"/>
          </a:p>
          <a:p>
            <a:r>
              <a:rPr lang="en-US" b="1" dirty="0"/>
              <a:t>CPUx4</a:t>
            </a:r>
          </a:p>
          <a:p>
            <a:pPr lvl="1"/>
            <a:r>
              <a:rPr lang="en-US" dirty="0"/>
              <a:t>4-threaded CPU implementation, running on the dual-core processor</a:t>
            </a:r>
            <a:endParaRPr lang="en-US" b="1" dirty="0"/>
          </a:p>
          <a:p>
            <a:r>
              <a:rPr lang="en-US" b="1" dirty="0"/>
              <a:t>CPU SIMD</a:t>
            </a:r>
          </a:p>
          <a:p>
            <a:pPr lvl="1"/>
            <a:r>
              <a:rPr lang="en-US" dirty="0"/>
              <a:t>Single-threaded CPU with SIMD vector operations</a:t>
            </a:r>
          </a:p>
          <a:p>
            <a:r>
              <a:rPr lang="en-US" b="1" dirty="0"/>
              <a:t>CPUx4 SIMD</a:t>
            </a:r>
          </a:p>
          <a:p>
            <a:pPr lvl="1"/>
            <a:r>
              <a:rPr lang="en-US" dirty="0"/>
              <a:t>4-threaded CPU implementation with SIMD vector operations</a:t>
            </a:r>
          </a:p>
          <a:p>
            <a:r>
              <a:rPr lang="en-US" b="1" dirty="0"/>
              <a:t>FPGA</a:t>
            </a:r>
          </a:p>
          <a:p>
            <a:pPr lvl="1"/>
            <a:r>
              <a:rPr lang="en-US" dirty="0"/>
              <a:t>Single CPU thread sends data to FPGA, which implements 20 simultaneous triangle intersection tests</a:t>
            </a:r>
          </a:p>
        </p:txBody>
      </p:sp>
    </p:spTree>
    <p:extLst>
      <p:ext uri="{BB962C8B-B14F-4D97-AF65-F5344CB8AC3E}">
        <p14:creationId xmlns:p14="http://schemas.microsoft.com/office/powerpoint/2010/main" val="38826777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</TotalTime>
  <Words>871</Words>
  <Application>Microsoft Office PowerPoint</Application>
  <PresentationFormat>On-screen Show (4:3)</PresentationFormat>
  <Paragraphs>146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FPGA Accelerated Ray Tracing</vt:lpstr>
      <vt:lpstr>Summary</vt:lpstr>
      <vt:lpstr>What is Ray Tracing?</vt:lpstr>
      <vt:lpstr>Demonstration</vt:lpstr>
      <vt:lpstr>Hardware &amp; Tools</vt:lpstr>
      <vt:lpstr>The Triangle/Ray intersection algorithm</vt:lpstr>
      <vt:lpstr>FPGA Parallelism</vt:lpstr>
      <vt:lpstr>Memory Limitations</vt:lpstr>
      <vt:lpstr>Testing Configurations</vt:lpstr>
      <vt:lpstr>Four Testing Scenes</vt:lpstr>
      <vt:lpstr>Four Testing Scenes</vt:lpstr>
      <vt:lpstr>Questions to Ask</vt:lpstr>
      <vt:lpstr>FPGA Becomes More Competitive with Scale</vt:lpstr>
      <vt:lpstr>FPGA is Competitive when Adjusted for Clock Speeds</vt:lpstr>
      <vt:lpstr>FPGA is More Power Efficient With High Loads</vt:lpstr>
      <vt:lpstr>Conclusion</vt:lpstr>
      <vt:lpstr>Future Work</vt:lpstr>
      <vt:lpstr>Acknowledgements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Gallagher</dc:creator>
  <cp:lastModifiedBy>Justin Gallagher</cp:lastModifiedBy>
  <cp:revision>202</cp:revision>
  <dcterms:created xsi:type="dcterms:W3CDTF">2016-05-09T02:15:45Z</dcterms:created>
  <dcterms:modified xsi:type="dcterms:W3CDTF">2016-05-09T13:09:39Z</dcterms:modified>
</cp:coreProperties>
</file>