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notesMasterIdLst>
    <p:notesMasterId r:id="rId14"/>
  </p:notesMasterIdLst>
  <p:sldIdLst>
    <p:sldId id="256" r:id="rId2"/>
    <p:sldId id="257" r:id="rId3"/>
    <p:sldId id="259" r:id="rId4"/>
    <p:sldId id="260" r:id="rId5"/>
    <p:sldId id="261" r:id="rId6"/>
    <p:sldId id="258"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2376"/>
    <p:restoredTop sz="94674"/>
  </p:normalViewPr>
  <p:slideViewPr>
    <p:cSldViewPr snapToGrid="0" snapToObjects="1">
      <p:cViewPr varScale="1">
        <p:scale>
          <a:sx n="170" d="100"/>
          <a:sy n="170" d="100"/>
        </p:scale>
        <p:origin x="208" y="496"/>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6F668-26EF-D24E-9083-7396ACCAE163}" type="datetimeFigureOut">
              <a:rPr lang="en-US" smtClean="0"/>
              <a:t>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7E188-4224-8644-90B4-76EF440CF1D7}" type="slidenum">
              <a:rPr lang="en-US" smtClean="0"/>
              <a:t>‹#›</a:t>
            </a:fld>
            <a:endParaRPr lang="en-US"/>
          </a:p>
        </p:txBody>
      </p:sp>
    </p:spTree>
    <p:extLst>
      <p:ext uri="{BB962C8B-B14F-4D97-AF65-F5344CB8AC3E}">
        <p14:creationId xmlns:p14="http://schemas.microsoft.com/office/powerpoint/2010/main" val="345753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IZvpKhA6t8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37E188-4224-8644-90B4-76EF440CF1D7}" type="slidenum">
              <a:rPr lang="en-US" smtClean="0"/>
              <a:t>1</a:t>
            </a:fld>
            <a:endParaRPr lang="en-US"/>
          </a:p>
        </p:txBody>
      </p:sp>
    </p:spTree>
    <p:extLst>
      <p:ext uri="{BB962C8B-B14F-4D97-AF65-F5344CB8AC3E}">
        <p14:creationId xmlns:p14="http://schemas.microsoft.com/office/powerpoint/2010/main" val="1444227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3.</a:t>
            </a:r>
          </a:p>
        </p:txBody>
      </p:sp>
      <p:sp>
        <p:nvSpPr>
          <p:cNvPr id="4" name="Slide Number Placeholder 3"/>
          <p:cNvSpPr>
            <a:spLocks noGrp="1"/>
          </p:cNvSpPr>
          <p:nvPr>
            <p:ph type="sldNum" sz="quarter" idx="5"/>
          </p:nvPr>
        </p:nvSpPr>
        <p:spPr/>
        <p:txBody>
          <a:bodyPr/>
          <a:lstStyle/>
          <a:p>
            <a:fld id="{C037E188-4224-8644-90B4-76EF440CF1D7}" type="slidenum">
              <a:rPr lang="en-US" smtClean="0"/>
              <a:t>10</a:t>
            </a:fld>
            <a:endParaRPr lang="en-US"/>
          </a:p>
        </p:txBody>
      </p:sp>
    </p:spTree>
    <p:extLst>
      <p:ext uri="{BB962C8B-B14F-4D97-AF65-F5344CB8AC3E}">
        <p14:creationId xmlns:p14="http://schemas.microsoft.com/office/powerpoint/2010/main" val="10120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p:txBody>
      </p:sp>
      <p:sp>
        <p:nvSpPr>
          <p:cNvPr id="4" name="Slide Number Placeholder 3"/>
          <p:cNvSpPr>
            <a:spLocks noGrp="1"/>
          </p:cNvSpPr>
          <p:nvPr>
            <p:ph type="sldNum" sz="quarter" idx="5"/>
          </p:nvPr>
        </p:nvSpPr>
        <p:spPr/>
        <p:txBody>
          <a:bodyPr/>
          <a:lstStyle/>
          <a:p>
            <a:fld id="{C037E188-4224-8644-90B4-76EF440CF1D7}" type="slidenum">
              <a:rPr lang="en-US" smtClean="0"/>
              <a:t>11</a:t>
            </a:fld>
            <a:endParaRPr lang="en-US"/>
          </a:p>
        </p:txBody>
      </p:sp>
    </p:spTree>
    <p:extLst>
      <p:ext uri="{BB962C8B-B14F-4D97-AF65-F5344CB8AC3E}">
        <p14:creationId xmlns:p14="http://schemas.microsoft.com/office/powerpoint/2010/main" val="205162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p:txBody>
      </p:sp>
      <p:sp>
        <p:nvSpPr>
          <p:cNvPr id="4" name="Slide Number Placeholder 3"/>
          <p:cNvSpPr>
            <a:spLocks noGrp="1"/>
          </p:cNvSpPr>
          <p:nvPr>
            <p:ph type="sldNum" sz="quarter" idx="5"/>
          </p:nvPr>
        </p:nvSpPr>
        <p:spPr/>
        <p:txBody>
          <a:bodyPr/>
          <a:lstStyle/>
          <a:p>
            <a:fld id="{C037E188-4224-8644-90B4-76EF440CF1D7}" type="slidenum">
              <a:rPr lang="en-US" smtClean="0"/>
              <a:t>12</a:t>
            </a:fld>
            <a:endParaRPr lang="en-US"/>
          </a:p>
        </p:txBody>
      </p:sp>
    </p:spTree>
    <p:extLst>
      <p:ext uri="{BB962C8B-B14F-4D97-AF65-F5344CB8AC3E}">
        <p14:creationId xmlns:p14="http://schemas.microsoft.com/office/powerpoint/2010/main" val="318399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70788"/>
          </a:xfrm>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a:p>
            <a:endParaRPr lang="en-US" dirty="0"/>
          </a:p>
          <a:p>
            <a:r>
              <a:rPr lang="en-US" dirty="0"/>
              <a:t>Erlang was built with these principles in mind.</a:t>
            </a:r>
          </a:p>
          <a:p>
            <a:r>
              <a:rPr lang="en-US" dirty="0"/>
              <a:t>Erlang processes are completely isolated from each other.  No shared memory.</a:t>
            </a:r>
          </a:p>
          <a:p>
            <a:r>
              <a:rPr lang="en-US" dirty="0"/>
              <a:t>Immutable data – superstar of Chap 1</a:t>
            </a:r>
          </a:p>
          <a:p>
            <a:endParaRPr lang="en-US" dirty="0"/>
          </a:p>
          <a:p>
            <a:r>
              <a:rPr lang="en-US" dirty="0"/>
              <a:t>Scalability… scalability is possible because there is no shared memory.  No synchronization mechanisms like locks, mutexes, or semaphores.</a:t>
            </a:r>
          </a:p>
          <a:p>
            <a:endParaRPr lang="en-US" dirty="0"/>
          </a:p>
          <a:p>
            <a:r>
              <a:rPr lang="en-US" dirty="0"/>
              <a:t>Processes communicates messages with each other.  The interaction between processes becomes much simpler to understand.</a:t>
            </a:r>
          </a:p>
          <a:p>
            <a:endParaRPr lang="en-US" dirty="0"/>
          </a:p>
          <a:p>
            <a:r>
              <a:rPr lang="en-US" dirty="0"/>
              <a:t>Distribution.  Communication between processes works identically when the processes are on the same server, or when they are different servers.  Which is great for implementation and testing.</a:t>
            </a:r>
          </a:p>
          <a:p>
            <a:endParaRPr lang="en-US" dirty="0"/>
          </a:p>
          <a:p>
            <a:r>
              <a:rPr lang="en-US" dirty="0"/>
              <a:t>Responsive – Erlang has its own scheduler, which works very well at sharing the CPUs.  Garbage collection is consistent – each process is completely isolated and shares no memory.  Garbage collection takes less resources, and is very consistent even under high load. (i.e. one core can do garbage collection while another does processing)</a:t>
            </a:r>
          </a:p>
          <a:p>
            <a:endParaRPr lang="en-US" dirty="0"/>
          </a:p>
          <a:p>
            <a:r>
              <a:rPr lang="en-US" dirty="0"/>
              <a:t>BEAM virtual environment will automatically uses all the cores.</a:t>
            </a:r>
          </a:p>
          <a:p>
            <a:r>
              <a:rPr lang="en-US" dirty="0"/>
              <a:t>(Beam = Bogdan / Bjorn’s Erlang Abstract Machine)</a:t>
            </a:r>
          </a:p>
          <a:p>
            <a:endParaRPr lang="en-US" dirty="0"/>
          </a:p>
          <a:p>
            <a:endParaRPr lang="en-US" dirty="0"/>
          </a:p>
        </p:txBody>
      </p:sp>
      <p:sp>
        <p:nvSpPr>
          <p:cNvPr id="4" name="Slide Number Placeholder 3"/>
          <p:cNvSpPr>
            <a:spLocks noGrp="1"/>
          </p:cNvSpPr>
          <p:nvPr>
            <p:ph type="sldNum" sz="quarter" idx="5"/>
          </p:nvPr>
        </p:nvSpPr>
        <p:spPr/>
        <p:txBody>
          <a:bodyPr/>
          <a:lstStyle/>
          <a:p>
            <a:fld id="{C037E188-4224-8644-90B4-76EF440CF1D7}" type="slidenum">
              <a:rPr lang="en-US" smtClean="0"/>
              <a:t>2</a:t>
            </a:fld>
            <a:endParaRPr lang="en-US"/>
          </a:p>
        </p:txBody>
      </p:sp>
    </p:spTree>
    <p:extLst>
      <p:ext uri="{BB962C8B-B14F-4D97-AF65-F5344CB8AC3E}">
        <p14:creationId xmlns:p14="http://schemas.microsoft.com/office/powerpoint/2010/main" val="354586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70788"/>
          </a:xfrm>
        </p:spPr>
        <p:txBody>
          <a:bodyPr/>
          <a:lstStyle/>
          <a:p>
            <a:endParaRPr lang="en-US" dirty="0"/>
          </a:p>
          <a:p>
            <a:r>
              <a:rPr lang="en-US" dirty="0"/>
              <a:t>Basically it is a bunch of extra tools and more clear code.</a:t>
            </a:r>
          </a:p>
          <a:p>
            <a:endParaRPr lang="en-US" dirty="0"/>
          </a:p>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a:p>
            <a:endParaRPr lang="en-US" dirty="0"/>
          </a:p>
        </p:txBody>
      </p:sp>
      <p:sp>
        <p:nvSpPr>
          <p:cNvPr id="4" name="Slide Number Placeholder 3"/>
          <p:cNvSpPr>
            <a:spLocks noGrp="1"/>
          </p:cNvSpPr>
          <p:nvPr>
            <p:ph type="sldNum" sz="quarter" idx="5"/>
          </p:nvPr>
        </p:nvSpPr>
        <p:spPr/>
        <p:txBody>
          <a:bodyPr/>
          <a:lstStyle/>
          <a:p>
            <a:fld id="{C037E188-4224-8644-90B4-76EF440CF1D7}" type="slidenum">
              <a:rPr lang="en-US" smtClean="0"/>
              <a:t>3</a:t>
            </a:fld>
            <a:endParaRPr lang="en-US"/>
          </a:p>
        </p:txBody>
      </p:sp>
    </p:spTree>
    <p:extLst>
      <p:ext uri="{BB962C8B-B14F-4D97-AF65-F5344CB8AC3E}">
        <p14:creationId xmlns:p14="http://schemas.microsoft.com/office/powerpoint/2010/main" val="110990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70788"/>
          </a:xfrm>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a:p>
            <a:endParaRPr lang="en-US" dirty="0"/>
          </a:p>
        </p:txBody>
      </p:sp>
      <p:sp>
        <p:nvSpPr>
          <p:cNvPr id="4" name="Slide Number Placeholder 3"/>
          <p:cNvSpPr>
            <a:spLocks noGrp="1"/>
          </p:cNvSpPr>
          <p:nvPr>
            <p:ph type="sldNum" sz="quarter" idx="5"/>
          </p:nvPr>
        </p:nvSpPr>
        <p:spPr/>
        <p:txBody>
          <a:bodyPr/>
          <a:lstStyle/>
          <a:p>
            <a:fld id="{C037E188-4224-8644-90B4-76EF440CF1D7}" type="slidenum">
              <a:rPr lang="en-US" smtClean="0"/>
              <a:t>4</a:t>
            </a:fld>
            <a:endParaRPr lang="en-US"/>
          </a:p>
        </p:txBody>
      </p:sp>
    </p:spTree>
    <p:extLst>
      <p:ext uri="{BB962C8B-B14F-4D97-AF65-F5344CB8AC3E}">
        <p14:creationId xmlns:p14="http://schemas.microsoft.com/office/powerpoint/2010/main" val="1971846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70788"/>
          </a:xfrm>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1</a:t>
            </a:r>
          </a:p>
          <a:p>
            <a:endParaRPr lang="en-US" dirty="0"/>
          </a:p>
          <a:p>
            <a:endParaRPr lang="en-US" dirty="0"/>
          </a:p>
        </p:txBody>
      </p:sp>
      <p:sp>
        <p:nvSpPr>
          <p:cNvPr id="4" name="Slide Number Placeholder 3"/>
          <p:cNvSpPr>
            <a:spLocks noGrp="1"/>
          </p:cNvSpPr>
          <p:nvPr>
            <p:ph type="sldNum" sz="quarter" idx="5"/>
          </p:nvPr>
        </p:nvSpPr>
        <p:spPr/>
        <p:txBody>
          <a:bodyPr/>
          <a:lstStyle/>
          <a:p>
            <a:fld id="{C037E188-4224-8644-90B4-76EF440CF1D7}" type="slidenum">
              <a:rPr lang="en-US" smtClean="0"/>
              <a:t>5</a:t>
            </a:fld>
            <a:endParaRPr lang="en-US"/>
          </a:p>
        </p:txBody>
      </p:sp>
    </p:spTree>
    <p:extLst>
      <p:ext uri="{BB962C8B-B14F-4D97-AF65-F5344CB8AC3E}">
        <p14:creationId xmlns:p14="http://schemas.microsoft.com/office/powerpoint/2010/main" val="174675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Phoenix uses </a:t>
            </a:r>
            <a:r>
              <a:rPr lang="en-US" dirty="0" err="1"/>
              <a:t>Ecto</a:t>
            </a:r>
            <a:r>
              <a:rPr lang="en-US" dirty="0"/>
              <a:t>.  But they are separate because if you want a database application without a web framework, there is no need to include Phoenix</a:t>
            </a:r>
          </a:p>
          <a:p>
            <a:endParaRPr lang="en-US" dirty="0"/>
          </a:p>
          <a:p>
            <a:r>
              <a:rPr lang="en-US" dirty="0"/>
              <a:t>This speaks to the general-purpose capability of Elixir.  These 4 applications are all unique, and each has been built from the ground up with Elixir.</a:t>
            </a:r>
          </a:p>
          <a:p>
            <a:endParaRPr lang="en-US" dirty="0"/>
          </a:p>
          <a:p>
            <a:r>
              <a:rPr lang="en-US" dirty="0"/>
              <a:t>These applications are all leading in their class, and Elixir is only 7 years old!  That shows the enthusiasm the community has for the language.</a:t>
            </a:r>
          </a:p>
        </p:txBody>
      </p:sp>
      <p:sp>
        <p:nvSpPr>
          <p:cNvPr id="4" name="Slide Number Placeholder 3"/>
          <p:cNvSpPr>
            <a:spLocks noGrp="1"/>
          </p:cNvSpPr>
          <p:nvPr>
            <p:ph type="sldNum" sz="quarter" idx="5"/>
          </p:nvPr>
        </p:nvSpPr>
        <p:spPr/>
        <p:txBody>
          <a:bodyPr/>
          <a:lstStyle/>
          <a:p>
            <a:fld id="{C037E188-4224-8644-90B4-76EF440CF1D7}" type="slidenum">
              <a:rPr lang="en-US" smtClean="0"/>
              <a:t>6</a:t>
            </a:fld>
            <a:endParaRPr lang="en-US"/>
          </a:p>
        </p:txBody>
      </p:sp>
    </p:spTree>
    <p:extLst>
      <p:ext uri="{BB962C8B-B14F-4D97-AF65-F5344CB8AC3E}">
        <p14:creationId xmlns:p14="http://schemas.microsoft.com/office/powerpoint/2010/main" val="1806794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Erlang and Elixir are completely compatible, and you can even call Erlang code directly from Elixir.</a:t>
            </a:r>
          </a:p>
        </p:txBody>
      </p:sp>
      <p:sp>
        <p:nvSpPr>
          <p:cNvPr id="4" name="Slide Number Placeholder 3"/>
          <p:cNvSpPr>
            <a:spLocks noGrp="1"/>
          </p:cNvSpPr>
          <p:nvPr>
            <p:ph type="sldNum" sz="quarter" idx="5"/>
          </p:nvPr>
        </p:nvSpPr>
        <p:spPr/>
        <p:txBody>
          <a:bodyPr/>
          <a:lstStyle/>
          <a:p>
            <a:fld id="{C037E188-4224-8644-90B4-76EF440CF1D7}" type="slidenum">
              <a:rPr lang="en-US" smtClean="0"/>
              <a:t>7</a:t>
            </a:fld>
            <a:endParaRPr lang="en-US"/>
          </a:p>
        </p:txBody>
      </p:sp>
    </p:spTree>
    <p:extLst>
      <p:ext uri="{BB962C8B-B14F-4D97-AF65-F5344CB8AC3E}">
        <p14:creationId xmlns:p14="http://schemas.microsoft.com/office/powerpoint/2010/main" val="274830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Python, the dictionary object is mutable.</a:t>
            </a:r>
          </a:p>
          <a:p>
            <a:endParaRPr lang="en-US" dirty="0"/>
          </a:p>
          <a:p>
            <a:r>
              <a:rPr lang="en-US" dirty="0"/>
              <a:t>With Elixir, the function takes inputs and returns an output.  Nothing mutates.</a:t>
            </a:r>
          </a:p>
          <a:p>
            <a:endParaRPr lang="en-US" dirty="0"/>
          </a:p>
          <a:p>
            <a:r>
              <a:rPr lang="en-US" dirty="0"/>
              <a:t>Credit: Jose </a:t>
            </a:r>
            <a:r>
              <a:rPr lang="en-US" dirty="0" err="1"/>
              <a:t>Valim</a:t>
            </a:r>
            <a:r>
              <a:rPr lang="en-US" dirty="0"/>
              <a:t>, </a:t>
            </a:r>
            <a:r>
              <a:rPr lang="en-US" dirty="0" err="1"/>
              <a:t>ElixirConf</a:t>
            </a:r>
            <a:r>
              <a:rPr lang="en-US" dirty="0"/>
              <a:t> 2017, </a:t>
            </a:r>
            <a:r>
              <a:rPr lang="en-CA" dirty="0">
                <a:hlinkClick r:id="rId3"/>
              </a:rPr>
              <a:t>https://www.youtube.com/watch?v=IZvpKhA6t8A</a:t>
            </a:r>
            <a:r>
              <a:rPr lang="en-CA" dirty="0"/>
              <a:t>, 22:15 mark.</a:t>
            </a:r>
            <a:endParaRPr lang="en-US" dirty="0"/>
          </a:p>
        </p:txBody>
      </p:sp>
      <p:sp>
        <p:nvSpPr>
          <p:cNvPr id="4" name="Slide Number Placeholder 3"/>
          <p:cNvSpPr>
            <a:spLocks noGrp="1"/>
          </p:cNvSpPr>
          <p:nvPr>
            <p:ph type="sldNum" sz="quarter" idx="5"/>
          </p:nvPr>
        </p:nvSpPr>
        <p:spPr/>
        <p:txBody>
          <a:bodyPr/>
          <a:lstStyle/>
          <a:p>
            <a:fld id="{C037E188-4224-8644-90B4-76EF440CF1D7}" type="slidenum">
              <a:rPr lang="en-US" smtClean="0"/>
              <a:t>8</a:t>
            </a:fld>
            <a:endParaRPr lang="en-US"/>
          </a:p>
        </p:txBody>
      </p:sp>
    </p:spTree>
    <p:extLst>
      <p:ext uri="{BB962C8B-B14F-4D97-AF65-F5344CB8AC3E}">
        <p14:creationId xmlns:p14="http://schemas.microsoft.com/office/powerpoint/2010/main" val="235640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Elixir in Action, 2</a:t>
            </a:r>
            <a:r>
              <a:rPr lang="en-US" baseline="30000" dirty="0"/>
              <a:t>nd</a:t>
            </a:r>
            <a:r>
              <a:rPr lang="en-US" dirty="0"/>
              <a:t> </a:t>
            </a:r>
            <a:r>
              <a:rPr lang="en-US" dirty="0" err="1"/>
              <a:t>ed</a:t>
            </a:r>
            <a:r>
              <a:rPr lang="en-US" dirty="0"/>
              <a:t>, by </a:t>
            </a:r>
            <a:r>
              <a:rPr lang="en-US" dirty="0" err="1"/>
              <a:t>Sasa</a:t>
            </a:r>
            <a:r>
              <a:rPr lang="en-US" dirty="0"/>
              <a:t> </a:t>
            </a:r>
            <a:r>
              <a:rPr lang="en-US" dirty="0" err="1"/>
              <a:t>Juric</a:t>
            </a:r>
            <a:r>
              <a:rPr lang="en-US" dirty="0"/>
              <a:t>. Chapter 3.</a:t>
            </a:r>
          </a:p>
        </p:txBody>
      </p:sp>
      <p:sp>
        <p:nvSpPr>
          <p:cNvPr id="4" name="Slide Number Placeholder 3"/>
          <p:cNvSpPr>
            <a:spLocks noGrp="1"/>
          </p:cNvSpPr>
          <p:nvPr>
            <p:ph type="sldNum" sz="quarter" idx="5"/>
          </p:nvPr>
        </p:nvSpPr>
        <p:spPr/>
        <p:txBody>
          <a:bodyPr/>
          <a:lstStyle/>
          <a:p>
            <a:fld id="{C037E188-4224-8644-90B4-76EF440CF1D7}" type="slidenum">
              <a:rPr lang="en-US" smtClean="0"/>
              <a:t>9</a:t>
            </a:fld>
            <a:endParaRPr lang="en-US"/>
          </a:p>
        </p:txBody>
      </p:sp>
    </p:spTree>
    <p:extLst>
      <p:ext uri="{BB962C8B-B14F-4D97-AF65-F5344CB8AC3E}">
        <p14:creationId xmlns:p14="http://schemas.microsoft.com/office/powerpoint/2010/main" val="63914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ABE3C1-DBE1-495D-B57B-2849774B866A}" type="datetimeFigureOut">
              <a:rPr lang="en-US" smtClean="0"/>
              <a:t>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30068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12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89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93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0578ACC-22D6-47C1-A373-4FD133E34F3C}" type="datetimeFigureOut">
              <a:rPr lang="en-US" smtClean="0"/>
              <a:t>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070921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9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1578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31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261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1444B-B92B-4E27-8C94-BB93EAF5CB18}" type="datetimeFigureOut">
              <a:rPr lang="en-US" smtClean="0"/>
              <a:t>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477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D6E9DEC-419B-4CC5-A080-3B06BD5A8291}" type="datetimeFigureOut">
              <a:rPr lang="en-US" smtClean="0"/>
              <a:t>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7443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D6E9DEC-419B-4CC5-A080-3B06BD5A8291}" type="datetimeFigureOut">
              <a:rPr lang="en-US" smtClean="0"/>
              <a:t>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55829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45B0-171B-F94D-A6FE-61E0D2F8AE37}"/>
              </a:ext>
            </a:extLst>
          </p:cNvPr>
          <p:cNvSpPr>
            <a:spLocks noGrp="1"/>
          </p:cNvSpPr>
          <p:nvPr>
            <p:ph type="ctrTitle"/>
          </p:nvPr>
        </p:nvSpPr>
        <p:spPr/>
        <p:txBody>
          <a:bodyPr/>
          <a:lstStyle/>
          <a:p>
            <a:r>
              <a:rPr lang="en-US" dirty="0"/>
              <a:t>Elixir Session 1</a:t>
            </a:r>
          </a:p>
        </p:txBody>
      </p:sp>
      <p:sp>
        <p:nvSpPr>
          <p:cNvPr id="3" name="Subtitle 2">
            <a:extLst>
              <a:ext uri="{FF2B5EF4-FFF2-40B4-BE49-F238E27FC236}">
                <a16:creationId xmlns:a16="http://schemas.microsoft.com/office/drawing/2014/main" id="{07818FD7-9539-FD44-9AD1-2BF66EB94D41}"/>
              </a:ext>
            </a:extLst>
          </p:cNvPr>
          <p:cNvSpPr>
            <a:spLocks noGrp="1"/>
          </p:cNvSpPr>
          <p:nvPr>
            <p:ph type="subTitle" idx="1"/>
          </p:nvPr>
        </p:nvSpPr>
        <p:spPr/>
        <p:txBody>
          <a:bodyPr/>
          <a:lstStyle/>
          <a:p>
            <a:r>
              <a:rPr lang="en-US" dirty="0"/>
              <a:t>Justin Gamble</a:t>
            </a:r>
          </a:p>
        </p:txBody>
      </p:sp>
    </p:spTree>
    <p:extLst>
      <p:ext uri="{BB962C8B-B14F-4D97-AF65-F5344CB8AC3E}">
        <p14:creationId xmlns:p14="http://schemas.microsoft.com/office/powerpoint/2010/main" val="78539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Case example</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def</a:t>
            </a:r>
            <a:r>
              <a:rPr lang="en-US" sz="3600" dirty="0">
                <a:latin typeface="Courier New" panose="02070309020205020404" pitchFamily="49" charset="0"/>
                <a:cs typeface="Courier New" panose="02070309020205020404" pitchFamily="49" charset="0"/>
              </a:rPr>
              <a:t> max(a, b) </a:t>
            </a:r>
            <a:r>
              <a:rPr lang="en-US" sz="3600" dirty="0">
                <a:solidFill>
                  <a:schemeClr val="accent4">
                    <a:lumMod val="75000"/>
                  </a:schemeClr>
                </a:solidFill>
                <a:latin typeface="Courier New" panose="02070309020205020404" pitchFamily="49" charset="0"/>
                <a:cs typeface="Courier New" panose="02070309020205020404" pitchFamily="49" charset="0"/>
              </a:rPr>
              <a:t>do</a:t>
            </a:r>
          </a:p>
          <a:p>
            <a:pPr marL="530352" lvl="1" indent="0">
              <a:buNone/>
            </a:pPr>
            <a:r>
              <a:rPr lang="en-US" sz="3600" dirty="0">
                <a:latin typeface="Courier New" panose="02070309020205020404" pitchFamily="49" charset="0"/>
                <a:cs typeface="Courier New" panose="02070309020205020404" pitchFamily="49" charset="0"/>
              </a:rPr>
              <a:t>  </a:t>
            </a:r>
            <a:r>
              <a:rPr lang="en-US" sz="3600" dirty="0">
                <a:solidFill>
                  <a:schemeClr val="accent4">
                    <a:lumMod val="75000"/>
                  </a:schemeClr>
                </a:solidFill>
                <a:latin typeface="Courier New" panose="02070309020205020404" pitchFamily="49" charset="0"/>
                <a:cs typeface="Courier New" panose="02070309020205020404" pitchFamily="49" charset="0"/>
              </a:rPr>
              <a:t>case</a:t>
            </a:r>
            <a:r>
              <a:rPr lang="en-US" sz="3600" dirty="0">
                <a:latin typeface="Courier New" panose="02070309020205020404" pitchFamily="49" charset="0"/>
                <a:cs typeface="Courier New" panose="02070309020205020404" pitchFamily="49" charset="0"/>
              </a:rPr>
              <a:t> a &gt;= b </a:t>
            </a:r>
            <a:r>
              <a:rPr lang="en-US" sz="3600" dirty="0">
                <a:solidFill>
                  <a:schemeClr val="accent4">
                    <a:lumMod val="75000"/>
                  </a:schemeClr>
                </a:solidFill>
                <a:latin typeface="Courier New" panose="02070309020205020404" pitchFamily="49" charset="0"/>
                <a:cs typeface="Courier New" panose="02070309020205020404" pitchFamily="49" charset="0"/>
              </a:rPr>
              <a:t>do</a:t>
            </a:r>
          </a:p>
          <a:p>
            <a:pPr marL="530352" lvl="1" indent="0">
              <a:buNone/>
            </a:pPr>
            <a:r>
              <a:rPr lang="en-US" sz="3600" dirty="0">
                <a:latin typeface="Courier New" panose="02070309020205020404" pitchFamily="49" charset="0"/>
                <a:cs typeface="Courier New" panose="02070309020205020404" pitchFamily="49" charset="0"/>
              </a:rPr>
              <a:t>    true -&gt; a</a:t>
            </a:r>
          </a:p>
          <a:p>
            <a:pPr marL="530352" lvl="1" indent="0">
              <a:buNone/>
            </a:pPr>
            <a:r>
              <a:rPr lang="en-US" sz="3600" dirty="0">
                <a:latin typeface="Courier New" panose="02070309020205020404" pitchFamily="49" charset="0"/>
                <a:cs typeface="Courier New" panose="02070309020205020404" pitchFamily="49" charset="0"/>
              </a:rPr>
              <a:t>    false -&gt; b</a:t>
            </a:r>
          </a:p>
          <a:p>
            <a:pPr marL="530352" lvl="1" indent="0">
              <a:buNone/>
            </a:pPr>
            <a:r>
              <a:rPr lang="en-US" sz="3600" dirty="0">
                <a:latin typeface="Courier New" panose="02070309020205020404" pitchFamily="49" charset="0"/>
                <a:cs typeface="Courier New" panose="02070309020205020404" pitchFamily="49" charset="0"/>
              </a:rPr>
              <a:t>  </a:t>
            </a:r>
            <a:r>
              <a:rPr lang="en-US" sz="3600" dirty="0">
                <a:solidFill>
                  <a:schemeClr val="accent4">
                    <a:lumMod val="75000"/>
                  </a:schemeClr>
                </a:solidFill>
                <a:latin typeface="Courier New" panose="02070309020205020404" pitchFamily="49" charset="0"/>
                <a:cs typeface="Courier New" panose="02070309020205020404" pitchFamily="49" charset="0"/>
              </a:rPr>
              <a:t>end</a:t>
            </a: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0241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Sequence of functions: </a:t>
            </a:r>
            <a:br>
              <a:rPr lang="en-US" dirty="0">
                <a:solidFill>
                  <a:schemeClr val="accent6"/>
                </a:solidFill>
              </a:rPr>
            </a:br>
            <a:r>
              <a:rPr lang="en-US" dirty="0">
                <a:solidFill>
                  <a:schemeClr val="accent6"/>
                </a:solidFill>
              </a:rPr>
              <a:t>old-school way</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30352" lvl="1" indent="0">
              <a:buNone/>
            </a:pPr>
            <a:endParaRPr lang="en-US" sz="3600" dirty="0">
              <a:solidFill>
                <a:schemeClr val="accent4">
                  <a:lumMod val="75000"/>
                </a:schemeClr>
              </a:solidFill>
              <a:latin typeface="Courier New" panose="02070309020205020404" pitchFamily="49" charset="0"/>
              <a:cs typeface="Courier New" panose="02070309020205020404" pitchFamily="49" charset="0"/>
            </a:endParaRP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def</a:t>
            </a: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capitalize_words</a:t>
            </a:r>
            <a:r>
              <a:rPr lang="en-US" sz="3600" dirty="0">
                <a:latin typeface="Courier New" panose="02070309020205020404" pitchFamily="49" charset="0"/>
                <a:cs typeface="Courier New" panose="02070309020205020404" pitchFamily="49" charset="0"/>
              </a:rPr>
              <a:t>(title) </a:t>
            </a:r>
            <a:r>
              <a:rPr lang="en-US" sz="3600" dirty="0">
                <a:solidFill>
                  <a:schemeClr val="accent4">
                    <a:lumMod val="75000"/>
                  </a:schemeClr>
                </a:solidFill>
                <a:latin typeface="Courier New" panose="02070309020205020404" pitchFamily="49" charset="0"/>
                <a:cs typeface="Courier New" panose="02070309020205020404" pitchFamily="49" charset="0"/>
              </a:rPr>
              <a:t>do</a:t>
            </a:r>
          </a:p>
          <a:p>
            <a:pPr marL="530352" lvl="1" indent="0">
              <a:buNone/>
            </a:pP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join_with_whitespace</a:t>
            </a:r>
            <a:r>
              <a:rPr lang="en-US" sz="3600" dirty="0">
                <a:latin typeface="Courier New" panose="02070309020205020404" pitchFamily="49" charset="0"/>
                <a:cs typeface="Courier New" panose="02070309020205020404" pitchFamily="49" charset="0"/>
              </a:rPr>
              <a:t>(</a:t>
            </a:r>
          </a:p>
          <a:p>
            <a:pPr marL="530352" lvl="1" indent="0">
              <a:buNone/>
            </a:pP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capitalize_all</a:t>
            </a:r>
            <a:r>
              <a:rPr lang="en-US" sz="3600" dirty="0">
                <a:latin typeface="Courier New" panose="02070309020205020404" pitchFamily="49" charset="0"/>
                <a:cs typeface="Courier New" panose="02070309020205020404" pitchFamily="49" charset="0"/>
              </a:rPr>
              <a:t>(</a:t>
            </a:r>
          </a:p>
          <a:p>
            <a:pPr marL="530352" lvl="1" indent="0">
              <a:buNone/>
            </a:pP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String.split</a:t>
            </a:r>
            <a:r>
              <a:rPr lang="en-US" sz="3600" dirty="0">
                <a:latin typeface="Courier New" panose="02070309020205020404" pitchFamily="49" charset="0"/>
                <a:cs typeface="Courier New" panose="02070309020205020404" pitchFamily="49" charset="0"/>
              </a:rPr>
              <a:t>(title)</a:t>
            </a:r>
          </a:p>
          <a:p>
            <a:pPr marL="530352" lvl="1" indent="0">
              <a:buNone/>
            </a:pPr>
            <a:r>
              <a:rPr lang="en-US" sz="3600" dirty="0">
                <a:latin typeface="Courier New" panose="02070309020205020404" pitchFamily="49" charset="0"/>
                <a:cs typeface="Courier New" panose="02070309020205020404" pitchFamily="49" charset="0"/>
              </a:rPr>
              <a:t>    )</a:t>
            </a:r>
          </a:p>
          <a:p>
            <a:pPr marL="530352" lvl="1" indent="0">
              <a:buNone/>
            </a:pPr>
            <a:r>
              <a:rPr lang="en-US" sz="3600" dirty="0">
                <a:latin typeface="Courier New" panose="02070309020205020404" pitchFamily="49" charset="0"/>
                <a:cs typeface="Courier New" panose="02070309020205020404" pitchFamily="49" charset="0"/>
              </a:rPr>
              <a:t>  ) </a:t>
            </a: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59621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Sequence of functions: </a:t>
            </a:r>
            <a:br>
              <a:rPr lang="en-US" dirty="0">
                <a:solidFill>
                  <a:schemeClr val="accent6"/>
                </a:solidFill>
              </a:rPr>
            </a:br>
            <a:r>
              <a:rPr lang="en-US" dirty="0">
                <a:solidFill>
                  <a:schemeClr val="accent6"/>
                </a:solidFill>
              </a:rPr>
              <a:t>Pipeline operator</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30352" lvl="1" indent="0">
              <a:buNone/>
            </a:pPr>
            <a:endParaRPr lang="en-US" sz="3600" dirty="0">
              <a:solidFill>
                <a:schemeClr val="accent4">
                  <a:lumMod val="75000"/>
                </a:schemeClr>
              </a:solidFill>
              <a:latin typeface="Courier New" panose="02070309020205020404" pitchFamily="49" charset="0"/>
              <a:cs typeface="Courier New" panose="02070309020205020404" pitchFamily="49" charset="0"/>
            </a:endParaRP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def</a:t>
            </a: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capitalize_words</a:t>
            </a:r>
            <a:r>
              <a:rPr lang="en-US" sz="3600" dirty="0">
                <a:latin typeface="Courier New" panose="02070309020205020404" pitchFamily="49" charset="0"/>
                <a:cs typeface="Courier New" panose="02070309020205020404" pitchFamily="49" charset="0"/>
              </a:rPr>
              <a:t>(title) </a:t>
            </a:r>
            <a:r>
              <a:rPr lang="en-US" sz="3600" dirty="0">
                <a:solidFill>
                  <a:schemeClr val="accent4">
                    <a:lumMod val="75000"/>
                  </a:schemeClr>
                </a:solidFill>
                <a:latin typeface="Courier New" panose="02070309020205020404" pitchFamily="49" charset="0"/>
                <a:cs typeface="Courier New" panose="02070309020205020404" pitchFamily="49" charset="0"/>
              </a:rPr>
              <a:t>do</a:t>
            </a:r>
          </a:p>
          <a:p>
            <a:pPr marL="530352" lvl="1" indent="0">
              <a:buNone/>
            </a:pPr>
            <a:r>
              <a:rPr lang="en-US" sz="3600" dirty="0">
                <a:latin typeface="Courier New" panose="02070309020205020404" pitchFamily="49" charset="0"/>
                <a:cs typeface="Courier New" panose="02070309020205020404" pitchFamily="49" charset="0"/>
              </a:rPr>
              <a:t>  title </a:t>
            </a:r>
          </a:p>
          <a:p>
            <a:pPr marL="530352" lvl="1" indent="0">
              <a:buNone/>
            </a:pPr>
            <a:r>
              <a:rPr lang="en-US" sz="3600" dirty="0">
                <a:latin typeface="Courier New" panose="02070309020205020404" pitchFamily="49" charset="0"/>
                <a:cs typeface="Courier New" panose="02070309020205020404" pitchFamily="49" charset="0"/>
              </a:rPr>
              <a:t>  |&gt; </a:t>
            </a:r>
            <a:r>
              <a:rPr lang="en-US" sz="3600" dirty="0" err="1">
                <a:latin typeface="Courier New" panose="02070309020205020404" pitchFamily="49" charset="0"/>
                <a:cs typeface="Courier New" panose="02070309020205020404" pitchFamily="49" charset="0"/>
              </a:rPr>
              <a:t>String.split</a:t>
            </a:r>
            <a:br>
              <a:rPr lang="en-US" sz="3600" dirty="0">
                <a:latin typeface="Courier New" panose="02070309020205020404" pitchFamily="49" charset="0"/>
                <a:cs typeface="Courier New" panose="02070309020205020404" pitchFamily="49" charset="0"/>
              </a:rPr>
            </a:br>
            <a:r>
              <a:rPr lang="en-US" sz="3600" dirty="0">
                <a:latin typeface="Courier New" panose="02070309020205020404" pitchFamily="49" charset="0"/>
                <a:cs typeface="Courier New" panose="02070309020205020404" pitchFamily="49" charset="0"/>
              </a:rPr>
              <a:t>  |&gt; </a:t>
            </a:r>
            <a:r>
              <a:rPr lang="en-US" sz="3600" dirty="0" err="1">
                <a:latin typeface="Courier New" panose="02070309020205020404" pitchFamily="49" charset="0"/>
                <a:cs typeface="Courier New" panose="02070309020205020404" pitchFamily="49" charset="0"/>
              </a:rPr>
              <a:t>capitalize_all</a:t>
            </a:r>
            <a:endParaRPr lang="en-US" sz="3600" dirty="0">
              <a:latin typeface="Courier New" panose="02070309020205020404" pitchFamily="49" charset="0"/>
              <a:cs typeface="Courier New" panose="02070309020205020404" pitchFamily="49" charset="0"/>
            </a:endParaRPr>
          </a:p>
          <a:p>
            <a:pPr marL="530352" lvl="1" indent="0">
              <a:buNone/>
            </a:pPr>
            <a:r>
              <a:rPr lang="en-US" sz="3600" dirty="0">
                <a:latin typeface="Courier New" panose="02070309020205020404" pitchFamily="49" charset="0"/>
                <a:cs typeface="Courier New" panose="02070309020205020404" pitchFamily="49" charset="0"/>
              </a:rPr>
              <a:t>  |&gt; </a:t>
            </a:r>
            <a:r>
              <a:rPr lang="en-US" sz="3600" dirty="0" err="1">
                <a:latin typeface="Courier New" panose="02070309020205020404" pitchFamily="49" charset="0"/>
                <a:cs typeface="Courier New" panose="02070309020205020404" pitchFamily="49" charset="0"/>
              </a:rPr>
              <a:t>join_with_whitespace</a:t>
            </a:r>
            <a:endParaRPr lang="en-US" sz="3600" dirty="0">
              <a:latin typeface="Courier New" panose="02070309020205020404" pitchFamily="49" charset="0"/>
              <a:cs typeface="Courier New" panose="02070309020205020404" pitchFamily="49" charset="0"/>
            </a:endParaRP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299163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17F0-0626-9849-BC70-CF5D8006419E}"/>
              </a:ext>
            </a:extLst>
          </p:cNvPr>
          <p:cNvSpPr>
            <a:spLocks noGrp="1"/>
          </p:cNvSpPr>
          <p:nvPr>
            <p:ph type="title"/>
          </p:nvPr>
        </p:nvSpPr>
        <p:spPr>
          <a:xfrm>
            <a:off x="976009" y="173420"/>
            <a:ext cx="10863894" cy="1485900"/>
          </a:xfrm>
        </p:spPr>
        <p:txBody>
          <a:bodyPr>
            <a:normAutofit/>
          </a:bodyPr>
          <a:lstStyle/>
          <a:p>
            <a:r>
              <a:rPr lang="en-US" dirty="0"/>
              <a:t>Why Erlang?  ... For concurrency &amp; reliability!</a:t>
            </a:r>
          </a:p>
        </p:txBody>
      </p:sp>
      <p:sp>
        <p:nvSpPr>
          <p:cNvPr id="3" name="Content Placeholder 2">
            <a:extLst>
              <a:ext uri="{FF2B5EF4-FFF2-40B4-BE49-F238E27FC236}">
                <a16:creationId xmlns:a16="http://schemas.microsoft.com/office/drawing/2014/main" id="{B565DF8B-BE3D-394E-9678-414647D1A1D1}"/>
              </a:ext>
            </a:extLst>
          </p:cNvPr>
          <p:cNvSpPr>
            <a:spLocks noGrp="1"/>
          </p:cNvSpPr>
          <p:nvPr>
            <p:ph idx="1"/>
          </p:nvPr>
        </p:nvSpPr>
        <p:spPr>
          <a:xfrm>
            <a:off x="976009" y="1316422"/>
            <a:ext cx="11215991" cy="5140564"/>
          </a:xfrm>
        </p:spPr>
        <p:txBody>
          <a:bodyPr>
            <a:noAutofit/>
          </a:bodyPr>
          <a:lstStyle/>
          <a:p>
            <a:r>
              <a:rPr lang="en-US" sz="2800" dirty="0">
                <a:solidFill>
                  <a:srgbClr val="0070C0"/>
                </a:solidFill>
              </a:rPr>
              <a:t>Fault-tolerant</a:t>
            </a:r>
            <a:r>
              <a:rPr lang="en-US" sz="2800" dirty="0"/>
              <a:t> - localize impact of errors, recover from errors</a:t>
            </a:r>
          </a:p>
          <a:p>
            <a:r>
              <a:rPr lang="en-US" sz="2800" dirty="0">
                <a:solidFill>
                  <a:srgbClr val="0070C0"/>
                </a:solidFill>
              </a:rPr>
              <a:t>Scalable</a:t>
            </a:r>
            <a:r>
              <a:rPr lang="en-US" sz="2800" dirty="0"/>
              <a:t> – no shared memory between processes, deal with more load by adding h/w (no s/w changes)</a:t>
            </a:r>
          </a:p>
          <a:p>
            <a:r>
              <a:rPr lang="en-US" sz="2800" dirty="0">
                <a:solidFill>
                  <a:srgbClr val="0070C0"/>
                </a:solidFill>
              </a:rPr>
              <a:t>Distributed</a:t>
            </a:r>
            <a:r>
              <a:rPr lang="en-US" sz="2800" dirty="0"/>
              <a:t> – lightweight threads, applications split across machines (allowing for some machines to fail)</a:t>
            </a:r>
          </a:p>
          <a:p>
            <a:r>
              <a:rPr lang="en-US" sz="2800" dirty="0">
                <a:solidFill>
                  <a:srgbClr val="0070C0"/>
                </a:solidFill>
              </a:rPr>
              <a:t>Responsive</a:t>
            </a:r>
            <a:r>
              <a:rPr lang="en-US" sz="2800" dirty="0"/>
              <a:t> – has its own scheduler, consistent response times, no lengthy waits (i.e. waiting on garbage collection)</a:t>
            </a:r>
          </a:p>
          <a:p>
            <a:endParaRPr lang="en-US" sz="2800" dirty="0"/>
          </a:p>
          <a:p>
            <a:r>
              <a:rPr lang="en-US" sz="2800" b="1" dirty="0">
                <a:solidFill>
                  <a:schemeClr val="accent6"/>
                </a:solidFill>
              </a:rPr>
              <a:t>Proven applications:  </a:t>
            </a:r>
            <a:r>
              <a:rPr lang="en-US" sz="2800" dirty="0">
                <a:solidFill>
                  <a:schemeClr val="accent6"/>
                </a:solidFill>
              </a:rPr>
              <a:t>WhatsApp messaging application, </a:t>
            </a:r>
            <a:r>
              <a:rPr lang="en-US" sz="2800" dirty="0" err="1">
                <a:solidFill>
                  <a:schemeClr val="accent6"/>
                </a:solidFill>
              </a:rPr>
              <a:t>Riak</a:t>
            </a:r>
            <a:r>
              <a:rPr lang="en-US" sz="2800" dirty="0">
                <a:solidFill>
                  <a:schemeClr val="accent6"/>
                </a:solidFill>
              </a:rPr>
              <a:t> distributed database, RabbitMQ message queue, multiplayer backends</a:t>
            </a:r>
          </a:p>
        </p:txBody>
      </p:sp>
    </p:spTree>
    <p:extLst>
      <p:ext uri="{BB962C8B-B14F-4D97-AF65-F5344CB8AC3E}">
        <p14:creationId xmlns:p14="http://schemas.microsoft.com/office/powerpoint/2010/main" val="88901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17F0-0626-9849-BC70-CF5D8006419E}"/>
              </a:ext>
            </a:extLst>
          </p:cNvPr>
          <p:cNvSpPr>
            <a:spLocks noGrp="1"/>
          </p:cNvSpPr>
          <p:nvPr>
            <p:ph type="title"/>
          </p:nvPr>
        </p:nvSpPr>
        <p:spPr>
          <a:xfrm>
            <a:off x="976009" y="204951"/>
            <a:ext cx="10863894" cy="1485900"/>
          </a:xfrm>
        </p:spPr>
        <p:txBody>
          <a:bodyPr>
            <a:normAutofit/>
          </a:bodyPr>
          <a:lstStyle/>
          <a:p>
            <a:r>
              <a:rPr lang="en-US" dirty="0"/>
              <a:t>Why Elixir?  ... Cleaner code, more tools!</a:t>
            </a:r>
          </a:p>
        </p:txBody>
      </p:sp>
      <p:sp>
        <p:nvSpPr>
          <p:cNvPr id="3" name="Content Placeholder 2">
            <a:extLst>
              <a:ext uri="{FF2B5EF4-FFF2-40B4-BE49-F238E27FC236}">
                <a16:creationId xmlns:a16="http://schemas.microsoft.com/office/drawing/2014/main" id="{B565DF8B-BE3D-394E-9678-414647D1A1D1}"/>
              </a:ext>
            </a:extLst>
          </p:cNvPr>
          <p:cNvSpPr>
            <a:spLocks noGrp="1"/>
          </p:cNvSpPr>
          <p:nvPr>
            <p:ph idx="1"/>
          </p:nvPr>
        </p:nvSpPr>
        <p:spPr>
          <a:xfrm>
            <a:off x="976009" y="1316422"/>
            <a:ext cx="11215991" cy="5140564"/>
          </a:xfrm>
        </p:spPr>
        <p:txBody>
          <a:bodyPr>
            <a:noAutofit/>
          </a:bodyPr>
          <a:lstStyle/>
          <a:p>
            <a:r>
              <a:rPr lang="en-US" sz="2800" dirty="0">
                <a:solidFill>
                  <a:schemeClr val="accent6"/>
                </a:solidFill>
              </a:rPr>
              <a:t>Simpler syntax</a:t>
            </a:r>
            <a:r>
              <a:rPr lang="en-US" sz="2800" dirty="0"/>
              <a:t> – closely resembles Python &amp; Ruby</a:t>
            </a:r>
          </a:p>
          <a:p>
            <a:r>
              <a:rPr lang="en-US" sz="2800" dirty="0">
                <a:solidFill>
                  <a:srgbClr val="0070C0"/>
                </a:solidFill>
              </a:rPr>
              <a:t>Polymorphism</a:t>
            </a:r>
            <a:r>
              <a:rPr lang="en-US" sz="2800" dirty="0"/>
              <a:t> – i.e. </a:t>
            </a:r>
            <a:r>
              <a:rPr lang="en-US" sz="2800" dirty="0" err="1"/>
              <a:t>Enum</a:t>
            </a:r>
            <a:r>
              <a:rPr lang="en-US" sz="2800" dirty="0"/>
              <a:t> class works on any Collection type</a:t>
            </a:r>
          </a:p>
          <a:p>
            <a:r>
              <a:rPr lang="en-US" sz="2800" dirty="0">
                <a:solidFill>
                  <a:srgbClr val="0070C0"/>
                </a:solidFill>
              </a:rPr>
              <a:t>Pipeline operator</a:t>
            </a:r>
            <a:r>
              <a:rPr lang="en-US" sz="2800" dirty="0"/>
              <a:t>– for composing sequences of functions</a:t>
            </a:r>
          </a:p>
          <a:p>
            <a:r>
              <a:rPr lang="en-US" sz="2800" dirty="0">
                <a:solidFill>
                  <a:srgbClr val="0070C0"/>
                </a:solidFill>
              </a:rPr>
              <a:t>Mix tool</a:t>
            </a:r>
            <a:r>
              <a:rPr lang="en-US" sz="2800" dirty="0"/>
              <a:t> – manage program dependencies, compile code, run tests</a:t>
            </a:r>
          </a:p>
          <a:p>
            <a:r>
              <a:rPr lang="en-US" sz="2800" dirty="0">
                <a:solidFill>
                  <a:srgbClr val="0070C0"/>
                </a:solidFill>
              </a:rPr>
              <a:t>Documentation</a:t>
            </a:r>
            <a:r>
              <a:rPr lang="en-US" sz="2800" dirty="0"/>
              <a:t>– is excellent!  (and error messages are great too)</a:t>
            </a:r>
            <a:endParaRPr lang="en-US" sz="2800" dirty="0">
              <a:solidFill>
                <a:srgbClr val="0070C0"/>
              </a:solidFill>
            </a:endParaRPr>
          </a:p>
          <a:p>
            <a:r>
              <a:rPr lang="en-US" sz="2800" dirty="0" err="1">
                <a:solidFill>
                  <a:srgbClr val="0070C0"/>
                </a:solidFill>
              </a:rPr>
              <a:t>Iex</a:t>
            </a:r>
            <a:r>
              <a:rPr lang="en-US" sz="2800" dirty="0"/>
              <a:t> – Interactive Elixir, for experimenting with the language</a:t>
            </a:r>
          </a:p>
          <a:p>
            <a:r>
              <a:rPr lang="en-US" sz="2800" dirty="0">
                <a:solidFill>
                  <a:srgbClr val="0070C0"/>
                </a:solidFill>
              </a:rPr>
              <a:t>Improved standard libraries, Unicode support, </a:t>
            </a:r>
            <a:r>
              <a:rPr lang="en-US" sz="2800" dirty="0" err="1">
                <a:solidFill>
                  <a:srgbClr val="0070C0"/>
                </a:solidFill>
              </a:rPr>
              <a:t>Hex.pm</a:t>
            </a:r>
            <a:r>
              <a:rPr lang="en-US" sz="2800" dirty="0">
                <a:solidFill>
                  <a:srgbClr val="0070C0"/>
                </a:solidFill>
              </a:rPr>
              <a:t> package manager</a:t>
            </a:r>
            <a:endParaRPr lang="en-US" sz="2800" dirty="0"/>
          </a:p>
        </p:txBody>
      </p:sp>
    </p:spTree>
    <p:extLst>
      <p:ext uri="{BB962C8B-B14F-4D97-AF65-F5344CB8AC3E}">
        <p14:creationId xmlns:p14="http://schemas.microsoft.com/office/powerpoint/2010/main" val="174558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17F0-0626-9849-BC70-CF5D8006419E}"/>
              </a:ext>
            </a:extLst>
          </p:cNvPr>
          <p:cNvSpPr>
            <a:spLocks noGrp="1"/>
          </p:cNvSpPr>
          <p:nvPr>
            <p:ph type="title"/>
          </p:nvPr>
        </p:nvSpPr>
        <p:spPr>
          <a:xfrm>
            <a:off x="976009" y="204951"/>
            <a:ext cx="10863894" cy="1485900"/>
          </a:xfrm>
        </p:spPr>
        <p:txBody>
          <a:bodyPr>
            <a:normAutofit/>
          </a:bodyPr>
          <a:lstStyle/>
          <a:p>
            <a:r>
              <a:rPr lang="en-US" dirty="0"/>
              <a:t>Sample Erlang code</a:t>
            </a:r>
          </a:p>
        </p:txBody>
      </p:sp>
      <p:sp>
        <p:nvSpPr>
          <p:cNvPr id="3" name="Content Placeholder 2">
            <a:extLst>
              <a:ext uri="{FF2B5EF4-FFF2-40B4-BE49-F238E27FC236}">
                <a16:creationId xmlns:a16="http://schemas.microsoft.com/office/drawing/2014/main" id="{B565DF8B-BE3D-394E-9678-414647D1A1D1}"/>
              </a:ext>
            </a:extLst>
          </p:cNvPr>
          <p:cNvSpPr>
            <a:spLocks noGrp="1"/>
          </p:cNvSpPr>
          <p:nvPr>
            <p:ph idx="1"/>
          </p:nvPr>
        </p:nvSpPr>
        <p:spPr>
          <a:xfrm>
            <a:off x="976009" y="1316422"/>
            <a:ext cx="11215991" cy="5140564"/>
          </a:xfrm>
        </p:spPr>
        <p:txBody>
          <a:bodyPr>
            <a:noAutofit/>
          </a:bodyPr>
          <a:lstStyle/>
          <a:p>
            <a:pPr marL="0" indent="0">
              <a:buNone/>
            </a:pPr>
            <a:r>
              <a:rPr lang="en-US" dirty="0">
                <a:latin typeface="Courier New" panose="02070309020205020404" pitchFamily="49" charset="0"/>
                <a:cs typeface="Courier New" panose="02070309020205020404" pitchFamily="49" charset="0"/>
              </a:rPr>
              <a:t>-module(</a:t>
            </a:r>
            <a:r>
              <a:rPr lang="en-US" dirty="0" err="1">
                <a:latin typeface="Courier New" panose="02070309020205020404" pitchFamily="49" charset="0"/>
                <a:cs typeface="Courier New" panose="02070309020205020404" pitchFamily="49" charset="0"/>
              </a:rPr>
              <a:t>sum_server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behaviour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gen_server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-export([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start/0, sum/3,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handle_call</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handle_cast</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handle_info</a:t>
            </a:r>
            <a:r>
              <a:rPr lang="en-US" dirty="0">
                <a:latin typeface="Courier New" panose="02070309020205020404" pitchFamily="49" charset="0"/>
                <a:cs typeface="Courier New" panose="02070309020205020404" pitchFamily="49" charset="0"/>
              </a:rPr>
              <a:t>/2, terminate/2,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code_change</a:t>
            </a:r>
            <a:r>
              <a:rPr lang="en-US" dirty="0">
                <a:latin typeface="Courier New" panose="02070309020205020404" pitchFamily="49" charset="0"/>
                <a:cs typeface="Courier New" panose="02070309020205020404" pitchFamily="49" charset="0"/>
              </a:rPr>
              <a:t>/3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start() -&gt; </a:t>
            </a:r>
            <a:r>
              <a:rPr lang="en-US" dirty="0" err="1">
                <a:latin typeface="Courier New" panose="02070309020205020404" pitchFamily="49" charset="0"/>
                <a:cs typeface="Courier New" panose="02070309020205020404" pitchFamily="49" charset="0"/>
              </a:rPr>
              <a:t>gen_server:start</a:t>
            </a:r>
            <a:r>
              <a:rPr lang="en-US" dirty="0">
                <a:latin typeface="Courier New" panose="02070309020205020404" pitchFamily="49" charset="0"/>
                <a:cs typeface="Courier New" panose="02070309020205020404" pitchFamily="49" charset="0"/>
              </a:rPr>
              <a:t>(?MODULE,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sum(Server, A, B) -&gt; </a:t>
            </a:r>
            <a:r>
              <a:rPr lang="en-US" dirty="0" err="1">
                <a:latin typeface="Courier New" panose="02070309020205020404" pitchFamily="49" charset="0"/>
                <a:cs typeface="Courier New" panose="02070309020205020404" pitchFamily="49" charset="0"/>
              </a:rPr>
              <a:t>gen_server:call</a:t>
            </a:r>
            <a:r>
              <a:rPr lang="en-US" dirty="0">
                <a:latin typeface="Courier New" panose="02070309020205020404" pitchFamily="49" charset="0"/>
                <a:cs typeface="Courier New" panose="02070309020205020404" pitchFamily="49" charset="0"/>
              </a:rPr>
              <a:t>(Server, {sum, A, B}).</a:t>
            </a:r>
          </a:p>
          <a:p>
            <a:pPr marL="0" indent="0">
              <a:buNone/>
            </a:pP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(_) -&gt; {ok, undefined}.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handle_call</a:t>
            </a:r>
            <a:r>
              <a:rPr lang="en-US" dirty="0">
                <a:latin typeface="Courier New" panose="02070309020205020404" pitchFamily="49" charset="0"/>
                <a:cs typeface="Courier New" panose="02070309020205020404" pitchFamily="49" charset="0"/>
              </a:rPr>
              <a:t>({sum, A, B}, _From, State) -&gt; {reply, A + B, State}.</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handle_cast</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Msg</a:t>
            </a:r>
            <a:r>
              <a:rPr lang="en-US" dirty="0">
                <a:latin typeface="Courier New" panose="02070309020205020404" pitchFamily="49" charset="0"/>
                <a:cs typeface="Courier New" panose="02070309020205020404" pitchFamily="49" charset="0"/>
              </a:rPr>
              <a:t>, State) -&gt; {</a:t>
            </a:r>
            <a:r>
              <a:rPr lang="en-US" dirty="0" err="1">
                <a:latin typeface="Courier New" panose="02070309020205020404" pitchFamily="49" charset="0"/>
                <a:cs typeface="Courier New" panose="02070309020205020404" pitchFamily="49" charset="0"/>
              </a:rPr>
              <a:t>noreply</a:t>
            </a:r>
            <a:r>
              <a:rPr lang="en-US" dirty="0">
                <a:latin typeface="Courier New" panose="02070309020205020404" pitchFamily="49" charset="0"/>
                <a:cs typeface="Courier New" panose="02070309020205020404" pitchFamily="49" charset="0"/>
              </a:rPr>
              <a:t>, State}.</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handle_info</a:t>
            </a:r>
            <a:r>
              <a:rPr lang="en-US" dirty="0">
                <a:latin typeface="Courier New" panose="02070309020205020404" pitchFamily="49" charset="0"/>
                <a:cs typeface="Courier New" panose="02070309020205020404" pitchFamily="49" charset="0"/>
              </a:rPr>
              <a:t>(_Info, State) -&gt; {</a:t>
            </a:r>
            <a:r>
              <a:rPr lang="en-US" dirty="0" err="1">
                <a:latin typeface="Courier New" panose="02070309020205020404" pitchFamily="49" charset="0"/>
                <a:cs typeface="Courier New" panose="02070309020205020404" pitchFamily="49" charset="0"/>
              </a:rPr>
              <a:t>noreply</a:t>
            </a:r>
            <a:r>
              <a:rPr lang="en-US" dirty="0">
                <a:latin typeface="Courier New" panose="02070309020205020404" pitchFamily="49" charset="0"/>
                <a:cs typeface="Courier New" panose="02070309020205020404" pitchFamily="49" charset="0"/>
              </a:rPr>
              <a:t>, State}.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terminate(_Reason, _State) -&gt; ok.</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code_change</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OldVsn</a:t>
            </a:r>
            <a:r>
              <a:rPr lang="en-US" dirty="0">
                <a:latin typeface="Courier New" panose="02070309020205020404" pitchFamily="49" charset="0"/>
                <a:cs typeface="Courier New" panose="02070309020205020404" pitchFamily="49" charset="0"/>
              </a:rPr>
              <a:t>, State, _Extra) -&gt; {ok, State}.</a:t>
            </a:r>
          </a:p>
        </p:txBody>
      </p:sp>
    </p:spTree>
    <p:extLst>
      <p:ext uri="{BB962C8B-B14F-4D97-AF65-F5344CB8AC3E}">
        <p14:creationId xmlns:p14="http://schemas.microsoft.com/office/powerpoint/2010/main" val="14364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17F0-0626-9849-BC70-CF5D8006419E}"/>
              </a:ext>
            </a:extLst>
          </p:cNvPr>
          <p:cNvSpPr>
            <a:spLocks noGrp="1"/>
          </p:cNvSpPr>
          <p:nvPr>
            <p:ph type="title"/>
          </p:nvPr>
        </p:nvSpPr>
        <p:spPr>
          <a:xfrm>
            <a:off x="976009" y="204951"/>
            <a:ext cx="10863894" cy="1485900"/>
          </a:xfrm>
        </p:spPr>
        <p:txBody>
          <a:bodyPr>
            <a:normAutofit/>
          </a:bodyPr>
          <a:lstStyle/>
          <a:p>
            <a:r>
              <a:rPr lang="en-US" dirty="0"/>
              <a:t>Equivalent Elixir code</a:t>
            </a:r>
          </a:p>
        </p:txBody>
      </p:sp>
      <p:sp>
        <p:nvSpPr>
          <p:cNvPr id="3" name="Content Placeholder 2">
            <a:extLst>
              <a:ext uri="{FF2B5EF4-FFF2-40B4-BE49-F238E27FC236}">
                <a16:creationId xmlns:a16="http://schemas.microsoft.com/office/drawing/2014/main" id="{B565DF8B-BE3D-394E-9678-414647D1A1D1}"/>
              </a:ext>
            </a:extLst>
          </p:cNvPr>
          <p:cNvSpPr>
            <a:spLocks noGrp="1"/>
          </p:cNvSpPr>
          <p:nvPr>
            <p:ph idx="1"/>
          </p:nvPr>
        </p:nvSpPr>
        <p:spPr>
          <a:xfrm>
            <a:off x="976009" y="1316422"/>
            <a:ext cx="11215991" cy="5140564"/>
          </a:xfrm>
        </p:spPr>
        <p:txBody>
          <a:bodyPr>
            <a:noAutofit/>
          </a:bodyPr>
          <a:lstStyle/>
          <a:p>
            <a:pPr marL="0" indent="0">
              <a:buNone/>
            </a:pPr>
            <a:r>
              <a:rPr lang="en-US" dirty="0" err="1">
                <a:latin typeface="Courier New" panose="02070309020205020404" pitchFamily="49" charset="0"/>
                <a:cs typeface="Courier New" panose="02070309020205020404" pitchFamily="49" charset="0"/>
              </a:rPr>
              <a:t>defmodule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SumServer</a:t>
            </a:r>
            <a:r>
              <a:rPr lang="en-US" dirty="0">
                <a:latin typeface="Courier New" panose="02070309020205020404" pitchFamily="49" charset="0"/>
                <a:cs typeface="Courier New" panose="02070309020205020404" pitchFamily="49" charset="0"/>
              </a:rPr>
              <a:t> 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use </a:t>
            </a:r>
            <a:r>
              <a:rPr lang="en-US" dirty="0" err="1">
                <a:latin typeface="Courier New" panose="02070309020205020404" pitchFamily="49" charset="0"/>
                <a:cs typeface="Courier New" panose="02070309020205020404" pitchFamily="49" charset="0"/>
              </a:rPr>
              <a:t>GenServer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def start 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GenServer.start</a:t>
            </a:r>
            <a:r>
              <a:rPr lang="en-US" dirty="0">
                <a:latin typeface="Courier New" panose="02070309020205020404" pitchFamily="49" charset="0"/>
                <a:cs typeface="Courier New" panose="02070309020205020404" pitchFamily="49" charset="0"/>
              </a:rPr>
              <a:t>(__MODULE__, nil)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end</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def sum(server, a, b) 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GenServer.call</a:t>
            </a:r>
            <a:r>
              <a:rPr lang="en-US" dirty="0">
                <a:latin typeface="Courier New" panose="02070309020205020404" pitchFamily="49" charset="0"/>
                <a:cs typeface="Courier New" panose="02070309020205020404" pitchFamily="49" charset="0"/>
              </a:rPr>
              <a:t>(server, {:sum, a, 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end</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handle_call</a:t>
            </a:r>
            <a:r>
              <a:rPr lang="en-US" dirty="0">
                <a:latin typeface="Courier New" panose="02070309020205020404" pitchFamily="49" charset="0"/>
                <a:cs typeface="Courier New" panose="02070309020205020404" pitchFamily="49" charset="0"/>
              </a:rPr>
              <a:t>({:sum, a, b}, _from, state) do</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{:reply, a + b, state}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end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9880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Noteworthy Elixir Projects</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14350" indent="-514350">
              <a:buFont typeface="+mj-lt"/>
              <a:buAutoNum type="arabicPeriod"/>
            </a:pPr>
            <a:r>
              <a:rPr lang="en-US" sz="3600" dirty="0">
                <a:solidFill>
                  <a:srgbClr val="0070C0"/>
                </a:solidFill>
              </a:rPr>
              <a:t>Phoenix </a:t>
            </a:r>
            <a:r>
              <a:rPr lang="en-US" sz="3600" dirty="0"/>
              <a:t>– </a:t>
            </a:r>
            <a:r>
              <a:rPr lang="en-US" sz="3600" b="1" dirty="0"/>
              <a:t>web framework</a:t>
            </a:r>
            <a:r>
              <a:rPr lang="en-US" sz="3600" dirty="0"/>
              <a:t> written in Elixir implementing the Model View Controller (MVC) pattern</a:t>
            </a:r>
          </a:p>
          <a:p>
            <a:pPr marL="514350" indent="-514350">
              <a:buFont typeface="+mj-lt"/>
              <a:buAutoNum type="arabicPeriod"/>
            </a:pPr>
            <a:r>
              <a:rPr lang="en-US" sz="3600" dirty="0" err="1">
                <a:solidFill>
                  <a:srgbClr val="0070C0"/>
                </a:solidFill>
              </a:rPr>
              <a:t>Ecto</a:t>
            </a:r>
            <a:r>
              <a:rPr lang="en-US" sz="3600" dirty="0">
                <a:solidFill>
                  <a:srgbClr val="0070C0"/>
                </a:solidFill>
              </a:rPr>
              <a:t> </a:t>
            </a:r>
            <a:r>
              <a:rPr lang="en-US" sz="3600" dirty="0"/>
              <a:t>– </a:t>
            </a:r>
            <a:r>
              <a:rPr lang="en-US" sz="3600" b="1" dirty="0"/>
              <a:t>database</a:t>
            </a:r>
            <a:r>
              <a:rPr lang="en-US" sz="3600" dirty="0"/>
              <a:t> wrapper and query generator for Elixir</a:t>
            </a:r>
          </a:p>
          <a:p>
            <a:pPr marL="514350" indent="-514350">
              <a:buFont typeface="+mj-lt"/>
              <a:buAutoNum type="arabicPeriod"/>
            </a:pPr>
            <a:r>
              <a:rPr lang="en-US" sz="3600" dirty="0">
                <a:solidFill>
                  <a:srgbClr val="0070C0"/>
                </a:solidFill>
              </a:rPr>
              <a:t>Scenic </a:t>
            </a:r>
            <a:r>
              <a:rPr lang="en-US" sz="3600" dirty="0"/>
              <a:t>– </a:t>
            </a:r>
            <a:r>
              <a:rPr lang="en-US" sz="3600" b="1" dirty="0"/>
              <a:t>UI framework </a:t>
            </a:r>
            <a:r>
              <a:rPr lang="en-US" sz="3600" dirty="0"/>
              <a:t>for building Native applications with Elixir</a:t>
            </a:r>
          </a:p>
          <a:p>
            <a:pPr marL="514350" indent="-514350">
              <a:buFont typeface="+mj-lt"/>
              <a:buAutoNum type="arabicPeriod"/>
            </a:pPr>
            <a:r>
              <a:rPr lang="en-US" sz="3600" dirty="0">
                <a:solidFill>
                  <a:srgbClr val="0070C0"/>
                </a:solidFill>
              </a:rPr>
              <a:t>Nerves </a:t>
            </a:r>
            <a:r>
              <a:rPr lang="en-US" sz="3600" dirty="0"/>
              <a:t>– framework and tooling for </a:t>
            </a:r>
            <a:r>
              <a:rPr lang="en-US" sz="3600" b="1" dirty="0"/>
              <a:t>embedded systems and devices</a:t>
            </a:r>
          </a:p>
        </p:txBody>
      </p:sp>
    </p:spTree>
    <p:extLst>
      <p:ext uri="{BB962C8B-B14F-4D97-AF65-F5344CB8AC3E}">
        <p14:creationId xmlns:p14="http://schemas.microsoft.com/office/powerpoint/2010/main" val="187344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Scope of these Elixir Sessions</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r>
              <a:rPr lang="en-US" sz="3200" dirty="0">
                <a:solidFill>
                  <a:srgbClr val="0070C0"/>
                </a:solidFill>
              </a:rPr>
              <a:t>In-scope:</a:t>
            </a:r>
            <a:r>
              <a:rPr lang="en-US" sz="3200" dirty="0"/>
              <a:t> </a:t>
            </a:r>
          </a:p>
          <a:p>
            <a:pPr marL="1044702" lvl="1" indent="-514350">
              <a:buFont typeface="+mj-lt"/>
              <a:buAutoNum type="arabicPeriod"/>
            </a:pPr>
            <a:r>
              <a:rPr lang="en-US" sz="3200" dirty="0"/>
              <a:t>functional programming </a:t>
            </a:r>
          </a:p>
          <a:p>
            <a:pPr marL="1044702" lvl="1" indent="-514350">
              <a:buFont typeface="+mj-lt"/>
              <a:buAutoNum type="arabicPeriod"/>
            </a:pPr>
            <a:r>
              <a:rPr lang="en-US" sz="3200" dirty="0"/>
              <a:t>Elixir language</a:t>
            </a:r>
          </a:p>
          <a:p>
            <a:r>
              <a:rPr lang="en-US" sz="3200" dirty="0">
                <a:solidFill>
                  <a:srgbClr val="0070C0"/>
                </a:solidFill>
              </a:rPr>
              <a:t>Out of scope: </a:t>
            </a:r>
          </a:p>
          <a:p>
            <a:pPr marL="1044702" lvl="1" indent="-514350">
              <a:buFont typeface="+mj-lt"/>
              <a:buAutoNum type="arabicPeriod"/>
            </a:pPr>
            <a:r>
              <a:rPr lang="en-US" sz="3200" dirty="0"/>
              <a:t>OTP (If there is interest, we’ll cover Elixir/OTP in a    follow-up session)</a:t>
            </a:r>
          </a:p>
          <a:p>
            <a:pPr marL="1044702" lvl="1" indent="-514350">
              <a:buFont typeface="+mj-lt"/>
              <a:buAutoNum type="arabicPeriod"/>
            </a:pPr>
            <a:r>
              <a:rPr lang="en-US" sz="3200" dirty="0"/>
              <a:t>Collaborative group exercise – will wait for OTP before doing this.</a:t>
            </a:r>
          </a:p>
          <a:p>
            <a:pPr marL="530352" lvl="1" indent="0">
              <a:buNone/>
            </a:pPr>
            <a:endParaRPr lang="en-US" sz="3200" dirty="0"/>
          </a:p>
          <a:p>
            <a:pPr marL="530352" lvl="1" indent="0">
              <a:buNone/>
            </a:pPr>
            <a:r>
              <a:rPr lang="en-US" sz="3200" b="1" dirty="0">
                <a:solidFill>
                  <a:schemeClr val="accent4">
                    <a:lumMod val="75000"/>
                  </a:schemeClr>
                </a:solidFill>
              </a:rPr>
              <a:t>P.S. </a:t>
            </a:r>
            <a:r>
              <a:rPr lang="en-US" sz="3200" dirty="0">
                <a:solidFill>
                  <a:schemeClr val="accent4">
                    <a:lumMod val="75000"/>
                  </a:schemeClr>
                </a:solidFill>
              </a:rPr>
              <a:t>No Erlang knowledge needed to program in Elixir</a:t>
            </a:r>
          </a:p>
          <a:p>
            <a:pPr marL="530352" lvl="1" indent="0">
              <a:buNone/>
            </a:pPr>
            <a:endParaRPr lang="en-US" sz="3600" dirty="0"/>
          </a:p>
        </p:txBody>
      </p:sp>
      <p:sp>
        <p:nvSpPr>
          <p:cNvPr id="4" name="Rectangle 3">
            <a:extLst>
              <a:ext uri="{FF2B5EF4-FFF2-40B4-BE49-F238E27FC236}">
                <a16:creationId xmlns:a16="http://schemas.microsoft.com/office/drawing/2014/main" id="{FA89C14F-11F6-6D46-8559-3B60FFBD0BBC}"/>
              </a:ext>
            </a:extLst>
          </p:cNvPr>
          <p:cNvSpPr/>
          <p:nvPr/>
        </p:nvSpPr>
        <p:spPr>
          <a:xfrm>
            <a:off x="5419372" y="3244334"/>
            <a:ext cx="1353256" cy="369332"/>
          </a:xfrm>
          <a:prstGeom prst="rect">
            <a:avLst/>
          </a:prstGeom>
        </p:spPr>
        <p:txBody>
          <a:bodyPr wrap="none">
            <a:spAutoFit/>
          </a:bodyPr>
          <a:lstStyle/>
          <a:p>
            <a:r>
              <a:rPr lang="en-US" dirty="0"/>
              <a:t>case ball do</a:t>
            </a:r>
          </a:p>
        </p:txBody>
      </p:sp>
    </p:spTree>
    <p:extLst>
      <p:ext uri="{BB962C8B-B14F-4D97-AF65-F5344CB8AC3E}">
        <p14:creationId xmlns:p14="http://schemas.microsoft.com/office/powerpoint/2010/main" val="152031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OO vs Functional – calling functions</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30352" lvl="1" indent="0">
              <a:buNone/>
            </a:pPr>
            <a:endParaRPr lang="en-US" sz="3600" dirty="0">
              <a:latin typeface="Courier New" panose="02070309020205020404" pitchFamily="49" charset="0"/>
              <a:cs typeface="Courier New" panose="02070309020205020404" pitchFamily="49" charset="0"/>
            </a:endParaRPr>
          </a:p>
          <a:p>
            <a:pPr marL="530352" lvl="1" indent="0">
              <a:buNone/>
            </a:pPr>
            <a:r>
              <a:rPr lang="en-US" sz="3600" dirty="0">
                <a:solidFill>
                  <a:schemeClr val="tx1"/>
                </a:solidFill>
                <a:latin typeface="+mj-lt"/>
                <a:ea typeface="+mj-ea"/>
                <a:cs typeface="+mj-cs"/>
              </a:rPr>
              <a:t>Python:</a:t>
            </a:r>
          </a:p>
          <a:p>
            <a:pPr marL="530352" lvl="1" indent="0">
              <a:buNone/>
            </a:pPr>
            <a:r>
              <a:rPr lang="en-US" sz="3600" dirty="0" err="1">
                <a:latin typeface="Courier New" panose="02070309020205020404" pitchFamily="49" charset="0"/>
                <a:cs typeface="Courier New" panose="02070309020205020404" pitchFamily="49" charset="0"/>
              </a:rPr>
              <a:t>dictionary.store</a:t>
            </a:r>
            <a:r>
              <a:rPr lang="en-US" sz="3600" dirty="0">
                <a:latin typeface="Courier New" panose="02070309020205020404" pitchFamily="49" charset="0"/>
                <a:cs typeface="Courier New" panose="02070309020205020404" pitchFamily="49" charset="0"/>
              </a:rPr>
              <a:t>(“key”, “value”)</a:t>
            </a:r>
          </a:p>
          <a:p>
            <a:pPr marL="530352" lvl="1" indent="0">
              <a:buNone/>
            </a:pPr>
            <a:endParaRPr lang="en-US" sz="3600" dirty="0">
              <a:latin typeface="Courier New" panose="02070309020205020404" pitchFamily="49" charset="0"/>
              <a:cs typeface="Courier New" panose="02070309020205020404" pitchFamily="49" charset="0"/>
            </a:endParaRPr>
          </a:p>
          <a:p>
            <a:pPr marL="530352" lvl="1" indent="0">
              <a:buNone/>
            </a:pPr>
            <a:r>
              <a:rPr lang="en-US" sz="3600" dirty="0">
                <a:solidFill>
                  <a:schemeClr val="tx1"/>
                </a:solidFill>
              </a:rPr>
              <a:t>Elixir:</a:t>
            </a:r>
          </a:p>
          <a:p>
            <a:pPr marL="530352" lvl="1" indent="0">
              <a:buNone/>
            </a:pPr>
            <a:r>
              <a:rPr lang="en-US" sz="3600" dirty="0" err="1">
                <a:latin typeface="Courier New" panose="02070309020205020404" pitchFamily="49" charset="0"/>
                <a:cs typeface="Courier New" panose="02070309020205020404" pitchFamily="49" charset="0"/>
              </a:rPr>
              <a:t>Map.put</a:t>
            </a:r>
            <a:r>
              <a:rPr lang="en-US" sz="3600" dirty="0">
                <a:latin typeface="Courier New" panose="02070309020205020404" pitchFamily="49" charset="0"/>
                <a:cs typeface="Courier New" panose="02070309020205020404" pitchFamily="49" charset="0"/>
              </a:rPr>
              <a:t>(map, “key”, “value”)</a:t>
            </a:r>
          </a:p>
        </p:txBody>
      </p:sp>
    </p:spTree>
    <p:extLst>
      <p:ext uri="{BB962C8B-B14F-4D97-AF65-F5344CB8AC3E}">
        <p14:creationId xmlns:p14="http://schemas.microsoft.com/office/powerpoint/2010/main" val="228058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18C3-7F30-524D-811F-9D4FC67FCC2B}"/>
              </a:ext>
            </a:extLst>
          </p:cNvPr>
          <p:cNvSpPr>
            <a:spLocks noGrp="1"/>
          </p:cNvSpPr>
          <p:nvPr>
            <p:ph type="title"/>
          </p:nvPr>
        </p:nvSpPr>
        <p:spPr>
          <a:xfrm>
            <a:off x="1371600" y="268014"/>
            <a:ext cx="9601200" cy="1485900"/>
          </a:xfrm>
        </p:spPr>
        <p:txBody>
          <a:bodyPr/>
          <a:lstStyle/>
          <a:p>
            <a:r>
              <a:rPr lang="en-US" dirty="0">
                <a:solidFill>
                  <a:schemeClr val="accent6"/>
                </a:solidFill>
              </a:rPr>
              <a:t>Case statement</a:t>
            </a:r>
          </a:p>
        </p:txBody>
      </p:sp>
      <p:sp>
        <p:nvSpPr>
          <p:cNvPr id="3" name="Content Placeholder 2">
            <a:extLst>
              <a:ext uri="{FF2B5EF4-FFF2-40B4-BE49-F238E27FC236}">
                <a16:creationId xmlns:a16="http://schemas.microsoft.com/office/drawing/2014/main" id="{4F47CDA2-E56C-2149-8399-35939879E52A}"/>
              </a:ext>
            </a:extLst>
          </p:cNvPr>
          <p:cNvSpPr>
            <a:spLocks noGrp="1"/>
          </p:cNvSpPr>
          <p:nvPr>
            <p:ph idx="1"/>
          </p:nvPr>
        </p:nvSpPr>
        <p:spPr>
          <a:xfrm>
            <a:off x="1316421" y="1340069"/>
            <a:ext cx="10042634" cy="3581400"/>
          </a:xfrm>
        </p:spPr>
        <p:txBody>
          <a:bodyPr>
            <a:noAutofit/>
          </a:bodyPr>
          <a:lstStyle/>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case</a:t>
            </a:r>
            <a:r>
              <a:rPr lang="en-US" sz="3600" dirty="0">
                <a:latin typeface="Courier New" panose="02070309020205020404" pitchFamily="49" charset="0"/>
                <a:cs typeface="Courier New" panose="02070309020205020404" pitchFamily="49" charset="0"/>
              </a:rPr>
              <a:t> expression </a:t>
            </a:r>
            <a:r>
              <a:rPr lang="en-US" sz="3600" dirty="0">
                <a:solidFill>
                  <a:schemeClr val="accent4">
                    <a:lumMod val="75000"/>
                  </a:schemeClr>
                </a:solidFill>
                <a:latin typeface="Courier New" panose="02070309020205020404" pitchFamily="49" charset="0"/>
                <a:cs typeface="Courier New" panose="02070309020205020404" pitchFamily="49" charset="0"/>
              </a:rPr>
              <a:t>do</a:t>
            </a:r>
          </a:p>
          <a:p>
            <a:pPr marL="530352" lvl="1" indent="0">
              <a:buNone/>
            </a:pPr>
            <a:r>
              <a:rPr lang="en-US" sz="3600" dirty="0">
                <a:latin typeface="Courier New" panose="02070309020205020404" pitchFamily="49" charset="0"/>
                <a:cs typeface="Courier New" panose="02070309020205020404" pitchFamily="49" charset="0"/>
              </a:rPr>
              <a:t>   pattern_1 -&gt; …</a:t>
            </a:r>
          </a:p>
          <a:p>
            <a:pPr marL="530352" lvl="1" indent="0">
              <a:buNone/>
            </a:pPr>
            <a:r>
              <a:rPr lang="en-US" sz="3600" dirty="0">
                <a:latin typeface="Courier New" panose="02070309020205020404" pitchFamily="49" charset="0"/>
                <a:cs typeface="Courier New" panose="02070309020205020404" pitchFamily="49" charset="0"/>
              </a:rPr>
              <a:t>   pattern_2 -&gt; …</a:t>
            </a:r>
          </a:p>
          <a:p>
            <a:pPr marL="530352" lvl="1" indent="0">
              <a:buNone/>
            </a:pPr>
            <a:r>
              <a:rPr lang="en-US" sz="3600" dirty="0">
                <a:latin typeface="Courier New" panose="02070309020205020404" pitchFamily="49" charset="0"/>
                <a:cs typeface="Courier New" panose="02070309020205020404" pitchFamily="49" charset="0"/>
              </a:rPr>
              <a:t>   …</a:t>
            </a:r>
          </a:p>
          <a:p>
            <a:pPr marL="530352" lvl="1" indent="0">
              <a:buNone/>
            </a:pPr>
            <a:r>
              <a:rPr lang="en-US" sz="3600" dirty="0">
                <a:latin typeface="Courier New" panose="02070309020205020404" pitchFamily="49" charset="0"/>
                <a:cs typeface="Courier New" panose="02070309020205020404" pitchFamily="49" charset="0"/>
              </a:rPr>
              <a:t>   _ -&gt; …          </a:t>
            </a:r>
          </a:p>
          <a:p>
            <a:pPr marL="530352" lvl="1" indent="0">
              <a:buNone/>
            </a:pPr>
            <a:r>
              <a:rPr lang="en-US" sz="3600" dirty="0">
                <a:solidFill>
                  <a:schemeClr val="accent4">
                    <a:lumMod val="75000"/>
                  </a:schemeClr>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36926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{60B86376-138A-7441-80C0-22CD4498AC48}tf10001072</Template>
  <TotalTime>311</TotalTime>
  <Words>936</Words>
  <Application>Microsoft Macintosh PowerPoint</Application>
  <PresentationFormat>Widescreen</PresentationFormat>
  <Paragraphs>126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Courier New</vt:lpstr>
      <vt:lpstr>Franklin Gothic Book</vt:lpstr>
      <vt:lpstr>Crop</vt:lpstr>
      <vt:lpstr>Elixir Session 1</vt:lpstr>
      <vt:lpstr>Why Erlang?  ... For concurrency &amp; reliability!</vt:lpstr>
      <vt:lpstr>Why Elixir?  ... Cleaner code, more tools!</vt:lpstr>
      <vt:lpstr>Sample Erlang code</vt:lpstr>
      <vt:lpstr>Equivalent Elixir code</vt:lpstr>
      <vt:lpstr>Noteworthy Elixir Projects</vt:lpstr>
      <vt:lpstr>Scope of these Elixir Sessions</vt:lpstr>
      <vt:lpstr>OO vs Functional – calling functions</vt:lpstr>
      <vt:lpstr>Case statement</vt:lpstr>
      <vt:lpstr>Case example</vt:lpstr>
      <vt:lpstr>Sequence of functions:  old-school way</vt:lpstr>
      <vt:lpstr>Sequence of functions:  Pipeline operator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Elixir Session 1</dc:title>
  <dc:creator>Justin Gamble</dc:creator>
  <cp:lastModifiedBy>Justin Gamble</cp:lastModifiedBy>
  <cp:revision>18</cp:revision>
  <dcterms:created xsi:type="dcterms:W3CDTF">2019-05-14T01:11:44Z</dcterms:created>
  <dcterms:modified xsi:type="dcterms:W3CDTF">2019-05-20T07:13:37Z</dcterms:modified>
</cp:coreProperties>
</file>