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20"/>
  </p:notesMasterIdLst>
  <p:sldIdLst>
    <p:sldId id="256" r:id="rId2"/>
    <p:sldId id="259" r:id="rId3"/>
    <p:sldId id="257" r:id="rId4"/>
    <p:sldId id="260" r:id="rId5"/>
    <p:sldId id="261" r:id="rId6"/>
    <p:sldId id="262" r:id="rId7"/>
    <p:sldId id="263" r:id="rId8"/>
    <p:sldId id="267" r:id="rId9"/>
    <p:sldId id="265" r:id="rId10"/>
    <p:sldId id="264" r:id="rId11"/>
    <p:sldId id="266"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initials="J" lastIdx="29" clrIdx="0">
    <p:extLst>
      <p:ext uri="{19B8F6BF-5375-455C-9EA6-DF929625EA0E}">
        <p15:presenceInfo xmlns:p15="http://schemas.microsoft.com/office/powerpoint/2012/main" userId="Jus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autoAdjust="0"/>
  </p:normalViewPr>
  <p:slideViewPr>
    <p:cSldViewPr snapToGrid="0">
      <p:cViewPr varScale="1">
        <p:scale>
          <a:sx n="86" d="100"/>
          <a:sy n="86" d="100"/>
        </p:scale>
        <p:origin x="715"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313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3T08:34:34.637" idx="5">
    <p:pos x="106" y="106"/>
    <p:text>Hi everyone, welcome to my presentation on Company XYZ. Today, we will be diving into Company XYZ's current problem they are facing, while offering some insight on a solution to this problem.</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4-23T23:45:55.421" idx="20">
    <p:pos x="10" y="10"/>
    <p:text>Continuing on, we can dig deeper into the dates videos were uploaded on. We do this by plotting a line plot, which shows the dates and # of videos uploaded on that particular date. Unfortunately, this plot does not have an clear trend for uploads, but we can say that the uploads on a particular date is rather unpredicatable which may be interesting anyways.</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4-23T23:51:57.832" idx="21">
    <p:pos x="10" y="10"/>
    <p:text>We have just looked at upload dates and how many videos were uploaded on a particular date. Similarly, we can do the same with the views and see how many people viewed videos on the website on a particular date. We will again, plot a line plot of the number of views at each particular date. As we can see, this plot contains very interesting patterns unlike the line plot of uploads per date. First, we notice a very steep increase in viewers in the months of September and October. We then see that Novermeber has a small decrease in viewers, but has a huge spike around Thanksgiving. The small decrease in viewers persists through December also and similarly the website sees a spike of viewers around Christmas and New Years. Suprisingly, we notice after New Years, the website sees a very steep decline in viewers that is very worrying. The steep decrease also persists through February showing that the viewer count is becoming critically low.</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4-24T00:04:44.298" idx="22">
    <p:pos x="10" y="10"/>
    <p:text>We have just went through all our features and looked at different relationships between them and how they help describe each video. We can now look back at our insight and decide on a criteria to classify if a video is considered hot, stable and popular or everything else. We may now transform our view count feature to a better metric of average views per day for each video. This will be a good metric to classify by because we are interested in the user's activity with the each video. By looking at average views per day, we can now see how videos do on a daily basis. We see that on average a video will get 76 views, moreover there are videos that are overperforming and some that are underperforming compared to the rest. We can see that there is a video getting 133 views per day and videos getting a meer 29 views per day.</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4-24T00:13:15.740" idx="23">
    <p:pos x="10" y="10"/>
    <p:text>Now that we have decided on a metric that gives us a good understanding of how a user interacts with a video, we may use this to help us classify the video. We can do this by using our previous box plot. We will say that videos that are in the tails of the box plots are considered to be hot if they are greater than the third quantile and everything else if it is less than the second quantile. Therefore, any video that lies within the second and third quantile will be considered to be stable and popular. This will seperate our videos into three categories with 50% of our videos being stable and popular and 25% being hot and 25% being everythign else.</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4-24T06:05:22.328" idx="25">
    <p:pos x="5520" y="2293"/>
    <p:text>More intersetingly, we may now examine different relationships that average views has with the other features we already have looked at. This will give us a good idea on how average views is correlated and decide on some of the different features that will be important to our final decision. We can explore the relationship of our two quantitative vairables, Average views and video length, by using linear regression. As we can see, video length and average views is correlated very heavily linearly and thus we can see that the shorter your videos are the more views you average. Likewise, we can say the longer the video the less views it will get. By studying the equation of the line also, we are able to determine the views lost per each second gained, we can say that you approximately lose 5.5 views for every second of video.</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4-24T06:13:21.357" idx="26">
    <p:pos x="10" y="10"/>
    <p:text>Moreover, we have definied the relationship between length and average views and therefore know that they are negatively correlated. We can expand on this by intorducing our qualitative variables back into the mix that we already analyzed seperately. Therefore, we will color our points in our regression plot by the quality of each video. This will give us five different lines for each quality of video. By doing this, we can now see the clear seperation in our videos that is created by video quality. Furthermore, we can see that each line has almost the same slope, but a different y-intercept. This let's us know that even if the video is long or shorter, we know that a video that is of higher quality will average more views no matter the length. Threfore, we can say that quality is important to our metric of average views too since it creates a seperation.</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4-24T06:18:42.767" idx="27">
    <p:pos x="10" y="10"/>
    <p:text>Much like our last slide, we know length and average views are negatively correlated with one another and therefore are interested in exploring how our qualitative variable affects our regression plot. WE do this once again, by coloring our plot with three different colors to represent each language. By doing this, we are attempting to seperate our data points so that we may notice some type of correlation in the points. Unfortunately, as we look at the regression plot, we notice that the data has not been split nicely by the language. This means that we have videos that of all different languages varying in time and average views, whereas before we had clear seperation to let us know otherwise.</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4-24T06:26:34.450" idx="28">
    <p:pos x="10" y="10"/>
    <p:text>Now that we have finally went through our videos, looked at all their features and how they correlate with one anothe, we may specifically look at just the hot videos. Therefore, we will subset our videos to the ones we classified as hot and plot two of our original plots again, a bar plot of video quality and a box plot of video length. We use these two features because we have decided that they are most indicative of average views and have the strongest correlation to our metric. By looking at our plots, we can see that the average video length of hot videos is about 17 seconds with the longest being 21 and the shortest being 15, futhermore we see that our hot videos are mostly HD videos and very few of them are of lower quality. These plots solidify our thoughts on what we already knew about how average views plays a role in a video being hot or not</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4-24T06:31:22.931" idx="29">
    <p:pos x="10" y="10"/>
    <p:text>So finally, we have explored the relationships of our features, classified our videos, and made a metric of performance for our videos. With all the videos analyzed we are able to say from the last few slides that the most interesting and meaningful features to a video being hot or not, is clearly the length of the video and it's quality. We knew originially that our website hosts alot of videos with varied length, but tends to have more videos of lower quality uploaded to the website. Therefore, first we should start by recommending the videos of higher quality because we know from before that no matter the length, it will average more views daily. Moreover, we are also very interested in shortening our videos since we know average views and bideo length are negatively correlated with one another. We currently have an average video length of 23 seconds, but I would reccomend we try to keep our future uploads below 23 seconds.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23T18:41:14.466" idx="6">
    <p:pos x="10" y="10"/>
    <p:text>So, first let's start by learning more about the Company and what they do before we try to understand their current problem. Company XYZ is a video streaming company, much like youtube, that publishes videos to their own website. On this website, the company has identified different spots on the home page that can correspond to different levels of exposure for a user. They have divided these spots up into three seperate categories : Hot, Stable and Popular and Everything Else.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23T19:41:58.466" idx="7">
    <p:pos x="10" y="10"/>
    <p:text>Now that we understand the basis of the Company and what they provide for their user, we can better understand the home page drop off rate problem. Currently, users are visiting the home page of the website, but are not interacting with the website or the videos. This is a problem because the current cost of aqcuiring each unique user is very high for the Company. Therefore, if the users who were costly to bring in, do not bring in any revenue, the Company incurs  a loss for every non-active user who visits the webpage.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23T19:50:28.762" idx="8">
    <p:pos x="10" y="10"/>
    <p:text>Since we now know that the home page is experiencing a drop off rate, we can explore a solution given to us. The front page currently presents the users with manually chosen videos, therefore not allowing the users to view videos that are more likely to be watched by them. The Head of Product has proposed the solution of a new recommended video section, where videos that are more likely to be interacted with will be placed to allow the user to view upon entering the front page of the website. Previously, we talked about three categories of videos : hot, stable and popular and everything else, therefore we are interested in finding relationships that would help define these categories of videos allowing us to place the videos more appropriately around the website.</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23T20:34:19.318" idx="9">
    <p:pos x="10" y="10"/>
    <p:text>To explore and classify these videos, we must understand what type of information we have about the videos. We can describe each video using different characteristics, these are: the view count, length, video language, video quality, and upload date. Given these characteristics we can further breakdown what it means for a video to be considered hot,stable, or everything else and tie that into how that relates to a video being placed in the recommended section.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4-23T20:45:21.097" idx="10">
    <p:pos x="10" y="10"/>
    <p:text>We will start off our analysis of the videos by looking at the length of the videos being uploaded to the website. We can see that the population of videos looks like a normal population we can tell that from the centered average in the box and fairly even tails. We also can see that the average video uploaded to the website tends to be about 23 second long, meanwhile we also have videos that are 15 seconds and some that are as long as 30 seconds. Therefore, we have a good variety of lengths of videos, but they all are under 30 seconds ultimately.</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4-23T21:01:12.347" idx="13">
    <p:pos x="10" y="10"/>
    <p:text>Next, we can move onto looking into the quality of videos that are uploaded. The website currently hosts various quality videos ranging from 240p all the way up to 1080p. By creating a bar chart of the qualities, we become much more aware of the large percentage of videos that are of lower quality, whereas we can see only 1/3 of the videos currently are in high definition (HD). Moreover, are most common videos are 480p and 360p, so overall we tend to host lower quality videos on the website.</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4-23T21:05:12.956" idx="14">
    <p:pos x="10" y="10"/>
    <p:text>Previously in the last 2 slides, we looked at lengths and qualities of videos, now we may look at how those two features relate with one another. We do this by creating a boxplot of length of  videos and then seperate these plots by their corresponding qualities. We also have plotted the average length of a video, 23 seconds, along with our plot to get a better representation of the difference in lengths. By doing this we can clearly see that 720p videos are much shorter on average, whereas 240p videos are much longer. This is defeinitely interesting behavior for our videos and should be noted.</p:text>
    <p:extLst mod="1">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4-23T21:39:14.115" idx="15">
    <p:pos x="10" y="10"/>
    <p:text>Now that we have looked at the length , quality of videos and how they interact with one another. We will look into our next feature, video language and see if there is also some interesting insight to gain. Currently, the website hosts videos of three different languages: Chinese, Spanish, and English. We wish to look at the individual count of videos with these languages on the website, therefore we can make a bar plot. By looking at our barplot, we can see a fairly uniform distribution between the three languages. We can say that chinese videos seem to be the most dominant, but English and Spanish videos are not far behind at all.</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F0E12-84AF-4745-9333-34FB4A1F5617}"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0B943-CF9C-4658-B7E7-CD8A6F21817C}" type="slidenum">
              <a:rPr lang="en-US" smtClean="0"/>
              <a:t>‹#›</a:t>
            </a:fld>
            <a:endParaRPr lang="en-US"/>
          </a:p>
        </p:txBody>
      </p:sp>
    </p:spTree>
    <p:extLst>
      <p:ext uri="{BB962C8B-B14F-4D97-AF65-F5344CB8AC3E}">
        <p14:creationId xmlns:p14="http://schemas.microsoft.com/office/powerpoint/2010/main" val="382596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0B943-CF9C-4658-B7E7-CD8A6F21817C}" type="slidenum">
              <a:rPr lang="en-US" smtClean="0"/>
              <a:t>1</a:t>
            </a:fld>
            <a:endParaRPr lang="en-US"/>
          </a:p>
        </p:txBody>
      </p:sp>
    </p:spTree>
    <p:extLst>
      <p:ext uri="{BB962C8B-B14F-4D97-AF65-F5344CB8AC3E}">
        <p14:creationId xmlns:p14="http://schemas.microsoft.com/office/powerpoint/2010/main" val="379670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0B943-CF9C-4658-B7E7-CD8A6F21817C}" type="slidenum">
              <a:rPr lang="en-US" smtClean="0"/>
              <a:t>2</a:t>
            </a:fld>
            <a:endParaRPr lang="en-US"/>
          </a:p>
        </p:txBody>
      </p:sp>
    </p:spTree>
    <p:extLst>
      <p:ext uri="{BB962C8B-B14F-4D97-AF65-F5344CB8AC3E}">
        <p14:creationId xmlns:p14="http://schemas.microsoft.com/office/powerpoint/2010/main" val="238223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69519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5202287"/>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884926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117667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40386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3475965"/>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091194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7571068"/>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6897217"/>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4/28/2019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83768650"/>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44361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4/28/2019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3500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slow">
    <p:push/>
  </p:transition>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comments" Target="../comments/comment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9DD7-AEF7-4232-BE05-C4B50ED5B1FE}"/>
              </a:ext>
            </a:extLst>
          </p:cNvPr>
          <p:cNvSpPr>
            <a:spLocks noGrp="1"/>
          </p:cNvSpPr>
          <p:nvPr>
            <p:ph type="ctrTitle"/>
          </p:nvPr>
        </p:nvSpPr>
        <p:spPr>
          <a:xfrm>
            <a:off x="1097280" y="758952"/>
            <a:ext cx="10548620" cy="3566160"/>
          </a:xfrm>
        </p:spPr>
        <p:txBody>
          <a:bodyPr>
            <a:normAutofit/>
          </a:bodyPr>
          <a:lstStyle/>
          <a:p>
            <a:r>
              <a:rPr lang="en-US" sz="6000" dirty="0"/>
              <a:t>Anonymous Company Case Study</a:t>
            </a:r>
          </a:p>
        </p:txBody>
      </p:sp>
      <p:sp>
        <p:nvSpPr>
          <p:cNvPr id="3" name="Subtitle 2">
            <a:extLst>
              <a:ext uri="{FF2B5EF4-FFF2-40B4-BE49-F238E27FC236}">
                <a16:creationId xmlns:a16="http://schemas.microsoft.com/office/drawing/2014/main" id="{D28F2B65-D4E2-488F-99F9-5DC24341BE8B}"/>
              </a:ext>
            </a:extLst>
          </p:cNvPr>
          <p:cNvSpPr>
            <a:spLocks noGrp="1"/>
          </p:cNvSpPr>
          <p:nvPr>
            <p:ph type="subTitle" idx="1"/>
          </p:nvPr>
        </p:nvSpPr>
        <p:spPr>
          <a:xfrm>
            <a:off x="9980613" y="6417861"/>
            <a:ext cx="2197845" cy="455020"/>
          </a:xfrm>
        </p:spPr>
        <p:txBody>
          <a:bodyPr>
            <a:normAutofit fontScale="85000" lnSpcReduction="10000"/>
          </a:bodyPr>
          <a:lstStyle/>
          <a:p>
            <a:r>
              <a:rPr lang="en-US" dirty="0">
                <a:solidFill>
                  <a:schemeClr val="tx1"/>
                </a:solidFill>
              </a:rPr>
              <a:t>by: Justin Gill</a:t>
            </a:r>
          </a:p>
        </p:txBody>
      </p:sp>
      <p:pic>
        <p:nvPicPr>
          <p:cNvPr id="5" name="Picture 4">
            <a:extLst>
              <a:ext uri="{FF2B5EF4-FFF2-40B4-BE49-F238E27FC236}">
                <a16:creationId xmlns:a16="http://schemas.microsoft.com/office/drawing/2014/main" id="{BA4DDA76-E72E-4EB1-9FD4-E7236EDE7754}"/>
              </a:ext>
            </a:extLst>
          </p:cNvPr>
          <p:cNvPicPr>
            <a:picLocks noChangeAspect="1"/>
          </p:cNvPicPr>
          <p:nvPr/>
        </p:nvPicPr>
        <p:blipFill>
          <a:blip r:embed="rId3"/>
          <a:stretch>
            <a:fillRect/>
          </a:stretch>
        </p:blipFill>
        <p:spPr>
          <a:xfrm>
            <a:off x="4424219" y="519545"/>
            <a:ext cx="2909455" cy="2909455"/>
          </a:xfrm>
          <a:prstGeom prst="rect">
            <a:avLst/>
          </a:prstGeom>
        </p:spPr>
      </p:pic>
    </p:spTree>
    <p:extLst>
      <p:ext uri="{BB962C8B-B14F-4D97-AF65-F5344CB8AC3E}">
        <p14:creationId xmlns:p14="http://schemas.microsoft.com/office/powerpoint/2010/main" val="1874369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Erratic uploads</a:t>
            </a:r>
          </a:p>
        </p:txBody>
      </p:sp>
      <p:pic>
        <p:nvPicPr>
          <p:cNvPr id="5" name="slide7">
            <a:extLst>
              <a:ext uri="{FF2B5EF4-FFF2-40B4-BE49-F238E27FC236}">
                <a16:creationId xmlns:a16="http://schemas.microsoft.com/office/drawing/2014/main" id="{3DEFA5AC-BC2B-46C9-A44C-53E785D2B4B3}"/>
              </a:ext>
            </a:extLst>
          </p:cNvPr>
          <p:cNvPicPr>
            <a:picLocks noChangeAspect="1"/>
          </p:cNvPicPr>
          <p:nvPr/>
        </p:nvPicPr>
        <p:blipFill rotWithShape="1">
          <a:blip r:embed="rId2">
            <a:extLst>
              <a:ext uri="{28A0092B-C50C-407E-A947-70E740481C1C}">
                <a14:useLocalDpi xmlns:a14="http://schemas.microsoft.com/office/drawing/2010/main" val="0"/>
              </a:ext>
            </a:extLst>
          </a:blip>
          <a:srcRect t="5307" b="2783"/>
          <a:stretch/>
        </p:blipFill>
        <p:spPr>
          <a:xfrm>
            <a:off x="323850" y="968184"/>
            <a:ext cx="7444196" cy="4989004"/>
          </a:xfrm>
          <a:prstGeom prst="rect">
            <a:avLst/>
          </a:prstGeom>
        </p:spPr>
      </p:pic>
      <p:cxnSp>
        <p:nvCxnSpPr>
          <p:cNvPr id="19"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51BED9-1F11-4225-A48D-355E2AB7D6CB}"/>
              </a:ext>
            </a:extLst>
          </p:cNvPr>
          <p:cNvSpPr>
            <a:spLocks noGrp="1"/>
          </p:cNvSpPr>
          <p:nvPr>
            <p:ph idx="1"/>
          </p:nvPr>
        </p:nvSpPr>
        <p:spPr>
          <a:xfrm>
            <a:off x="7859485" y="2198914"/>
            <a:ext cx="3690257" cy="3670180"/>
          </a:xfrm>
        </p:spPr>
        <p:txBody>
          <a:bodyPr>
            <a:normAutofit/>
          </a:bodyPr>
          <a:lstStyle/>
          <a:p>
            <a:endParaRPr lang="en-US" dirty="0"/>
          </a:p>
          <a:p>
            <a:r>
              <a:rPr lang="en-US" dirty="0"/>
              <a:t>The time series plotted shows the amount of videos uploaded on a particular date.</a:t>
            </a:r>
          </a:p>
          <a:p>
            <a:r>
              <a:rPr lang="en-US" dirty="0"/>
              <a:t>The plot shows us that our video uploads do not have a clear trend and seem to be rather unpredictable. </a:t>
            </a:r>
          </a:p>
          <a:p>
            <a:r>
              <a:rPr lang="en-US" dirty="0"/>
              <a:t> </a:t>
            </a:r>
          </a:p>
        </p:txBody>
      </p:sp>
      <p:sp>
        <p:nvSpPr>
          <p:cNvPr id="20"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421882788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Viewers on sharp decline</a:t>
            </a:r>
          </a:p>
        </p:txBody>
      </p:sp>
      <p:pic>
        <p:nvPicPr>
          <p:cNvPr id="8" name="slide6">
            <a:extLst>
              <a:ext uri="{FF2B5EF4-FFF2-40B4-BE49-F238E27FC236}">
                <a16:creationId xmlns:a16="http://schemas.microsoft.com/office/drawing/2014/main" id="{228FB29C-7C55-46BC-9F37-53D93B6CAF1E}"/>
              </a:ext>
            </a:extLst>
          </p:cNvPr>
          <p:cNvPicPr>
            <a:picLocks noChangeAspect="1"/>
          </p:cNvPicPr>
          <p:nvPr/>
        </p:nvPicPr>
        <p:blipFill>
          <a:blip r:embed="rId2"/>
          <a:stretch>
            <a:fillRect/>
          </a:stretch>
        </p:blipFill>
        <p:spPr>
          <a:xfrm>
            <a:off x="120073" y="968184"/>
            <a:ext cx="7647973" cy="4900907"/>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A16F8F2C-603C-4A39-8771-D8B049442D4E}"/>
              </a:ext>
            </a:extLst>
          </p:cNvPr>
          <p:cNvSpPr>
            <a:spLocks noGrp="1"/>
          </p:cNvSpPr>
          <p:nvPr>
            <p:ph idx="1"/>
          </p:nvPr>
        </p:nvSpPr>
        <p:spPr>
          <a:xfrm>
            <a:off x="7859485" y="2198914"/>
            <a:ext cx="3690257" cy="3670180"/>
          </a:xfrm>
        </p:spPr>
        <p:txBody>
          <a:bodyPr>
            <a:normAutofit lnSpcReduction="10000"/>
          </a:bodyPr>
          <a:lstStyle/>
          <a:p>
            <a:r>
              <a:rPr lang="en-US" dirty="0"/>
              <a:t>This time series plot shows us the viewer count each day on the website.</a:t>
            </a:r>
          </a:p>
          <a:p>
            <a:r>
              <a:rPr lang="en-US" dirty="0"/>
              <a:t>We notice that there was a sharp increase leading to a very noticeable spike around Thanksgiving in viewers.</a:t>
            </a:r>
          </a:p>
          <a:p>
            <a:r>
              <a:rPr lang="en-US" dirty="0"/>
              <a:t>After the first spike, viewers decline followed by two more noticeable spikes around Christmas and New Years and another steady downward trend in viewers. </a:t>
            </a:r>
          </a:p>
          <a:p>
            <a:endParaRPr lang="en-US" dirty="0"/>
          </a:p>
          <a:p>
            <a:endParaRPr lang="en-US" dirty="0"/>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2170747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6411685" y="634946"/>
            <a:ext cx="5127171" cy="1450757"/>
          </a:xfrm>
        </p:spPr>
        <p:txBody>
          <a:bodyPr>
            <a:normAutofit/>
          </a:bodyPr>
          <a:lstStyle/>
          <a:p>
            <a:r>
              <a:rPr lang="en-US" sz="3200" dirty="0"/>
              <a:t>Metric of average views</a:t>
            </a:r>
          </a:p>
        </p:txBody>
      </p:sp>
      <p:pic>
        <p:nvPicPr>
          <p:cNvPr id="8" name="slide12">
            <a:extLst>
              <a:ext uri="{FF2B5EF4-FFF2-40B4-BE49-F238E27FC236}">
                <a16:creationId xmlns:a16="http://schemas.microsoft.com/office/drawing/2014/main" id="{BCFD275E-896C-42D7-8A18-384C6E6A83ED}"/>
              </a:ext>
            </a:extLst>
          </p:cNvPr>
          <p:cNvPicPr>
            <a:picLocks noChangeAspect="1"/>
          </p:cNvPicPr>
          <p:nvPr/>
        </p:nvPicPr>
        <p:blipFill rotWithShape="1">
          <a:blip r:embed="rId2">
            <a:extLst>
              <a:ext uri="{28A0092B-C50C-407E-A947-70E740481C1C}">
                <a14:useLocalDpi xmlns:a14="http://schemas.microsoft.com/office/drawing/2010/main" val="0"/>
              </a:ext>
            </a:extLst>
          </a:blip>
          <a:srcRect t="5048" b="7702"/>
          <a:stretch/>
        </p:blipFill>
        <p:spPr>
          <a:xfrm>
            <a:off x="1353951" y="269916"/>
            <a:ext cx="3630004" cy="5943600"/>
          </a:xfrm>
          <a:prstGeom prst="rect">
            <a:avLst/>
          </a:prstGeom>
        </p:spPr>
      </p:pic>
      <p:cxnSp>
        <p:nvCxnSpPr>
          <p:cNvPr id="15" name="Straight Connector 1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87CC1832-3763-4D3C-913B-DC7F2B6C4B5E}"/>
              </a:ext>
            </a:extLst>
          </p:cNvPr>
          <p:cNvSpPr>
            <a:spLocks noGrp="1"/>
          </p:cNvSpPr>
          <p:nvPr>
            <p:ph idx="1"/>
          </p:nvPr>
        </p:nvSpPr>
        <p:spPr>
          <a:xfrm>
            <a:off x="6411684" y="2198914"/>
            <a:ext cx="5127172" cy="3670180"/>
          </a:xfrm>
        </p:spPr>
        <p:txBody>
          <a:bodyPr>
            <a:normAutofit/>
          </a:bodyPr>
          <a:lstStyle/>
          <a:p>
            <a:r>
              <a:rPr lang="en-US" dirty="0"/>
              <a:t>This boxplot shows the average views per day a particular video gets.</a:t>
            </a:r>
          </a:p>
          <a:p>
            <a:r>
              <a:rPr lang="en-US" dirty="0"/>
              <a:t>This is intuitively a good metric for performance of our videos since we are interested in video activity from users.</a:t>
            </a:r>
          </a:p>
          <a:p>
            <a:r>
              <a:rPr lang="en-US" dirty="0"/>
              <a:t>This shows that the average views per day a video gets is 76 views. </a:t>
            </a:r>
          </a:p>
          <a:p>
            <a:r>
              <a:rPr lang="en-US" dirty="0"/>
              <a:t>The highest average views is 133 views, whereas the minimum is 29 views per day.</a:t>
            </a:r>
          </a:p>
        </p:txBody>
      </p:sp>
      <p:sp>
        <p:nvSpPr>
          <p:cNvPr id="17" name="Rectangle 1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168073704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slide14">
            <a:extLst>
              <a:ext uri="{FF2B5EF4-FFF2-40B4-BE49-F238E27FC236}">
                <a16:creationId xmlns:a16="http://schemas.microsoft.com/office/drawing/2014/main" id="{5DF38315-DF2B-4018-9116-671219C8FA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178" b="3561"/>
          <a:stretch/>
        </p:blipFill>
        <p:spPr>
          <a:xfrm>
            <a:off x="901700" y="1410136"/>
            <a:ext cx="10369117" cy="4280513"/>
          </a:xfrm>
          <a:prstGeom prst="rect">
            <a:avLst/>
          </a:prstGeom>
        </p:spPr>
      </p:pic>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1"/>
            <a:ext cx="901700" cy="901700"/>
          </a:xfrm>
          <a:prstGeom prst="rect">
            <a:avLst/>
          </a:prstGeom>
        </p:spPr>
      </p:pic>
      <p:sp>
        <p:nvSpPr>
          <p:cNvPr id="53" name="Title 1">
            <a:extLst>
              <a:ext uri="{FF2B5EF4-FFF2-40B4-BE49-F238E27FC236}">
                <a16:creationId xmlns:a16="http://schemas.microsoft.com/office/drawing/2014/main" id="{C0CFE3E9-B30D-4B92-904C-0783DC5DAF8D}"/>
              </a:ext>
            </a:extLst>
          </p:cNvPr>
          <p:cNvSpPr>
            <a:spLocks noGrp="1"/>
          </p:cNvSpPr>
          <p:nvPr>
            <p:ph type="title"/>
          </p:nvPr>
        </p:nvSpPr>
        <p:spPr>
          <a:xfrm>
            <a:off x="1032557" y="-274529"/>
            <a:ext cx="3690257" cy="1450757"/>
          </a:xfrm>
        </p:spPr>
        <p:txBody>
          <a:bodyPr>
            <a:normAutofit/>
          </a:bodyPr>
          <a:lstStyle/>
          <a:p>
            <a:r>
              <a:rPr lang="en-US" sz="3200" dirty="0"/>
              <a:t>Hot video or not</a:t>
            </a:r>
          </a:p>
        </p:txBody>
      </p:sp>
      <p:cxnSp>
        <p:nvCxnSpPr>
          <p:cNvPr id="7" name="Straight Connector 6">
            <a:extLst>
              <a:ext uri="{FF2B5EF4-FFF2-40B4-BE49-F238E27FC236}">
                <a16:creationId xmlns:a16="http://schemas.microsoft.com/office/drawing/2014/main" id="{31CFFEA3-CFB8-43F6-AE42-9E65DE4F9D36}"/>
              </a:ext>
            </a:extLst>
          </p:cNvPr>
          <p:cNvCxnSpPr/>
          <p:nvPr/>
        </p:nvCxnSpPr>
        <p:spPr>
          <a:xfrm>
            <a:off x="124287" y="71021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7A13B1-59AD-4676-90BB-07EF414D55EE}"/>
              </a:ext>
            </a:extLst>
          </p:cNvPr>
          <p:cNvCxnSpPr>
            <a:cxnSpLocks/>
          </p:cNvCxnSpPr>
          <p:nvPr/>
        </p:nvCxnSpPr>
        <p:spPr>
          <a:xfrm>
            <a:off x="1109709" y="1167351"/>
            <a:ext cx="361310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Content Placeholder 2">
            <a:extLst>
              <a:ext uri="{FF2B5EF4-FFF2-40B4-BE49-F238E27FC236}">
                <a16:creationId xmlns:a16="http://schemas.microsoft.com/office/drawing/2014/main" id="{14A03932-908B-47EB-A5A7-CD07FE3EB2A4}"/>
              </a:ext>
            </a:extLst>
          </p:cNvPr>
          <p:cNvSpPr txBox="1">
            <a:spLocks/>
          </p:cNvSpPr>
          <p:nvPr/>
        </p:nvSpPr>
        <p:spPr>
          <a:xfrm>
            <a:off x="921183" y="5690649"/>
            <a:ext cx="10628559" cy="6411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Classification of hot, stable and popular and everything else videos will be represented by the first, second to third and fourth quantiles shown above since average views is our performance metric. </a:t>
            </a:r>
          </a:p>
        </p:txBody>
      </p:sp>
    </p:spTree>
    <p:extLst>
      <p:ext uri="{BB962C8B-B14F-4D97-AF65-F5344CB8AC3E}">
        <p14:creationId xmlns:p14="http://schemas.microsoft.com/office/powerpoint/2010/main" val="200547383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Less time, more views</a:t>
            </a:r>
          </a:p>
        </p:txBody>
      </p:sp>
      <p:pic>
        <p:nvPicPr>
          <p:cNvPr id="8" name="slide12">
            <a:extLst>
              <a:ext uri="{FF2B5EF4-FFF2-40B4-BE49-F238E27FC236}">
                <a16:creationId xmlns:a16="http://schemas.microsoft.com/office/drawing/2014/main" id="{D70FB950-D500-4879-8509-8E5DDE223553}"/>
              </a:ext>
            </a:extLst>
          </p:cNvPr>
          <p:cNvPicPr>
            <a:picLocks noChangeAspect="1"/>
          </p:cNvPicPr>
          <p:nvPr/>
        </p:nvPicPr>
        <p:blipFill>
          <a:blip r:embed="rId2"/>
          <a:stretch>
            <a:fillRect/>
          </a:stretch>
        </p:blipFill>
        <p:spPr>
          <a:xfrm>
            <a:off x="221672" y="1459808"/>
            <a:ext cx="7342082" cy="3928321"/>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BD9F31AF-3E8B-4A02-AAF1-FF96FEFEEA0D}"/>
              </a:ext>
            </a:extLst>
          </p:cNvPr>
          <p:cNvSpPr>
            <a:spLocks noGrp="1"/>
          </p:cNvSpPr>
          <p:nvPr>
            <p:ph idx="1"/>
          </p:nvPr>
        </p:nvSpPr>
        <p:spPr>
          <a:xfrm>
            <a:off x="7859485" y="2198914"/>
            <a:ext cx="3690257" cy="3670180"/>
          </a:xfrm>
        </p:spPr>
        <p:txBody>
          <a:bodyPr>
            <a:normAutofit/>
          </a:bodyPr>
          <a:lstStyle/>
          <a:p>
            <a:r>
              <a:rPr lang="en-US" dirty="0"/>
              <a:t>Given that we have decided on average views as a metric of performance for the videos, we can now explore relationships of average views.</a:t>
            </a:r>
          </a:p>
          <a:p>
            <a:r>
              <a:rPr lang="en-US" dirty="0"/>
              <a:t>The line here show that the longer your video is the less likely it will to be watched.</a:t>
            </a:r>
          </a:p>
          <a:p>
            <a:r>
              <a:rPr lang="en-US" dirty="0"/>
              <a:t>You can expect to lose approximately 5.5 views/second of video.</a:t>
            </a:r>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53844812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Quality matters too</a:t>
            </a:r>
          </a:p>
        </p:txBody>
      </p:sp>
      <p:pic>
        <p:nvPicPr>
          <p:cNvPr id="8" name="slide11">
            <a:extLst>
              <a:ext uri="{FF2B5EF4-FFF2-40B4-BE49-F238E27FC236}">
                <a16:creationId xmlns:a16="http://schemas.microsoft.com/office/drawing/2014/main" id="{79E01FA2-A175-4F2F-9A4E-869A98A4CE93}"/>
              </a:ext>
            </a:extLst>
          </p:cNvPr>
          <p:cNvPicPr>
            <a:picLocks noChangeAspect="1"/>
          </p:cNvPicPr>
          <p:nvPr/>
        </p:nvPicPr>
        <p:blipFill rotWithShape="1">
          <a:blip r:embed="rId2">
            <a:extLst>
              <a:ext uri="{28A0092B-C50C-407E-A947-70E740481C1C}">
                <a14:useLocalDpi xmlns:a14="http://schemas.microsoft.com/office/drawing/2010/main" val="0"/>
              </a:ext>
            </a:extLst>
          </a:blip>
          <a:srcRect t="4790" b="3690"/>
          <a:stretch/>
        </p:blipFill>
        <p:spPr>
          <a:xfrm>
            <a:off x="452583" y="1034804"/>
            <a:ext cx="7348122" cy="4765630"/>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F8F5E79-231B-46DA-9BB9-E768B9F437D3}"/>
              </a:ext>
            </a:extLst>
          </p:cNvPr>
          <p:cNvSpPr>
            <a:spLocks noGrp="1"/>
          </p:cNvSpPr>
          <p:nvPr>
            <p:ph idx="1"/>
          </p:nvPr>
        </p:nvSpPr>
        <p:spPr>
          <a:xfrm>
            <a:off x="7859485" y="2198914"/>
            <a:ext cx="3690257" cy="3670180"/>
          </a:xfrm>
        </p:spPr>
        <p:txBody>
          <a:bodyPr>
            <a:normAutofit lnSpcReduction="10000"/>
          </a:bodyPr>
          <a:lstStyle/>
          <a:p>
            <a:r>
              <a:rPr lang="en-US" dirty="0"/>
              <a:t>Exploring average views and video length again, the data is then split by the category of video quality.</a:t>
            </a:r>
          </a:p>
          <a:p>
            <a:r>
              <a:rPr lang="en-US" dirty="0"/>
              <a:t>A negative relationship exists between average views and video length, but the graph indicates that video quality is related to average views also!</a:t>
            </a:r>
          </a:p>
          <a:p>
            <a:r>
              <a:rPr lang="en-US" dirty="0"/>
              <a:t>Furthermore, the plot shows no matter what the length of the video is, a higher quality video will get more views.</a:t>
            </a:r>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262776579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814651" cy="1450757"/>
          </a:xfrm>
        </p:spPr>
        <p:txBody>
          <a:bodyPr>
            <a:normAutofit/>
          </a:bodyPr>
          <a:lstStyle/>
          <a:p>
            <a:r>
              <a:rPr lang="en-US" sz="3200" dirty="0"/>
              <a:t>Language not so much</a:t>
            </a:r>
          </a:p>
        </p:txBody>
      </p:sp>
      <p:pic>
        <p:nvPicPr>
          <p:cNvPr id="8" name="slide12">
            <a:extLst>
              <a:ext uri="{FF2B5EF4-FFF2-40B4-BE49-F238E27FC236}">
                <a16:creationId xmlns:a16="http://schemas.microsoft.com/office/drawing/2014/main" id="{8D4821BD-A9AE-476A-B435-5A22FC51CD98}"/>
              </a:ext>
            </a:extLst>
          </p:cNvPr>
          <p:cNvPicPr>
            <a:picLocks noChangeAspect="1"/>
          </p:cNvPicPr>
          <p:nvPr/>
        </p:nvPicPr>
        <p:blipFill rotWithShape="1">
          <a:blip r:embed="rId2">
            <a:extLst>
              <a:ext uri="{28A0092B-C50C-407E-A947-70E740481C1C}">
                <a14:useLocalDpi xmlns:a14="http://schemas.microsoft.com/office/drawing/2010/main" val="0"/>
              </a:ext>
            </a:extLst>
          </a:blip>
          <a:srcRect t="5306" b="3560"/>
          <a:stretch/>
        </p:blipFill>
        <p:spPr>
          <a:xfrm>
            <a:off x="267887" y="1108372"/>
            <a:ext cx="7379822" cy="4562734"/>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B0FB3234-8F41-459E-8714-E91E0CAC3BFF}"/>
              </a:ext>
            </a:extLst>
          </p:cNvPr>
          <p:cNvSpPr>
            <a:spLocks noGrp="1"/>
          </p:cNvSpPr>
          <p:nvPr>
            <p:ph idx="1"/>
          </p:nvPr>
        </p:nvSpPr>
        <p:spPr>
          <a:xfrm>
            <a:off x="7859485" y="2198914"/>
            <a:ext cx="3690257" cy="3670180"/>
          </a:xfrm>
        </p:spPr>
        <p:txBody>
          <a:bodyPr>
            <a:normAutofit/>
          </a:bodyPr>
          <a:lstStyle/>
          <a:p>
            <a:r>
              <a:rPr lang="en-US" dirty="0"/>
              <a:t>The plot here is looking at the relationship between average views and video length, but is now split by video language.</a:t>
            </a:r>
          </a:p>
          <a:p>
            <a:r>
              <a:rPr lang="en-US" dirty="0"/>
              <a:t>The grouping by language does not seem to separate the data as clearly as quality did.</a:t>
            </a:r>
          </a:p>
          <a:p>
            <a:r>
              <a:rPr lang="en-US" dirty="0"/>
              <a:t>Therefore, language of the video does not seem to be of strong importance to a video being hot.</a:t>
            </a:r>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86465563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5393253" y="635431"/>
            <a:ext cx="5944483" cy="1468541"/>
          </a:xfrm>
        </p:spPr>
        <p:txBody>
          <a:bodyPr>
            <a:normAutofit/>
          </a:bodyPr>
          <a:lstStyle/>
          <a:p>
            <a:r>
              <a:rPr lang="en-US" sz="3200" dirty="0"/>
              <a:t>Short and high quality videos</a:t>
            </a:r>
          </a:p>
        </p:txBody>
      </p:sp>
      <p:pic>
        <p:nvPicPr>
          <p:cNvPr id="25" name="slide16">
            <a:extLst>
              <a:ext uri="{FF2B5EF4-FFF2-40B4-BE49-F238E27FC236}">
                <a16:creationId xmlns:a16="http://schemas.microsoft.com/office/drawing/2014/main" id="{25FAF374-228C-4CAA-968B-124D7079422E}"/>
              </a:ext>
            </a:extLst>
          </p:cNvPr>
          <p:cNvPicPr>
            <a:picLocks noChangeAspect="1"/>
          </p:cNvPicPr>
          <p:nvPr/>
        </p:nvPicPr>
        <p:blipFill rotWithShape="1">
          <a:blip r:embed="rId2">
            <a:extLst>
              <a:ext uri="{28A0092B-C50C-407E-A947-70E740481C1C}">
                <a14:useLocalDpi xmlns:a14="http://schemas.microsoft.com/office/drawing/2010/main" val="0"/>
              </a:ext>
            </a:extLst>
          </a:blip>
          <a:srcRect t="5362" r="9485" b="3403"/>
          <a:stretch/>
        </p:blipFill>
        <p:spPr>
          <a:xfrm>
            <a:off x="633998" y="1034473"/>
            <a:ext cx="4510679" cy="2259144"/>
          </a:xfrm>
          <a:prstGeom prst="rect">
            <a:avLst/>
          </a:prstGeom>
        </p:spPr>
      </p:pic>
      <p:cxnSp>
        <p:nvCxnSpPr>
          <p:cNvPr id="35" name="Straight Connector 34">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slide17">
            <a:extLst>
              <a:ext uri="{FF2B5EF4-FFF2-40B4-BE49-F238E27FC236}">
                <a16:creationId xmlns:a16="http://schemas.microsoft.com/office/drawing/2014/main" id="{FA34DD36-76D1-49C6-875A-1E641D7F55A9}"/>
              </a:ext>
            </a:extLst>
          </p:cNvPr>
          <p:cNvPicPr>
            <a:picLocks noChangeAspect="1"/>
          </p:cNvPicPr>
          <p:nvPr/>
        </p:nvPicPr>
        <p:blipFill rotWithShape="1">
          <a:blip r:embed="rId3">
            <a:extLst>
              <a:ext uri="{28A0092B-C50C-407E-A947-70E740481C1C}">
                <a14:useLocalDpi xmlns:a14="http://schemas.microsoft.com/office/drawing/2010/main" val="0"/>
              </a:ext>
            </a:extLst>
          </a:blip>
          <a:srcRect l="1571" t="5229" r="2" b="2380"/>
          <a:stretch/>
        </p:blipFill>
        <p:spPr>
          <a:xfrm>
            <a:off x="248575" y="3360101"/>
            <a:ext cx="4896103" cy="2508993"/>
          </a:xfrm>
          <a:prstGeom prst="rect">
            <a:avLst/>
          </a:prstGeom>
        </p:spPr>
      </p:pic>
      <p:sp>
        <p:nvSpPr>
          <p:cNvPr id="3" name="Content Placeholder 2">
            <a:extLst>
              <a:ext uri="{FF2B5EF4-FFF2-40B4-BE49-F238E27FC236}">
                <a16:creationId xmlns:a16="http://schemas.microsoft.com/office/drawing/2014/main" id="{1951BED9-1F11-4225-A48D-355E2AB7D6CB}"/>
              </a:ext>
            </a:extLst>
          </p:cNvPr>
          <p:cNvSpPr>
            <a:spLocks noGrp="1"/>
          </p:cNvSpPr>
          <p:nvPr>
            <p:ph idx="1"/>
          </p:nvPr>
        </p:nvSpPr>
        <p:spPr>
          <a:xfrm>
            <a:off x="5393253" y="2334826"/>
            <a:ext cx="6156489" cy="3534267"/>
          </a:xfrm>
        </p:spPr>
        <p:txBody>
          <a:bodyPr>
            <a:normAutofit/>
          </a:bodyPr>
          <a:lstStyle/>
          <a:p>
            <a:endParaRPr lang="en-US" dirty="0"/>
          </a:p>
          <a:p>
            <a:r>
              <a:rPr lang="en-US" dirty="0"/>
              <a:t>Through looking at the video features of hot videos, the data presents a case that hot videos are classified mostly by being a shorter video and having higher quality.</a:t>
            </a:r>
          </a:p>
          <a:p>
            <a:r>
              <a:rPr lang="en-US" dirty="0"/>
              <a:t>The previous charts and plots have also supported this argument. </a:t>
            </a:r>
          </a:p>
        </p:txBody>
      </p:sp>
      <p:sp>
        <p:nvSpPr>
          <p:cNvPr id="37" name="Rectangle 36">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8">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4"/>
          <a:stretch>
            <a:fillRect/>
          </a:stretch>
        </p:blipFill>
        <p:spPr>
          <a:xfrm>
            <a:off x="0" y="0"/>
            <a:ext cx="901700" cy="901700"/>
          </a:xfrm>
          <a:prstGeom prst="rect">
            <a:avLst/>
          </a:prstGeom>
        </p:spPr>
      </p:pic>
      <p:sp>
        <p:nvSpPr>
          <p:cNvPr id="7" name="Rectangle 6">
            <a:extLst>
              <a:ext uri="{FF2B5EF4-FFF2-40B4-BE49-F238E27FC236}">
                <a16:creationId xmlns:a16="http://schemas.microsoft.com/office/drawing/2014/main" id="{4DCADFDD-BF2A-46EA-80AF-5CF3550182FF}"/>
              </a:ext>
            </a:extLst>
          </p:cNvPr>
          <p:cNvSpPr/>
          <p:nvPr/>
        </p:nvSpPr>
        <p:spPr>
          <a:xfrm>
            <a:off x="5181247" y="2086188"/>
            <a:ext cx="212006"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02820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1097280" y="251092"/>
            <a:ext cx="10058400" cy="1450757"/>
          </a:xfrm>
        </p:spPr>
        <p:txBody>
          <a:bodyPr>
            <a:normAutofit/>
          </a:bodyPr>
          <a:lstStyle/>
          <a:p>
            <a:r>
              <a:rPr lang="en-US" sz="4400" dirty="0"/>
              <a:t>Recommend shorter videos of higher quality</a:t>
            </a:r>
          </a:p>
        </p:txBody>
      </p:sp>
      <p:sp>
        <p:nvSpPr>
          <p:cNvPr id="3" name="Content Placeholder 2">
            <a:extLst>
              <a:ext uri="{FF2B5EF4-FFF2-40B4-BE49-F238E27FC236}">
                <a16:creationId xmlns:a16="http://schemas.microsoft.com/office/drawing/2014/main" id="{1951BED9-1F11-4225-A48D-355E2AB7D6CB}"/>
              </a:ext>
            </a:extLst>
          </p:cNvPr>
          <p:cNvSpPr>
            <a:spLocks noGrp="1"/>
          </p:cNvSpPr>
          <p:nvPr>
            <p:ph idx="1"/>
          </p:nvPr>
        </p:nvSpPr>
        <p:spPr/>
        <p:txBody>
          <a:bodyPr>
            <a:normAutofit/>
          </a:bodyPr>
          <a:lstStyle/>
          <a:p>
            <a:r>
              <a:rPr lang="en-US" dirty="0"/>
              <a:t>Given our metric of average views, the relationship of the length of a video and it’s quality, the website can now be equipped to recommend more relevant videos. </a:t>
            </a:r>
          </a:p>
          <a:p>
            <a:r>
              <a:rPr lang="en-US" dirty="0"/>
              <a:t>Currently, the website has a good majority of 240p and 360p videos uploaded. The website should focus more on recommending videos that are of higher quality. </a:t>
            </a:r>
          </a:p>
          <a:p>
            <a:r>
              <a:rPr lang="en-US" dirty="0"/>
              <a:t>Moreover, the longer the video is the less likely it is to be watched, so focus should also be put on recommending shorter videos. The current average is 23 seconds, therefore I would try to keep videos below 23 seconds.</a:t>
            </a:r>
          </a:p>
        </p:txBody>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2"/>
          <a:stretch>
            <a:fillRect/>
          </a:stretch>
        </p:blipFill>
        <p:spPr>
          <a:xfrm>
            <a:off x="0" y="0"/>
            <a:ext cx="901700" cy="901700"/>
          </a:xfrm>
          <a:prstGeom prst="rect">
            <a:avLst/>
          </a:prstGeom>
        </p:spPr>
      </p:pic>
    </p:spTree>
    <p:extLst>
      <p:ext uri="{BB962C8B-B14F-4D97-AF65-F5344CB8AC3E}">
        <p14:creationId xmlns:p14="http://schemas.microsoft.com/office/powerpoint/2010/main" val="389571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487D-027B-4492-839E-7827C7FC731C}"/>
              </a:ext>
            </a:extLst>
          </p:cNvPr>
          <p:cNvSpPr>
            <a:spLocks noGrp="1"/>
          </p:cNvSpPr>
          <p:nvPr>
            <p:ph type="title"/>
          </p:nvPr>
        </p:nvSpPr>
        <p:spPr>
          <a:xfrm>
            <a:off x="1097280" y="286603"/>
            <a:ext cx="10058400" cy="1450757"/>
          </a:xfrm>
        </p:spPr>
        <p:txBody>
          <a:bodyPr/>
          <a:lstStyle/>
          <a:p>
            <a:r>
              <a:rPr lang="en-US" dirty="0"/>
              <a:t>Company XYZ Background</a:t>
            </a:r>
          </a:p>
        </p:txBody>
      </p:sp>
      <p:sp>
        <p:nvSpPr>
          <p:cNvPr id="3" name="Content Placeholder 2">
            <a:extLst>
              <a:ext uri="{FF2B5EF4-FFF2-40B4-BE49-F238E27FC236}">
                <a16:creationId xmlns:a16="http://schemas.microsoft.com/office/drawing/2014/main" id="{9C7AB355-62C9-4841-A7D6-32ED499C4C05}"/>
              </a:ext>
            </a:extLst>
          </p:cNvPr>
          <p:cNvSpPr>
            <a:spLocks noGrp="1"/>
          </p:cNvSpPr>
          <p:nvPr>
            <p:ph idx="1"/>
          </p:nvPr>
        </p:nvSpPr>
        <p:spPr>
          <a:xfrm>
            <a:off x="1097280" y="1845734"/>
            <a:ext cx="10058400" cy="3464203"/>
          </a:xfrm>
        </p:spPr>
        <p:txBody>
          <a:bodyPr>
            <a:normAutofit lnSpcReduction="10000"/>
          </a:bodyPr>
          <a:lstStyle/>
          <a:p>
            <a:endParaRPr lang="en-US" sz="2400" dirty="0"/>
          </a:p>
          <a:p>
            <a:r>
              <a:rPr lang="en-US" sz="2400" dirty="0"/>
              <a:t>Company XYZ is a video streaming company that publishes videos to their own website. </a:t>
            </a:r>
          </a:p>
          <a:p>
            <a:r>
              <a:rPr lang="en-US" sz="2400" dirty="0"/>
              <a:t>The videos are presented to users on the home page in different spots of exposure that can be considered to be:</a:t>
            </a:r>
          </a:p>
          <a:p>
            <a:pPr>
              <a:buFont typeface="Arial" panose="020B0604020202020204" pitchFamily="34" charset="0"/>
              <a:buChar char="•"/>
            </a:pPr>
            <a:r>
              <a:rPr lang="en-US" sz="2400" dirty="0"/>
              <a:t> Hot</a:t>
            </a:r>
          </a:p>
          <a:p>
            <a:pPr>
              <a:buFont typeface="Arial" panose="020B0604020202020204" pitchFamily="34" charset="0"/>
              <a:buChar char="•"/>
            </a:pPr>
            <a:r>
              <a:rPr lang="en-US" sz="2400" dirty="0"/>
              <a:t> Stable and Popular</a:t>
            </a:r>
          </a:p>
          <a:p>
            <a:pPr>
              <a:buFont typeface="Arial" panose="020B0604020202020204" pitchFamily="34" charset="0"/>
              <a:buChar char="•"/>
            </a:pPr>
            <a:r>
              <a:rPr lang="en-US" sz="2400" dirty="0"/>
              <a:t> Everything Else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FD1B374-32E4-43A6-A176-9146AB2A10AF}"/>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93426925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9456-838F-4D8B-875E-C1B227DE2938}"/>
              </a:ext>
            </a:extLst>
          </p:cNvPr>
          <p:cNvSpPr>
            <a:spLocks noGrp="1"/>
          </p:cNvSpPr>
          <p:nvPr>
            <p:ph type="title"/>
          </p:nvPr>
        </p:nvSpPr>
        <p:spPr>
          <a:xfrm>
            <a:off x="1097280" y="263527"/>
            <a:ext cx="10058400" cy="1450757"/>
          </a:xfrm>
        </p:spPr>
        <p:txBody>
          <a:bodyPr/>
          <a:lstStyle/>
          <a:p>
            <a:r>
              <a:rPr lang="en-US" dirty="0"/>
              <a:t>Company XYZ’s home page drop off rate</a:t>
            </a:r>
          </a:p>
        </p:txBody>
      </p:sp>
      <p:sp>
        <p:nvSpPr>
          <p:cNvPr id="38" name="Content Placeholder 37">
            <a:extLst>
              <a:ext uri="{FF2B5EF4-FFF2-40B4-BE49-F238E27FC236}">
                <a16:creationId xmlns:a16="http://schemas.microsoft.com/office/drawing/2014/main" id="{FF129251-DA5E-4765-9BCB-8C5615630759}"/>
              </a:ext>
            </a:extLst>
          </p:cNvPr>
          <p:cNvSpPr>
            <a:spLocks noGrp="1"/>
          </p:cNvSpPr>
          <p:nvPr>
            <p:ph idx="1"/>
          </p:nvPr>
        </p:nvSpPr>
        <p:spPr/>
        <p:txBody>
          <a:bodyPr>
            <a:normAutofit/>
          </a:bodyPr>
          <a:lstStyle/>
          <a:p>
            <a:pPr marL="0" indent="0">
              <a:buNone/>
            </a:pPr>
            <a:endParaRPr lang="en-US" sz="2400" dirty="0"/>
          </a:p>
          <a:p>
            <a:pPr marL="0" indent="0">
              <a:buNone/>
            </a:pPr>
            <a:r>
              <a:rPr lang="en-US" sz="2400" dirty="0"/>
              <a:t>Currently, the company experiences a problem of users visiting the home page, but not interacting with any videos.</a:t>
            </a:r>
          </a:p>
          <a:p>
            <a:endParaRPr lang="en-US" sz="2400" dirty="0"/>
          </a:p>
          <a:p>
            <a:pPr marL="0" indent="0">
              <a:buNone/>
            </a:pPr>
            <a:r>
              <a:rPr lang="en-US" sz="2400" dirty="0"/>
              <a:t>Therefore, since customer acquisition costs are very high, the company is not generating revenue from these non-active users.</a:t>
            </a:r>
          </a:p>
          <a:p>
            <a:endParaRPr lang="en-US" sz="2400" dirty="0"/>
          </a:p>
        </p:txBody>
      </p:sp>
      <p:pic>
        <p:nvPicPr>
          <p:cNvPr id="36" name="Picture 35">
            <a:extLst>
              <a:ext uri="{FF2B5EF4-FFF2-40B4-BE49-F238E27FC236}">
                <a16:creationId xmlns:a16="http://schemas.microsoft.com/office/drawing/2014/main" id="{65888BDA-73BA-4638-A84B-9A09976611B9}"/>
              </a:ext>
            </a:extLst>
          </p:cNvPr>
          <p:cNvPicPr>
            <a:picLocks noChangeAspect="1"/>
          </p:cNvPicPr>
          <p:nvPr/>
        </p:nvPicPr>
        <p:blipFill>
          <a:blip r:embed="rId2"/>
          <a:stretch>
            <a:fillRect/>
          </a:stretch>
        </p:blipFill>
        <p:spPr>
          <a:xfrm>
            <a:off x="0" y="0"/>
            <a:ext cx="901700" cy="901700"/>
          </a:xfrm>
          <a:prstGeom prst="rect">
            <a:avLst/>
          </a:prstGeom>
        </p:spPr>
      </p:pic>
    </p:spTree>
    <p:extLst>
      <p:ext uri="{BB962C8B-B14F-4D97-AF65-F5344CB8AC3E}">
        <p14:creationId xmlns:p14="http://schemas.microsoft.com/office/powerpoint/2010/main" val="2301828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p:txBody>
          <a:bodyPr/>
          <a:lstStyle/>
          <a:p>
            <a:r>
              <a:rPr lang="en-US" dirty="0"/>
              <a:t>Proposed Recommended Video Section</a:t>
            </a:r>
          </a:p>
        </p:txBody>
      </p:sp>
      <p:sp>
        <p:nvSpPr>
          <p:cNvPr id="3" name="Content Placeholder 2">
            <a:extLst>
              <a:ext uri="{FF2B5EF4-FFF2-40B4-BE49-F238E27FC236}">
                <a16:creationId xmlns:a16="http://schemas.microsoft.com/office/drawing/2014/main" id="{1951BED9-1F11-4225-A48D-355E2AB7D6CB}"/>
              </a:ext>
            </a:extLst>
          </p:cNvPr>
          <p:cNvSpPr>
            <a:spLocks noGrp="1"/>
          </p:cNvSpPr>
          <p:nvPr>
            <p:ph idx="1"/>
          </p:nvPr>
        </p:nvSpPr>
        <p:spPr>
          <a:xfrm>
            <a:off x="1097280" y="1845734"/>
            <a:ext cx="10058400" cy="4023360"/>
          </a:xfrm>
        </p:spPr>
        <p:txBody>
          <a:bodyPr>
            <a:normAutofit/>
          </a:bodyPr>
          <a:lstStyle/>
          <a:p>
            <a:endParaRPr lang="en-US" sz="2400" dirty="0"/>
          </a:p>
          <a:p>
            <a:r>
              <a:rPr lang="en-US" sz="2400" dirty="0"/>
              <a:t>The current home page has manually chosen videos shown to the user, therefore not allowing the user to see videos they’re more likely to watch.</a:t>
            </a:r>
          </a:p>
          <a:p>
            <a:endParaRPr lang="en-US" sz="2400" dirty="0"/>
          </a:p>
          <a:p>
            <a:r>
              <a:rPr lang="en-US" sz="2400" dirty="0"/>
              <a:t>The Head of Product proposes creating a new recommended video section for the home page which would help users be more inclined to interact with videos. </a:t>
            </a:r>
          </a:p>
          <a:p>
            <a:endParaRPr lang="en-US" sz="2400" dirty="0"/>
          </a:p>
          <a:p>
            <a:r>
              <a:rPr lang="en-US" sz="2400" dirty="0"/>
              <a:t>This would allow uploaded videos that are classified as being hot to be recommended to the user upon visiting the home page.</a:t>
            </a:r>
          </a:p>
        </p:txBody>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2"/>
          <a:stretch>
            <a:fillRect/>
          </a:stretch>
        </p:blipFill>
        <p:spPr>
          <a:xfrm>
            <a:off x="0" y="0"/>
            <a:ext cx="901700" cy="901700"/>
          </a:xfrm>
          <a:prstGeom prst="rect">
            <a:avLst/>
          </a:prstGeom>
        </p:spPr>
      </p:pic>
    </p:spTree>
    <p:extLst>
      <p:ext uri="{BB962C8B-B14F-4D97-AF65-F5344CB8AC3E}">
        <p14:creationId xmlns:p14="http://schemas.microsoft.com/office/powerpoint/2010/main" val="248011351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p:txBody>
          <a:bodyPr/>
          <a:lstStyle/>
          <a:p>
            <a:r>
              <a:rPr lang="en-US" dirty="0"/>
              <a:t>Features used to classify each video</a:t>
            </a:r>
          </a:p>
        </p:txBody>
      </p:sp>
      <p:sp>
        <p:nvSpPr>
          <p:cNvPr id="3" name="Content Placeholder 2">
            <a:extLst>
              <a:ext uri="{FF2B5EF4-FFF2-40B4-BE49-F238E27FC236}">
                <a16:creationId xmlns:a16="http://schemas.microsoft.com/office/drawing/2014/main" id="{1951BED9-1F11-4225-A48D-355E2AB7D6CB}"/>
              </a:ext>
            </a:extLst>
          </p:cNvPr>
          <p:cNvSpPr>
            <a:spLocks noGrp="1"/>
          </p:cNvSpPr>
          <p:nvPr>
            <p:ph idx="1"/>
          </p:nvPr>
        </p:nvSpPr>
        <p:spPr>
          <a:xfrm>
            <a:off x="1097280" y="1845734"/>
            <a:ext cx="10058400" cy="4023360"/>
          </a:xfrm>
        </p:spPr>
        <p:txBody>
          <a:bodyPr>
            <a:normAutofit/>
          </a:bodyPr>
          <a:lstStyle/>
          <a:p>
            <a:pPr marL="0" indent="0">
              <a:buNone/>
            </a:pPr>
            <a:endParaRPr lang="en-US" dirty="0"/>
          </a:p>
          <a:p>
            <a:pPr marL="0" indent="0">
              <a:buNone/>
            </a:pPr>
            <a:r>
              <a:rPr lang="en-US" dirty="0"/>
              <a:t>We can describe our videos using different features to help classify which ones are going to be considered hot and placed in the recommended section.</a:t>
            </a:r>
          </a:p>
          <a:p>
            <a:pPr marL="0" indent="0">
              <a:buNone/>
            </a:pPr>
            <a:r>
              <a:rPr lang="en-US" dirty="0"/>
              <a:t>These features are given as:</a:t>
            </a:r>
          </a:p>
          <a:p>
            <a:pPr>
              <a:buFont typeface="Arial" panose="020B0604020202020204" pitchFamily="34" charset="0"/>
              <a:buChar char="•"/>
            </a:pPr>
            <a:r>
              <a:rPr lang="en-US" dirty="0"/>
              <a:t> View Count</a:t>
            </a:r>
          </a:p>
          <a:p>
            <a:pPr>
              <a:buFont typeface="Arial" panose="020B0604020202020204" pitchFamily="34" charset="0"/>
              <a:buChar char="•"/>
            </a:pPr>
            <a:r>
              <a:rPr lang="en-US" dirty="0"/>
              <a:t> Length</a:t>
            </a:r>
          </a:p>
          <a:p>
            <a:pPr>
              <a:buFont typeface="Arial" panose="020B0604020202020204" pitchFamily="34" charset="0"/>
              <a:buChar char="•"/>
            </a:pPr>
            <a:r>
              <a:rPr lang="en-US" dirty="0"/>
              <a:t> Video Language</a:t>
            </a:r>
          </a:p>
          <a:p>
            <a:pPr>
              <a:buFont typeface="Arial" panose="020B0604020202020204" pitchFamily="34" charset="0"/>
              <a:buChar char="•"/>
            </a:pPr>
            <a:r>
              <a:rPr lang="en-US" dirty="0"/>
              <a:t> Video Quality</a:t>
            </a:r>
          </a:p>
          <a:p>
            <a:pPr>
              <a:buFont typeface="Arial" panose="020B0604020202020204" pitchFamily="34" charset="0"/>
              <a:buChar char="•"/>
            </a:pPr>
            <a:r>
              <a:rPr lang="en-US" dirty="0"/>
              <a:t> Upload Date</a:t>
            </a:r>
          </a:p>
          <a:p>
            <a:pPr>
              <a:buFont typeface="Arial" panose="020B0604020202020204" pitchFamily="34" charset="0"/>
              <a:buChar char="•"/>
            </a:pPr>
            <a:endParaRPr lang="en-US" dirty="0"/>
          </a:p>
          <a:p>
            <a:pPr marL="0" indent="0">
              <a:buNone/>
            </a:pPr>
            <a:endParaRPr lang="en-US" dirty="0"/>
          </a:p>
        </p:txBody>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2"/>
          <a:stretch>
            <a:fillRect/>
          </a:stretch>
        </p:blipFill>
        <p:spPr>
          <a:xfrm>
            <a:off x="0" y="0"/>
            <a:ext cx="901700" cy="901700"/>
          </a:xfrm>
          <a:prstGeom prst="rect">
            <a:avLst/>
          </a:prstGeom>
        </p:spPr>
      </p:pic>
    </p:spTree>
    <p:extLst>
      <p:ext uri="{BB962C8B-B14F-4D97-AF65-F5344CB8AC3E}">
        <p14:creationId xmlns:p14="http://schemas.microsoft.com/office/powerpoint/2010/main" val="231554688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sz="3200" dirty="0"/>
              <a:t>Videos under 30 seconds</a:t>
            </a:r>
          </a:p>
        </p:txBody>
      </p:sp>
      <p:pic>
        <p:nvPicPr>
          <p:cNvPr id="49" name="slide2">
            <a:extLst>
              <a:ext uri="{FF2B5EF4-FFF2-40B4-BE49-F238E27FC236}">
                <a16:creationId xmlns:a16="http://schemas.microsoft.com/office/drawing/2014/main" id="{53940307-57D6-4038-9A4A-EE8B4B8BD56B}"/>
              </a:ext>
            </a:extLst>
          </p:cNvPr>
          <p:cNvPicPr>
            <a:picLocks noChangeAspect="1"/>
          </p:cNvPicPr>
          <p:nvPr/>
        </p:nvPicPr>
        <p:blipFill rotWithShape="1">
          <a:blip r:embed="rId2">
            <a:extLst>
              <a:ext uri="{28A0092B-C50C-407E-A947-70E740481C1C}">
                <a14:useLocalDpi xmlns:a14="http://schemas.microsoft.com/office/drawing/2010/main" val="0"/>
              </a:ext>
            </a:extLst>
          </a:blip>
          <a:srcRect t="5178" b="3302"/>
          <a:stretch/>
        </p:blipFill>
        <p:spPr>
          <a:xfrm>
            <a:off x="1562099" y="305362"/>
            <a:ext cx="3813263" cy="5587491"/>
          </a:xfrm>
          <a:prstGeom prst="rect">
            <a:avLst/>
          </a:prstGeom>
        </p:spPr>
      </p:pic>
      <p:cxnSp>
        <p:nvCxnSpPr>
          <p:cNvPr id="77" name="Straight Connector 6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33">
            <a:extLst>
              <a:ext uri="{FF2B5EF4-FFF2-40B4-BE49-F238E27FC236}">
                <a16:creationId xmlns:a16="http://schemas.microsoft.com/office/drawing/2014/main" id="{47FD9BFC-5710-4C47-B2AD-39B94985C15B}"/>
              </a:ext>
            </a:extLst>
          </p:cNvPr>
          <p:cNvSpPr>
            <a:spLocks noGrp="1"/>
          </p:cNvSpPr>
          <p:nvPr>
            <p:ph idx="1"/>
          </p:nvPr>
        </p:nvSpPr>
        <p:spPr>
          <a:xfrm>
            <a:off x="6411684" y="2198914"/>
            <a:ext cx="5127172" cy="3670180"/>
          </a:xfrm>
        </p:spPr>
        <p:txBody>
          <a:bodyPr>
            <a:normAutofit/>
          </a:bodyPr>
          <a:lstStyle/>
          <a:p>
            <a:endParaRPr lang="en-US" dirty="0"/>
          </a:p>
          <a:p>
            <a:r>
              <a:rPr lang="en-US" dirty="0"/>
              <a:t>The box plot tells us our video lengths have almost even tails and a mean that is centered.</a:t>
            </a:r>
          </a:p>
          <a:p>
            <a:r>
              <a:rPr lang="en-US" dirty="0"/>
              <a:t>Therefore, we know our videos tend to be, on average, 23 seconds long. </a:t>
            </a:r>
          </a:p>
          <a:p>
            <a:r>
              <a:rPr lang="en-US" dirty="0"/>
              <a:t>Our shortest video is 15 seconds, while are longest is 30 seconds. </a:t>
            </a:r>
          </a:p>
        </p:txBody>
      </p:sp>
      <p:sp>
        <p:nvSpPr>
          <p:cNvPr id="78" name="Rectangle 7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2F1ABF3D-5DE1-4177-BAA4-0D6B68CB66F0}"/>
              </a:ext>
            </a:extLst>
          </p:cNvPr>
          <p:cNvSpPr txBox="1">
            <a:spLocks/>
          </p:cNvSpPr>
          <p:nvPr/>
        </p:nvSpPr>
        <p:spPr>
          <a:xfrm>
            <a:off x="1097280" y="25109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329372370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Lower quality videos</a:t>
            </a:r>
          </a:p>
        </p:txBody>
      </p:sp>
      <p:pic>
        <p:nvPicPr>
          <p:cNvPr id="8" name="slide5">
            <a:extLst>
              <a:ext uri="{FF2B5EF4-FFF2-40B4-BE49-F238E27FC236}">
                <a16:creationId xmlns:a16="http://schemas.microsoft.com/office/drawing/2014/main" id="{4FD7E85F-E7F3-49E3-B17F-394418933EBD}"/>
              </a:ext>
            </a:extLst>
          </p:cNvPr>
          <p:cNvPicPr>
            <a:picLocks noChangeAspect="1"/>
          </p:cNvPicPr>
          <p:nvPr/>
        </p:nvPicPr>
        <p:blipFill rotWithShape="1">
          <a:blip r:embed="rId2">
            <a:extLst>
              <a:ext uri="{28A0092B-C50C-407E-A947-70E740481C1C}">
                <a14:useLocalDpi xmlns:a14="http://schemas.microsoft.com/office/drawing/2010/main" val="0"/>
              </a:ext>
            </a:extLst>
          </a:blip>
          <a:srcRect t="5566" b="2912"/>
          <a:stretch/>
        </p:blipFill>
        <p:spPr>
          <a:xfrm>
            <a:off x="342901" y="1118918"/>
            <a:ext cx="7306056" cy="4827676"/>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715699B-A8AF-40C9-BAF1-122818DDB58D}"/>
              </a:ext>
            </a:extLst>
          </p:cNvPr>
          <p:cNvSpPr>
            <a:spLocks noGrp="1"/>
          </p:cNvSpPr>
          <p:nvPr>
            <p:ph idx="1"/>
          </p:nvPr>
        </p:nvSpPr>
        <p:spPr>
          <a:xfrm>
            <a:off x="7859485" y="2198914"/>
            <a:ext cx="3690257" cy="3670180"/>
          </a:xfrm>
        </p:spPr>
        <p:txBody>
          <a:bodyPr>
            <a:normAutofit/>
          </a:bodyPr>
          <a:lstStyle/>
          <a:p>
            <a:endParaRPr lang="en-US" dirty="0"/>
          </a:p>
          <a:p>
            <a:r>
              <a:rPr lang="en-US" dirty="0"/>
              <a:t>The videos are uploaded at different qualities ranging from             240p - 1080p. </a:t>
            </a:r>
          </a:p>
          <a:p>
            <a:r>
              <a:rPr lang="en-US" dirty="0"/>
              <a:t>We can see that lower quality videos tend to be more common, with only a third of the videos being 720p or 1080p.</a:t>
            </a:r>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249047355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rmAutofit/>
          </a:bodyPr>
          <a:lstStyle/>
          <a:p>
            <a:r>
              <a:rPr lang="en-US" sz="3200" dirty="0"/>
              <a:t>Varying quality and lengths</a:t>
            </a:r>
          </a:p>
        </p:txBody>
      </p:sp>
      <p:pic>
        <p:nvPicPr>
          <p:cNvPr id="21" name="slide9">
            <a:extLst>
              <a:ext uri="{FF2B5EF4-FFF2-40B4-BE49-F238E27FC236}">
                <a16:creationId xmlns:a16="http://schemas.microsoft.com/office/drawing/2014/main" id="{DAF6CBBA-D14E-4E52-8DE5-190AFA4B5411}"/>
              </a:ext>
            </a:extLst>
          </p:cNvPr>
          <p:cNvPicPr>
            <a:picLocks noChangeAspect="1"/>
          </p:cNvPicPr>
          <p:nvPr/>
        </p:nvPicPr>
        <p:blipFill rotWithShape="1">
          <a:blip r:embed="rId2">
            <a:extLst>
              <a:ext uri="{28A0092B-C50C-407E-A947-70E740481C1C}">
                <a14:useLocalDpi xmlns:a14="http://schemas.microsoft.com/office/drawing/2010/main" val="0"/>
              </a:ext>
            </a:extLst>
          </a:blip>
          <a:srcRect t="5696" b="3042"/>
          <a:stretch/>
        </p:blipFill>
        <p:spPr>
          <a:xfrm>
            <a:off x="223117" y="1133474"/>
            <a:ext cx="7512656" cy="4467217"/>
          </a:xfrm>
          <a:prstGeom prst="rect">
            <a:avLst/>
          </a:prstGeom>
        </p:spPr>
      </p:pic>
      <p:cxnSp>
        <p:nvCxnSpPr>
          <p:cNvPr id="22"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9">
            <a:extLst>
              <a:ext uri="{FF2B5EF4-FFF2-40B4-BE49-F238E27FC236}">
                <a16:creationId xmlns:a16="http://schemas.microsoft.com/office/drawing/2014/main" id="{8F41B872-54F2-4622-B5FB-B9B820988543}"/>
              </a:ext>
            </a:extLst>
          </p:cNvPr>
          <p:cNvSpPr>
            <a:spLocks noGrp="1"/>
          </p:cNvSpPr>
          <p:nvPr>
            <p:ph idx="1"/>
          </p:nvPr>
        </p:nvSpPr>
        <p:spPr>
          <a:xfrm>
            <a:off x="7859485" y="2198914"/>
            <a:ext cx="3690257" cy="3670180"/>
          </a:xfrm>
        </p:spPr>
        <p:txBody>
          <a:bodyPr>
            <a:normAutofit/>
          </a:bodyPr>
          <a:lstStyle/>
          <a:p>
            <a:endParaRPr lang="en-US" dirty="0"/>
          </a:p>
          <a:p>
            <a:r>
              <a:rPr lang="en-US" dirty="0"/>
              <a:t>The traditional boxplot has now been split by video qualities, we can now look at video length relationships.</a:t>
            </a:r>
          </a:p>
          <a:p>
            <a:r>
              <a:rPr lang="en-US" dirty="0"/>
              <a:t>The boxplots are plotted with the average line, we can see that 720p videos are shorter videos on average, whereas 240p videos are much longer on average.</a:t>
            </a:r>
          </a:p>
          <a:p>
            <a:endParaRPr lang="en-US" dirty="0"/>
          </a:p>
        </p:txBody>
      </p:sp>
      <p:sp>
        <p:nvSpPr>
          <p:cNvPr id="24"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1490211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46E69-FCC0-4870-BD31-2045EBE2E5A6}"/>
              </a:ext>
            </a:extLst>
          </p:cNvPr>
          <p:cNvSpPr>
            <a:spLocks noGrp="1"/>
          </p:cNvSpPr>
          <p:nvPr>
            <p:ph type="title"/>
          </p:nvPr>
        </p:nvSpPr>
        <p:spPr>
          <a:xfrm>
            <a:off x="7859485" y="634946"/>
            <a:ext cx="3690257" cy="1450757"/>
          </a:xfrm>
        </p:spPr>
        <p:txBody>
          <a:bodyPr>
            <a:noAutofit/>
          </a:bodyPr>
          <a:lstStyle/>
          <a:p>
            <a:br>
              <a:rPr lang="en-US" sz="3200" dirty="0"/>
            </a:br>
            <a:r>
              <a:rPr lang="en-US" sz="3200" dirty="0"/>
              <a:t>Diversity in language</a:t>
            </a:r>
          </a:p>
        </p:txBody>
      </p:sp>
      <p:pic>
        <p:nvPicPr>
          <p:cNvPr id="22" name="slide4">
            <a:extLst>
              <a:ext uri="{FF2B5EF4-FFF2-40B4-BE49-F238E27FC236}">
                <a16:creationId xmlns:a16="http://schemas.microsoft.com/office/drawing/2014/main" id="{716E256C-9483-4D1F-AF31-F40DC73DC858}"/>
              </a:ext>
            </a:extLst>
          </p:cNvPr>
          <p:cNvPicPr>
            <a:picLocks noChangeAspect="1"/>
          </p:cNvPicPr>
          <p:nvPr/>
        </p:nvPicPr>
        <p:blipFill rotWithShape="1">
          <a:blip r:embed="rId2">
            <a:extLst>
              <a:ext uri="{28A0092B-C50C-407E-A947-70E740481C1C}">
                <a14:useLocalDpi xmlns:a14="http://schemas.microsoft.com/office/drawing/2010/main" val="0"/>
              </a:ext>
            </a:extLst>
          </a:blip>
          <a:srcRect t="4401" b="2395"/>
          <a:stretch/>
        </p:blipFill>
        <p:spPr>
          <a:xfrm>
            <a:off x="303954" y="1145226"/>
            <a:ext cx="7304209" cy="4571949"/>
          </a:xfrm>
          <a:prstGeom prst="rect">
            <a:avLst/>
          </a:prstGeom>
        </p:spPr>
      </p:pic>
      <p:cxnSp>
        <p:nvCxnSpPr>
          <p:cNvPr id="23"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057CB156-CDFF-4129-B34A-B8C787F3B18F}"/>
              </a:ext>
            </a:extLst>
          </p:cNvPr>
          <p:cNvSpPr>
            <a:spLocks noGrp="1"/>
          </p:cNvSpPr>
          <p:nvPr>
            <p:ph idx="1"/>
          </p:nvPr>
        </p:nvSpPr>
        <p:spPr>
          <a:xfrm>
            <a:off x="7859485" y="2198914"/>
            <a:ext cx="3690257" cy="3670180"/>
          </a:xfrm>
        </p:spPr>
        <p:txBody>
          <a:bodyPr>
            <a:normAutofit/>
          </a:bodyPr>
          <a:lstStyle/>
          <a:p>
            <a:pPr marL="0" indent="0">
              <a:buNone/>
            </a:pPr>
            <a:endParaRPr lang="en-US" dirty="0"/>
          </a:p>
          <a:p>
            <a:r>
              <a:rPr lang="en-US" dirty="0"/>
              <a:t>The languages in the videos currently are Chinese, Spanish and English. </a:t>
            </a:r>
          </a:p>
          <a:p>
            <a:r>
              <a:rPr lang="en-US" dirty="0"/>
              <a:t>The videos are distributed fairly evenly, with slightly more videos being Chinese rather than English or Spanish.</a:t>
            </a:r>
          </a:p>
          <a:p>
            <a:endParaRPr lang="en-US" dirty="0"/>
          </a:p>
        </p:txBody>
      </p:sp>
      <p:sp>
        <p:nvSpPr>
          <p:cNvPr id="25"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75DF2C41-83ED-4E1E-BC47-CB44BCA8FD9B}"/>
              </a:ext>
            </a:extLst>
          </p:cNvPr>
          <p:cNvPicPr>
            <a:picLocks noChangeAspect="1"/>
          </p:cNvPicPr>
          <p:nvPr/>
        </p:nvPicPr>
        <p:blipFill>
          <a:blip r:embed="rId3"/>
          <a:stretch>
            <a:fillRect/>
          </a:stretch>
        </p:blipFill>
        <p:spPr>
          <a:xfrm>
            <a:off x="0" y="0"/>
            <a:ext cx="901700" cy="901700"/>
          </a:xfrm>
          <a:prstGeom prst="rect">
            <a:avLst/>
          </a:prstGeom>
        </p:spPr>
      </p:pic>
    </p:spTree>
    <p:extLst>
      <p:ext uri="{BB962C8B-B14F-4D97-AF65-F5344CB8AC3E}">
        <p14:creationId xmlns:p14="http://schemas.microsoft.com/office/powerpoint/2010/main" val="1859982376"/>
      </p:ext>
    </p:extLst>
  </p:cSld>
  <p:clrMapOvr>
    <a:masterClrMapping/>
  </p:clrMapOvr>
  <p:transition spd="slow">
    <p:push/>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1955</TotalTime>
  <Words>990</Words>
  <Application>Microsoft Office PowerPoint</Application>
  <PresentationFormat>Widescreen</PresentationFormat>
  <Paragraphs>85</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Anonymous Company Case Study</vt:lpstr>
      <vt:lpstr>Company XYZ Background</vt:lpstr>
      <vt:lpstr>Company XYZ’s home page drop off rate</vt:lpstr>
      <vt:lpstr>Proposed Recommended Video Section</vt:lpstr>
      <vt:lpstr>Features used to classify each video</vt:lpstr>
      <vt:lpstr>Videos under 30 seconds</vt:lpstr>
      <vt:lpstr>Lower quality videos</vt:lpstr>
      <vt:lpstr>Varying quality and lengths</vt:lpstr>
      <vt:lpstr> Diversity in language</vt:lpstr>
      <vt:lpstr>Erratic uploads</vt:lpstr>
      <vt:lpstr>Viewers on sharp decline</vt:lpstr>
      <vt:lpstr>Metric of average views</vt:lpstr>
      <vt:lpstr>Hot video or not</vt:lpstr>
      <vt:lpstr>Less time, more views</vt:lpstr>
      <vt:lpstr>Quality matters too</vt:lpstr>
      <vt:lpstr>Language not so much</vt:lpstr>
      <vt:lpstr>Short and high quality videos</vt:lpstr>
      <vt:lpstr>Recommend shorter videos of higher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XYZ Case Study</dc:title>
  <dc:creator>Justin</dc:creator>
  <cp:lastModifiedBy>Justin</cp:lastModifiedBy>
  <cp:revision>79</cp:revision>
  <dcterms:created xsi:type="dcterms:W3CDTF">2019-04-17T05:02:37Z</dcterms:created>
  <dcterms:modified xsi:type="dcterms:W3CDTF">2019-04-28T19:16:22Z</dcterms:modified>
</cp:coreProperties>
</file>