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728" r:id="rId2"/>
  </p:sldMasterIdLst>
  <p:notesMasterIdLst>
    <p:notesMasterId r:id="rId38"/>
  </p:notesMasterIdLst>
  <p:sldIdLst>
    <p:sldId id="271" r:id="rId3"/>
    <p:sldId id="272" r:id="rId4"/>
    <p:sldId id="396" r:id="rId5"/>
    <p:sldId id="456" r:id="rId6"/>
    <p:sldId id="433" r:id="rId7"/>
    <p:sldId id="457" r:id="rId8"/>
    <p:sldId id="461" r:id="rId9"/>
    <p:sldId id="409" r:id="rId10"/>
    <p:sldId id="467" r:id="rId11"/>
    <p:sldId id="452" r:id="rId12"/>
    <p:sldId id="455" r:id="rId13"/>
    <p:sldId id="462" r:id="rId14"/>
    <p:sldId id="463" r:id="rId15"/>
    <p:sldId id="464" r:id="rId16"/>
    <p:sldId id="465" r:id="rId17"/>
    <p:sldId id="466" r:id="rId18"/>
    <p:sldId id="446" r:id="rId19"/>
    <p:sldId id="448" r:id="rId20"/>
    <p:sldId id="449" r:id="rId21"/>
    <p:sldId id="383" r:id="rId22"/>
    <p:sldId id="399" r:id="rId23"/>
    <p:sldId id="458" r:id="rId24"/>
    <p:sldId id="451" r:id="rId25"/>
    <p:sldId id="442" r:id="rId26"/>
    <p:sldId id="450" r:id="rId27"/>
    <p:sldId id="459" r:id="rId28"/>
    <p:sldId id="460" r:id="rId29"/>
    <p:sldId id="437" r:id="rId30"/>
    <p:sldId id="438" r:id="rId31"/>
    <p:sldId id="439" r:id="rId32"/>
    <p:sldId id="440" r:id="rId33"/>
    <p:sldId id="401" r:id="rId34"/>
    <p:sldId id="423" r:id="rId35"/>
    <p:sldId id="284" r:id="rId36"/>
    <p:sldId id="285" r:id="rId37"/>
  </p:sldIdLst>
  <p:sldSz cx="9144000" cy="6858000" type="screen4x3"/>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19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snapToObjects="1">
      <p:cViewPr varScale="1">
        <p:scale>
          <a:sx n="127" d="100"/>
          <a:sy n="127" d="100"/>
        </p:scale>
        <p:origin x="48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ECMA-262 yearly access</c:v>
                </c:pt>
              </c:strCache>
            </c:strRef>
          </c:tx>
          <c:spPr>
            <a:ln w="28575" cap="rnd">
              <a:solidFill>
                <a:srgbClr val="FF0000"/>
              </a:solidFill>
              <a:round/>
            </a:ln>
            <a:effectLst/>
          </c:spPr>
          <c:marker>
            <c:symbol val="none"/>
          </c:marker>
          <c:dLbls>
            <c:dLbl>
              <c:idx val="10"/>
              <c:layout>
                <c:manualLayout>
                  <c:x val="-4.6805555555555559E-2"/>
                  <c:y val="4.13189414053980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7CC-4EA9-BEC8-C9109DEA55C3}"/>
                </c:ext>
              </c:extLst>
            </c:dLbl>
            <c:dLbl>
              <c:idx val="12"/>
              <c:layout>
                <c:manualLayout>
                  <c:x val="-4.4081850879751139E-2"/>
                  <c:y val="6.1515306245322816E-2"/>
                </c:manualLayout>
              </c:layout>
              <c:tx>
                <c:rich>
                  <a:bodyPr/>
                  <a:lstStyle/>
                  <a:p>
                    <a:fld id="{75D303D3-7BC6-4EAB-9347-1F0C479E390B}" type="VALUE">
                      <a:rPr lang="en-US" sz="1200"/>
                      <a:pPr/>
                      <a:t>[VALUE]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7CC-4EA9-BEC8-C9109DEA55C3}"/>
                </c:ext>
              </c:extLst>
            </c:dLbl>
            <c:dLbl>
              <c:idx val="14"/>
              <c:layout>
                <c:manualLayout>
                  <c:x val="-1.0946704578594342E-2"/>
                  <c:y val="4.13189414053981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7CC-4EA9-BEC8-C9109DEA55C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formatCode>General</c:formatCode>
                <c:ptCount val="15"/>
                <c:pt idx="4">
                  <c:v>4011</c:v>
                </c:pt>
                <c:pt idx="5">
                  <c:v>6620</c:v>
                </c:pt>
                <c:pt idx="6">
                  <c:v>142102</c:v>
                </c:pt>
                <c:pt idx="7">
                  <c:v>318985</c:v>
                </c:pt>
                <c:pt idx="8">
                  <c:v>446505</c:v>
                </c:pt>
                <c:pt idx="9">
                  <c:v>176460</c:v>
                </c:pt>
                <c:pt idx="10">
                  <c:v>122783</c:v>
                </c:pt>
                <c:pt idx="11">
                  <c:v>136934</c:v>
                </c:pt>
                <c:pt idx="12">
                  <c:v>137347</c:v>
                </c:pt>
                <c:pt idx="13">
                  <c:v>107080</c:v>
                </c:pt>
                <c:pt idx="14">
                  <c:v>96615</c:v>
                </c:pt>
              </c:numCache>
            </c:numRef>
          </c:val>
          <c:smooth val="0"/>
          <c:extLst>
            <c:ext xmlns:c16="http://schemas.microsoft.com/office/drawing/2014/chart" uri="{C3380CC4-5D6E-409C-BE32-E72D297353CC}">
              <c16:uniqueId val="{00000000-3C92-419B-BA6E-303EC3D1F416}"/>
            </c:ext>
          </c:extLst>
        </c:ser>
        <c:dLbls>
          <c:dLblPos val="t"/>
          <c:showLegendKey val="0"/>
          <c:showVal val="1"/>
          <c:showCatName val="0"/>
          <c:showSerName val="0"/>
          <c:showPercent val="0"/>
          <c:showBubbleSize val="0"/>
        </c:dLbls>
        <c:smooth val="0"/>
        <c:axId val="437480648"/>
        <c:axId val="437478848"/>
      </c:lineChart>
      <c:catAx>
        <c:axId val="437480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478848"/>
        <c:crosses val="autoZero"/>
        <c:auto val="1"/>
        <c:lblAlgn val="ctr"/>
        <c:lblOffset val="100"/>
        <c:noMultiLvlLbl val="0"/>
      </c:catAx>
      <c:valAx>
        <c:axId val="437478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480648"/>
        <c:crosses val="autoZero"/>
        <c:crossBetween val="between"/>
      </c:valAx>
      <c:spPr>
        <a:noFill/>
        <a:ln>
          <a:noFill/>
        </a:ln>
        <a:effectLst/>
      </c:spPr>
    </c:plotArea>
    <c:legend>
      <c:legendPos val="b"/>
      <c:overlay val="0"/>
      <c:spPr>
        <a:noFill/>
        <a:ln>
          <a:solidFill>
            <a:srgbClr val="00B050"/>
          </a:solid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ECMA-262</a:t>
            </a:r>
            <a:r>
              <a:rPr lang="en-US" baseline="0" dirty="0"/>
              <a:t> yearly download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Sheet1!$C$1</c:f>
              <c:strCache>
                <c:ptCount val="1"/>
                <c:pt idx="0">
                  <c:v>Download</c:v>
                </c:pt>
              </c:strCache>
            </c:strRef>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Sheet1!$C$2:$C$16</c:f>
              <c:numCache>
                <c:formatCode>General</c:formatCode>
                <c:ptCount val="15"/>
                <c:pt idx="0">
                  <c:v>30438</c:v>
                </c:pt>
                <c:pt idx="1">
                  <c:v>35033</c:v>
                </c:pt>
                <c:pt idx="2">
                  <c:v>29610</c:v>
                </c:pt>
                <c:pt idx="3">
                  <c:v>31097</c:v>
                </c:pt>
                <c:pt idx="4">
                  <c:v>38366</c:v>
                </c:pt>
                <c:pt idx="5">
                  <c:v>41298</c:v>
                </c:pt>
                <c:pt idx="6">
                  <c:v>29421</c:v>
                </c:pt>
                <c:pt idx="7">
                  <c:v>54663</c:v>
                </c:pt>
                <c:pt idx="8">
                  <c:v>40670</c:v>
                </c:pt>
                <c:pt idx="9">
                  <c:v>29716</c:v>
                </c:pt>
                <c:pt idx="10">
                  <c:v>24877</c:v>
                </c:pt>
                <c:pt idx="11">
                  <c:v>24238</c:v>
                </c:pt>
                <c:pt idx="12">
                  <c:v>30300</c:v>
                </c:pt>
                <c:pt idx="13">
                  <c:v>35507</c:v>
                </c:pt>
                <c:pt idx="14">
                  <c:v>31960</c:v>
                </c:pt>
              </c:numCache>
            </c:numRef>
          </c:val>
          <c:smooth val="0"/>
          <c:extLst>
            <c:ext xmlns:c16="http://schemas.microsoft.com/office/drawing/2014/chart" uri="{C3380CC4-5D6E-409C-BE32-E72D297353CC}">
              <c16:uniqueId val="{00000001-3C92-419B-BA6E-303EC3D1F416}"/>
            </c:ext>
          </c:extLst>
        </c:ser>
        <c:ser>
          <c:idx val="2"/>
          <c:order val="1"/>
          <c:tx>
            <c:strRef>
              <c:f>Sheet1!$D$1</c:f>
              <c:strCache>
                <c:ptCount val="1"/>
                <c:pt idx="0">
                  <c:v>% of all Downloads</c:v>
                </c:pt>
              </c:strCache>
            </c:strRef>
          </c:tx>
          <c:spPr>
            <a:ln w="28575" cap="rnd">
              <a:solidFill>
                <a:schemeClr val="accent3"/>
              </a:solidFill>
              <a:round/>
            </a:ln>
            <a:effectLst/>
          </c:spPr>
          <c:marker>
            <c:symbol val="none"/>
          </c:marker>
          <c:dLbls>
            <c:spPr>
              <a:solidFill>
                <a:srgbClr val="FFFF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Sheet1!$D$2:$D$16</c:f>
              <c:numCache>
                <c:formatCode>General</c:formatCode>
                <c:ptCount val="15"/>
                <c:pt idx="0">
                  <c:v>32</c:v>
                </c:pt>
                <c:pt idx="1">
                  <c:v>44.4</c:v>
                </c:pt>
                <c:pt idx="2">
                  <c:v>41.6</c:v>
                </c:pt>
                <c:pt idx="3">
                  <c:v>47</c:v>
                </c:pt>
                <c:pt idx="4">
                  <c:v>52</c:v>
                </c:pt>
                <c:pt idx="5">
                  <c:v>51</c:v>
                </c:pt>
                <c:pt idx="6">
                  <c:v>48</c:v>
                </c:pt>
                <c:pt idx="7">
                  <c:v>52.6</c:v>
                </c:pt>
                <c:pt idx="8">
                  <c:v>53.5</c:v>
                </c:pt>
                <c:pt idx="9">
                  <c:v>28.1</c:v>
                </c:pt>
                <c:pt idx="10">
                  <c:v>40</c:v>
                </c:pt>
                <c:pt idx="11">
                  <c:v>39</c:v>
                </c:pt>
                <c:pt idx="12">
                  <c:v>44.7</c:v>
                </c:pt>
                <c:pt idx="13">
                  <c:v>41</c:v>
                </c:pt>
                <c:pt idx="14">
                  <c:v>38</c:v>
                </c:pt>
              </c:numCache>
            </c:numRef>
          </c:val>
          <c:smooth val="0"/>
          <c:extLst>
            <c:ext xmlns:c16="http://schemas.microsoft.com/office/drawing/2014/chart" uri="{C3380CC4-5D6E-409C-BE32-E72D297353CC}">
              <c16:uniqueId val="{00000002-3C92-419B-BA6E-303EC3D1F416}"/>
            </c:ext>
          </c:extLst>
        </c:ser>
        <c:dLbls>
          <c:dLblPos val="t"/>
          <c:showLegendKey val="0"/>
          <c:showVal val="1"/>
          <c:showCatName val="0"/>
          <c:showSerName val="0"/>
          <c:showPercent val="0"/>
          <c:showBubbleSize val="0"/>
        </c:dLbls>
        <c:smooth val="0"/>
        <c:axId val="437480648"/>
        <c:axId val="437478848"/>
      </c:lineChart>
      <c:catAx>
        <c:axId val="437480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478848"/>
        <c:crosses val="autoZero"/>
        <c:auto val="1"/>
        <c:lblAlgn val="ctr"/>
        <c:lblOffset val="100"/>
        <c:noMultiLvlLbl val="0"/>
      </c:catAx>
      <c:valAx>
        <c:axId val="437478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480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ECMA-262 as % of all </a:t>
            </a:r>
            <a:r>
              <a:rPr lang="en-US" dirty="0" err="1"/>
              <a:t>Ecma</a:t>
            </a:r>
            <a:r>
              <a:rPr lang="en-US" dirty="0"/>
              <a:t> Standards Downloads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0"/>
          <c:tx>
            <c:strRef>
              <c:f>Sheet1!$D$1</c:f>
              <c:strCache>
                <c:ptCount val="1"/>
                <c:pt idx="0">
                  <c:v>% of all Downloads</c:v>
                </c:pt>
              </c:strCache>
            </c:strRef>
          </c:tx>
          <c:spPr>
            <a:ln w="28575" cap="rnd">
              <a:solidFill>
                <a:srgbClr val="00B050"/>
              </a:solidFill>
              <a:round/>
            </a:ln>
            <a:effectLst/>
          </c:spPr>
          <c:marker>
            <c:symbol val="none"/>
          </c:marker>
          <c:dLbls>
            <c:dLbl>
              <c:idx val="2"/>
              <c:layout>
                <c:manualLayout>
                  <c:x val="-3.1006974822591619E-2"/>
                  <c:y val="3.29008434227146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DD8-47DB-8929-C693E8106D71}"/>
                </c:ext>
              </c:extLst>
            </c:dLbl>
            <c:dLbl>
              <c:idx val="9"/>
              <c:layout>
                <c:manualLayout>
                  <c:x val="-3.1006974822591619E-2"/>
                  <c:y val="4.412497406629263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DD8-47DB-8929-C693E8106D7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FF0000"/>
                </a:solidFill>
                <a:prstDash val="sysDot"/>
              </a:ln>
              <a:effectLst/>
            </c:spPr>
            <c:trendlineType val="linear"/>
            <c:dispRSqr val="0"/>
            <c:dispEq val="0"/>
          </c:trendline>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Sheet1!$D$2:$D$16</c:f>
              <c:numCache>
                <c:formatCode>General</c:formatCode>
                <c:ptCount val="15"/>
                <c:pt idx="0">
                  <c:v>32</c:v>
                </c:pt>
                <c:pt idx="1">
                  <c:v>44.4</c:v>
                </c:pt>
                <c:pt idx="2">
                  <c:v>41.6</c:v>
                </c:pt>
                <c:pt idx="3">
                  <c:v>47</c:v>
                </c:pt>
                <c:pt idx="4">
                  <c:v>52</c:v>
                </c:pt>
                <c:pt idx="5">
                  <c:v>51</c:v>
                </c:pt>
                <c:pt idx="6">
                  <c:v>48</c:v>
                </c:pt>
                <c:pt idx="7">
                  <c:v>52.6</c:v>
                </c:pt>
                <c:pt idx="8">
                  <c:v>53.5</c:v>
                </c:pt>
                <c:pt idx="9">
                  <c:v>28.1</c:v>
                </c:pt>
                <c:pt idx="10">
                  <c:v>40</c:v>
                </c:pt>
                <c:pt idx="11">
                  <c:v>39</c:v>
                </c:pt>
                <c:pt idx="12">
                  <c:v>44.7</c:v>
                </c:pt>
                <c:pt idx="13">
                  <c:v>41</c:v>
                </c:pt>
                <c:pt idx="14">
                  <c:v>38</c:v>
                </c:pt>
              </c:numCache>
            </c:numRef>
          </c:val>
          <c:smooth val="0"/>
          <c:extLst>
            <c:ext xmlns:c16="http://schemas.microsoft.com/office/drawing/2014/chart" uri="{C3380CC4-5D6E-409C-BE32-E72D297353CC}">
              <c16:uniqueId val="{00000002-3C92-419B-BA6E-303EC3D1F416}"/>
            </c:ext>
          </c:extLst>
        </c:ser>
        <c:dLbls>
          <c:dLblPos val="t"/>
          <c:showLegendKey val="0"/>
          <c:showVal val="1"/>
          <c:showCatName val="0"/>
          <c:showSerName val="0"/>
          <c:showPercent val="0"/>
          <c:showBubbleSize val="0"/>
        </c:dLbls>
        <c:smooth val="0"/>
        <c:axId val="437480648"/>
        <c:axId val="437478848"/>
      </c:lineChart>
      <c:catAx>
        <c:axId val="437480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478848"/>
        <c:crosses val="autoZero"/>
        <c:auto val="1"/>
        <c:lblAlgn val="ctr"/>
        <c:lblOffset val="100"/>
        <c:noMultiLvlLbl val="0"/>
      </c:catAx>
      <c:valAx>
        <c:axId val="437478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480648"/>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B050"/>
      </a:solidFill>
      <a:prstDash val="soli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157A97-0C04-4504-935C-821B43FE05EA}"/>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D828FE9-C9DC-4BFC-82C0-750514342846}"/>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B0F5A14-720D-451F-9AD3-B69729F1DAB3}" type="datetimeFigureOut">
              <a:rPr lang="en-US"/>
              <a:pPr>
                <a:defRPr/>
              </a:pPr>
              <a:t>5/11/2023</a:t>
            </a:fld>
            <a:endParaRPr lang="en-US"/>
          </a:p>
        </p:txBody>
      </p:sp>
      <p:sp>
        <p:nvSpPr>
          <p:cNvPr id="4" name="Slide Image Placeholder 3">
            <a:extLst>
              <a:ext uri="{FF2B5EF4-FFF2-40B4-BE49-F238E27FC236}">
                <a16:creationId xmlns:a16="http://schemas.microsoft.com/office/drawing/2014/main" id="{861504AE-018F-477C-800B-6A284CFC149D}"/>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C220396-E6DE-4E1B-9CBF-00F8A1DFBBCD}"/>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hu-HU" noProof="0"/>
              <a:t>Click to edit Master text styles</a:t>
            </a:r>
          </a:p>
          <a:p>
            <a:pPr lvl="1"/>
            <a:r>
              <a:rPr lang="hu-HU" noProof="0"/>
              <a:t>Second level</a:t>
            </a:r>
          </a:p>
          <a:p>
            <a:pPr lvl="2"/>
            <a:r>
              <a:rPr lang="hu-HU" noProof="0"/>
              <a:t>Third level</a:t>
            </a:r>
          </a:p>
          <a:p>
            <a:pPr lvl="3"/>
            <a:r>
              <a:rPr lang="hu-HU" noProof="0"/>
              <a:t>Fourth level</a:t>
            </a:r>
          </a:p>
          <a:p>
            <a:pPr lvl="4"/>
            <a:r>
              <a:rPr lang="hu-HU" noProof="0"/>
              <a:t>Fifth level</a:t>
            </a:r>
            <a:endParaRPr lang="en-US" noProof="0"/>
          </a:p>
        </p:txBody>
      </p:sp>
      <p:sp>
        <p:nvSpPr>
          <p:cNvPr id="6" name="Footer Placeholder 5">
            <a:extLst>
              <a:ext uri="{FF2B5EF4-FFF2-40B4-BE49-F238E27FC236}">
                <a16:creationId xmlns:a16="http://schemas.microsoft.com/office/drawing/2014/main" id="{A637496B-3E30-4B0A-BF81-EB0CB55E520F}"/>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1FD2D31-2DB0-40F1-B625-B75303091AD8}"/>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80B7BF7-48FF-485B-8995-993620C62C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E7BE0C5-4357-4092-8B08-0BD79BBC7E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54552A24-8DEC-4284-88E8-257FCEE6BA0D}" type="slidenum">
              <a:rPr lang="en-US" altLang="en-US" smtClean="0">
                <a:solidFill>
                  <a:srgbClr val="000000"/>
                </a:solidFill>
                <a:latin typeface="Arial" panose="020B0604020202020204" pitchFamily="34" charset="0"/>
                <a:ea typeface="ＭＳ Ｐゴシック" panose="020B0600070205080204" pitchFamily="34" charset="-128"/>
              </a:rPr>
              <a:pPr/>
              <a:t>1</a:t>
            </a:fld>
            <a:endParaRPr lang="en-US" altLang="en-US">
              <a:solidFill>
                <a:srgbClr val="000000"/>
              </a:solidFill>
              <a:latin typeface="Arial" panose="020B0604020202020204" pitchFamily="34" charset="0"/>
              <a:ea typeface="ＭＳ Ｐゴシック" panose="020B0600070205080204" pitchFamily="34" charset="-128"/>
            </a:endParaRPr>
          </a:p>
        </p:txBody>
      </p:sp>
      <p:sp>
        <p:nvSpPr>
          <p:cNvPr id="15363" name="Rectangle 2">
            <a:extLst>
              <a:ext uri="{FF2B5EF4-FFF2-40B4-BE49-F238E27FC236}">
                <a16:creationId xmlns:a16="http://schemas.microsoft.com/office/drawing/2014/main" id="{07511A88-0B36-46B3-BE00-B0F09EB14D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F95DF03A-6B28-467D-AFD2-2EA5C8CB53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35BF2973-2798-4407-9CE8-AC75C38D0A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254D8DA7-578C-47D1-9479-9FE2CD926D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intention was to bring up only a couple of items of current relevance. So it was not intended as a comprehensive report.</a:t>
            </a:r>
          </a:p>
        </p:txBody>
      </p:sp>
      <p:sp>
        <p:nvSpPr>
          <p:cNvPr id="17412" name="Slide Number Placeholder 3">
            <a:extLst>
              <a:ext uri="{FF2B5EF4-FFF2-40B4-BE49-F238E27FC236}">
                <a16:creationId xmlns:a16="http://schemas.microsoft.com/office/drawing/2014/main" id="{5E52C0AC-4056-49B5-AFE7-56202CF378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FF02EA86-59ED-4BD9-8726-9746E4F04E21}" type="slidenum">
              <a:rPr lang="en-US" altLang="en-US" smtClean="0">
                <a:solidFill>
                  <a:srgbClr val="000000"/>
                </a:solidFill>
                <a:latin typeface="Arial" panose="020B0604020202020204" pitchFamily="34" charset="0"/>
                <a:ea typeface="ＭＳ Ｐゴシック" panose="020B0600070205080204" pitchFamily="34" charset="-128"/>
              </a:rPr>
              <a:pPr/>
              <a:t>2</a:t>
            </a:fld>
            <a:endParaRPr lang="en-US" altLang="en-US">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042D59C-3AAF-4FFB-9D0A-4863D1159EAB}"/>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11E6D348-8840-4E2C-9136-1173C689C8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cs typeface="Arial" panose="020B0604020202020204" pitchFamily="34" charset="0"/>
            </a:endParaRPr>
          </a:p>
        </p:txBody>
      </p:sp>
      <p:sp>
        <p:nvSpPr>
          <p:cNvPr id="30724" name="Slide Number Placeholder 3">
            <a:extLst>
              <a:ext uri="{FF2B5EF4-FFF2-40B4-BE49-F238E27FC236}">
                <a16:creationId xmlns:a16="http://schemas.microsoft.com/office/drawing/2014/main" id="{16A13B2B-6A81-4C07-A267-A7AB567A2F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2D686D-7CAB-46B2-B412-76EEB3F0D9A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042D59C-3AAF-4FFB-9D0A-4863D1159EAB}"/>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11E6D348-8840-4E2C-9136-1173C689C8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cs typeface="Arial" panose="020B0604020202020204" pitchFamily="34" charset="0"/>
            </a:endParaRPr>
          </a:p>
        </p:txBody>
      </p:sp>
      <p:sp>
        <p:nvSpPr>
          <p:cNvPr id="30724" name="Slide Number Placeholder 3">
            <a:extLst>
              <a:ext uri="{FF2B5EF4-FFF2-40B4-BE49-F238E27FC236}">
                <a16:creationId xmlns:a16="http://schemas.microsoft.com/office/drawing/2014/main" id="{16A13B2B-6A81-4C07-A267-A7AB567A2F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2D686D-7CAB-46B2-B412-76EEB3F0D9A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55473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B9A70AF-1AF3-40B4-ABD6-FA0EED88BE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712ABE0C-D599-4789-9AC8-74C4E5A8D9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
        <p:nvSpPr>
          <p:cNvPr id="37892" name="Slide Number Placeholder 3">
            <a:extLst>
              <a:ext uri="{FF2B5EF4-FFF2-40B4-BE49-F238E27FC236}">
                <a16:creationId xmlns:a16="http://schemas.microsoft.com/office/drawing/2014/main" id="{A535A016-00E2-46BA-A7D0-FD1CFE9557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255AE432-5931-47ED-BD69-52798FE9B149}" type="slidenum">
              <a:rPr lang="en-US" altLang="en-US" smtClean="0">
                <a:solidFill>
                  <a:srgbClr val="000000"/>
                </a:solidFill>
                <a:latin typeface="Arial" panose="020B0604020202020204" pitchFamily="34" charset="0"/>
                <a:ea typeface="ＭＳ Ｐゴシック" panose="020B0600070205080204" pitchFamily="34" charset="-128"/>
              </a:rPr>
              <a:pPr/>
              <a:t>34</a:t>
            </a:fld>
            <a:endParaRPr lang="en-US" altLang="en-US">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0B8235D-76E6-4D2C-8647-8B1DBFD7D8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999B70A7-AC66-45CC-9D4E-2D41034039A1}" type="slidenum">
              <a:rPr lang="en-US" altLang="en-US" smtClean="0">
                <a:solidFill>
                  <a:srgbClr val="000000"/>
                </a:solidFill>
                <a:latin typeface="Arial" panose="020B0604020202020204" pitchFamily="34" charset="0"/>
                <a:ea typeface="ＭＳ Ｐゴシック" panose="020B0600070205080204" pitchFamily="34" charset="-128"/>
              </a:rPr>
              <a:pPr/>
              <a:t>35</a:t>
            </a:fld>
            <a:endParaRPr lang="en-US" altLang="en-US">
              <a:solidFill>
                <a:srgbClr val="000000"/>
              </a:solidFill>
              <a:latin typeface="Arial" panose="020B0604020202020204" pitchFamily="34" charset="0"/>
              <a:ea typeface="ＭＳ Ｐゴシック" panose="020B0600070205080204" pitchFamily="34" charset="-128"/>
            </a:endParaRPr>
          </a:p>
        </p:txBody>
      </p:sp>
      <p:sp>
        <p:nvSpPr>
          <p:cNvPr id="39939" name="Rectangle 2">
            <a:extLst>
              <a:ext uri="{FF2B5EF4-FFF2-40B4-BE49-F238E27FC236}">
                <a16:creationId xmlns:a16="http://schemas.microsoft.com/office/drawing/2014/main" id="{99CD4C74-85E4-4581-8639-D908FE72B7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D68B3E41-8608-4C0B-908E-3179A07D2F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111250" y="3576638"/>
            <a:ext cx="7737475" cy="685800"/>
          </a:xfrm>
        </p:spPr>
        <p:txBody>
          <a:bodyPr anchor="t"/>
          <a:lstStyle>
            <a:lvl1pPr>
              <a:defRPr sz="2400">
                <a:solidFill>
                  <a:schemeClr val="bg2"/>
                </a:solidFill>
              </a:defRPr>
            </a:lvl1pPr>
          </a:lstStyle>
          <a:p>
            <a:r>
              <a:rPr lang="en-US"/>
              <a:t>Click to edit Master title style</a:t>
            </a:r>
          </a:p>
        </p:txBody>
      </p:sp>
      <p:sp>
        <p:nvSpPr>
          <p:cNvPr id="6158" name="Rectangle 14"/>
          <p:cNvSpPr>
            <a:spLocks noGrp="1" noChangeArrowheads="1"/>
          </p:cNvSpPr>
          <p:nvPr>
            <p:ph type="subTitle" sz="quarter" idx="1"/>
          </p:nvPr>
        </p:nvSpPr>
        <p:spPr>
          <a:xfrm>
            <a:off x="2166938" y="4298950"/>
            <a:ext cx="6683375" cy="366713"/>
          </a:xfrm>
        </p:spPr>
        <p:txBody>
          <a:bodyPr wrap="none" anchor="ctr">
            <a:spAutoFit/>
          </a:bodyPr>
          <a:lstStyle>
            <a:lvl1pPr algn="r">
              <a:defRPr sz="1800" b="0" i="1"/>
            </a:lvl1pPr>
          </a:lstStyle>
          <a:p>
            <a:r>
              <a:rPr lang="en-US"/>
              <a:t>Click to edit Master subtitle style</a:t>
            </a:r>
          </a:p>
        </p:txBody>
      </p:sp>
      <p:sp>
        <p:nvSpPr>
          <p:cNvPr id="4" name="Rectangle 5">
            <a:extLst>
              <a:ext uri="{FF2B5EF4-FFF2-40B4-BE49-F238E27FC236}">
                <a16:creationId xmlns:a16="http://schemas.microsoft.com/office/drawing/2014/main" id="{434418A7-F728-4875-9364-8FA965E9D13C}"/>
              </a:ext>
            </a:extLst>
          </p:cNvPr>
          <p:cNvSpPr>
            <a:spLocks noGrp="1" noChangeArrowheads="1"/>
          </p:cNvSpPr>
          <p:nvPr>
            <p:ph type="ftr" sz="quarter" idx="10"/>
          </p:nvPr>
        </p:nvSpPr>
        <p:spPr>
          <a:xfrm>
            <a:off x="1917700" y="6546850"/>
            <a:ext cx="6924675" cy="311150"/>
          </a:xfrm>
        </p:spPr>
        <p:txBody>
          <a:bodyPr/>
          <a:lstStyle>
            <a:lvl1pPr defTabSz="457200" fontAlgn="auto">
              <a:spcBef>
                <a:spcPts val="0"/>
              </a:spcBef>
              <a:spcAft>
                <a:spcPts val="0"/>
              </a:spcAft>
              <a:defRPr>
                <a:latin typeface="+mn-lt"/>
                <a:ea typeface="+mn-ea"/>
                <a:cs typeface="Arial" charset="0"/>
              </a:defRPr>
            </a:lvl1pPr>
          </a:lstStyle>
          <a:p>
            <a:pPr>
              <a:defRPr/>
            </a:pPr>
            <a:r>
              <a:rPr lang="fr-FR"/>
              <a:t>Rue du Rhône 114- CH-1204 Geneva - T: +41 22 849 6000 - F: +41 22 849 6001 - www.ecma-international.org</a:t>
            </a:r>
            <a:endParaRPr lang="en-US"/>
          </a:p>
        </p:txBody>
      </p:sp>
    </p:spTree>
    <p:extLst>
      <p:ext uri="{BB962C8B-B14F-4D97-AF65-F5344CB8AC3E}">
        <p14:creationId xmlns:p14="http://schemas.microsoft.com/office/powerpoint/2010/main" val="374973026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A9C2BBDB-3F79-4AC1-939E-4CD43667A5E7}"/>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039BA047-2BDC-4D47-91B3-4B115959D7A4}" type="slidenum">
              <a:rPr lang="en-US" altLang="en-US" smtClean="0"/>
              <a:pPr>
                <a:defRPr/>
              </a:pPr>
              <a:t>‹#›</a:t>
            </a:fld>
            <a:endParaRPr lang="en-US" altLang="en-US"/>
          </a:p>
        </p:txBody>
      </p:sp>
    </p:spTree>
    <p:extLst>
      <p:ext uri="{BB962C8B-B14F-4D97-AF65-F5344CB8AC3E}">
        <p14:creationId xmlns:p14="http://schemas.microsoft.com/office/powerpoint/2010/main" val="25952221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55588"/>
            <a:ext cx="2111375"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55588"/>
            <a:ext cx="6181725"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446A5E69-9D33-4BF3-ABE9-AB379D001789}"/>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8BC4CE8A-4EA7-4C65-8B4F-22C85AF71A30}" type="slidenum">
              <a:rPr lang="en-US" altLang="en-US" smtClean="0"/>
              <a:pPr>
                <a:defRPr/>
              </a:pPr>
              <a:t>‹#›</a:t>
            </a:fld>
            <a:endParaRPr lang="en-US" altLang="en-US"/>
          </a:p>
        </p:txBody>
      </p:sp>
    </p:spTree>
    <p:extLst>
      <p:ext uri="{BB962C8B-B14F-4D97-AF65-F5344CB8AC3E}">
        <p14:creationId xmlns:p14="http://schemas.microsoft.com/office/powerpoint/2010/main" val="362136147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111250" y="3576638"/>
            <a:ext cx="7737475" cy="685800"/>
          </a:xfrm>
        </p:spPr>
        <p:txBody>
          <a:bodyPr anchor="t"/>
          <a:lstStyle>
            <a:lvl1pPr>
              <a:defRPr sz="2400">
                <a:solidFill>
                  <a:schemeClr val="bg2"/>
                </a:solidFill>
              </a:defRPr>
            </a:lvl1pPr>
          </a:lstStyle>
          <a:p>
            <a:r>
              <a:rPr lang="en-US"/>
              <a:t>Click to edit Master title style</a:t>
            </a:r>
          </a:p>
        </p:txBody>
      </p:sp>
      <p:sp>
        <p:nvSpPr>
          <p:cNvPr id="6158" name="Rectangle 14"/>
          <p:cNvSpPr>
            <a:spLocks noGrp="1" noChangeArrowheads="1"/>
          </p:cNvSpPr>
          <p:nvPr>
            <p:ph type="subTitle" sz="quarter" idx="1"/>
          </p:nvPr>
        </p:nvSpPr>
        <p:spPr>
          <a:xfrm>
            <a:off x="2166938" y="4298950"/>
            <a:ext cx="6683375" cy="366713"/>
          </a:xfrm>
        </p:spPr>
        <p:txBody>
          <a:bodyPr wrap="none" anchor="ctr">
            <a:spAutoFit/>
          </a:bodyPr>
          <a:lstStyle>
            <a:lvl1pPr algn="r">
              <a:defRPr sz="1800" b="0" i="1"/>
            </a:lvl1pPr>
          </a:lstStyle>
          <a:p>
            <a:r>
              <a:rPr lang="en-US"/>
              <a:t>Click to edit Master subtitle style</a:t>
            </a:r>
          </a:p>
        </p:txBody>
      </p:sp>
      <p:sp>
        <p:nvSpPr>
          <p:cNvPr id="4" name="Rectangle 5">
            <a:extLst>
              <a:ext uri="{FF2B5EF4-FFF2-40B4-BE49-F238E27FC236}">
                <a16:creationId xmlns:a16="http://schemas.microsoft.com/office/drawing/2014/main" id="{78DA919A-558C-4618-A2FB-7DF3EACFF052}"/>
              </a:ext>
            </a:extLst>
          </p:cNvPr>
          <p:cNvSpPr>
            <a:spLocks noGrp="1" noChangeArrowheads="1"/>
          </p:cNvSpPr>
          <p:nvPr>
            <p:ph type="ftr" sz="quarter" idx="10"/>
          </p:nvPr>
        </p:nvSpPr>
        <p:spPr>
          <a:xfrm>
            <a:off x="1917700" y="6546850"/>
            <a:ext cx="6924675" cy="311150"/>
          </a:xfrm>
        </p:spPr>
        <p:txBody>
          <a:bodyPr/>
          <a:lstStyle>
            <a:lvl1pPr>
              <a:defRPr>
                <a:latin typeface="+mn-lt"/>
                <a:cs typeface="Arial" charset="0"/>
              </a:defRPr>
            </a:lvl1pPr>
          </a:lstStyle>
          <a:p>
            <a:pPr>
              <a:defRPr/>
            </a:pPr>
            <a:r>
              <a:rPr lang="fr-FR"/>
              <a:t>Rue du Rhône 114- CH-1204 Geneva - T: +41 22 849 6000 - F: +41 22 849 6001 - www.ecma-international.org</a:t>
            </a:r>
            <a:endParaRPr lang="en-US"/>
          </a:p>
        </p:txBody>
      </p:sp>
    </p:spTree>
    <p:extLst>
      <p:ext uri="{BB962C8B-B14F-4D97-AF65-F5344CB8AC3E}">
        <p14:creationId xmlns:p14="http://schemas.microsoft.com/office/powerpoint/2010/main" val="1027513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3A4A81C6-8B24-4ED6-9049-928BC3FA93A1}"/>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86C9724F-3CEA-4721-9305-485CBBF075CB}" type="slidenum">
              <a:rPr lang="en-US" altLang="en-US" smtClean="0"/>
              <a:pPr>
                <a:defRPr/>
              </a:pPr>
              <a:t>‹#›</a:t>
            </a:fld>
            <a:endParaRPr lang="en-US" altLang="en-US"/>
          </a:p>
        </p:txBody>
      </p:sp>
    </p:spTree>
    <p:extLst>
      <p:ext uri="{BB962C8B-B14F-4D97-AF65-F5344CB8AC3E}">
        <p14:creationId xmlns:p14="http://schemas.microsoft.com/office/powerpoint/2010/main" val="15818097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FD7C3702-7ED0-49B1-B410-A8ABC364D782}"/>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A8F10436-260A-468D-99CA-D2781A5FFA44}" type="slidenum">
              <a:rPr lang="en-US" altLang="en-US" smtClean="0"/>
              <a:pPr>
                <a:defRPr/>
              </a:pPr>
              <a:t>‹#›</a:t>
            </a:fld>
            <a:endParaRPr lang="en-US" altLang="en-US"/>
          </a:p>
        </p:txBody>
      </p:sp>
    </p:spTree>
    <p:extLst>
      <p:ext uri="{BB962C8B-B14F-4D97-AF65-F5344CB8AC3E}">
        <p14:creationId xmlns:p14="http://schemas.microsoft.com/office/powerpoint/2010/main" val="93398500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F2A6D53F-2551-4E89-A043-FAA65CE9ADBE}"/>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52D6724C-A070-4BF8-BD7A-1375CA23F9B7}" type="slidenum">
              <a:rPr lang="en-US" altLang="en-US" smtClean="0"/>
              <a:pPr>
                <a:defRPr/>
              </a:pPr>
              <a:t>‹#›</a:t>
            </a:fld>
            <a:endParaRPr lang="en-US" altLang="en-US"/>
          </a:p>
        </p:txBody>
      </p:sp>
    </p:spTree>
    <p:extLst>
      <p:ext uri="{BB962C8B-B14F-4D97-AF65-F5344CB8AC3E}">
        <p14:creationId xmlns:p14="http://schemas.microsoft.com/office/powerpoint/2010/main" val="20237319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42294CC4-B4C9-41D6-9B79-812E3B362629}"/>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7DAC34B6-CE83-43EE-996C-7DBE6B82F98D}" type="slidenum">
              <a:rPr lang="en-US" altLang="en-US" smtClean="0"/>
              <a:pPr>
                <a:defRPr/>
              </a:pPr>
              <a:t>‹#›</a:t>
            </a:fld>
            <a:endParaRPr lang="en-US" altLang="en-US"/>
          </a:p>
        </p:txBody>
      </p:sp>
    </p:spTree>
    <p:extLst>
      <p:ext uri="{BB962C8B-B14F-4D97-AF65-F5344CB8AC3E}">
        <p14:creationId xmlns:p14="http://schemas.microsoft.com/office/powerpoint/2010/main" val="217443282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20DAABDF-6846-41B7-9DDF-5F7A9D0D82FD}"/>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082CEDD6-4DC5-4E93-99DD-BBA778F7A112}" type="slidenum">
              <a:rPr lang="en-US" altLang="en-US" smtClean="0"/>
              <a:pPr>
                <a:defRPr/>
              </a:pPr>
              <a:t>‹#›</a:t>
            </a:fld>
            <a:endParaRPr lang="en-US" altLang="en-US"/>
          </a:p>
        </p:txBody>
      </p:sp>
    </p:spTree>
    <p:extLst>
      <p:ext uri="{BB962C8B-B14F-4D97-AF65-F5344CB8AC3E}">
        <p14:creationId xmlns:p14="http://schemas.microsoft.com/office/powerpoint/2010/main" val="229517835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C3AC0E14-7E79-413E-B9A4-516B1931F468}"/>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8DF9B578-73BF-4253-BBD7-D35537A37DA4}" type="slidenum">
              <a:rPr lang="en-US" altLang="en-US" smtClean="0"/>
              <a:pPr>
                <a:defRPr/>
              </a:pPr>
              <a:t>‹#›</a:t>
            </a:fld>
            <a:endParaRPr lang="en-US" altLang="en-US"/>
          </a:p>
        </p:txBody>
      </p:sp>
    </p:spTree>
    <p:extLst>
      <p:ext uri="{BB962C8B-B14F-4D97-AF65-F5344CB8AC3E}">
        <p14:creationId xmlns:p14="http://schemas.microsoft.com/office/powerpoint/2010/main" val="292681799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1E3AF4C0-4051-41D8-8168-C82037DE07E7}"/>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2075EDEB-0E1D-4C76-A3FF-250FFD6D451F}" type="slidenum">
              <a:rPr lang="en-US" altLang="en-US" smtClean="0"/>
              <a:pPr>
                <a:defRPr/>
              </a:pPr>
              <a:t>‹#›</a:t>
            </a:fld>
            <a:endParaRPr lang="en-US" altLang="en-US"/>
          </a:p>
        </p:txBody>
      </p:sp>
    </p:spTree>
    <p:extLst>
      <p:ext uri="{BB962C8B-B14F-4D97-AF65-F5344CB8AC3E}">
        <p14:creationId xmlns:p14="http://schemas.microsoft.com/office/powerpoint/2010/main" val="8853568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7C012222-2282-4BF7-8524-D6AAD4DDD3BD}"/>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3DE82F46-3B50-47E2-B51E-B1BE8D4C16ED}" type="slidenum">
              <a:rPr lang="en-US" altLang="en-US" smtClean="0"/>
              <a:pPr>
                <a:defRPr/>
              </a:pPr>
              <a:t>‹#›</a:t>
            </a:fld>
            <a:endParaRPr lang="en-US" altLang="en-US"/>
          </a:p>
        </p:txBody>
      </p:sp>
    </p:spTree>
    <p:extLst>
      <p:ext uri="{BB962C8B-B14F-4D97-AF65-F5344CB8AC3E}">
        <p14:creationId xmlns:p14="http://schemas.microsoft.com/office/powerpoint/2010/main" val="262889770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F401CCBE-39D0-4021-B892-4B72C18CA750}"/>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2E1814F1-EC56-49B8-89F9-58571C73B477}" type="slidenum">
              <a:rPr lang="en-US" altLang="en-US" smtClean="0"/>
              <a:pPr>
                <a:defRPr/>
              </a:pPr>
              <a:t>‹#›</a:t>
            </a:fld>
            <a:endParaRPr lang="en-US" altLang="en-US"/>
          </a:p>
        </p:txBody>
      </p:sp>
    </p:spTree>
    <p:extLst>
      <p:ext uri="{BB962C8B-B14F-4D97-AF65-F5344CB8AC3E}">
        <p14:creationId xmlns:p14="http://schemas.microsoft.com/office/powerpoint/2010/main" val="71377932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E5577D59-6702-440F-8458-4EC22AF433EB}"/>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6B268776-2082-4107-BB0D-B045AD16D9D0}" type="slidenum">
              <a:rPr lang="en-US" altLang="en-US" smtClean="0"/>
              <a:pPr>
                <a:defRPr/>
              </a:pPr>
              <a:t>‹#›</a:t>
            </a:fld>
            <a:endParaRPr lang="en-US" altLang="en-US"/>
          </a:p>
        </p:txBody>
      </p:sp>
    </p:spTree>
    <p:extLst>
      <p:ext uri="{BB962C8B-B14F-4D97-AF65-F5344CB8AC3E}">
        <p14:creationId xmlns:p14="http://schemas.microsoft.com/office/powerpoint/2010/main" val="79048323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55588"/>
            <a:ext cx="2111375"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55588"/>
            <a:ext cx="6181725"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D095D5F3-0F93-43DA-831B-E14C4CA6F21F}"/>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467D97BE-89A6-40BF-9FF7-81EA12C8D10D}" type="slidenum">
              <a:rPr lang="en-US" altLang="en-US" smtClean="0"/>
              <a:pPr>
                <a:defRPr/>
              </a:pPr>
              <a:t>‹#›</a:t>
            </a:fld>
            <a:endParaRPr lang="en-US" altLang="en-US"/>
          </a:p>
        </p:txBody>
      </p:sp>
    </p:spTree>
    <p:extLst>
      <p:ext uri="{BB962C8B-B14F-4D97-AF65-F5344CB8AC3E}">
        <p14:creationId xmlns:p14="http://schemas.microsoft.com/office/powerpoint/2010/main" val="34200771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E3F259AB-C73E-4472-BE29-FA69C1D56318}"/>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1D7FCD0D-A176-4AE1-AD64-93D0C1226995}" type="slidenum">
              <a:rPr lang="en-US" altLang="en-US" smtClean="0"/>
              <a:pPr>
                <a:defRPr/>
              </a:pPr>
              <a:t>‹#›</a:t>
            </a:fld>
            <a:endParaRPr lang="en-US" altLang="en-US"/>
          </a:p>
        </p:txBody>
      </p:sp>
    </p:spTree>
    <p:extLst>
      <p:ext uri="{BB962C8B-B14F-4D97-AF65-F5344CB8AC3E}">
        <p14:creationId xmlns:p14="http://schemas.microsoft.com/office/powerpoint/2010/main" val="16834406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F8DFB4CA-A8D9-4AC6-871D-93CC2FFE8809}"/>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88A06A2F-7151-4252-AE71-FAFAC8D60B8A}" type="slidenum">
              <a:rPr lang="en-US" altLang="en-US" smtClean="0"/>
              <a:pPr>
                <a:defRPr/>
              </a:pPr>
              <a:t>‹#›</a:t>
            </a:fld>
            <a:endParaRPr lang="en-US" altLang="en-US"/>
          </a:p>
        </p:txBody>
      </p:sp>
    </p:spTree>
    <p:extLst>
      <p:ext uri="{BB962C8B-B14F-4D97-AF65-F5344CB8AC3E}">
        <p14:creationId xmlns:p14="http://schemas.microsoft.com/office/powerpoint/2010/main" val="3380299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9FB20769-ECF2-45C3-A967-4CE193009ADF}"/>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D27DE1FE-082F-4BE5-AD1E-F9FD94C9B58D}" type="slidenum">
              <a:rPr lang="en-US" altLang="en-US" smtClean="0"/>
              <a:pPr>
                <a:defRPr/>
              </a:pPr>
              <a:t>‹#›</a:t>
            </a:fld>
            <a:endParaRPr lang="en-US" altLang="en-US"/>
          </a:p>
        </p:txBody>
      </p:sp>
    </p:spTree>
    <p:extLst>
      <p:ext uri="{BB962C8B-B14F-4D97-AF65-F5344CB8AC3E}">
        <p14:creationId xmlns:p14="http://schemas.microsoft.com/office/powerpoint/2010/main" val="22300023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A4616451-B9D0-47F4-83DC-22F38AA30F8C}"/>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084D97F8-8756-42B2-A185-9D18385A6233}" type="slidenum">
              <a:rPr lang="en-US" altLang="en-US" smtClean="0"/>
              <a:pPr>
                <a:defRPr/>
              </a:pPr>
              <a:t>‹#›</a:t>
            </a:fld>
            <a:endParaRPr lang="en-US" altLang="en-US"/>
          </a:p>
        </p:txBody>
      </p:sp>
    </p:spTree>
    <p:extLst>
      <p:ext uri="{BB962C8B-B14F-4D97-AF65-F5344CB8AC3E}">
        <p14:creationId xmlns:p14="http://schemas.microsoft.com/office/powerpoint/2010/main" val="5723585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D60AFDE3-33D0-4910-9B50-28E4B27A56E7}"/>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668DF694-063E-4BF5-8361-4A5EC382C185}" type="slidenum">
              <a:rPr lang="en-US" altLang="en-US" smtClean="0"/>
              <a:pPr>
                <a:defRPr/>
              </a:pPr>
              <a:t>‹#›</a:t>
            </a:fld>
            <a:endParaRPr lang="en-US" altLang="en-US"/>
          </a:p>
        </p:txBody>
      </p:sp>
    </p:spTree>
    <p:extLst>
      <p:ext uri="{BB962C8B-B14F-4D97-AF65-F5344CB8AC3E}">
        <p14:creationId xmlns:p14="http://schemas.microsoft.com/office/powerpoint/2010/main" val="15769500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053A7AC4-F87A-45F3-8DEA-25C43E75794C}"/>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A91BF174-1EBF-4479-B600-1E6B35ABBD84}" type="slidenum">
              <a:rPr lang="en-US" altLang="en-US" smtClean="0"/>
              <a:pPr>
                <a:defRPr/>
              </a:pPr>
              <a:t>‹#›</a:t>
            </a:fld>
            <a:endParaRPr lang="en-US" altLang="en-US"/>
          </a:p>
        </p:txBody>
      </p:sp>
    </p:spTree>
    <p:extLst>
      <p:ext uri="{BB962C8B-B14F-4D97-AF65-F5344CB8AC3E}">
        <p14:creationId xmlns:p14="http://schemas.microsoft.com/office/powerpoint/2010/main" val="12319035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39A60ED2-B525-457C-B63D-72F79858BAD7}"/>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E525F78F-E04F-4DD5-BC47-8632ADB85410}" type="slidenum">
              <a:rPr lang="en-US" altLang="en-US" smtClean="0"/>
              <a:pPr>
                <a:defRPr/>
              </a:pPr>
              <a:t>‹#›</a:t>
            </a:fld>
            <a:endParaRPr lang="en-US" altLang="en-US"/>
          </a:p>
        </p:txBody>
      </p:sp>
    </p:spTree>
    <p:extLst>
      <p:ext uri="{BB962C8B-B14F-4D97-AF65-F5344CB8AC3E}">
        <p14:creationId xmlns:p14="http://schemas.microsoft.com/office/powerpoint/2010/main" val="23974317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5232C76-CFFE-4D5B-A4FE-770B4EAB07B6}"/>
              </a:ext>
            </a:extLst>
          </p:cNvPr>
          <p:cNvSpPr>
            <a:spLocks noGrp="1" noChangeArrowheads="1"/>
          </p:cNvSpPr>
          <p:nvPr>
            <p:ph type="title"/>
          </p:nvPr>
        </p:nvSpPr>
        <p:spPr bwMode="auto">
          <a:xfrm>
            <a:off x="3063875" y="255588"/>
            <a:ext cx="58388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Cliquez et modifiez le titre</a:t>
            </a:r>
          </a:p>
        </p:txBody>
      </p:sp>
      <p:sp>
        <p:nvSpPr>
          <p:cNvPr id="5133" name="Rectangle 13">
            <a:extLst>
              <a:ext uri="{FF2B5EF4-FFF2-40B4-BE49-F238E27FC236}">
                <a16:creationId xmlns:a16="http://schemas.microsoft.com/office/drawing/2014/main" id="{71195F61-46EB-4842-8C13-D54CA2B75DD9}"/>
              </a:ext>
            </a:extLst>
          </p:cNvPr>
          <p:cNvSpPr>
            <a:spLocks noGrp="1" noChangeArrowheads="1"/>
          </p:cNvSpPr>
          <p:nvPr>
            <p:ph type="ftr" sz="quarter" idx="3"/>
          </p:nvPr>
        </p:nvSpPr>
        <p:spPr bwMode="auto">
          <a:xfrm>
            <a:off x="1917700" y="6411913"/>
            <a:ext cx="6924675" cy="3111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defTabSz="914400" eaLnBrk="1" hangingPunct="1">
              <a:defRPr sz="700" b="1">
                <a:solidFill>
                  <a:srgbClr val="000000"/>
                </a:solidFill>
                <a:ea typeface="MS PGothic" panose="020B0600070205080204" pitchFamily="34" charset="-128"/>
              </a:defRPr>
            </a:lvl1pPr>
          </a:lstStyle>
          <a:p>
            <a:pPr>
              <a:defRPr/>
            </a:pPr>
            <a:r>
              <a:rPr lang="en-US" altLang="en-US"/>
              <a:t>Rue du Rhône 114 - CH-1204 Geneva - T: +41 22 849 6000 - F: +41 22 849 6001 - www.ecma-international.org   </a:t>
            </a:r>
            <a:fld id="{FEDE9567-3421-4138-89AA-5E6A2BEC9C13}" type="slidenum">
              <a:rPr lang="en-US" altLang="en-US" smtClean="0"/>
              <a:pPr>
                <a:defRPr/>
              </a:pPr>
              <a:t>‹#›</a:t>
            </a:fld>
            <a:endParaRPr lang="en-US" altLang="en-US"/>
          </a:p>
        </p:txBody>
      </p:sp>
      <p:sp>
        <p:nvSpPr>
          <p:cNvPr id="1028" name="Rectangle 14">
            <a:extLst>
              <a:ext uri="{FF2B5EF4-FFF2-40B4-BE49-F238E27FC236}">
                <a16:creationId xmlns:a16="http://schemas.microsoft.com/office/drawing/2014/main" id="{C209CD3B-582F-4B8F-8EEA-7185C261B5E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Lst>
  <p:transition/>
  <p:hf sldNum="0" hdr="0" dt="0"/>
  <p:txStyles>
    <p:titleStyle>
      <a:lvl1pPr algn="r" rtl="0" eaLnBrk="0" fontAlgn="base" hangingPunct="0">
        <a:spcBef>
          <a:spcPct val="0"/>
        </a:spcBef>
        <a:spcAft>
          <a:spcPct val="0"/>
        </a:spcAft>
        <a:defRPr sz="2500" b="1">
          <a:solidFill>
            <a:srgbClr val="B2C0C3"/>
          </a:solidFill>
          <a:latin typeface="+mj-lt"/>
          <a:ea typeface="ＭＳ Ｐゴシック" panose="020B0600070205080204" pitchFamily="34" charset="-128"/>
          <a:cs typeface="+mj-cs"/>
        </a:defRPr>
      </a:lvl1pPr>
      <a:lvl2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2pPr>
      <a:lvl3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3pPr>
      <a:lvl4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4pPr>
      <a:lvl5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5pPr>
      <a:lvl6pPr marL="457200" algn="r" rtl="0" eaLnBrk="1" fontAlgn="base" hangingPunct="1">
        <a:spcBef>
          <a:spcPct val="0"/>
        </a:spcBef>
        <a:spcAft>
          <a:spcPct val="0"/>
        </a:spcAft>
        <a:defRPr sz="2500" b="1">
          <a:solidFill>
            <a:srgbClr val="B2C0C3"/>
          </a:solidFill>
          <a:latin typeface="Verdana" pitchFamily="34" charset="0"/>
          <a:cs typeface="Arial" charset="0"/>
        </a:defRPr>
      </a:lvl6pPr>
      <a:lvl7pPr marL="914400" algn="r" rtl="0" eaLnBrk="1" fontAlgn="base" hangingPunct="1">
        <a:spcBef>
          <a:spcPct val="0"/>
        </a:spcBef>
        <a:spcAft>
          <a:spcPct val="0"/>
        </a:spcAft>
        <a:defRPr sz="2500" b="1">
          <a:solidFill>
            <a:srgbClr val="B2C0C3"/>
          </a:solidFill>
          <a:latin typeface="Verdana" pitchFamily="34" charset="0"/>
          <a:cs typeface="Arial" charset="0"/>
        </a:defRPr>
      </a:lvl7pPr>
      <a:lvl8pPr marL="1371600" algn="r" rtl="0" eaLnBrk="1" fontAlgn="base" hangingPunct="1">
        <a:spcBef>
          <a:spcPct val="0"/>
        </a:spcBef>
        <a:spcAft>
          <a:spcPct val="0"/>
        </a:spcAft>
        <a:defRPr sz="2500" b="1">
          <a:solidFill>
            <a:srgbClr val="B2C0C3"/>
          </a:solidFill>
          <a:latin typeface="Verdana" pitchFamily="34" charset="0"/>
          <a:cs typeface="Arial" charset="0"/>
        </a:defRPr>
      </a:lvl8pPr>
      <a:lvl9pPr marL="1828800" algn="r" rtl="0" eaLnBrk="1" fontAlgn="base" hangingPunct="1">
        <a:spcBef>
          <a:spcPct val="0"/>
        </a:spcBef>
        <a:spcAft>
          <a:spcPct val="0"/>
        </a:spcAft>
        <a:defRPr sz="2500" b="1">
          <a:solidFill>
            <a:srgbClr val="B2C0C3"/>
          </a:solidFill>
          <a:latin typeface="Verdana" pitchFamily="34" charset="0"/>
          <a:cs typeface="Arial" charset="0"/>
        </a:defRPr>
      </a:lvl9pPr>
    </p:titleStyle>
    <p:bodyStyle>
      <a:lvl1pPr marL="342900" indent="-342900" algn="l" rtl="0" eaLnBrk="0" fontAlgn="base" hangingPunct="0">
        <a:spcBef>
          <a:spcPct val="0"/>
        </a:spcBef>
        <a:spcAft>
          <a:spcPct val="50000"/>
        </a:spcAft>
        <a:buClr>
          <a:schemeClr val="accent1"/>
        </a:buClr>
        <a:buChar char="•"/>
        <a:defRPr sz="2000" b="1">
          <a:solidFill>
            <a:srgbClr val="666666"/>
          </a:solidFill>
          <a:latin typeface="+mn-lt"/>
          <a:ea typeface="ＭＳ Ｐゴシック" panose="020B0600070205080204" pitchFamily="34" charset="-128"/>
          <a:cs typeface="+mn-cs"/>
        </a:defRPr>
      </a:lvl1pPr>
      <a:lvl2pPr marL="504825" indent="-325438" algn="l" rtl="0" eaLnBrk="0" fontAlgn="base" hangingPunct="0">
        <a:lnSpc>
          <a:spcPct val="90000"/>
        </a:lnSpc>
        <a:spcBef>
          <a:spcPct val="0"/>
        </a:spcBef>
        <a:spcAft>
          <a:spcPct val="50000"/>
        </a:spcAft>
        <a:buClr>
          <a:schemeClr val="hlink"/>
        </a:buClr>
        <a:buChar char="•"/>
        <a:defRPr sz="2000" i="1">
          <a:solidFill>
            <a:srgbClr val="666666"/>
          </a:solidFill>
          <a:latin typeface="+mn-lt"/>
          <a:ea typeface="Arial" charset="0"/>
          <a:cs typeface="+mn-cs"/>
        </a:defRPr>
      </a:lvl2pPr>
      <a:lvl3pPr marL="1035050" indent="-350838" algn="l" rtl="0" eaLnBrk="0" fontAlgn="base" hangingPunct="0">
        <a:spcBef>
          <a:spcPct val="0"/>
        </a:spcBef>
        <a:spcAft>
          <a:spcPct val="50000"/>
        </a:spcAft>
        <a:buClr>
          <a:schemeClr val="hlink"/>
        </a:buClr>
        <a:buChar char="•"/>
        <a:defRPr sz="1400" b="1">
          <a:solidFill>
            <a:srgbClr val="333300"/>
          </a:solidFill>
          <a:latin typeface="+mn-lt"/>
          <a:ea typeface="Arial" charset="0"/>
          <a:cs typeface="+mn-cs"/>
        </a:defRPr>
      </a:lvl3pPr>
      <a:lvl4pPr marL="1530350" indent="-315913" algn="l" rtl="0" eaLnBrk="0" fontAlgn="base" hangingPunct="0">
        <a:spcBef>
          <a:spcPct val="0"/>
        </a:spcBef>
        <a:spcAft>
          <a:spcPct val="50000"/>
        </a:spcAft>
        <a:buClr>
          <a:schemeClr val="accent2"/>
        </a:buClr>
        <a:buChar char="•"/>
        <a:defRPr sz="1200" b="1">
          <a:solidFill>
            <a:srgbClr val="333300"/>
          </a:solidFill>
          <a:latin typeface="+mn-lt"/>
          <a:ea typeface="Arial" charset="0"/>
          <a:cs typeface="+mn-cs"/>
        </a:defRPr>
      </a:lvl4pPr>
      <a:lvl5pPr marL="2049463" indent="-339725" algn="l" rtl="0" eaLnBrk="0" fontAlgn="base" hangingPunct="0">
        <a:spcBef>
          <a:spcPct val="0"/>
        </a:spcBef>
        <a:spcAft>
          <a:spcPct val="50000"/>
        </a:spcAft>
        <a:buClr>
          <a:schemeClr val="accent1"/>
        </a:buClr>
        <a:buChar char="•"/>
        <a:defRPr sz="1200">
          <a:solidFill>
            <a:schemeClr val="tx1"/>
          </a:solidFill>
          <a:latin typeface="Arial" charset="0"/>
          <a:ea typeface="Arial" charset="0"/>
          <a:cs typeface="+mn-cs"/>
        </a:defRPr>
      </a:lvl5pPr>
      <a:lvl6pPr marL="25066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6pPr>
      <a:lvl7pPr marL="29638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7pPr>
      <a:lvl8pPr marL="34210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8pPr>
      <a:lvl9pPr marL="38782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DEE56D7-4810-4C0A-AC3F-C058EF5C12CB}"/>
              </a:ext>
            </a:extLst>
          </p:cNvPr>
          <p:cNvSpPr>
            <a:spLocks noGrp="1" noChangeArrowheads="1"/>
          </p:cNvSpPr>
          <p:nvPr>
            <p:ph type="title"/>
          </p:nvPr>
        </p:nvSpPr>
        <p:spPr bwMode="auto">
          <a:xfrm>
            <a:off x="3063875" y="255588"/>
            <a:ext cx="58388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Cliquez et modifiez le titre</a:t>
            </a:r>
          </a:p>
        </p:txBody>
      </p:sp>
      <p:sp>
        <p:nvSpPr>
          <p:cNvPr id="5133" name="Rectangle 13">
            <a:extLst>
              <a:ext uri="{FF2B5EF4-FFF2-40B4-BE49-F238E27FC236}">
                <a16:creationId xmlns:a16="http://schemas.microsoft.com/office/drawing/2014/main" id="{BEA21379-9970-48B6-8AD4-D00E31AC35B3}"/>
              </a:ext>
            </a:extLst>
          </p:cNvPr>
          <p:cNvSpPr>
            <a:spLocks noGrp="1" noChangeArrowheads="1"/>
          </p:cNvSpPr>
          <p:nvPr>
            <p:ph type="ftr" sz="quarter" idx="3"/>
          </p:nvPr>
        </p:nvSpPr>
        <p:spPr bwMode="auto">
          <a:xfrm>
            <a:off x="1917700" y="6411913"/>
            <a:ext cx="6924675" cy="3111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700" b="1">
                <a:latin typeface="Verdana" panose="020B0604030504040204" pitchFamily="34" charset="0"/>
              </a:defRPr>
            </a:lvl1pPr>
          </a:lstStyle>
          <a:p>
            <a:pPr>
              <a:defRPr/>
            </a:pPr>
            <a:r>
              <a:rPr lang="en-US" altLang="en-US"/>
              <a:t>Rue du Rhône 114 - CH-1204 Geneva - T: +41 22 849 6000 - F: +41 22 849 6001 - www.ecma-international.org   </a:t>
            </a:r>
            <a:fld id="{460429D1-6792-414D-ABA7-3F3656CB83C9}" type="slidenum">
              <a:rPr lang="en-US" altLang="en-US" smtClean="0"/>
              <a:pPr>
                <a:defRPr/>
              </a:pPr>
              <a:t>‹#›</a:t>
            </a:fld>
            <a:endParaRPr lang="en-US" altLang="en-US"/>
          </a:p>
        </p:txBody>
      </p:sp>
      <p:sp>
        <p:nvSpPr>
          <p:cNvPr id="1028" name="Rectangle 14">
            <a:extLst>
              <a:ext uri="{FF2B5EF4-FFF2-40B4-BE49-F238E27FC236}">
                <a16:creationId xmlns:a16="http://schemas.microsoft.com/office/drawing/2014/main" id="{C336FC50-1BB2-4D2B-B159-5AE9AD76010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94897355"/>
      </p:ext>
    </p:extLst>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ransition/>
  <p:hf sldNum="0" hdr="0" dt="0"/>
  <p:txStyles>
    <p:titleStyle>
      <a:lvl1pPr algn="r" rtl="0" eaLnBrk="0" fontAlgn="base" hangingPunct="0">
        <a:spcBef>
          <a:spcPct val="0"/>
        </a:spcBef>
        <a:spcAft>
          <a:spcPct val="0"/>
        </a:spcAft>
        <a:defRPr sz="2500" b="1">
          <a:solidFill>
            <a:srgbClr val="B2C0C3"/>
          </a:solidFill>
          <a:latin typeface="+mj-lt"/>
          <a:ea typeface="+mj-ea"/>
          <a:cs typeface="+mj-cs"/>
        </a:defRPr>
      </a:lvl1pPr>
      <a:lvl2pPr algn="r" rtl="0" eaLnBrk="0" fontAlgn="base" hangingPunct="0">
        <a:spcBef>
          <a:spcPct val="0"/>
        </a:spcBef>
        <a:spcAft>
          <a:spcPct val="0"/>
        </a:spcAft>
        <a:defRPr sz="2500" b="1">
          <a:solidFill>
            <a:srgbClr val="B2C0C3"/>
          </a:solidFill>
          <a:latin typeface="Verdana" pitchFamily="34" charset="0"/>
          <a:cs typeface="Arial" charset="0"/>
        </a:defRPr>
      </a:lvl2pPr>
      <a:lvl3pPr algn="r" rtl="0" eaLnBrk="0" fontAlgn="base" hangingPunct="0">
        <a:spcBef>
          <a:spcPct val="0"/>
        </a:spcBef>
        <a:spcAft>
          <a:spcPct val="0"/>
        </a:spcAft>
        <a:defRPr sz="2500" b="1">
          <a:solidFill>
            <a:srgbClr val="B2C0C3"/>
          </a:solidFill>
          <a:latin typeface="Verdana" pitchFamily="34" charset="0"/>
          <a:cs typeface="Arial" charset="0"/>
        </a:defRPr>
      </a:lvl3pPr>
      <a:lvl4pPr algn="r" rtl="0" eaLnBrk="0" fontAlgn="base" hangingPunct="0">
        <a:spcBef>
          <a:spcPct val="0"/>
        </a:spcBef>
        <a:spcAft>
          <a:spcPct val="0"/>
        </a:spcAft>
        <a:defRPr sz="2500" b="1">
          <a:solidFill>
            <a:srgbClr val="B2C0C3"/>
          </a:solidFill>
          <a:latin typeface="Verdana" pitchFamily="34" charset="0"/>
          <a:cs typeface="Arial" charset="0"/>
        </a:defRPr>
      </a:lvl4pPr>
      <a:lvl5pPr algn="r" rtl="0" eaLnBrk="0" fontAlgn="base" hangingPunct="0">
        <a:spcBef>
          <a:spcPct val="0"/>
        </a:spcBef>
        <a:spcAft>
          <a:spcPct val="0"/>
        </a:spcAft>
        <a:defRPr sz="2500" b="1">
          <a:solidFill>
            <a:srgbClr val="B2C0C3"/>
          </a:solidFill>
          <a:latin typeface="Verdana" pitchFamily="34" charset="0"/>
          <a:cs typeface="Arial" charset="0"/>
        </a:defRPr>
      </a:lvl5pPr>
      <a:lvl6pPr marL="457200" algn="r" rtl="0" eaLnBrk="1" fontAlgn="base" hangingPunct="1">
        <a:spcBef>
          <a:spcPct val="0"/>
        </a:spcBef>
        <a:spcAft>
          <a:spcPct val="0"/>
        </a:spcAft>
        <a:defRPr sz="2500" b="1">
          <a:solidFill>
            <a:srgbClr val="B2C0C3"/>
          </a:solidFill>
          <a:latin typeface="Verdana" pitchFamily="34" charset="0"/>
          <a:cs typeface="Arial" charset="0"/>
        </a:defRPr>
      </a:lvl6pPr>
      <a:lvl7pPr marL="914400" algn="r" rtl="0" eaLnBrk="1" fontAlgn="base" hangingPunct="1">
        <a:spcBef>
          <a:spcPct val="0"/>
        </a:spcBef>
        <a:spcAft>
          <a:spcPct val="0"/>
        </a:spcAft>
        <a:defRPr sz="2500" b="1">
          <a:solidFill>
            <a:srgbClr val="B2C0C3"/>
          </a:solidFill>
          <a:latin typeface="Verdana" pitchFamily="34" charset="0"/>
          <a:cs typeface="Arial" charset="0"/>
        </a:defRPr>
      </a:lvl7pPr>
      <a:lvl8pPr marL="1371600" algn="r" rtl="0" eaLnBrk="1" fontAlgn="base" hangingPunct="1">
        <a:spcBef>
          <a:spcPct val="0"/>
        </a:spcBef>
        <a:spcAft>
          <a:spcPct val="0"/>
        </a:spcAft>
        <a:defRPr sz="2500" b="1">
          <a:solidFill>
            <a:srgbClr val="B2C0C3"/>
          </a:solidFill>
          <a:latin typeface="Verdana" pitchFamily="34" charset="0"/>
          <a:cs typeface="Arial" charset="0"/>
        </a:defRPr>
      </a:lvl8pPr>
      <a:lvl9pPr marL="1828800" algn="r" rtl="0" eaLnBrk="1" fontAlgn="base" hangingPunct="1">
        <a:spcBef>
          <a:spcPct val="0"/>
        </a:spcBef>
        <a:spcAft>
          <a:spcPct val="0"/>
        </a:spcAft>
        <a:defRPr sz="2500" b="1">
          <a:solidFill>
            <a:srgbClr val="B2C0C3"/>
          </a:solidFill>
          <a:latin typeface="Verdana" pitchFamily="34" charset="0"/>
          <a:cs typeface="Arial" charset="0"/>
        </a:defRPr>
      </a:lvl9pPr>
    </p:titleStyle>
    <p:bodyStyle>
      <a:lvl1pPr marL="342900" indent="-342900" algn="l" rtl="0" eaLnBrk="0" fontAlgn="base" hangingPunct="0">
        <a:spcBef>
          <a:spcPct val="0"/>
        </a:spcBef>
        <a:spcAft>
          <a:spcPct val="50000"/>
        </a:spcAft>
        <a:buClr>
          <a:schemeClr val="accent1"/>
        </a:buClr>
        <a:buChar char="•"/>
        <a:defRPr sz="2000" b="1">
          <a:solidFill>
            <a:srgbClr val="666666"/>
          </a:solidFill>
          <a:latin typeface="+mn-lt"/>
          <a:ea typeface="+mn-ea"/>
          <a:cs typeface="+mn-cs"/>
        </a:defRPr>
      </a:lvl1pPr>
      <a:lvl2pPr marL="504825" indent="-325438" algn="l" rtl="0" eaLnBrk="0" fontAlgn="base" hangingPunct="0">
        <a:lnSpc>
          <a:spcPct val="90000"/>
        </a:lnSpc>
        <a:spcBef>
          <a:spcPct val="0"/>
        </a:spcBef>
        <a:spcAft>
          <a:spcPct val="50000"/>
        </a:spcAft>
        <a:buClr>
          <a:schemeClr val="hlink"/>
        </a:buClr>
        <a:buChar char="•"/>
        <a:defRPr sz="2000" i="1">
          <a:solidFill>
            <a:srgbClr val="666666"/>
          </a:solidFill>
          <a:latin typeface="+mn-lt"/>
          <a:cs typeface="+mn-cs"/>
        </a:defRPr>
      </a:lvl2pPr>
      <a:lvl3pPr marL="1035050" indent="-350838" algn="l" rtl="0" eaLnBrk="0" fontAlgn="base" hangingPunct="0">
        <a:spcBef>
          <a:spcPct val="0"/>
        </a:spcBef>
        <a:spcAft>
          <a:spcPct val="50000"/>
        </a:spcAft>
        <a:buClr>
          <a:schemeClr val="hlink"/>
        </a:buClr>
        <a:buChar char="•"/>
        <a:defRPr sz="1400" b="1">
          <a:solidFill>
            <a:srgbClr val="333300"/>
          </a:solidFill>
          <a:latin typeface="+mn-lt"/>
          <a:cs typeface="+mn-cs"/>
        </a:defRPr>
      </a:lvl3pPr>
      <a:lvl4pPr marL="1530350" indent="-315913" algn="l" rtl="0" eaLnBrk="0" fontAlgn="base" hangingPunct="0">
        <a:spcBef>
          <a:spcPct val="0"/>
        </a:spcBef>
        <a:spcAft>
          <a:spcPct val="50000"/>
        </a:spcAft>
        <a:buClr>
          <a:schemeClr val="accent2"/>
        </a:buClr>
        <a:buChar char="•"/>
        <a:defRPr sz="1200" b="1">
          <a:solidFill>
            <a:srgbClr val="333300"/>
          </a:solidFill>
          <a:latin typeface="+mn-lt"/>
          <a:cs typeface="+mn-cs"/>
        </a:defRPr>
      </a:lvl4pPr>
      <a:lvl5pPr marL="2049463" indent="-339725" algn="l" rtl="0" eaLnBrk="0" fontAlgn="base" hangingPunct="0">
        <a:spcBef>
          <a:spcPct val="0"/>
        </a:spcBef>
        <a:spcAft>
          <a:spcPct val="50000"/>
        </a:spcAft>
        <a:buClr>
          <a:schemeClr val="accent1"/>
        </a:buClr>
        <a:buChar char="•"/>
        <a:defRPr sz="1200">
          <a:solidFill>
            <a:schemeClr val="tx1"/>
          </a:solidFill>
          <a:latin typeface="Arial" charset="0"/>
          <a:cs typeface="+mn-cs"/>
        </a:defRPr>
      </a:lvl5pPr>
      <a:lvl6pPr marL="25066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6pPr>
      <a:lvl7pPr marL="29638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7pPr>
      <a:lvl8pPr marL="34210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8pPr>
      <a:lvl9pPr marL="38782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mbers.ecma-international.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cma-international.org/publications-and-standards/standards/ecma-42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ramasearch.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548A9CB-1666-49B8-86E2-D0E4DEDA8189}"/>
              </a:ext>
            </a:extLst>
          </p:cNvPr>
          <p:cNvSpPr>
            <a:spLocks noGrp="1" noChangeArrowheads="1"/>
          </p:cNvSpPr>
          <p:nvPr>
            <p:ph type="ctrTitle"/>
          </p:nvPr>
        </p:nvSpPr>
        <p:spPr/>
        <p:txBody>
          <a:bodyPr/>
          <a:lstStyle/>
          <a:p>
            <a:pPr eaLnBrk="1" hangingPunct="1"/>
            <a:r>
              <a:rPr lang="de-DE" altLang="en-US" dirty="0"/>
              <a:t>Report </a:t>
            </a:r>
            <a:r>
              <a:rPr lang="de-DE" altLang="en-US" dirty="0" err="1"/>
              <a:t>from</a:t>
            </a:r>
            <a:r>
              <a:rPr lang="de-DE" altLang="en-US" dirty="0"/>
              <a:t> </a:t>
            </a:r>
            <a:r>
              <a:rPr lang="de-DE" altLang="en-US" dirty="0" err="1"/>
              <a:t>the</a:t>
            </a:r>
            <a:r>
              <a:rPr lang="de-DE" altLang="en-US" dirty="0"/>
              <a:t> TC39 </a:t>
            </a:r>
            <a:r>
              <a:rPr lang="de-DE" altLang="en-US" dirty="0" err="1"/>
              <a:t>Secretariat</a:t>
            </a:r>
            <a:br>
              <a:rPr lang="de-DE" altLang="en-US" dirty="0"/>
            </a:br>
            <a:endParaRPr lang="en-US" altLang="en-US" dirty="0"/>
          </a:p>
        </p:txBody>
      </p:sp>
      <p:sp>
        <p:nvSpPr>
          <p:cNvPr id="14339" name="Rectangle 3">
            <a:extLst>
              <a:ext uri="{FF2B5EF4-FFF2-40B4-BE49-F238E27FC236}">
                <a16:creationId xmlns:a16="http://schemas.microsoft.com/office/drawing/2014/main" id="{A818DFA4-32CC-4385-8A39-136FF98038D4}"/>
              </a:ext>
            </a:extLst>
          </p:cNvPr>
          <p:cNvSpPr>
            <a:spLocks noGrp="1" noChangeArrowheads="1"/>
          </p:cNvSpPr>
          <p:nvPr>
            <p:ph type="subTitle" idx="1"/>
          </p:nvPr>
        </p:nvSpPr>
        <p:spPr>
          <a:xfrm>
            <a:off x="6645863" y="4298647"/>
            <a:ext cx="2204450" cy="784830"/>
          </a:xfrm>
        </p:spPr>
        <p:txBody>
          <a:bodyPr/>
          <a:lstStyle/>
          <a:p>
            <a:pPr marL="0" indent="0" eaLnBrk="1" hangingPunct="1">
              <a:buFontTx/>
              <a:buNone/>
            </a:pPr>
            <a:r>
              <a:rPr lang="de-DE" altLang="en-US" dirty="0"/>
              <a:t>István </a:t>
            </a:r>
            <a:r>
              <a:rPr lang="de-DE" altLang="en-US" dirty="0" err="1"/>
              <a:t>Sebestyén</a:t>
            </a:r>
            <a:endParaRPr lang="de-DE" altLang="en-US" dirty="0"/>
          </a:p>
          <a:p>
            <a:pPr marL="0" indent="0" eaLnBrk="1" hangingPunct="1">
              <a:buFontTx/>
              <a:buNone/>
            </a:pPr>
            <a:r>
              <a:rPr lang="de-DE" altLang="en-US" dirty="0"/>
              <a:t>2023-05-10</a:t>
            </a:r>
          </a:p>
        </p:txBody>
      </p:sp>
      <p:sp>
        <p:nvSpPr>
          <p:cNvPr id="14340" name="TextBox 3">
            <a:extLst>
              <a:ext uri="{FF2B5EF4-FFF2-40B4-BE49-F238E27FC236}">
                <a16:creationId xmlns:a16="http://schemas.microsoft.com/office/drawing/2014/main" id="{36EA8F87-CC22-44BF-BD34-1BEEC4B7B1A4}"/>
              </a:ext>
            </a:extLst>
          </p:cNvPr>
          <p:cNvSpPr txBox="1">
            <a:spLocks noChangeArrowheads="1"/>
          </p:cNvSpPr>
          <p:nvPr/>
        </p:nvSpPr>
        <p:spPr bwMode="auto">
          <a:xfrm>
            <a:off x="5938838" y="746125"/>
            <a:ext cx="281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defTabSz="914400" eaLnBrk="1" hangingPunct="1"/>
            <a:r>
              <a:rPr lang="fr-CH" altLang="en-US" dirty="0" err="1">
                <a:solidFill>
                  <a:srgbClr val="000000"/>
                </a:solidFill>
                <a:latin typeface="Arial" panose="020B0604020202020204" pitchFamily="34" charset="0"/>
                <a:ea typeface="ＭＳ Ｐゴシック" panose="020B0600070205080204" pitchFamily="34" charset="-128"/>
              </a:rPr>
              <a:t>Ecma</a:t>
            </a:r>
            <a:r>
              <a:rPr lang="fr-CH" altLang="en-US" dirty="0">
                <a:solidFill>
                  <a:srgbClr val="000000"/>
                </a:solidFill>
                <a:latin typeface="Arial" panose="020B0604020202020204" pitchFamily="34" charset="0"/>
                <a:ea typeface="ＭＳ Ｐゴシック" panose="020B0600070205080204" pitchFamily="34" charset="-128"/>
              </a:rPr>
              <a:t>/TC39/20</a:t>
            </a:r>
            <a:r>
              <a:rPr lang="hu-HU" altLang="en-US" dirty="0">
                <a:solidFill>
                  <a:srgbClr val="000000"/>
                </a:solidFill>
                <a:latin typeface="Arial" panose="020B0604020202020204" pitchFamily="34" charset="0"/>
                <a:ea typeface="ＭＳ Ｐゴシック" panose="020B0600070205080204" pitchFamily="34" charset="-128"/>
              </a:rPr>
              <a:t>2</a:t>
            </a:r>
            <a:r>
              <a:rPr lang="en-US" altLang="en-US" dirty="0">
                <a:solidFill>
                  <a:srgbClr val="000000"/>
                </a:solidFill>
                <a:latin typeface="Arial" panose="020B0604020202020204" pitchFamily="34" charset="0"/>
                <a:ea typeface="ＭＳ Ｐゴシック" panose="020B0600070205080204" pitchFamily="34" charset="-128"/>
              </a:rPr>
              <a:t>3/</a:t>
            </a:r>
            <a:r>
              <a:rPr lang="fr-CH" altLang="en-US" dirty="0">
                <a:solidFill>
                  <a:srgbClr val="000000"/>
                </a:solidFill>
                <a:latin typeface="Arial" panose="020B0604020202020204" pitchFamily="34" charset="0"/>
                <a:ea typeface="ＭＳ Ｐゴシック" panose="020B0600070205080204" pitchFamily="34" charset="-128"/>
              </a:rPr>
              <a:t>025</a:t>
            </a:r>
            <a:endParaRPr lang="en-US" altLang="en-US" dirty="0">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1C4-0B6D-B2CF-2FF5-D914BEB1FEAB}"/>
              </a:ext>
            </a:extLst>
          </p:cNvPr>
          <p:cNvSpPr>
            <a:spLocks noGrp="1"/>
          </p:cNvSpPr>
          <p:nvPr>
            <p:ph type="title"/>
          </p:nvPr>
        </p:nvSpPr>
        <p:spPr/>
        <p:txBody>
          <a:bodyPr/>
          <a:lstStyle/>
          <a:p>
            <a:r>
              <a:rPr lang="en-US" sz="2000" dirty="0"/>
              <a:t>Status a Short Summaries of the Meeting Contributions</a:t>
            </a:r>
          </a:p>
        </p:txBody>
      </p:sp>
      <p:sp>
        <p:nvSpPr>
          <p:cNvPr id="3" name="Content Placeholder 2">
            <a:extLst>
              <a:ext uri="{FF2B5EF4-FFF2-40B4-BE49-F238E27FC236}">
                <a16:creationId xmlns:a16="http://schemas.microsoft.com/office/drawing/2014/main" id="{2323A797-E202-0C57-E0E2-909B7C9B799F}"/>
              </a:ext>
            </a:extLst>
          </p:cNvPr>
          <p:cNvSpPr>
            <a:spLocks noGrp="1"/>
          </p:cNvSpPr>
          <p:nvPr>
            <p:ph idx="1"/>
          </p:nvPr>
        </p:nvSpPr>
        <p:spPr>
          <a:xfrm>
            <a:off x="457200" y="1390494"/>
            <a:ext cx="8229600" cy="4735670"/>
          </a:xfrm>
        </p:spPr>
        <p:txBody>
          <a:bodyPr/>
          <a:lstStyle/>
          <a:p>
            <a:r>
              <a:rPr lang="en-US" dirty="0"/>
              <a:t>It is much better now, because for the Minutes of the March 2023 TC39 meeting it worked. Thanks!</a:t>
            </a:r>
          </a:p>
          <a:p>
            <a:r>
              <a:rPr lang="en-US" dirty="0"/>
              <a:t>Short “Summaries” of the Meeting Contributions are now included both in the main part of the Minutes of the TC39 meetings as well we in the Technical Notes. In the same way as the “Conclusions”. </a:t>
            </a:r>
          </a:p>
          <a:p>
            <a:r>
              <a:rPr lang="en-US" dirty="0"/>
              <a:t>Convenient to those who are interested in the main part of the Minutes, but less in the attached Technical Notes.</a:t>
            </a:r>
          </a:p>
          <a:p>
            <a:r>
              <a:rPr lang="en-US" dirty="0"/>
              <a:t>Separately we also publish in a separate ZIP file all the presentations of the TC39 meeting</a:t>
            </a:r>
          </a:p>
          <a:p>
            <a:r>
              <a:rPr lang="en-US" dirty="0"/>
              <a:t>Of course without a synchronization of the presentation pages to the Technical Notes… </a:t>
            </a:r>
          </a:p>
        </p:txBody>
      </p:sp>
      <p:sp>
        <p:nvSpPr>
          <p:cNvPr id="4" name="Footer Placeholder 3">
            <a:extLst>
              <a:ext uri="{FF2B5EF4-FFF2-40B4-BE49-F238E27FC236}">
                <a16:creationId xmlns:a16="http://schemas.microsoft.com/office/drawing/2014/main" id="{C920F90E-C899-8FEE-21CA-B68E2A471920}"/>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10</a:t>
            </a:fld>
            <a:endParaRPr lang="en-US" altLang="en-US"/>
          </a:p>
        </p:txBody>
      </p:sp>
    </p:spTree>
    <p:extLst>
      <p:ext uri="{BB962C8B-B14F-4D97-AF65-F5344CB8AC3E}">
        <p14:creationId xmlns:p14="http://schemas.microsoft.com/office/powerpoint/2010/main" val="32337003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F84D-DAC6-133E-26F0-A77030D24A5A}"/>
              </a:ext>
            </a:extLst>
          </p:cNvPr>
          <p:cNvSpPr>
            <a:spLocks noGrp="1"/>
          </p:cNvSpPr>
          <p:nvPr>
            <p:ph type="title"/>
          </p:nvPr>
        </p:nvSpPr>
        <p:spPr/>
        <p:txBody>
          <a:bodyPr/>
          <a:lstStyle/>
          <a:p>
            <a:r>
              <a:rPr lang="en-US" dirty="0"/>
              <a:t>Status of ES2023 approval</a:t>
            </a:r>
          </a:p>
        </p:txBody>
      </p:sp>
      <p:sp>
        <p:nvSpPr>
          <p:cNvPr id="3" name="Content Placeholder 2">
            <a:extLst>
              <a:ext uri="{FF2B5EF4-FFF2-40B4-BE49-F238E27FC236}">
                <a16:creationId xmlns:a16="http://schemas.microsoft.com/office/drawing/2014/main" id="{ADCF853E-BD4D-A515-9193-1FAC515586CA}"/>
              </a:ext>
            </a:extLst>
          </p:cNvPr>
          <p:cNvSpPr>
            <a:spLocks noGrp="1"/>
          </p:cNvSpPr>
          <p:nvPr>
            <p:ph idx="1"/>
          </p:nvPr>
        </p:nvSpPr>
        <p:spPr>
          <a:xfrm>
            <a:off x="457200" y="1403718"/>
            <a:ext cx="8229600" cy="4525963"/>
          </a:xfrm>
        </p:spPr>
        <p:txBody>
          <a:bodyPr/>
          <a:lstStyle/>
          <a:p>
            <a:r>
              <a:rPr lang="en-US" sz="1800" dirty="0"/>
              <a:t>The “frozen” version for the 2 months RF Patent Policy “opt out” has been launched just in time for a GA approval in June. Also the final drafts have been published.</a:t>
            </a:r>
          </a:p>
          <a:p>
            <a:r>
              <a:rPr lang="en-US" sz="1800" dirty="0"/>
              <a:t>Assuming positive results from the “opt-out” the May 2023 TC39 meeting can formally – conditionally - accept ES2023 and ask the ECMA GA to approve ES2023 at the 125</a:t>
            </a:r>
            <a:r>
              <a:rPr lang="en-US" sz="1800" baseline="30000" dirty="0"/>
              <a:t>th</a:t>
            </a:r>
            <a:r>
              <a:rPr lang="en-US" sz="1800" dirty="0"/>
              <a:t> GA Plenary on June 27-28, 2023 in Geneva.</a:t>
            </a:r>
          </a:p>
          <a:p>
            <a:r>
              <a:rPr lang="en-US" sz="1800" dirty="0"/>
              <a:t>In the unlikely case should the May 2023 TC39 meeting formally not accept ES2023, or the “opt-out” results need further investigation then TC39 must revoke the June GA ES2023 approval request and the GA has to be asked to allow a letter ballot on ES2023 - after the 125</a:t>
            </a:r>
            <a:r>
              <a:rPr lang="en-US" sz="1800" baseline="30000" dirty="0"/>
              <a:t>th</a:t>
            </a:r>
            <a:r>
              <a:rPr lang="en-US" sz="1800" dirty="0"/>
              <a:t> GA</a:t>
            </a:r>
          </a:p>
          <a:p>
            <a:r>
              <a:rPr lang="en-US" sz="1800" dirty="0"/>
              <a:t>After the May 2023 TC39 Plenary editorial changes on the draft ES2023 are possible, but no substantive changes pls.</a:t>
            </a:r>
          </a:p>
          <a:p>
            <a:endParaRPr lang="en-US" dirty="0"/>
          </a:p>
        </p:txBody>
      </p:sp>
      <p:sp>
        <p:nvSpPr>
          <p:cNvPr id="4" name="Footer Placeholder 3">
            <a:extLst>
              <a:ext uri="{FF2B5EF4-FFF2-40B4-BE49-F238E27FC236}">
                <a16:creationId xmlns:a16="http://schemas.microsoft.com/office/drawing/2014/main" id="{A2BE5EB4-B192-5F93-EA77-45224C3FADF8}"/>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11</a:t>
            </a:fld>
            <a:endParaRPr lang="en-US" altLang="en-US"/>
          </a:p>
        </p:txBody>
      </p:sp>
    </p:spTree>
    <p:extLst>
      <p:ext uri="{BB962C8B-B14F-4D97-AF65-F5344CB8AC3E}">
        <p14:creationId xmlns:p14="http://schemas.microsoft.com/office/powerpoint/2010/main" val="23169007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66CD-8D2A-3442-5313-6EF88D6DDC24}"/>
              </a:ext>
            </a:extLst>
          </p:cNvPr>
          <p:cNvSpPr>
            <a:spLocks noGrp="1"/>
          </p:cNvSpPr>
          <p:nvPr>
            <p:ph type="title"/>
          </p:nvPr>
        </p:nvSpPr>
        <p:spPr/>
        <p:txBody>
          <a:bodyPr/>
          <a:lstStyle/>
          <a:p>
            <a:r>
              <a:rPr lang="fr-CH" altLang="en-US" dirty="0" err="1">
                <a:ea typeface="Arial" panose="020B0604020202020204" pitchFamily="34" charset="0"/>
              </a:rPr>
              <a:t>Status</a:t>
            </a:r>
            <a:r>
              <a:rPr lang="fr-CH" altLang="en-US" dirty="0">
                <a:ea typeface="Arial" panose="020B0604020202020204" pitchFamily="34" charset="0"/>
              </a:rPr>
              <a:t> of ES2023 «Nice PDF» Versions</a:t>
            </a:r>
            <a:endParaRPr lang="en-US" dirty="0"/>
          </a:p>
        </p:txBody>
      </p:sp>
      <p:sp>
        <p:nvSpPr>
          <p:cNvPr id="3" name="Content Placeholder 2">
            <a:extLst>
              <a:ext uri="{FF2B5EF4-FFF2-40B4-BE49-F238E27FC236}">
                <a16:creationId xmlns:a16="http://schemas.microsoft.com/office/drawing/2014/main" id="{6B397E4F-82B7-E7EE-2554-E2D1610A93FE}"/>
              </a:ext>
            </a:extLst>
          </p:cNvPr>
          <p:cNvSpPr>
            <a:spLocks noGrp="1"/>
          </p:cNvSpPr>
          <p:nvPr>
            <p:ph idx="1"/>
          </p:nvPr>
        </p:nvSpPr>
        <p:spPr/>
        <p:txBody>
          <a:bodyPr/>
          <a:lstStyle/>
          <a:p>
            <a:r>
              <a:rPr lang="en-US" dirty="0"/>
              <a:t>Generally </a:t>
            </a:r>
            <a:r>
              <a:rPr lang="en-US" dirty="0" err="1"/>
              <a:t>Ecma</a:t>
            </a:r>
            <a:r>
              <a:rPr lang="en-US" dirty="0"/>
              <a:t> standards / TRs are edited in ECMA-376 Format (</a:t>
            </a:r>
            <a:r>
              <a:rPr lang="en-US" dirty="0" err="1"/>
              <a:t>ooxml</a:t>
            </a:r>
            <a:r>
              <a:rPr lang="en-US" dirty="0"/>
              <a:t>) = Templates under TOOLS on the </a:t>
            </a:r>
            <a:r>
              <a:rPr lang="en-US" dirty="0" err="1"/>
              <a:t>Ecma</a:t>
            </a:r>
            <a:r>
              <a:rPr lang="en-US" dirty="0"/>
              <a:t> Server:</a:t>
            </a:r>
            <a:r>
              <a:rPr lang="en-US" sz="1800" b="1" u="sng" dirty="0">
                <a:solidFill>
                  <a:srgbClr val="FF6400"/>
                </a:solidFill>
                <a:effectLst/>
                <a:latin typeface="Arial" panose="020B0604020202020204" pitchFamily="34" charset="0"/>
                <a:ea typeface="Arial" panose="020B0604020202020204" pitchFamily="34" charset="0"/>
                <a:cs typeface="Times New Roman" panose="02020603050405020304" pitchFamily="18" charset="0"/>
              </a:rPr>
              <a:t> </a:t>
            </a:r>
            <a:r>
              <a:rPr lang="en-US" sz="1800" b="1" u="sng" dirty="0">
                <a:solidFill>
                  <a:srgbClr val="0000FF"/>
                </a:solidFill>
                <a:effectLst/>
                <a:latin typeface="Arial" panose="020B0604020202020204" pitchFamily="34" charset="0"/>
                <a:ea typeface="Arial" panose="020B0604020202020204" pitchFamily="34" charset="0"/>
                <a:cs typeface="Times New Roman" panose="02020603050405020304" pitchFamily="18" charset="0"/>
                <a:hlinkClick r:id="rId2"/>
              </a:rPr>
              <a:t>https://members.ecma-international.org</a:t>
            </a:r>
            <a:endParaRPr lang="en-US" dirty="0"/>
          </a:p>
          <a:p>
            <a:r>
              <a:rPr lang="en-US" sz="1800" i="1" dirty="0"/>
              <a:t>TOOLS-017.dotx     New </a:t>
            </a:r>
            <a:r>
              <a:rPr lang="en-US" sz="1800" i="1" dirty="0" err="1"/>
              <a:t>Ecma</a:t>
            </a:r>
            <a:r>
              <a:rPr lang="en-US" sz="1800" i="1" dirty="0"/>
              <a:t> template for the preparation of draft Standards (update January 2023)</a:t>
            </a:r>
          </a:p>
          <a:p>
            <a:r>
              <a:rPr lang="en-US" sz="1800" i="1" dirty="0"/>
              <a:t>TOOLS-018.dotx	 New </a:t>
            </a:r>
            <a:r>
              <a:rPr lang="en-US" sz="1800" i="1" dirty="0" err="1"/>
              <a:t>Ecma</a:t>
            </a:r>
            <a:r>
              <a:rPr lang="en-US" sz="1800" i="1" dirty="0"/>
              <a:t> template for the preparation of draft Technical Reports (update January 2023)</a:t>
            </a:r>
          </a:p>
          <a:p>
            <a:r>
              <a:rPr lang="en-US" dirty="0"/>
              <a:t>Generally </a:t>
            </a:r>
            <a:r>
              <a:rPr lang="en-US" dirty="0" err="1"/>
              <a:t>Ecma</a:t>
            </a:r>
            <a:r>
              <a:rPr lang="en-US" dirty="0"/>
              <a:t> standards / TRs are electronically published on the </a:t>
            </a:r>
            <a:r>
              <a:rPr lang="en-US" dirty="0" err="1"/>
              <a:t>Ecma</a:t>
            </a:r>
            <a:r>
              <a:rPr lang="en-US" dirty="0"/>
              <a:t> Web-site in PDF Format. </a:t>
            </a:r>
            <a:br>
              <a:rPr lang="en-US" dirty="0"/>
            </a:br>
            <a:r>
              <a:rPr lang="en-US" b="0" i="1" dirty="0"/>
              <a:t>N.B. Printed and bound paper copies are available on request (rare). PDF is the electronic version of the paper “book”.</a:t>
            </a:r>
          </a:p>
        </p:txBody>
      </p:sp>
      <p:sp>
        <p:nvSpPr>
          <p:cNvPr id="4" name="Footer Placeholder 3">
            <a:extLst>
              <a:ext uri="{FF2B5EF4-FFF2-40B4-BE49-F238E27FC236}">
                <a16:creationId xmlns:a16="http://schemas.microsoft.com/office/drawing/2014/main" id="{B3AFE1A3-A1A1-3DCF-B149-DD8CDC83F75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12</a:t>
            </a:fld>
            <a:endParaRPr lang="en-US" altLang="en-US"/>
          </a:p>
        </p:txBody>
      </p:sp>
    </p:spTree>
    <p:extLst>
      <p:ext uri="{BB962C8B-B14F-4D97-AF65-F5344CB8AC3E}">
        <p14:creationId xmlns:p14="http://schemas.microsoft.com/office/powerpoint/2010/main" val="30508109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66CD-8D2A-3442-5313-6EF88D6DDC24}"/>
              </a:ext>
            </a:extLst>
          </p:cNvPr>
          <p:cNvSpPr>
            <a:spLocks noGrp="1"/>
          </p:cNvSpPr>
          <p:nvPr>
            <p:ph type="title"/>
          </p:nvPr>
        </p:nvSpPr>
        <p:spPr/>
        <p:txBody>
          <a:bodyPr/>
          <a:lstStyle/>
          <a:p>
            <a:r>
              <a:rPr lang="fr-CH" altLang="en-US" dirty="0" err="1">
                <a:ea typeface="Arial" panose="020B0604020202020204" pitchFamily="34" charset="0"/>
              </a:rPr>
              <a:t>Status</a:t>
            </a:r>
            <a:r>
              <a:rPr lang="fr-CH" altLang="en-US" dirty="0">
                <a:ea typeface="Arial" panose="020B0604020202020204" pitchFamily="34" charset="0"/>
              </a:rPr>
              <a:t> of ES2023 «Nice PDF» Versions (</a:t>
            </a:r>
            <a:r>
              <a:rPr lang="fr-CH" altLang="en-US" dirty="0" err="1">
                <a:ea typeface="Arial" panose="020B0604020202020204" pitchFamily="34" charset="0"/>
              </a:rPr>
              <a:t>cont</a:t>
            </a:r>
            <a:r>
              <a:rPr lang="fr-CH" altLang="en-US" dirty="0">
                <a:ea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6B397E4F-82B7-E7EE-2554-E2D1610A93FE}"/>
              </a:ext>
            </a:extLst>
          </p:cNvPr>
          <p:cNvSpPr>
            <a:spLocks noGrp="1"/>
          </p:cNvSpPr>
          <p:nvPr>
            <p:ph idx="1"/>
          </p:nvPr>
        </p:nvSpPr>
        <p:spPr/>
        <p:txBody>
          <a:bodyPr/>
          <a:lstStyle/>
          <a:p>
            <a:r>
              <a:rPr lang="en-US" dirty="0"/>
              <a:t>TC39 ES20xx Standards are since 2016 different:</a:t>
            </a:r>
          </a:p>
          <a:p>
            <a:r>
              <a:rPr lang="en-US" dirty="0"/>
              <a:t>TC39 ES20xx </a:t>
            </a:r>
            <a:r>
              <a:rPr lang="en-US" dirty="0" err="1"/>
              <a:t>Ecma</a:t>
            </a:r>
            <a:r>
              <a:rPr lang="en-US" dirty="0"/>
              <a:t> standards / TRs are electronically published on the </a:t>
            </a:r>
            <a:r>
              <a:rPr lang="en-US" dirty="0" err="1"/>
              <a:t>Ecma</a:t>
            </a:r>
            <a:r>
              <a:rPr lang="en-US" dirty="0"/>
              <a:t> Web-site both in “interactive html” and in PDF “book” format. </a:t>
            </a:r>
            <a:br>
              <a:rPr lang="en-US" dirty="0"/>
            </a:br>
            <a:r>
              <a:rPr lang="en-US" b="0" i="1" dirty="0"/>
              <a:t>N.B. </a:t>
            </a:r>
            <a:r>
              <a:rPr lang="en-US" b="0" i="1" u="sng" dirty="0"/>
              <a:t>html</a:t>
            </a:r>
            <a:r>
              <a:rPr lang="en-US" b="0" i="1" dirty="0"/>
              <a:t> is the “Master Format” and </a:t>
            </a:r>
            <a:r>
              <a:rPr lang="en-US" b="0" i="1" u="sng" dirty="0"/>
              <a:t>PDF</a:t>
            </a:r>
            <a:r>
              <a:rPr lang="en-US" b="0" i="1" dirty="0"/>
              <a:t> is the “slave”, in case of conflicts html has preference</a:t>
            </a:r>
          </a:p>
          <a:p>
            <a:r>
              <a:rPr lang="en-US" dirty="0"/>
              <a:t>Old issue since 2016: Lacking good TC39 tools especially ECMA-262 Editors can not provide the Secretariat with perfect quality PDF “book” format. For ECMA-402 the PDF quality is much better.</a:t>
            </a:r>
            <a:r>
              <a:rPr lang="en-US" b="0" i="1" dirty="0"/>
              <a:t> </a:t>
            </a:r>
          </a:p>
          <a:p>
            <a:r>
              <a:rPr lang="en-US" dirty="0"/>
              <a:t>Solution ES2023 = Solution ES2022</a:t>
            </a:r>
            <a:br>
              <a:rPr lang="en-US" dirty="0"/>
            </a:br>
            <a:r>
              <a:rPr lang="en-US" dirty="0"/>
              <a:t>For the last time: again with the help of Allen </a:t>
            </a:r>
            <a:r>
              <a:rPr lang="en-US" dirty="0" err="1"/>
              <a:t>Wirfs</a:t>
            </a:r>
            <a:r>
              <a:rPr lang="en-US" dirty="0"/>
              <a:t>-Brock. For ES2024 and beyond we need a solution.   </a:t>
            </a:r>
          </a:p>
        </p:txBody>
      </p:sp>
      <p:sp>
        <p:nvSpPr>
          <p:cNvPr id="4" name="Footer Placeholder 3">
            <a:extLst>
              <a:ext uri="{FF2B5EF4-FFF2-40B4-BE49-F238E27FC236}">
                <a16:creationId xmlns:a16="http://schemas.microsoft.com/office/drawing/2014/main" id="{B3AFE1A3-A1A1-3DCF-B149-DD8CDC83F75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13</a:t>
            </a:fld>
            <a:endParaRPr lang="en-US" altLang="en-US"/>
          </a:p>
        </p:txBody>
      </p:sp>
    </p:spTree>
    <p:extLst>
      <p:ext uri="{BB962C8B-B14F-4D97-AF65-F5344CB8AC3E}">
        <p14:creationId xmlns:p14="http://schemas.microsoft.com/office/powerpoint/2010/main" val="35905691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BAEB-4274-BBC9-DBC3-FEE47AEA4AEA}"/>
              </a:ext>
            </a:extLst>
          </p:cNvPr>
          <p:cNvSpPr>
            <a:spLocks noGrp="1"/>
          </p:cNvSpPr>
          <p:nvPr>
            <p:ph type="title"/>
          </p:nvPr>
        </p:nvSpPr>
        <p:spPr/>
        <p:txBody>
          <a:bodyPr/>
          <a:lstStyle/>
          <a:p>
            <a:r>
              <a:rPr lang="en-US" dirty="0"/>
              <a:t>Why does </a:t>
            </a:r>
            <a:r>
              <a:rPr lang="en-US" dirty="0" err="1"/>
              <a:t>Ecma</a:t>
            </a:r>
            <a:r>
              <a:rPr lang="en-US" dirty="0"/>
              <a:t> need “nice PDF” ES20xx Standards ? (1) </a:t>
            </a:r>
          </a:p>
        </p:txBody>
      </p:sp>
      <p:graphicFrame>
        <p:nvGraphicFramePr>
          <p:cNvPr id="7" name="Content Placeholder 6">
            <a:extLst>
              <a:ext uri="{FF2B5EF4-FFF2-40B4-BE49-F238E27FC236}">
                <a16:creationId xmlns:a16="http://schemas.microsoft.com/office/drawing/2014/main" id="{0861B2F1-5CC6-0C75-F32E-F7F9D54F8919}"/>
              </a:ext>
            </a:extLst>
          </p:cNvPr>
          <p:cNvGraphicFramePr>
            <a:graphicFrameLocks noGrp="1"/>
          </p:cNvGraphicFramePr>
          <p:nvPr>
            <p:ph idx="1"/>
            <p:extLst>
              <p:ext uri="{D42A27DB-BD31-4B8C-83A1-F6EECF244321}">
                <p14:modId xmlns:p14="http://schemas.microsoft.com/office/powerpoint/2010/main" val="189549717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72365D8F-A0CF-77B2-B97C-5F67CC603F2A}"/>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14</a:t>
            </a:fld>
            <a:endParaRPr lang="en-US" altLang="en-US"/>
          </a:p>
        </p:txBody>
      </p:sp>
    </p:spTree>
    <p:extLst>
      <p:ext uri="{BB962C8B-B14F-4D97-AF65-F5344CB8AC3E}">
        <p14:creationId xmlns:p14="http://schemas.microsoft.com/office/powerpoint/2010/main" val="12991386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BAEB-4274-BBC9-DBC3-FEE47AEA4AEA}"/>
              </a:ext>
            </a:extLst>
          </p:cNvPr>
          <p:cNvSpPr>
            <a:spLocks noGrp="1"/>
          </p:cNvSpPr>
          <p:nvPr>
            <p:ph type="title"/>
          </p:nvPr>
        </p:nvSpPr>
        <p:spPr/>
        <p:txBody>
          <a:bodyPr/>
          <a:lstStyle/>
          <a:p>
            <a:r>
              <a:rPr lang="en-US" dirty="0"/>
              <a:t>Why does </a:t>
            </a:r>
            <a:r>
              <a:rPr lang="en-US" dirty="0" err="1"/>
              <a:t>Ecma</a:t>
            </a:r>
            <a:r>
              <a:rPr lang="en-US" dirty="0"/>
              <a:t> need “nice PDF” ES20xx Standards? (2) </a:t>
            </a:r>
          </a:p>
        </p:txBody>
      </p:sp>
      <p:graphicFrame>
        <p:nvGraphicFramePr>
          <p:cNvPr id="7" name="Content Placeholder 6">
            <a:extLst>
              <a:ext uri="{FF2B5EF4-FFF2-40B4-BE49-F238E27FC236}">
                <a16:creationId xmlns:a16="http://schemas.microsoft.com/office/drawing/2014/main" id="{0861B2F1-5CC6-0C75-F32E-F7F9D54F8919}"/>
              </a:ext>
            </a:extLst>
          </p:cNvPr>
          <p:cNvGraphicFramePr>
            <a:graphicFrameLocks noGrp="1"/>
          </p:cNvGraphicFramePr>
          <p:nvPr>
            <p:ph idx="1"/>
            <p:extLst>
              <p:ext uri="{D42A27DB-BD31-4B8C-83A1-F6EECF244321}">
                <p14:modId xmlns:p14="http://schemas.microsoft.com/office/powerpoint/2010/main" val="58869409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72365D8F-A0CF-77B2-B97C-5F67CC603F2A}"/>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15</a:t>
            </a:fld>
            <a:endParaRPr lang="en-US" altLang="en-US"/>
          </a:p>
        </p:txBody>
      </p:sp>
    </p:spTree>
    <p:extLst>
      <p:ext uri="{BB962C8B-B14F-4D97-AF65-F5344CB8AC3E}">
        <p14:creationId xmlns:p14="http://schemas.microsoft.com/office/powerpoint/2010/main" val="6491042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BAEB-4274-BBC9-DBC3-FEE47AEA4AEA}"/>
              </a:ext>
            </a:extLst>
          </p:cNvPr>
          <p:cNvSpPr>
            <a:spLocks noGrp="1"/>
          </p:cNvSpPr>
          <p:nvPr>
            <p:ph type="title"/>
          </p:nvPr>
        </p:nvSpPr>
        <p:spPr>
          <a:noFill/>
        </p:spPr>
        <p:txBody>
          <a:bodyPr/>
          <a:lstStyle/>
          <a:p>
            <a:r>
              <a:rPr lang="en-US" dirty="0"/>
              <a:t>Why does </a:t>
            </a:r>
            <a:r>
              <a:rPr lang="en-US" dirty="0" err="1"/>
              <a:t>Ecma</a:t>
            </a:r>
            <a:r>
              <a:rPr lang="en-US" dirty="0"/>
              <a:t> need “nice PDF” ES20xx Standards? (3) </a:t>
            </a:r>
          </a:p>
        </p:txBody>
      </p:sp>
      <p:graphicFrame>
        <p:nvGraphicFramePr>
          <p:cNvPr id="7" name="Content Placeholder 6">
            <a:extLst>
              <a:ext uri="{FF2B5EF4-FFF2-40B4-BE49-F238E27FC236}">
                <a16:creationId xmlns:a16="http://schemas.microsoft.com/office/drawing/2014/main" id="{0861B2F1-5CC6-0C75-F32E-F7F9D54F8919}"/>
              </a:ext>
            </a:extLst>
          </p:cNvPr>
          <p:cNvGraphicFramePr>
            <a:graphicFrameLocks noGrp="1"/>
          </p:cNvGraphicFramePr>
          <p:nvPr>
            <p:ph idx="1"/>
            <p:extLst>
              <p:ext uri="{D42A27DB-BD31-4B8C-83A1-F6EECF244321}">
                <p14:modId xmlns:p14="http://schemas.microsoft.com/office/powerpoint/2010/main" val="219271723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72365D8F-A0CF-77B2-B97C-5F67CC603F2A}"/>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16</a:t>
            </a:fld>
            <a:endParaRPr lang="en-US" altLang="en-US"/>
          </a:p>
        </p:txBody>
      </p:sp>
    </p:spTree>
    <p:extLst>
      <p:ext uri="{BB962C8B-B14F-4D97-AF65-F5344CB8AC3E}">
        <p14:creationId xmlns:p14="http://schemas.microsoft.com/office/powerpoint/2010/main" val="344356397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201A-9818-B5A7-B75B-BFFCA9D2D098}"/>
              </a:ext>
            </a:extLst>
          </p:cNvPr>
          <p:cNvSpPr>
            <a:spLocks noGrp="1"/>
          </p:cNvSpPr>
          <p:nvPr>
            <p:ph type="title"/>
          </p:nvPr>
        </p:nvSpPr>
        <p:spPr>
          <a:xfrm>
            <a:off x="2701255" y="255588"/>
            <a:ext cx="6201445" cy="879475"/>
          </a:xfrm>
        </p:spPr>
        <p:txBody>
          <a:bodyPr/>
          <a:lstStyle/>
          <a:p>
            <a:r>
              <a:rPr lang="en-US" dirty="0" err="1"/>
              <a:t>Ecma</a:t>
            </a:r>
            <a:r>
              <a:rPr lang="en-US" dirty="0"/>
              <a:t> pdf Standards download 2023-05-01 (TC39 </a:t>
            </a:r>
            <a:r>
              <a:rPr lang="en-US" dirty="0" err="1"/>
              <a:t>Stds</a:t>
            </a:r>
            <a:r>
              <a:rPr lang="en-US" dirty="0"/>
              <a:t> = 54%)</a:t>
            </a:r>
          </a:p>
        </p:txBody>
      </p:sp>
      <p:sp>
        <p:nvSpPr>
          <p:cNvPr id="4" name="Footer Placeholder 3">
            <a:extLst>
              <a:ext uri="{FF2B5EF4-FFF2-40B4-BE49-F238E27FC236}">
                <a16:creationId xmlns:a16="http://schemas.microsoft.com/office/drawing/2014/main" id="{940769AA-EF79-8269-ADD8-6DEBA9EF94F0}"/>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17</a:t>
            </a:fld>
            <a:endParaRPr lang="en-US" altLang="en-US"/>
          </a:p>
        </p:txBody>
      </p:sp>
      <p:graphicFrame>
        <p:nvGraphicFramePr>
          <p:cNvPr id="7" name="Content Placeholder 6">
            <a:extLst>
              <a:ext uri="{FF2B5EF4-FFF2-40B4-BE49-F238E27FC236}">
                <a16:creationId xmlns:a16="http://schemas.microsoft.com/office/drawing/2014/main" id="{F652919A-F18E-E24F-8DFD-4AA917C16789}"/>
              </a:ext>
            </a:extLst>
          </p:cNvPr>
          <p:cNvGraphicFramePr>
            <a:graphicFrameLocks noGrp="1"/>
          </p:cNvGraphicFramePr>
          <p:nvPr>
            <p:ph idx="1"/>
            <p:extLst>
              <p:ext uri="{D42A27DB-BD31-4B8C-83A1-F6EECF244321}">
                <p14:modId xmlns:p14="http://schemas.microsoft.com/office/powerpoint/2010/main" val="1603202407"/>
              </p:ext>
            </p:extLst>
          </p:nvPr>
        </p:nvGraphicFramePr>
        <p:xfrm>
          <a:off x="939566" y="1417739"/>
          <a:ext cx="7491368" cy="4915943"/>
        </p:xfrm>
        <a:graphic>
          <a:graphicData uri="http://schemas.openxmlformats.org/drawingml/2006/table">
            <a:tbl>
              <a:tblPr firstRow="1" firstCol="1" bandRow="1">
                <a:tableStyleId>{5C22544A-7EE6-4342-B048-85BDC9FD1C3A}</a:tableStyleId>
              </a:tblPr>
              <a:tblGrid>
                <a:gridCol w="458484">
                  <a:extLst>
                    <a:ext uri="{9D8B030D-6E8A-4147-A177-3AD203B41FA5}">
                      <a16:colId xmlns:a16="http://schemas.microsoft.com/office/drawing/2014/main" val="551588140"/>
                    </a:ext>
                  </a:extLst>
                </a:gridCol>
                <a:gridCol w="1330036">
                  <a:extLst>
                    <a:ext uri="{9D8B030D-6E8A-4147-A177-3AD203B41FA5}">
                      <a16:colId xmlns:a16="http://schemas.microsoft.com/office/drawing/2014/main" val="3195509683"/>
                    </a:ext>
                  </a:extLst>
                </a:gridCol>
                <a:gridCol w="4956665">
                  <a:extLst>
                    <a:ext uri="{9D8B030D-6E8A-4147-A177-3AD203B41FA5}">
                      <a16:colId xmlns:a16="http://schemas.microsoft.com/office/drawing/2014/main" val="2846459859"/>
                    </a:ext>
                  </a:extLst>
                </a:gridCol>
                <a:gridCol w="746183">
                  <a:extLst>
                    <a:ext uri="{9D8B030D-6E8A-4147-A177-3AD203B41FA5}">
                      <a16:colId xmlns:a16="http://schemas.microsoft.com/office/drawing/2014/main" val="3969486205"/>
                    </a:ext>
                  </a:extLst>
                </a:gridCol>
              </a:tblGrid>
              <a:tr h="282201">
                <a:tc>
                  <a:txBody>
                    <a:bodyPr/>
                    <a:lstStyle/>
                    <a:p>
                      <a:pPr marL="0" marR="0" algn="l">
                        <a:spcBef>
                          <a:spcPts val="0"/>
                        </a:spcBef>
                        <a:spcAft>
                          <a:spcPts val="0"/>
                        </a:spcAft>
                      </a:pPr>
                      <a:r>
                        <a:rPr lang="en-US" sz="900">
                          <a:effectLst/>
                        </a:rPr>
                        <a:t>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900" dirty="0">
                          <a:solidFill>
                            <a:srgbClr val="FF0000"/>
                          </a:solidFill>
                          <a:effectLst/>
                        </a:rPr>
                        <a:t>Total Standards 2023</a:t>
                      </a:r>
                      <a:endParaRPr lang="en-US" sz="10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9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26300</a:t>
                      </a:r>
                      <a:endParaRPr lang="en-US" sz="10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1423364"/>
                  </a:ext>
                </a:extLst>
              </a:tr>
              <a:tr h="310421">
                <a:tc>
                  <a:txBody>
                    <a:bodyPr/>
                    <a:lstStyle/>
                    <a:p>
                      <a:pPr marL="0" marR="0" algn="l">
                        <a:spcBef>
                          <a:spcPts val="0"/>
                        </a:spcBef>
                        <a:spcAft>
                          <a:spcPts val="0"/>
                        </a:spcAft>
                      </a:pPr>
                      <a:r>
                        <a:rPr lang="en-US" sz="900">
                          <a:effectLst/>
                        </a:rPr>
                        <a:t>1</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1" dirty="0">
                          <a:effectLst/>
                        </a:rPr>
                        <a:t>ECMA-262 </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1" dirty="0">
                          <a:effectLst/>
                        </a:rPr>
                        <a:t>ECMAScript</a:t>
                      </a:r>
                      <a:r>
                        <a:rPr lang="en-US" sz="900" b="1" baseline="30000" dirty="0">
                          <a:effectLst/>
                        </a:rPr>
                        <a:t>®</a:t>
                      </a:r>
                      <a:r>
                        <a:rPr lang="en-US" sz="900" b="1" dirty="0">
                          <a:effectLst/>
                        </a:rPr>
                        <a:t> Language Specification</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GB" sz="900" b="1" dirty="0">
                          <a:effectLst/>
                          <a:latin typeface="Arial" panose="020B0604020202020204" pitchFamily="34" charset="0"/>
                          <a:ea typeface="Times New Roman" panose="02020603050405020304" pitchFamily="18" charset="0"/>
                          <a:cs typeface="Times New Roman" panose="02020603050405020304" pitchFamily="18" charset="0"/>
                        </a:rPr>
                        <a:t>9539</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282981"/>
                  </a:ext>
                </a:extLst>
              </a:tr>
              <a:tr h="282201">
                <a:tc>
                  <a:txBody>
                    <a:bodyPr/>
                    <a:lstStyle/>
                    <a:p>
                      <a:pPr marL="0" marR="0" algn="l">
                        <a:spcBef>
                          <a:spcPts val="0"/>
                        </a:spcBef>
                        <a:spcAft>
                          <a:spcPts val="0"/>
                        </a:spcAft>
                      </a:pPr>
                      <a:r>
                        <a:rPr lang="en-US" sz="900">
                          <a:effectLst/>
                        </a:rPr>
                        <a:t>2</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1" dirty="0">
                          <a:effectLst/>
                        </a:rPr>
                        <a:t>ECMA-404</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1" dirty="0">
                          <a:effectLst/>
                        </a:rPr>
                        <a:t>The JSON Data Interchange Syntax</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4066</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91962142"/>
                  </a:ext>
                </a:extLst>
              </a:tr>
              <a:tr h="282201">
                <a:tc>
                  <a:txBody>
                    <a:bodyPr/>
                    <a:lstStyle/>
                    <a:p>
                      <a:pPr marL="0" marR="0" algn="l">
                        <a:spcBef>
                          <a:spcPts val="0"/>
                        </a:spcBef>
                        <a:spcAft>
                          <a:spcPts val="0"/>
                        </a:spcAft>
                      </a:pPr>
                      <a:r>
                        <a:rPr lang="en-US" sz="900">
                          <a:effectLst/>
                        </a:rPr>
                        <a:t>3</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ECMA-376</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Office Open XML File Formats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3788</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7024632"/>
                  </a:ext>
                </a:extLst>
              </a:tr>
              <a:tr h="282201">
                <a:tc>
                  <a:txBody>
                    <a:bodyPr/>
                    <a:lstStyle/>
                    <a:p>
                      <a:pPr marL="0" marR="0" algn="l">
                        <a:spcBef>
                          <a:spcPts val="0"/>
                        </a:spcBef>
                        <a:spcAft>
                          <a:spcPts val="0"/>
                        </a:spcAft>
                      </a:pPr>
                      <a:r>
                        <a:rPr lang="en-US" sz="900">
                          <a:effectLst/>
                        </a:rPr>
                        <a:t>4</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ECMA-334</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C# Language Specification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1312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3756257"/>
                  </a:ext>
                </a:extLst>
              </a:tr>
              <a:tr h="282201">
                <a:tc>
                  <a:txBody>
                    <a:bodyPr/>
                    <a:lstStyle/>
                    <a:p>
                      <a:pPr marL="0" marR="0" algn="l">
                        <a:spcBef>
                          <a:spcPts val="0"/>
                        </a:spcBef>
                        <a:spcAft>
                          <a:spcPts val="0"/>
                        </a:spcAft>
                      </a:pPr>
                      <a:r>
                        <a:rPr lang="en-US" sz="900">
                          <a:effectLst/>
                        </a:rPr>
                        <a:t>5</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ECMA-335</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dirty="0">
                          <a:effectLst/>
                        </a:rPr>
                        <a:t>Common Language Infrastructure (CLI)</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1218</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8208619"/>
                  </a:ext>
                </a:extLst>
              </a:tr>
              <a:tr h="282201">
                <a:tc>
                  <a:txBody>
                    <a:bodyPr/>
                    <a:lstStyle/>
                    <a:p>
                      <a:pPr marL="0" marR="0" algn="l">
                        <a:spcBef>
                          <a:spcPts val="0"/>
                        </a:spcBef>
                        <a:spcAft>
                          <a:spcPts val="0"/>
                        </a:spcAft>
                      </a:pPr>
                      <a:r>
                        <a:rPr lang="en-US" sz="900">
                          <a:effectLst/>
                        </a:rPr>
                        <a:t>6</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dirty="0">
                          <a:effectLst/>
                        </a:rPr>
                        <a:t>ECMA-74</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effectLst/>
                        </a:rPr>
                        <a:t>Measurement of Airborne Noise emitted by Information Technology and Telecommunications Equipment</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377</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212113"/>
                  </a:ext>
                </a:extLst>
              </a:tr>
              <a:tr h="406370">
                <a:tc>
                  <a:txBody>
                    <a:bodyPr/>
                    <a:lstStyle/>
                    <a:p>
                      <a:pPr marL="0" marR="0" algn="l">
                        <a:spcBef>
                          <a:spcPts val="0"/>
                        </a:spcBef>
                        <a:spcAft>
                          <a:spcPts val="0"/>
                        </a:spcAft>
                      </a:pPr>
                      <a:r>
                        <a:rPr lang="en-US" sz="900">
                          <a:effectLst/>
                        </a:rPr>
                        <a:t>7</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dirty="0">
                          <a:effectLst/>
                        </a:rPr>
                        <a:t>ECMA-388</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mn-lt"/>
                          <a:ea typeface="+mn-ea"/>
                          <a:cs typeface="+mn-cs"/>
                        </a:rPr>
                        <a:t>Open XML Paper Specification</a:t>
                      </a: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352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92956795"/>
                  </a:ext>
                </a:extLst>
              </a:tr>
              <a:tr h="282201">
                <a:tc>
                  <a:txBody>
                    <a:bodyPr/>
                    <a:lstStyle/>
                    <a:p>
                      <a:pPr marL="0" marR="0" algn="l">
                        <a:spcBef>
                          <a:spcPts val="0"/>
                        </a:spcBef>
                        <a:spcAft>
                          <a:spcPts val="0"/>
                        </a:spcAft>
                      </a:pPr>
                      <a:r>
                        <a:rPr lang="en-US" sz="900">
                          <a:effectLst/>
                        </a:rPr>
                        <a:t>8</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ECMA-48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Control Functions for Coded Character Sets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373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4577364"/>
                  </a:ext>
                </a:extLst>
              </a:tr>
              <a:tr h="282201">
                <a:tc>
                  <a:txBody>
                    <a:bodyPr/>
                    <a:lstStyle/>
                    <a:p>
                      <a:pPr marL="0" marR="0" algn="l">
                        <a:spcBef>
                          <a:spcPts val="0"/>
                        </a:spcBef>
                        <a:spcAft>
                          <a:spcPts val="0"/>
                        </a:spcAft>
                      </a:pPr>
                      <a:r>
                        <a:rPr lang="en-US" sz="900">
                          <a:effectLst/>
                        </a:rPr>
                        <a:t>9</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1" dirty="0">
                          <a:effectLst/>
                        </a:rPr>
                        <a:t>ECMA-402</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1" dirty="0">
                          <a:effectLst/>
                        </a:rPr>
                        <a:t>ECMAScript® Internationalization API Specification</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273</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7712997"/>
                  </a:ext>
                </a:extLst>
              </a:tr>
              <a:tr h="406370">
                <a:tc>
                  <a:txBody>
                    <a:bodyPr/>
                    <a:lstStyle/>
                    <a:p>
                      <a:pPr marL="0" marR="0" algn="l">
                        <a:spcBef>
                          <a:spcPts val="0"/>
                        </a:spcBef>
                        <a:spcAft>
                          <a:spcPts val="0"/>
                        </a:spcAft>
                      </a:pPr>
                      <a:r>
                        <a:rPr lang="en-US" sz="900">
                          <a:effectLst/>
                        </a:rPr>
                        <a:t>10</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dirty="0">
                          <a:effectLst/>
                        </a:rPr>
                        <a:t>ECMA-418</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a:effectLst/>
                        </a:rPr>
                        <a:t>Psychoacoustic metrics for ITT equipment — Part 1 (prominent discrete tones) and Part 2 (models based on human perception)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326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591582"/>
                  </a:ext>
                </a:extLst>
              </a:tr>
              <a:tr h="282201">
                <a:tc>
                  <a:txBody>
                    <a:bodyPr/>
                    <a:lstStyle/>
                    <a:p>
                      <a:pPr marL="0" marR="0" algn="l">
                        <a:spcBef>
                          <a:spcPts val="0"/>
                        </a:spcBef>
                        <a:spcAft>
                          <a:spcPts val="0"/>
                        </a:spcAft>
                      </a:pPr>
                      <a:r>
                        <a:rPr lang="en-US" sz="900">
                          <a:effectLst/>
                        </a:rPr>
                        <a:t>11</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dirty="0">
                          <a:effectLst/>
                        </a:rPr>
                        <a:t>ECMA-119</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algn="l">
                        <a:spcBef>
                          <a:spcPts val="0"/>
                        </a:spcBef>
                        <a:spcAft>
                          <a:spcPts val="0"/>
                        </a:spcAft>
                      </a:pPr>
                      <a:r>
                        <a:rPr lang="en-US" sz="900" dirty="0">
                          <a:effectLst/>
                        </a:rPr>
                        <a:t>Volume and File Structure of CDROM for Information Interchange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205</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6982375"/>
                  </a:ext>
                </a:extLst>
              </a:tr>
              <a:tr h="282201">
                <a:tc>
                  <a:txBody>
                    <a:bodyPr/>
                    <a:lstStyle/>
                    <a:p>
                      <a:pPr marL="0" marR="0" algn="l">
                        <a:spcBef>
                          <a:spcPts val="0"/>
                        </a:spcBef>
                        <a:spcAft>
                          <a:spcPts val="0"/>
                        </a:spcAft>
                      </a:pPr>
                      <a:r>
                        <a:rPr lang="en-US" sz="900">
                          <a:effectLst/>
                        </a:rPr>
                        <a:t>12</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dirty="0">
                          <a:effectLst/>
                        </a:rPr>
                        <a:t>ECMA-422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algn="l" defTabSz="914400" rtl="0" eaLnBrk="1" latinLnBrk="0" hangingPunct="1">
                        <a:spcBef>
                          <a:spcPts val="0"/>
                        </a:spcBef>
                        <a:spcAft>
                          <a:spcPts val="0"/>
                        </a:spcAft>
                      </a:pPr>
                      <a:r>
                        <a:rPr lang="en-US" sz="900" u="none" kern="1200" dirty="0">
                          <a:solidFill>
                            <a:schemeClr val="dk1"/>
                          </a:solidFill>
                          <a:effectLst/>
                          <a:latin typeface="+mn-lt"/>
                          <a:ea typeface="+mn-ea"/>
                          <a:cs typeface="+mn-cs"/>
                          <a:hlinkClick r:id="rId2">
                            <a:extLst>
                              <a:ext uri="{A12FA001-AC4F-418D-AE19-62706E023703}">
                                <ahyp:hlinkClr xmlns:ahyp="http://schemas.microsoft.com/office/drawing/2018/hyperlinkcolor" val="tx"/>
                              </a:ext>
                            </a:extLst>
                          </a:hlinkClick>
                        </a:rPr>
                        <a:t>C# Specification Suite</a:t>
                      </a:r>
                      <a:endParaRPr lang="en-US" sz="900" u="none"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255</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607630"/>
                  </a:ext>
                </a:extLst>
              </a:tr>
              <a:tr h="406370">
                <a:tc>
                  <a:txBody>
                    <a:bodyPr/>
                    <a:lstStyle/>
                    <a:p>
                      <a:pPr marL="0" marR="0" algn="l">
                        <a:spcBef>
                          <a:spcPts val="0"/>
                        </a:spcBef>
                        <a:spcAft>
                          <a:spcPts val="0"/>
                        </a:spcAft>
                      </a:pPr>
                      <a:r>
                        <a:rPr lang="en-US" sz="900">
                          <a:effectLst/>
                        </a:rPr>
                        <a:t>13</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1" dirty="0">
                          <a:effectLst/>
                        </a:rPr>
                        <a:t>ECMA-414</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effectLst/>
                        </a:rPr>
                        <a:t>ECMAScript® Specification Suite</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223</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1497092"/>
                  </a:ext>
                </a:extLst>
              </a:tr>
              <a:tr h="282201">
                <a:tc>
                  <a:txBody>
                    <a:bodyPr/>
                    <a:lstStyle/>
                    <a:p>
                      <a:pPr marL="0" marR="0" algn="l">
                        <a:spcBef>
                          <a:spcPts val="0"/>
                        </a:spcBef>
                        <a:spcAft>
                          <a:spcPts val="0"/>
                        </a:spcAft>
                      </a:pPr>
                      <a:r>
                        <a:rPr lang="en-US" sz="900">
                          <a:effectLst/>
                        </a:rPr>
                        <a:t>14</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dirty="0">
                          <a:effectLst/>
                        </a:rPr>
                        <a:t>ECMA-370</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algn="l">
                        <a:spcBef>
                          <a:spcPts val="0"/>
                        </a:spcBef>
                        <a:spcAft>
                          <a:spcPts val="0"/>
                        </a:spcAft>
                      </a:pPr>
                      <a:r>
                        <a:rPr lang="en-US" sz="900">
                          <a:effectLst/>
                        </a:rPr>
                        <a:t>TED - ECO declaration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205</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17333386"/>
                  </a:ext>
                </a:extLst>
              </a:tr>
              <a:tr h="282201">
                <a:tc>
                  <a:txBody>
                    <a:bodyPr/>
                    <a:lstStyle/>
                    <a:p>
                      <a:pPr marL="0" marR="0" algn="l">
                        <a:spcBef>
                          <a:spcPts val="0"/>
                        </a:spcBef>
                        <a:spcAft>
                          <a:spcPts val="0"/>
                        </a:spcAft>
                      </a:pPr>
                      <a:r>
                        <a:rPr lang="en-US" sz="900">
                          <a:effectLst/>
                        </a:rPr>
                        <a:t>15</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900" b="0" dirty="0">
                          <a:effectLst/>
                        </a:rPr>
                        <a:t>ECMA-408</a:t>
                      </a:r>
                      <a:endParaRPr lang="en-US" sz="1000" b="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Dart Programming Language Specification</a:t>
                      </a:r>
                      <a:endParaRPr lang="en-US" sz="10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168</a:t>
                      </a:r>
                      <a:endParaRPr lang="en-US" sz="1000" b="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5263738"/>
                  </a:ext>
                </a:extLst>
              </a:tr>
            </a:tbl>
          </a:graphicData>
        </a:graphic>
      </p:graphicFrame>
    </p:spTree>
    <p:extLst>
      <p:ext uri="{BB962C8B-B14F-4D97-AF65-F5344CB8AC3E}">
        <p14:creationId xmlns:p14="http://schemas.microsoft.com/office/powerpoint/2010/main" val="31328917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951F-812B-773C-D1E1-21D5F939A23D}"/>
              </a:ext>
            </a:extLst>
          </p:cNvPr>
          <p:cNvSpPr>
            <a:spLocks noGrp="1"/>
          </p:cNvSpPr>
          <p:nvPr>
            <p:ph type="title"/>
          </p:nvPr>
        </p:nvSpPr>
        <p:spPr/>
        <p:txBody>
          <a:bodyPr/>
          <a:lstStyle/>
          <a:p>
            <a:r>
              <a:rPr lang="en-US" sz="2400" dirty="0"/>
              <a:t>ECMA-262 html Standards Access Statistics 2022 and 2023</a:t>
            </a:r>
          </a:p>
        </p:txBody>
      </p:sp>
      <p:graphicFrame>
        <p:nvGraphicFramePr>
          <p:cNvPr id="6" name="Content Placeholder 5">
            <a:extLst>
              <a:ext uri="{FF2B5EF4-FFF2-40B4-BE49-F238E27FC236}">
                <a16:creationId xmlns:a16="http://schemas.microsoft.com/office/drawing/2014/main" id="{F8DA2567-AF80-A51B-175E-61572FDDD872}"/>
              </a:ext>
            </a:extLst>
          </p:cNvPr>
          <p:cNvGraphicFramePr>
            <a:graphicFrameLocks noGrp="1"/>
          </p:cNvGraphicFramePr>
          <p:nvPr>
            <p:ph sz="half" idx="1"/>
            <p:extLst>
              <p:ext uri="{D42A27DB-BD31-4B8C-83A1-F6EECF244321}">
                <p14:modId xmlns:p14="http://schemas.microsoft.com/office/powerpoint/2010/main" val="1317649232"/>
              </p:ext>
            </p:extLst>
          </p:nvPr>
        </p:nvGraphicFramePr>
        <p:xfrm>
          <a:off x="4853410" y="2725688"/>
          <a:ext cx="3938631" cy="1853968"/>
        </p:xfrm>
        <a:graphic>
          <a:graphicData uri="http://schemas.openxmlformats.org/drawingml/2006/table">
            <a:tbl>
              <a:tblPr firstRow="1" firstCol="1" bandRow="1">
                <a:tableStyleId>{5C22544A-7EE6-4342-B048-85BDC9FD1C3A}</a:tableStyleId>
              </a:tblPr>
              <a:tblGrid>
                <a:gridCol w="2734136">
                  <a:extLst>
                    <a:ext uri="{9D8B030D-6E8A-4147-A177-3AD203B41FA5}">
                      <a16:colId xmlns:a16="http://schemas.microsoft.com/office/drawing/2014/main" val="231327562"/>
                    </a:ext>
                  </a:extLst>
                </a:gridCol>
                <a:gridCol w="1204495">
                  <a:extLst>
                    <a:ext uri="{9D8B030D-6E8A-4147-A177-3AD203B41FA5}">
                      <a16:colId xmlns:a16="http://schemas.microsoft.com/office/drawing/2014/main" val="1359448275"/>
                    </a:ext>
                  </a:extLst>
                </a:gridCol>
              </a:tblGrid>
              <a:tr h="463492">
                <a:tc>
                  <a:txBody>
                    <a:bodyPr/>
                    <a:lstStyle/>
                    <a:p>
                      <a:pPr marL="0" marR="0" algn="l">
                        <a:spcBef>
                          <a:spcPts val="0"/>
                        </a:spcBef>
                        <a:spcAft>
                          <a:spcPts val="0"/>
                        </a:spcAft>
                      </a:pPr>
                      <a:r>
                        <a:rPr lang="en-US" sz="1600" dirty="0">
                          <a:solidFill>
                            <a:schemeClr val="tx1"/>
                          </a:solidFill>
                          <a:effectLst/>
                        </a:rPr>
                        <a:t>ST-262 11th edition</a:t>
                      </a:r>
                      <a:endPar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tc>
                  <a:txBody>
                    <a:bodyPr/>
                    <a:lstStyle/>
                    <a:p>
                      <a:pPr marL="0" marR="0" algn="r">
                        <a:spcBef>
                          <a:spcPts val="0"/>
                        </a:spcBef>
                        <a:spcAft>
                          <a:spcPts val="0"/>
                        </a:spcAft>
                      </a:pPr>
                      <a:r>
                        <a:rPr lang="en-US" sz="1600" b="0" dirty="0">
                          <a:solidFill>
                            <a:srgbClr val="3A1953"/>
                          </a:solidFill>
                          <a:effectLst/>
                        </a:rPr>
                        <a:t>23405</a:t>
                      </a:r>
                      <a:endParaRPr lang="en-US" sz="1800" b="0" dirty="0">
                        <a:solidFill>
                          <a:srgbClr val="3A1953"/>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extLst>
                  <a:ext uri="{0D108BD9-81ED-4DB2-BD59-A6C34878D82A}">
                    <a16:rowId xmlns:a16="http://schemas.microsoft.com/office/drawing/2014/main" val="3882869943"/>
                  </a:ext>
                </a:extLst>
              </a:tr>
              <a:tr h="463492">
                <a:tc>
                  <a:txBody>
                    <a:bodyPr/>
                    <a:lstStyle/>
                    <a:p>
                      <a:pPr marL="0" marR="0" algn="l">
                        <a:spcBef>
                          <a:spcPts val="0"/>
                        </a:spcBef>
                        <a:spcAft>
                          <a:spcPts val="0"/>
                        </a:spcAft>
                      </a:pPr>
                      <a:r>
                        <a:rPr lang="en-US" sz="1600" dirty="0">
                          <a:solidFill>
                            <a:schemeClr val="tx1"/>
                          </a:solidFill>
                          <a:effectLst/>
                        </a:rPr>
                        <a:t>ST-262 12th edition</a:t>
                      </a:r>
                      <a:endPar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tc>
                  <a:txBody>
                    <a:bodyPr/>
                    <a:lstStyle/>
                    <a:p>
                      <a:pPr marL="0" marR="0" algn="r">
                        <a:spcBef>
                          <a:spcPts val="0"/>
                        </a:spcBef>
                        <a:spcAft>
                          <a:spcPts val="0"/>
                        </a:spcAft>
                      </a:pPr>
                      <a:r>
                        <a:rPr lang="en-US" sz="1600" dirty="0">
                          <a:effectLst/>
                        </a:rPr>
                        <a:t>52334</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extLst>
                  <a:ext uri="{0D108BD9-81ED-4DB2-BD59-A6C34878D82A}">
                    <a16:rowId xmlns:a16="http://schemas.microsoft.com/office/drawing/2014/main" val="3629280411"/>
                  </a:ext>
                </a:extLst>
              </a:tr>
              <a:tr h="463492">
                <a:tc>
                  <a:txBody>
                    <a:bodyPr/>
                    <a:lstStyle/>
                    <a:p>
                      <a:pPr marL="0" marR="0" algn="l">
                        <a:spcBef>
                          <a:spcPts val="0"/>
                        </a:spcBef>
                        <a:spcAft>
                          <a:spcPts val="0"/>
                        </a:spcAft>
                      </a:pPr>
                      <a:r>
                        <a:rPr lang="en-US" sz="1600" dirty="0">
                          <a:solidFill>
                            <a:schemeClr val="tx1"/>
                          </a:solidFill>
                          <a:effectLst/>
                        </a:rPr>
                        <a:t>ST-262 13th edition</a:t>
                      </a:r>
                      <a:endPar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tc>
                  <a:txBody>
                    <a:bodyPr/>
                    <a:lstStyle/>
                    <a:p>
                      <a:pPr marL="0" marR="0" algn="r">
                        <a:spcBef>
                          <a:spcPts val="0"/>
                        </a:spcBef>
                        <a:spcAft>
                          <a:spcPts val="0"/>
                        </a:spcAft>
                      </a:pPr>
                      <a:r>
                        <a:rPr lang="en-US" sz="1600" dirty="0">
                          <a:effectLst/>
                        </a:rPr>
                        <a:t>44281</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extLst>
                  <a:ext uri="{0D108BD9-81ED-4DB2-BD59-A6C34878D82A}">
                    <a16:rowId xmlns:a16="http://schemas.microsoft.com/office/drawing/2014/main" val="505358190"/>
                  </a:ext>
                </a:extLst>
              </a:tr>
              <a:tr h="463492">
                <a:tc>
                  <a:txBody>
                    <a:bodyPr/>
                    <a:lstStyle/>
                    <a:p>
                      <a:pPr marL="0" marR="0" algn="l">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Total</a:t>
                      </a:r>
                    </a:p>
                  </a:txBody>
                  <a:tcPr marL="53981" marR="53981" marT="0" marB="0" anchor="b"/>
                </a:tc>
                <a:tc>
                  <a:txBody>
                    <a:bodyPr/>
                    <a:lstStyle/>
                    <a:p>
                      <a:pPr marL="0" marR="0" algn="r">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120020</a:t>
                      </a:r>
                    </a:p>
                  </a:txBody>
                  <a:tcPr marL="53981" marR="53981" marT="0" marB="0" anchor="b"/>
                </a:tc>
                <a:extLst>
                  <a:ext uri="{0D108BD9-81ED-4DB2-BD59-A6C34878D82A}">
                    <a16:rowId xmlns:a16="http://schemas.microsoft.com/office/drawing/2014/main" val="2313418627"/>
                  </a:ext>
                </a:extLst>
              </a:tr>
            </a:tbl>
          </a:graphicData>
        </a:graphic>
      </p:graphicFrame>
      <p:graphicFrame>
        <p:nvGraphicFramePr>
          <p:cNvPr id="7" name="Content Placeholder 6">
            <a:extLst>
              <a:ext uri="{FF2B5EF4-FFF2-40B4-BE49-F238E27FC236}">
                <a16:creationId xmlns:a16="http://schemas.microsoft.com/office/drawing/2014/main" id="{B25E2B57-8DCB-1F97-A907-5218D7D3AF8A}"/>
              </a:ext>
            </a:extLst>
          </p:cNvPr>
          <p:cNvGraphicFramePr>
            <a:graphicFrameLocks noGrp="1"/>
          </p:cNvGraphicFramePr>
          <p:nvPr>
            <p:ph sz="half" idx="2"/>
            <p:extLst>
              <p:ext uri="{D42A27DB-BD31-4B8C-83A1-F6EECF244321}">
                <p14:modId xmlns:p14="http://schemas.microsoft.com/office/powerpoint/2010/main" val="3775743870"/>
              </p:ext>
            </p:extLst>
          </p:nvPr>
        </p:nvGraphicFramePr>
        <p:xfrm>
          <a:off x="633413" y="2739005"/>
          <a:ext cx="4038600" cy="1853968"/>
        </p:xfrm>
        <a:graphic>
          <a:graphicData uri="http://schemas.openxmlformats.org/drawingml/2006/table">
            <a:tbl>
              <a:tblPr firstRow="1" firstCol="1" bandRow="1">
                <a:tableStyleId>{5C22544A-7EE6-4342-B048-85BDC9FD1C3A}</a:tableStyleId>
              </a:tblPr>
              <a:tblGrid>
                <a:gridCol w="2834105">
                  <a:extLst>
                    <a:ext uri="{9D8B030D-6E8A-4147-A177-3AD203B41FA5}">
                      <a16:colId xmlns:a16="http://schemas.microsoft.com/office/drawing/2014/main" val="3657784620"/>
                    </a:ext>
                  </a:extLst>
                </a:gridCol>
                <a:gridCol w="1204495">
                  <a:extLst>
                    <a:ext uri="{9D8B030D-6E8A-4147-A177-3AD203B41FA5}">
                      <a16:colId xmlns:a16="http://schemas.microsoft.com/office/drawing/2014/main" val="1123413145"/>
                    </a:ext>
                  </a:extLst>
                </a:gridCol>
              </a:tblGrid>
              <a:tr h="463492">
                <a:tc>
                  <a:txBody>
                    <a:bodyPr/>
                    <a:lstStyle/>
                    <a:p>
                      <a:pPr marL="0" marR="0" algn="l">
                        <a:spcBef>
                          <a:spcPts val="0"/>
                        </a:spcBef>
                        <a:spcAft>
                          <a:spcPts val="0"/>
                        </a:spcAft>
                      </a:pPr>
                      <a:r>
                        <a:rPr lang="en-US" sz="1600" dirty="0">
                          <a:solidFill>
                            <a:schemeClr val="tx1"/>
                          </a:solidFill>
                          <a:effectLst/>
                        </a:rPr>
                        <a:t>ST-262 11th edition</a:t>
                      </a:r>
                      <a:endPar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tc>
                  <a:txBody>
                    <a:bodyPr/>
                    <a:lstStyle/>
                    <a:p>
                      <a:pPr marL="0" marR="0" algn="r">
                        <a:spcBef>
                          <a:spcPts val="0"/>
                        </a:spcBef>
                        <a:spcAft>
                          <a:spcPts val="0"/>
                        </a:spcAft>
                      </a:pPr>
                      <a:r>
                        <a:rPr lang="en-US" sz="16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5452</a:t>
                      </a:r>
                      <a:endParaRPr lang="en-US" sz="18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extLst>
                  <a:ext uri="{0D108BD9-81ED-4DB2-BD59-A6C34878D82A}">
                    <a16:rowId xmlns:a16="http://schemas.microsoft.com/office/drawing/2014/main" val="1636312557"/>
                  </a:ext>
                </a:extLst>
              </a:tr>
              <a:tr h="463492">
                <a:tc>
                  <a:txBody>
                    <a:bodyPr/>
                    <a:lstStyle/>
                    <a:p>
                      <a:pPr marL="0" marR="0" algn="l">
                        <a:spcBef>
                          <a:spcPts val="0"/>
                        </a:spcBef>
                        <a:spcAft>
                          <a:spcPts val="0"/>
                        </a:spcAft>
                      </a:pPr>
                      <a:r>
                        <a:rPr lang="en-US" sz="1600" dirty="0">
                          <a:solidFill>
                            <a:schemeClr val="tx1"/>
                          </a:solidFill>
                          <a:effectLst/>
                        </a:rPr>
                        <a:t>ST-262 12th edition</a:t>
                      </a:r>
                      <a:endPar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tc>
                  <a:txBody>
                    <a:bodyPr/>
                    <a:lstStyle/>
                    <a:p>
                      <a:pPr marL="0" marR="0" algn="r">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7293</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extLst>
                  <a:ext uri="{0D108BD9-81ED-4DB2-BD59-A6C34878D82A}">
                    <a16:rowId xmlns:a16="http://schemas.microsoft.com/office/drawing/2014/main" val="2455864385"/>
                  </a:ext>
                </a:extLst>
              </a:tr>
              <a:tr h="463492">
                <a:tc>
                  <a:txBody>
                    <a:bodyPr/>
                    <a:lstStyle/>
                    <a:p>
                      <a:pPr marL="0" marR="0" algn="l">
                        <a:spcBef>
                          <a:spcPts val="0"/>
                        </a:spcBef>
                        <a:spcAft>
                          <a:spcPts val="0"/>
                        </a:spcAft>
                      </a:pPr>
                      <a:r>
                        <a:rPr lang="en-US" sz="1600" dirty="0">
                          <a:solidFill>
                            <a:schemeClr val="tx1"/>
                          </a:solidFill>
                          <a:effectLst/>
                        </a:rPr>
                        <a:t>ST-262 13th edition</a:t>
                      </a:r>
                      <a:endPar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tc>
                  <a:txBody>
                    <a:bodyPr/>
                    <a:lstStyle/>
                    <a:p>
                      <a:pPr marL="0" marR="0" algn="r">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27934</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81" marR="53981" marT="0" marB="0" anchor="b"/>
                </a:tc>
                <a:extLst>
                  <a:ext uri="{0D108BD9-81ED-4DB2-BD59-A6C34878D82A}">
                    <a16:rowId xmlns:a16="http://schemas.microsoft.com/office/drawing/2014/main" val="15346599"/>
                  </a:ext>
                </a:extLst>
              </a:tr>
              <a:tr h="463492">
                <a:tc>
                  <a:txBody>
                    <a:bodyPr/>
                    <a:lstStyle/>
                    <a:p>
                      <a:pPr marL="0" marR="0" algn="l">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Total </a:t>
                      </a:r>
                    </a:p>
                  </a:txBody>
                  <a:tcPr marL="53981" marR="53981" marT="0" marB="0" anchor="b"/>
                </a:tc>
                <a:tc>
                  <a:txBody>
                    <a:bodyPr/>
                    <a:lstStyle/>
                    <a:p>
                      <a:pPr marL="0" marR="0" algn="r">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40679</a:t>
                      </a:r>
                    </a:p>
                  </a:txBody>
                  <a:tcPr marL="53981" marR="53981" marT="0" marB="0" anchor="b"/>
                </a:tc>
                <a:extLst>
                  <a:ext uri="{0D108BD9-81ED-4DB2-BD59-A6C34878D82A}">
                    <a16:rowId xmlns:a16="http://schemas.microsoft.com/office/drawing/2014/main" val="1422697628"/>
                  </a:ext>
                </a:extLst>
              </a:tr>
            </a:tbl>
          </a:graphicData>
        </a:graphic>
      </p:graphicFrame>
      <p:sp>
        <p:nvSpPr>
          <p:cNvPr id="5" name="Footer Placeholder 4">
            <a:extLst>
              <a:ext uri="{FF2B5EF4-FFF2-40B4-BE49-F238E27FC236}">
                <a16:creationId xmlns:a16="http://schemas.microsoft.com/office/drawing/2014/main" id="{8ECDABB2-64CC-D410-D9CC-7D6B71544DE0}"/>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88A06A2F-7151-4252-AE71-FAFAC8D60B8A}" type="slidenum">
              <a:rPr lang="en-US" altLang="en-US" smtClean="0"/>
              <a:pPr>
                <a:defRPr/>
              </a:pPr>
              <a:t>18</a:t>
            </a:fld>
            <a:endParaRPr lang="en-US" altLang="en-US"/>
          </a:p>
        </p:txBody>
      </p:sp>
      <p:sp>
        <p:nvSpPr>
          <p:cNvPr id="8" name="TextBox 7">
            <a:extLst>
              <a:ext uri="{FF2B5EF4-FFF2-40B4-BE49-F238E27FC236}">
                <a16:creationId xmlns:a16="http://schemas.microsoft.com/office/drawing/2014/main" id="{E02BB8D7-4D86-5EC2-7E4C-958E50496FCF}"/>
              </a:ext>
            </a:extLst>
          </p:cNvPr>
          <p:cNvSpPr txBox="1"/>
          <p:nvPr/>
        </p:nvSpPr>
        <p:spPr>
          <a:xfrm>
            <a:off x="2365695" y="5101760"/>
            <a:ext cx="1713931" cy="369332"/>
          </a:xfrm>
          <a:prstGeom prst="rect">
            <a:avLst/>
          </a:prstGeom>
          <a:noFill/>
        </p:spPr>
        <p:txBody>
          <a:bodyPr wrap="none" rtlCol="0">
            <a:spAutoFit/>
          </a:bodyPr>
          <a:lstStyle/>
          <a:p>
            <a:r>
              <a:rPr lang="en-US" b="1" i="1" u="sng" dirty="0"/>
              <a:t>2023-05-01</a:t>
            </a:r>
          </a:p>
        </p:txBody>
      </p:sp>
      <p:sp>
        <p:nvSpPr>
          <p:cNvPr id="9" name="TextBox 8">
            <a:extLst>
              <a:ext uri="{FF2B5EF4-FFF2-40B4-BE49-F238E27FC236}">
                <a16:creationId xmlns:a16="http://schemas.microsoft.com/office/drawing/2014/main" id="{0C2C4ECD-36DC-6404-B957-8CB2DE64086A}"/>
              </a:ext>
            </a:extLst>
          </p:cNvPr>
          <p:cNvSpPr txBox="1"/>
          <p:nvPr/>
        </p:nvSpPr>
        <p:spPr>
          <a:xfrm>
            <a:off x="5983287" y="5133954"/>
            <a:ext cx="838691" cy="369332"/>
          </a:xfrm>
          <a:prstGeom prst="rect">
            <a:avLst/>
          </a:prstGeom>
          <a:noFill/>
        </p:spPr>
        <p:txBody>
          <a:bodyPr wrap="none" rtlCol="0">
            <a:spAutoFit/>
          </a:bodyPr>
          <a:lstStyle/>
          <a:p>
            <a:r>
              <a:rPr lang="en-US" b="1" i="1" u="sng" dirty="0"/>
              <a:t>2022</a:t>
            </a:r>
          </a:p>
        </p:txBody>
      </p:sp>
    </p:spTree>
    <p:extLst>
      <p:ext uri="{BB962C8B-B14F-4D97-AF65-F5344CB8AC3E}">
        <p14:creationId xmlns:p14="http://schemas.microsoft.com/office/powerpoint/2010/main" val="7806648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951F-812B-773C-D1E1-21D5F939A23D}"/>
              </a:ext>
            </a:extLst>
          </p:cNvPr>
          <p:cNvSpPr>
            <a:spLocks noGrp="1"/>
          </p:cNvSpPr>
          <p:nvPr>
            <p:ph type="title"/>
          </p:nvPr>
        </p:nvSpPr>
        <p:spPr/>
        <p:txBody>
          <a:bodyPr/>
          <a:lstStyle/>
          <a:p>
            <a:r>
              <a:rPr lang="en-US" sz="2400" dirty="0"/>
              <a:t>ECMA-402 html Standards Access Statistics 2021 and 2022</a:t>
            </a:r>
          </a:p>
        </p:txBody>
      </p:sp>
      <p:sp>
        <p:nvSpPr>
          <p:cNvPr id="5" name="Footer Placeholder 4">
            <a:extLst>
              <a:ext uri="{FF2B5EF4-FFF2-40B4-BE49-F238E27FC236}">
                <a16:creationId xmlns:a16="http://schemas.microsoft.com/office/drawing/2014/main" id="{8ECDABB2-64CC-D410-D9CC-7D6B71544DE0}"/>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88A06A2F-7151-4252-AE71-FAFAC8D60B8A}" type="slidenum">
              <a:rPr lang="en-US" altLang="en-US" smtClean="0"/>
              <a:pPr>
                <a:defRPr/>
              </a:pPr>
              <a:t>19</a:t>
            </a:fld>
            <a:endParaRPr lang="en-US" altLang="en-US"/>
          </a:p>
        </p:txBody>
      </p:sp>
      <p:sp>
        <p:nvSpPr>
          <p:cNvPr id="8" name="TextBox 7">
            <a:extLst>
              <a:ext uri="{FF2B5EF4-FFF2-40B4-BE49-F238E27FC236}">
                <a16:creationId xmlns:a16="http://schemas.microsoft.com/office/drawing/2014/main" id="{E02BB8D7-4D86-5EC2-7E4C-958E50496FCF}"/>
              </a:ext>
            </a:extLst>
          </p:cNvPr>
          <p:cNvSpPr txBox="1"/>
          <p:nvPr/>
        </p:nvSpPr>
        <p:spPr>
          <a:xfrm>
            <a:off x="2365695" y="5101760"/>
            <a:ext cx="1713931" cy="369332"/>
          </a:xfrm>
          <a:prstGeom prst="rect">
            <a:avLst/>
          </a:prstGeom>
          <a:noFill/>
        </p:spPr>
        <p:txBody>
          <a:bodyPr wrap="none" rtlCol="0">
            <a:spAutoFit/>
          </a:bodyPr>
          <a:lstStyle/>
          <a:p>
            <a:r>
              <a:rPr lang="en-US" b="1" i="1" u="sng" dirty="0"/>
              <a:t>2023-05-01</a:t>
            </a:r>
          </a:p>
        </p:txBody>
      </p:sp>
      <p:sp>
        <p:nvSpPr>
          <p:cNvPr id="9" name="TextBox 8">
            <a:extLst>
              <a:ext uri="{FF2B5EF4-FFF2-40B4-BE49-F238E27FC236}">
                <a16:creationId xmlns:a16="http://schemas.microsoft.com/office/drawing/2014/main" id="{0C2C4ECD-36DC-6404-B957-8CB2DE64086A}"/>
              </a:ext>
            </a:extLst>
          </p:cNvPr>
          <p:cNvSpPr txBox="1"/>
          <p:nvPr/>
        </p:nvSpPr>
        <p:spPr>
          <a:xfrm>
            <a:off x="5983287" y="5133954"/>
            <a:ext cx="838691" cy="369332"/>
          </a:xfrm>
          <a:prstGeom prst="rect">
            <a:avLst/>
          </a:prstGeom>
          <a:noFill/>
        </p:spPr>
        <p:txBody>
          <a:bodyPr wrap="none" rtlCol="0">
            <a:spAutoFit/>
          </a:bodyPr>
          <a:lstStyle/>
          <a:p>
            <a:r>
              <a:rPr lang="en-US" b="1" i="1" u="sng" dirty="0"/>
              <a:t>2022</a:t>
            </a:r>
          </a:p>
        </p:txBody>
      </p:sp>
      <p:graphicFrame>
        <p:nvGraphicFramePr>
          <p:cNvPr id="3" name="Table 2">
            <a:extLst>
              <a:ext uri="{FF2B5EF4-FFF2-40B4-BE49-F238E27FC236}">
                <a16:creationId xmlns:a16="http://schemas.microsoft.com/office/drawing/2014/main" id="{1CB3EA70-F6C4-F3AC-785A-785F48C80DB3}"/>
              </a:ext>
            </a:extLst>
          </p:cNvPr>
          <p:cNvGraphicFramePr>
            <a:graphicFrameLocks noGrp="1"/>
          </p:cNvGraphicFramePr>
          <p:nvPr>
            <p:extLst>
              <p:ext uri="{D42A27DB-BD31-4B8C-83A1-F6EECF244321}">
                <p14:modId xmlns:p14="http://schemas.microsoft.com/office/powerpoint/2010/main" val="163836003"/>
              </p:ext>
            </p:extLst>
          </p:nvPr>
        </p:nvGraphicFramePr>
        <p:xfrm>
          <a:off x="4821382" y="3041231"/>
          <a:ext cx="3995078" cy="1718428"/>
        </p:xfrm>
        <a:graphic>
          <a:graphicData uri="http://schemas.openxmlformats.org/drawingml/2006/table">
            <a:tbl>
              <a:tblPr firstRow="1" firstCol="1" bandRow="1">
                <a:tableStyleId>{5C22544A-7EE6-4342-B048-85BDC9FD1C3A}</a:tableStyleId>
              </a:tblPr>
              <a:tblGrid>
                <a:gridCol w="2805386">
                  <a:extLst>
                    <a:ext uri="{9D8B030D-6E8A-4147-A177-3AD203B41FA5}">
                      <a16:colId xmlns:a16="http://schemas.microsoft.com/office/drawing/2014/main" val="60136345"/>
                    </a:ext>
                  </a:extLst>
                </a:gridCol>
                <a:gridCol w="1189692">
                  <a:extLst>
                    <a:ext uri="{9D8B030D-6E8A-4147-A177-3AD203B41FA5}">
                      <a16:colId xmlns:a16="http://schemas.microsoft.com/office/drawing/2014/main" val="157858931"/>
                    </a:ext>
                  </a:extLst>
                </a:gridCol>
              </a:tblGrid>
              <a:tr h="429607">
                <a:tc>
                  <a:txBody>
                    <a:bodyPr/>
                    <a:lstStyle/>
                    <a:p>
                      <a:pPr marL="0" marR="0" algn="l">
                        <a:spcBef>
                          <a:spcPts val="0"/>
                        </a:spcBef>
                        <a:spcAft>
                          <a:spcPts val="0"/>
                        </a:spcAft>
                      </a:pPr>
                      <a:r>
                        <a:rPr lang="en-US" sz="1600" b="1" dirty="0">
                          <a:solidFill>
                            <a:schemeClr val="tx1"/>
                          </a:solidFill>
                          <a:effectLst/>
                        </a:rPr>
                        <a:t>ST-402 7th edition</a:t>
                      </a:r>
                      <a:endPar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351</a:t>
                      </a:r>
                      <a:endParaRPr lang="en-US" sz="20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638507145"/>
                  </a:ext>
                </a:extLst>
              </a:tr>
              <a:tr h="429607">
                <a:tc>
                  <a:txBody>
                    <a:bodyPr/>
                    <a:lstStyle/>
                    <a:p>
                      <a:pPr marL="0" marR="0" algn="l">
                        <a:spcBef>
                          <a:spcPts val="0"/>
                        </a:spcBef>
                        <a:spcAft>
                          <a:spcPts val="0"/>
                        </a:spcAft>
                      </a:pPr>
                      <a:r>
                        <a:rPr lang="en-US" sz="1600" b="1" dirty="0">
                          <a:solidFill>
                            <a:schemeClr val="tx1"/>
                          </a:solidFill>
                          <a:effectLst/>
                        </a:rPr>
                        <a:t>ST-402 8th edition</a:t>
                      </a:r>
                      <a:endPar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1994</a:t>
                      </a:r>
                      <a:endParaRPr lang="en-US" sz="20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294893524"/>
                  </a:ext>
                </a:extLst>
              </a:tr>
              <a:tr h="429607">
                <a:tc>
                  <a:txBody>
                    <a:bodyPr/>
                    <a:lstStyle/>
                    <a:p>
                      <a:pPr marL="0" marR="0" algn="l">
                        <a:spcBef>
                          <a:spcPts val="0"/>
                        </a:spcBef>
                        <a:spcAft>
                          <a:spcPts val="0"/>
                        </a:spcAft>
                      </a:pPr>
                      <a:r>
                        <a:rPr lang="en-US" sz="1600" b="1" dirty="0">
                          <a:solidFill>
                            <a:schemeClr val="tx1"/>
                          </a:solidFill>
                          <a:effectLst/>
                        </a:rPr>
                        <a:t>ST-402 9th edition</a:t>
                      </a:r>
                      <a:endPar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1874</a:t>
                      </a:r>
                      <a:endParaRPr lang="en-US" sz="20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0315146"/>
                  </a:ext>
                </a:extLst>
              </a:tr>
              <a:tr h="429607">
                <a:tc>
                  <a:txBody>
                    <a:bodyPr/>
                    <a:lstStyle/>
                    <a:p>
                      <a:pPr marL="0" marR="0" algn="l">
                        <a:spcBef>
                          <a:spcPts val="0"/>
                        </a:spcBef>
                        <a:spcAft>
                          <a:spcPts val="0"/>
                        </a:spcAft>
                      </a:pPr>
                      <a:r>
                        <a:rPr lang="en-US" sz="16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Total:</a:t>
                      </a:r>
                    </a:p>
                  </a:txBody>
                  <a:tcPr marL="68580" marR="68580" marT="0" marB="0" anchor="b"/>
                </a:tc>
                <a:tc>
                  <a:txBody>
                    <a:bodyPr/>
                    <a:lstStyle/>
                    <a:p>
                      <a:pPr marL="0" marR="0" algn="r">
                        <a:spcBef>
                          <a:spcPts val="0"/>
                        </a:spcBef>
                        <a:spcAft>
                          <a:spcPts val="0"/>
                        </a:spcAft>
                      </a:pPr>
                      <a:r>
                        <a:rPr lang="en-US" sz="16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4219</a:t>
                      </a:r>
                    </a:p>
                  </a:txBody>
                  <a:tcPr marL="68580" marR="68580" marT="0" marB="0" anchor="b"/>
                </a:tc>
                <a:extLst>
                  <a:ext uri="{0D108BD9-81ED-4DB2-BD59-A6C34878D82A}">
                    <a16:rowId xmlns:a16="http://schemas.microsoft.com/office/drawing/2014/main" val="2697204608"/>
                  </a:ext>
                </a:extLst>
              </a:tr>
            </a:tbl>
          </a:graphicData>
        </a:graphic>
      </p:graphicFrame>
      <p:graphicFrame>
        <p:nvGraphicFramePr>
          <p:cNvPr id="14" name="Table 13">
            <a:extLst>
              <a:ext uri="{FF2B5EF4-FFF2-40B4-BE49-F238E27FC236}">
                <a16:creationId xmlns:a16="http://schemas.microsoft.com/office/drawing/2014/main" id="{6D553021-82F2-19DC-12C9-F987A7808DC1}"/>
              </a:ext>
            </a:extLst>
          </p:cNvPr>
          <p:cNvGraphicFramePr>
            <a:graphicFrameLocks noGrp="1"/>
          </p:cNvGraphicFramePr>
          <p:nvPr>
            <p:extLst>
              <p:ext uri="{D42A27DB-BD31-4B8C-83A1-F6EECF244321}">
                <p14:modId xmlns:p14="http://schemas.microsoft.com/office/powerpoint/2010/main" val="4061926952"/>
              </p:ext>
            </p:extLst>
          </p:nvPr>
        </p:nvGraphicFramePr>
        <p:xfrm>
          <a:off x="702803" y="3033276"/>
          <a:ext cx="3802085" cy="1718428"/>
        </p:xfrm>
        <a:graphic>
          <a:graphicData uri="http://schemas.openxmlformats.org/drawingml/2006/table">
            <a:tbl>
              <a:tblPr firstRow="1" firstCol="1" bandRow="1">
                <a:tableStyleId>{5C22544A-7EE6-4342-B048-85BDC9FD1C3A}</a:tableStyleId>
              </a:tblPr>
              <a:tblGrid>
                <a:gridCol w="2639150">
                  <a:extLst>
                    <a:ext uri="{9D8B030D-6E8A-4147-A177-3AD203B41FA5}">
                      <a16:colId xmlns:a16="http://schemas.microsoft.com/office/drawing/2014/main" val="2257047531"/>
                    </a:ext>
                  </a:extLst>
                </a:gridCol>
                <a:gridCol w="1162935">
                  <a:extLst>
                    <a:ext uri="{9D8B030D-6E8A-4147-A177-3AD203B41FA5}">
                      <a16:colId xmlns:a16="http://schemas.microsoft.com/office/drawing/2014/main" val="1899741644"/>
                    </a:ext>
                  </a:extLst>
                </a:gridCol>
              </a:tblGrid>
              <a:tr h="429607">
                <a:tc>
                  <a:txBody>
                    <a:bodyPr/>
                    <a:lstStyle/>
                    <a:p>
                      <a:pPr marL="0" marR="0" algn="l">
                        <a:spcBef>
                          <a:spcPts val="0"/>
                        </a:spcBef>
                        <a:spcAft>
                          <a:spcPts val="0"/>
                        </a:spcAft>
                      </a:pPr>
                      <a:r>
                        <a:rPr lang="en-US" sz="1600" b="1" dirty="0">
                          <a:solidFill>
                            <a:schemeClr val="tx1"/>
                          </a:solidFill>
                          <a:effectLst/>
                        </a:rPr>
                        <a:t>ST-402 7th edition</a:t>
                      </a:r>
                      <a:endPar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31</a:t>
                      </a:r>
                      <a:endParaRPr lang="en-US" sz="2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05992952"/>
                  </a:ext>
                </a:extLst>
              </a:tr>
              <a:tr h="429607">
                <a:tc>
                  <a:txBody>
                    <a:bodyPr/>
                    <a:lstStyle/>
                    <a:p>
                      <a:pPr marL="0" marR="0" algn="l">
                        <a:spcBef>
                          <a:spcPts val="0"/>
                        </a:spcBef>
                        <a:spcAft>
                          <a:spcPts val="0"/>
                        </a:spcAft>
                      </a:pPr>
                      <a:r>
                        <a:rPr lang="en-US" sz="1600" b="1" dirty="0">
                          <a:solidFill>
                            <a:schemeClr val="tx1"/>
                          </a:solidFill>
                          <a:effectLst/>
                        </a:rPr>
                        <a:t>ST-402 8th edition</a:t>
                      </a:r>
                      <a:endPar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89</a:t>
                      </a:r>
                      <a:endParaRPr lang="en-US" sz="2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43109311"/>
                  </a:ext>
                </a:extLst>
              </a:tr>
              <a:tr h="429607">
                <a:tc>
                  <a:txBody>
                    <a:bodyPr/>
                    <a:lstStyle/>
                    <a:p>
                      <a:pPr marL="0" marR="0" algn="l">
                        <a:spcBef>
                          <a:spcPts val="0"/>
                        </a:spcBef>
                        <a:spcAft>
                          <a:spcPts val="0"/>
                        </a:spcAft>
                      </a:pPr>
                      <a:r>
                        <a:rPr lang="en-US" sz="1600" b="1" dirty="0">
                          <a:solidFill>
                            <a:schemeClr val="tx1"/>
                          </a:solidFill>
                          <a:effectLst/>
                        </a:rPr>
                        <a:t>ST-402 9th edition</a:t>
                      </a:r>
                      <a:endPar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549</a:t>
                      </a:r>
                      <a:endParaRPr lang="en-US" sz="2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19625810"/>
                  </a:ext>
                </a:extLst>
              </a:tr>
              <a:tr h="429607">
                <a:tc>
                  <a:txBody>
                    <a:bodyPr/>
                    <a:lstStyle/>
                    <a:p>
                      <a:pPr marL="0" marR="0" algn="l">
                        <a:spcBef>
                          <a:spcPts val="0"/>
                        </a:spcBef>
                        <a:spcAft>
                          <a:spcPts val="0"/>
                        </a:spcAft>
                      </a:pPr>
                      <a:r>
                        <a:rPr lang="en-US" sz="16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Total:</a:t>
                      </a:r>
                      <a:endParaRPr lang="en-US" sz="18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6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669</a:t>
                      </a:r>
                    </a:p>
                  </a:txBody>
                  <a:tcPr marL="68580" marR="68580" marT="0" marB="0" anchor="b"/>
                </a:tc>
                <a:extLst>
                  <a:ext uri="{0D108BD9-81ED-4DB2-BD59-A6C34878D82A}">
                    <a16:rowId xmlns:a16="http://schemas.microsoft.com/office/drawing/2014/main" val="144757992"/>
                  </a:ext>
                </a:extLst>
              </a:tr>
            </a:tbl>
          </a:graphicData>
        </a:graphic>
      </p:graphicFrame>
    </p:spTree>
    <p:extLst>
      <p:ext uri="{BB962C8B-B14F-4D97-AF65-F5344CB8AC3E}">
        <p14:creationId xmlns:p14="http://schemas.microsoft.com/office/powerpoint/2010/main" val="12731108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C2D492D-3A51-4CC4-ADCC-756636B7C975}"/>
              </a:ext>
            </a:extLst>
          </p:cNvPr>
          <p:cNvSpPr>
            <a:spLocks noGrp="1" noChangeArrowheads="1"/>
          </p:cNvSpPr>
          <p:nvPr>
            <p:ph type="title"/>
          </p:nvPr>
        </p:nvSpPr>
        <p:spPr/>
        <p:txBody>
          <a:bodyPr/>
          <a:lstStyle/>
          <a:p>
            <a:pPr eaLnBrk="1" hangingPunct="1"/>
            <a:r>
              <a:rPr lang="fr-CH" altLang="en-US"/>
              <a:t>What has happened lately?</a:t>
            </a:r>
            <a:br>
              <a:rPr lang="fr-CH" altLang="en-US"/>
            </a:br>
            <a:r>
              <a:rPr lang="fr-CH" altLang="en-US"/>
              <a:t>A few points:</a:t>
            </a:r>
            <a:endParaRPr lang="en-US" altLang="en-US"/>
          </a:p>
        </p:txBody>
      </p:sp>
      <p:sp>
        <p:nvSpPr>
          <p:cNvPr id="4099" name="Content Placeholder 2">
            <a:extLst>
              <a:ext uri="{FF2B5EF4-FFF2-40B4-BE49-F238E27FC236}">
                <a16:creationId xmlns:a16="http://schemas.microsoft.com/office/drawing/2014/main" id="{E251EA1A-15E9-46C2-BAC4-8EEE75752843}"/>
              </a:ext>
            </a:extLst>
          </p:cNvPr>
          <p:cNvSpPr>
            <a:spLocks noGrp="1" noChangeArrowheads="1"/>
          </p:cNvSpPr>
          <p:nvPr>
            <p:ph idx="1"/>
          </p:nvPr>
        </p:nvSpPr>
        <p:spPr>
          <a:xfrm>
            <a:off x="457200" y="1166018"/>
            <a:ext cx="8229600" cy="4525963"/>
          </a:xfrm>
        </p:spPr>
        <p:txBody>
          <a:bodyPr/>
          <a:lstStyle/>
          <a:p>
            <a:pPr marL="179387" lvl="1" indent="0" eaLnBrk="1" hangingPunct="1">
              <a:buFontTx/>
              <a:buNone/>
              <a:defRPr/>
            </a:pPr>
            <a:endParaRPr lang="fr-CH" altLang="en-US" dirty="0">
              <a:ea typeface="Arial" panose="020B0604020202020204" pitchFamily="34" charset="0"/>
            </a:endParaRPr>
          </a:p>
          <a:p>
            <a:pPr marL="179387" lvl="1" indent="0" eaLnBrk="1" hangingPunct="1">
              <a:buNone/>
              <a:defRPr/>
            </a:pPr>
            <a:r>
              <a:rPr lang="fr-CH" altLang="en-US" b="1" dirty="0" err="1">
                <a:ea typeface="Arial" panose="020B0604020202020204" pitchFamily="34" charset="0"/>
              </a:rPr>
              <a:t>Since</a:t>
            </a:r>
            <a:r>
              <a:rPr lang="fr-CH" altLang="en-US" b="1" dirty="0">
                <a:ea typeface="Arial" panose="020B0604020202020204" pitchFamily="34" charset="0"/>
              </a:rPr>
              <a:t> the March 2023 TC39 Meeting</a:t>
            </a:r>
          </a:p>
          <a:p>
            <a:pPr lvl="1" eaLnBrk="1" hangingPunct="1">
              <a:defRPr/>
            </a:pPr>
            <a:r>
              <a:rPr lang="fr-CH" altLang="en-US" dirty="0">
                <a:ea typeface="Arial" panose="020B0604020202020204" pitchFamily="34" charset="0"/>
              </a:rPr>
              <a:t>List of </a:t>
            </a:r>
            <a:r>
              <a:rPr lang="fr-CH" altLang="en-US" dirty="0" err="1">
                <a:ea typeface="Arial" panose="020B0604020202020204" pitchFamily="34" charset="0"/>
              </a:rPr>
              <a:t>latest</a:t>
            </a:r>
            <a:r>
              <a:rPr lang="fr-CH" altLang="en-US" dirty="0">
                <a:ea typeface="Arial" panose="020B0604020202020204" pitchFamily="34" charset="0"/>
              </a:rPr>
              <a:t> relevant TC39 and </a:t>
            </a:r>
            <a:r>
              <a:rPr lang="fr-CH" altLang="en-US" dirty="0" err="1">
                <a:ea typeface="Arial" panose="020B0604020202020204" pitchFamily="34" charset="0"/>
              </a:rPr>
              <a:t>Ecma</a:t>
            </a:r>
            <a:r>
              <a:rPr lang="fr-CH" altLang="en-US" dirty="0">
                <a:ea typeface="Arial" panose="020B0604020202020204" pitchFamily="34" charset="0"/>
              </a:rPr>
              <a:t> GA documents</a:t>
            </a:r>
          </a:p>
          <a:p>
            <a:pPr lvl="1" eaLnBrk="1" hangingPunct="1">
              <a:defRPr/>
            </a:pPr>
            <a:r>
              <a:rPr lang="fr-CH" altLang="en-US" dirty="0">
                <a:ea typeface="Arial" panose="020B0604020202020204" pitchFamily="34" charset="0"/>
              </a:rPr>
              <a:t>New TC39 </a:t>
            </a:r>
            <a:r>
              <a:rPr lang="fr-CH" altLang="en-US" dirty="0" err="1">
                <a:ea typeface="Arial" panose="020B0604020202020204" pitchFamily="34" charset="0"/>
              </a:rPr>
              <a:t>Member</a:t>
            </a:r>
            <a:endParaRPr lang="fr-CH" altLang="en-US" dirty="0">
              <a:ea typeface="Arial" panose="020B0604020202020204" pitchFamily="34" charset="0"/>
            </a:endParaRPr>
          </a:p>
          <a:p>
            <a:pPr lvl="1" eaLnBrk="1" hangingPunct="1">
              <a:defRPr/>
            </a:pPr>
            <a:r>
              <a:rPr lang="fr-CH" altLang="en-US" dirty="0" err="1">
                <a:ea typeface="Arial" panose="020B0604020202020204" pitchFamily="34" charset="0"/>
              </a:rPr>
              <a:t>Status</a:t>
            </a:r>
            <a:r>
              <a:rPr lang="fr-CH" altLang="en-US" dirty="0">
                <a:ea typeface="Arial" panose="020B0604020202020204" pitchFamily="34" charset="0"/>
              </a:rPr>
              <a:t> of short </a:t>
            </a:r>
            <a:r>
              <a:rPr lang="fr-CH" altLang="en-US" dirty="0" err="1">
                <a:ea typeface="Arial" panose="020B0604020202020204" pitchFamily="34" charset="0"/>
              </a:rPr>
              <a:t>summaries</a:t>
            </a:r>
            <a:r>
              <a:rPr lang="fr-CH" altLang="en-US" dirty="0">
                <a:ea typeface="Arial" panose="020B0604020202020204" pitchFamily="34" charset="0"/>
              </a:rPr>
              <a:t> of TC39 meeting contribs in the Minutes.</a:t>
            </a:r>
          </a:p>
          <a:p>
            <a:pPr lvl="1" eaLnBrk="1" hangingPunct="1">
              <a:defRPr/>
            </a:pPr>
            <a:r>
              <a:rPr lang="fr-CH" altLang="en-US" dirty="0" err="1">
                <a:ea typeface="Arial" panose="020B0604020202020204" pitchFamily="34" charset="0"/>
              </a:rPr>
              <a:t>Status</a:t>
            </a:r>
            <a:r>
              <a:rPr lang="fr-CH" altLang="en-US" dirty="0">
                <a:ea typeface="Arial" panose="020B0604020202020204" pitchFamily="34" charset="0"/>
              </a:rPr>
              <a:t> of TC39 meeting participation</a:t>
            </a:r>
          </a:p>
          <a:p>
            <a:pPr lvl="1" eaLnBrk="1" hangingPunct="1">
              <a:defRPr/>
            </a:pPr>
            <a:r>
              <a:rPr lang="fr-CH" altLang="en-US" dirty="0">
                <a:ea typeface="Arial" panose="020B0604020202020204" pitchFamily="34" charset="0"/>
              </a:rPr>
              <a:t>TC39 standards download and </a:t>
            </a:r>
            <a:r>
              <a:rPr lang="fr-CH" altLang="en-US" dirty="0" err="1">
                <a:ea typeface="Arial" panose="020B0604020202020204" pitchFamily="34" charset="0"/>
              </a:rPr>
              <a:t>access</a:t>
            </a:r>
            <a:r>
              <a:rPr lang="fr-CH" altLang="en-US" dirty="0">
                <a:ea typeface="Arial" panose="020B0604020202020204" pitchFamily="34" charset="0"/>
              </a:rPr>
              <a:t> </a:t>
            </a:r>
            <a:r>
              <a:rPr lang="fr-CH" altLang="en-US" dirty="0" err="1">
                <a:ea typeface="Arial" panose="020B0604020202020204" pitchFamily="34" charset="0"/>
              </a:rPr>
              <a:t>statistics</a:t>
            </a:r>
            <a:endParaRPr lang="fr-CH" altLang="en-US" dirty="0">
              <a:ea typeface="Arial" panose="020B0604020202020204" pitchFamily="34" charset="0"/>
            </a:endParaRPr>
          </a:p>
          <a:p>
            <a:pPr lvl="1" eaLnBrk="1" hangingPunct="1">
              <a:defRPr/>
            </a:pPr>
            <a:r>
              <a:rPr lang="fr-CH" altLang="en-US" dirty="0" err="1">
                <a:ea typeface="Arial" panose="020B0604020202020204" pitchFamily="34" charset="0"/>
              </a:rPr>
              <a:t>Status</a:t>
            </a:r>
            <a:r>
              <a:rPr lang="fr-CH" altLang="en-US" dirty="0">
                <a:ea typeface="Arial" panose="020B0604020202020204" pitchFamily="34" charset="0"/>
              </a:rPr>
              <a:t> of ES2023 </a:t>
            </a:r>
            <a:r>
              <a:rPr lang="fr-CH" altLang="en-US" dirty="0" err="1">
                <a:ea typeface="Arial" panose="020B0604020202020204" pitchFamily="34" charset="0"/>
              </a:rPr>
              <a:t>approval</a:t>
            </a:r>
            <a:endParaRPr lang="fr-CH" altLang="en-US" dirty="0">
              <a:ea typeface="Arial" panose="020B0604020202020204" pitchFamily="34" charset="0"/>
            </a:endParaRPr>
          </a:p>
          <a:p>
            <a:pPr lvl="1" eaLnBrk="1" hangingPunct="1">
              <a:defRPr/>
            </a:pPr>
            <a:r>
              <a:rPr lang="fr-CH" altLang="en-US" dirty="0" err="1">
                <a:ea typeface="Arial" panose="020B0604020202020204" pitchFamily="34" charset="0"/>
              </a:rPr>
              <a:t>Status</a:t>
            </a:r>
            <a:r>
              <a:rPr lang="fr-CH" altLang="en-US" dirty="0">
                <a:ea typeface="Arial" panose="020B0604020202020204" pitchFamily="34" charset="0"/>
              </a:rPr>
              <a:t> of ES2023 «Nice PDF» Versions</a:t>
            </a:r>
          </a:p>
          <a:p>
            <a:pPr lvl="1" eaLnBrk="1" hangingPunct="1">
              <a:defRPr/>
            </a:pPr>
            <a:r>
              <a:rPr lang="fr-CH" altLang="en-US" dirty="0" err="1">
                <a:ea typeface="Arial" panose="020B0604020202020204" pitchFamily="34" charset="0"/>
              </a:rPr>
              <a:t>Status</a:t>
            </a:r>
            <a:r>
              <a:rPr lang="fr-CH" altLang="en-US" dirty="0">
                <a:ea typeface="Arial" panose="020B0604020202020204" pitchFamily="34" charset="0"/>
              </a:rPr>
              <a:t> &amp; </a:t>
            </a:r>
            <a:r>
              <a:rPr lang="fr-CH" altLang="en-US" dirty="0" err="1">
                <a:ea typeface="Arial" panose="020B0604020202020204" pitchFamily="34" charset="0"/>
              </a:rPr>
              <a:t>Reminder</a:t>
            </a:r>
            <a:r>
              <a:rPr lang="fr-CH" altLang="en-US" dirty="0">
                <a:ea typeface="Arial" panose="020B0604020202020204" pitchFamily="34" charset="0"/>
              </a:rPr>
              <a:t>: JTC1 </a:t>
            </a:r>
            <a:r>
              <a:rPr lang="fr-CH" altLang="en-US" dirty="0" err="1">
                <a:ea typeface="Arial" panose="020B0604020202020204" pitchFamily="34" charset="0"/>
              </a:rPr>
              <a:t>Periodic</a:t>
            </a:r>
            <a:r>
              <a:rPr lang="fr-CH" altLang="en-US" dirty="0">
                <a:ea typeface="Arial" panose="020B0604020202020204" pitchFamily="34" charset="0"/>
              </a:rPr>
              <a:t> </a:t>
            </a:r>
            <a:r>
              <a:rPr lang="fr-CH" altLang="en-US" dirty="0" err="1">
                <a:ea typeface="Arial" panose="020B0604020202020204" pitchFamily="34" charset="0"/>
              </a:rPr>
              <a:t>Review</a:t>
            </a:r>
            <a:r>
              <a:rPr lang="fr-CH" altLang="en-US" dirty="0">
                <a:ea typeface="Arial" panose="020B0604020202020204" pitchFamily="34" charset="0"/>
              </a:rPr>
              <a:t> of fast-</a:t>
            </a:r>
            <a:r>
              <a:rPr lang="fr-CH" altLang="en-US" dirty="0" err="1">
                <a:ea typeface="Arial" panose="020B0604020202020204" pitchFamily="34" charset="0"/>
              </a:rPr>
              <a:t>tracked</a:t>
            </a:r>
            <a:r>
              <a:rPr lang="fr-CH" altLang="en-US" dirty="0">
                <a:ea typeface="Arial" panose="020B0604020202020204" pitchFamily="34" charset="0"/>
              </a:rPr>
              <a:t> TC39 Standards</a:t>
            </a:r>
          </a:p>
          <a:p>
            <a:pPr lvl="1" eaLnBrk="1" hangingPunct="1">
              <a:defRPr/>
            </a:pPr>
            <a:r>
              <a:rPr lang="fr-CH" altLang="en-US" dirty="0">
                <a:ea typeface="Arial" panose="020B0604020202020204" pitchFamily="34" charset="0"/>
              </a:rPr>
              <a:t>Next TC39, GA and </a:t>
            </a:r>
            <a:r>
              <a:rPr lang="fr-CH" altLang="en-US" dirty="0" err="1">
                <a:ea typeface="Arial" panose="020B0604020202020204" pitchFamily="34" charset="0"/>
              </a:rPr>
              <a:t>ExeCom</a:t>
            </a:r>
            <a:r>
              <a:rPr lang="fr-CH" altLang="en-US" dirty="0">
                <a:ea typeface="Arial" panose="020B0604020202020204" pitchFamily="34" charset="0"/>
              </a:rPr>
              <a:t> meetings</a:t>
            </a:r>
          </a:p>
          <a:p>
            <a:pPr lvl="1" eaLnBrk="1" hangingPunct="1">
              <a:defRPr/>
            </a:pPr>
            <a:endParaRPr lang="fr-CH" altLang="en-US" dirty="0">
              <a:ea typeface="Arial" panose="020B0604020202020204" pitchFamily="34" charset="0"/>
            </a:endParaRPr>
          </a:p>
          <a:p>
            <a:pPr eaLnBrk="1" hangingPunct="1">
              <a:defRPr/>
            </a:pPr>
            <a:endParaRPr lang="de-DE" altLang="en-US" dirty="0">
              <a:ea typeface="MS PGothic" panose="020B0600070205080204" pitchFamily="34" charset="-128"/>
            </a:endParaRPr>
          </a:p>
        </p:txBody>
      </p:sp>
      <p:sp>
        <p:nvSpPr>
          <p:cNvPr id="16388" name="Footer Placeholder 3">
            <a:extLst>
              <a:ext uri="{FF2B5EF4-FFF2-40B4-BE49-F238E27FC236}">
                <a16:creationId xmlns:a16="http://schemas.microsoft.com/office/drawing/2014/main" id="{EA6B2CAC-8A8E-42DE-B103-887CCDFA01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FA267880-9069-4B6C-8FD5-636B1BC3BDAC}" type="slidenum">
              <a:rPr lang="en-US" altLang="en-US" smtClean="0">
                <a:solidFill>
                  <a:srgbClr val="000000"/>
                </a:solidFill>
                <a:ea typeface="ＭＳ Ｐゴシック" panose="020B0600070205080204" pitchFamily="34" charset="-128"/>
              </a:rPr>
              <a:pPr/>
              <a:t>2</a:t>
            </a:fld>
            <a:endParaRPr lang="en-US" altLang="en-US">
              <a:solidFill>
                <a:srgbClr val="000000"/>
              </a:solidFill>
              <a:ea typeface="ＭＳ Ｐゴシック"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20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fade">
                                      <p:cBhvr>
                                        <p:cTn id="12" dur="2000"/>
                                        <p:tgtEl>
                                          <p:spTgt spid="4099">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animEffect transition="in" filter="fade">
                                      <p:cBhvr>
                                        <p:cTn id="15" dur="2000"/>
                                        <p:tgtEl>
                                          <p:spTgt spid="409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9">
                                            <p:txEl>
                                              <p:pRg st="4" end="4"/>
                                            </p:txEl>
                                          </p:spTgt>
                                        </p:tgtEl>
                                        <p:attrNameLst>
                                          <p:attrName>style.visibility</p:attrName>
                                        </p:attrNameLst>
                                      </p:cBhvr>
                                      <p:to>
                                        <p:strVal val="visible"/>
                                      </p:to>
                                    </p:set>
                                    <p:animEffect transition="in" filter="fade">
                                      <p:cBhvr>
                                        <p:cTn id="18" dur="2000"/>
                                        <p:tgtEl>
                                          <p:spTgt spid="409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animEffect transition="in" filter="fade">
                                      <p:cBhvr>
                                        <p:cTn id="23" dur="2000"/>
                                        <p:tgtEl>
                                          <p:spTgt spid="4099">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fade">
                                      <p:cBhvr>
                                        <p:cTn id="26" dur="2000"/>
                                        <p:tgtEl>
                                          <p:spTgt spid="4099">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fade">
                                      <p:cBhvr>
                                        <p:cTn id="29" dur="2000"/>
                                        <p:tgtEl>
                                          <p:spTgt spid="4099">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9">
                                            <p:txEl>
                                              <p:pRg st="8" end="8"/>
                                            </p:txEl>
                                          </p:spTgt>
                                        </p:tgtEl>
                                        <p:attrNameLst>
                                          <p:attrName>style.visibility</p:attrName>
                                        </p:attrNameLst>
                                      </p:cBhvr>
                                      <p:to>
                                        <p:strVal val="visible"/>
                                      </p:to>
                                    </p:set>
                                    <p:animEffect transition="in" filter="fade">
                                      <p:cBhvr>
                                        <p:cTn id="32" dur="2000"/>
                                        <p:tgtEl>
                                          <p:spTgt spid="4099">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99">
                                            <p:txEl>
                                              <p:pRg st="9" end="9"/>
                                            </p:txEl>
                                          </p:spTgt>
                                        </p:tgtEl>
                                        <p:attrNameLst>
                                          <p:attrName>style.visibility</p:attrName>
                                        </p:attrNameLst>
                                      </p:cBhvr>
                                      <p:to>
                                        <p:strVal val="visible"/>
                                      </p:to>
                                    </p:set>
                                    <p:animEffect transition="in" filter="fade">
                                      <p:cBhvr>
                                        <p:cTn id="35" dur="2000"/>
                                        <p:tgtEl>
                                          <p:spTgt spid="4099">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99">
                                            <p:txEl>
                                              <p:pRg st="10" end="10"/>
                                            </p:txEl>
                                          </p:spTgt>
                                        </p:tgtEl>
                                        <p:attrNameLst>
                                          <p:attrName>style.visibility</p:attrName>
                                        </p:attrNameLst>
                                      </p:cBhvr>
                                      <p:to>
                                        <p:strVal val="visible"/>
                                      </p:to>
                                    </p:set>
                                    <p:animEffect transition="in" filter="fade">
                                      <p:cBhvr>
                                        <p:cTn id="38" dur="20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87CB56B-9BE5-4A13-9752-994C6294DC79}"/>
              </a:ext>
            </a:extLst>
          </p:cNvPr>
          <p:cNvSpPr>
            <a:spLocks noGrp="1" noChangeArrowheads="1"/>
          </p:cNvSpPr>
          <p:nvPr>
            <p:ph type="title"/>
          </p:nvPr>
        </p:nvSpPr>
        <p:spPr/>
        <p:txBody>
          <a:bodyPr/>
          <a:lstStyle/>
          <a:p>
            <a:r>
              <a:rPr lang="en-US" altLang="fr-FR"/>
              <a:t>Recent TC39 Meeting participation</a:t>
            </a:r>
          </a:p>
        </p:txBody>
      </p:sp>
      <p:graphicFrame>
        <p:nvGraphicFramePr>
          <p:cNvPr id="5" name="Content Placeholder 4">
            <a:extLst>
              <a:ext uri="{FF2B5EF4-FFF2-40B4-BE49-F238E27FC236}">
                <a16:creationId xmlns:a16="http://schemas.microsoft.com/office/drawing/2014/main" id="{441B7B3B-1C6E-4293-BA4D-02AD4FD84F2E}"/>
              </a:ext>
            </a:extLst>
          </p:cNvPr>
          <p:cNvGraphicFramePr>
            <a:graphicFrameLocks noGrp="1"/>
          </p:cNvGraphicFramePr>
          <p:nvPr>
            <p:ph idx="1"/>
            <p:extLst>
              <p:ext uri="{D42A27DB-BD31-4B8C-83A1-F6EECF244321}">
                <p14:modId xmlns:p14="http://schemas.microsoft.com/office/powerpoint/2010/main" val="3096211766"/>
              </p:ext>
            </p:extLst>
          </p:nvPr>
        </p:nvGraphicFramePr>
        <p:xfrm>
          <a:off x="830510" y="1289168"/>
          <a:ext cx="7870550" cy="5081164"/>
        </p:xfrm>
        <a:graphic>
          <a:graphicData uri="http://schemas.openxmlformats.org/drawingml/2006/table">
            <a:tbl>
              <a:tblPr firstRow="1" bandRow="1">
                <a:tableStyleId>{5C22544A-7EE6-4342-B048-85BDC9FD1C3A}</a:tableStyleId>
              </a:tblPr>
              <a:tblGrid>
                <a:gridCol w="1466222">
                  <a:extLst>
                    <a:ext uri="{9D8B030D-6E8A-4147-A177-3AD203B41FA5}">
                      <a16:colId xmlns:a16="http://schemas.microsoft.com/office/drawing/2014/main" val="20000"/>
                    </a:ext>
                  </a:extLst>
                </a:gridCol>
                <a:gridCol w="1601082">
                  <a:extLst>
                    <a:ext uri="{9D8B030D-6E8A-4147-A177-3AD203B41FA5}">
                      <a16:colId xmlns:a16="http://schemas.microsoft.com/office/drawing/2014/main" val="20001"/>
                    </a:ext>
                  </a:extLst>
                </a:gridCol>
                <a:gridCol w="1601082">
                  <a:extLst>
                    <a:ext uri="{9D8B030D-6E8A-4147-A177-3AD203B41FA5}">
                      <a16:colId xmlns:a16="http://schemas.microsoft.com/office/drawing/2014/main" val="20002"/>
                    </a:ext>
                  </a:extLst>
                </a:gridCol>
                <a:gridCol w="1601082">
                  <a:extLst>
                    <a:ext uri="{9D8B030D-6E8A-4147-A177-3AD203B41FA5}">
                      <a16:colId xmlns:a16="http://schemas.microsoft.com/office/drawing/2014/main" val="20003"/>
                    </a:ext>
                  </a:extLst>
                </a:gridCol>
                <a:gridCol w="1601082">
                  <a:extLst>
                    <a:ext uri="{9D8B030D-6E8A-4147-A177-3AD203B41FA5}">
                      <a16:colId xmlns:a16="http://schemas.microsoft.com/office/drawing/2014/main" val="20004"/>
                    </a:ext>
                  </a:extLst>
                </a:gridCol>
              </a:tblGrid>
              <a:tr h="509531">
                <a:tc>
                  <a:txBody>
                    <a:bodyPr/>
                    <a:lstStyle/>
                    <a:p>
                      <a:r>
                        <a:rPr lang="en-US" sz="1400" dirty="0"/>
                        <a:t>Meeting</a:t>
                      </a:r>
                      <a:r>
                        <a:rPr lang="en-US" sz="1600" dirty="0"/>
                        <a:t> </a:t>
                      </a:r>
                      <a:r>
                        <a:rPr lang="en-US" sz="1400" dirty="0"/>
                        <a:t>2019-2021</a:t>
                      </a:r>
                      <a:endParaRPr lang="en-US" sz="1600" dirty="0"/>
                    </a:p>
                  </a:txBody>
                  <a:tcPr marL="91445" marR="91445" marT="45725" marB="45725"/>
                </a:tc>
                <a:tc>
                  <a:txBody>
                    <a:bodyPr/>
                    <a:lstStyle/>
                    <a:p>
                      <a:r>
                        <a:rPr lang="en-US" sz="1400" dirty="0"/>
                        <a:t>Total</a:t>
                      </a:r>
                    </a:p>
                  </a:txBody>
                  <a:tcPr marL="91445" marR="91445" marT="45725" marB="45725"/>
                </a:tc>
                <a:tc>
                  <a:txBody>
                    <a:bodyPr/>
                    <a:lstStyle/>
                    <a:p>
                      <a:r>
                        <a:rPr lang="en-US" sz="1400" dirty="0"/>
                        <a:t>Local</a:t>
                      </a:r>
                    </a:p>
                  </a:txBody>
                  <a:tcPr marL="91445" marR="91445" marT="45725" marB="45725"/>
                </a:tc>
                <a:tc>
                  <a:txBody>
                    <a:bodyPr/>
                    <a:lstStyle/>
                    <a:p>
                      <a:r>
                        <a:rPr lang="en-US" sz="1400" dirty="0"/>
                        <a:t>Remote</a:t>
                      </a:r>
                    </a:p>
                  </a:txBody>
                  <a:tcPr marL="91445" marR="91445" marT="45725" marB="45725"/>
                </a:tc>
                <a:tc>
                  <a:txBody>
                    <a:bodyPr/>
                    <a:lstStyle/>
                    <a:p>
                      <a:r>
                        <a:rPr lang="en-US" sz="1400" dirty="0"/>
                        <a:t>Companies</a:t>
                      </a:r>
                    </a:p>
                  </a:txBody>
                  <a:tcPr marL="91445" marR="91445" marT="45725" marB="45725"/>
                </a:tc>
                <a:extLst>
                  <a:ext uri="{0D108BD9-81ED-4DB2-BD59-A6C34878D82A}">
                    <a16:rowId xmlns:a16="http://schemas.microsoft.com/office/drawing/2014/main" val="10000"/>
                  </a:ext>
                </a:extLst>
              </a:tr>
              <a:tr h="367997">
                <a:tc>
                  <a:txBody>
                    <a:bodyPr/>
                    <a:lstStyle/>
                    <a:p>
                      <a:r>
                        <a:rPr lang="en-US" sz="1000" dirty="0"/>
                        <a:t>July 19 </a:t>
                      </a:r>
                      <a:br>
                        <a:rPr lang="en-US" sz="1000" dirty="0"/>
                      </a:br>
                      <a:r>
                        <a:rPr lang="en-US" sz="1000" dirty="0"/>
                        <a:t>Redmond</a:t>
                      </a:r>
                    </a:p>
                  </a:txBody>
                  <a:tcPr marL="91445" marR="91445" marT="45725" marB="45725"/>
                </a:tc>
                <a:tc>
                  <a:txBody>
                    <a:bodyPr/>
                    <a:lstStyle/>
                    <a:p>
                      <a:r>
                        <a:rPr lang="en-US" sz="1050" dirty="0"/>
                        <a:t>76</a:t>
                      </a:r>
                    </a:p>
                  </a:txBody>
                  <a:tcPr marL="91445" marR="91445" marT="45725" marB="45725"/>
                </a:tc>
                <a:tc>
                  <a:txBody>
                    <a:bodyPr/>
                    <a:lstStyle/>
                    <a:p>
                      <a:r>
                        <a:rPr lang="en-US" sz="1050" dirty="0"/>
                        <a:t>46</a:t>
                      </a:r>
                    </a:p>
                  </a:txBody>
                  <a:tcPr marL="91445" marR="91445" marT="45725" marB="45725"/>
                </a:tc>
                <a:tc>
                  <a:txBody>
                    <a:bodyPr/>
                    <a:lstStyle/>
                    <a:p>
                      <a:r>
                        <a:rPr lang="en-US" sz="1050" dirty="0"/>
                        <a:t>30</a:t>
                      </a:r>
                    </a:p>
                  </a:txBody>
                  <a:tcPr marL="91445" marR="91445" marT="45725" marB="45725"/>
                </a:tc>
                <a:tc>
                  <a:txBody>
                    <a:bodyPr/>
                    <a:lstStyle/>
                    <a:p>
                      <a:r>
                        <a:rPr lang="en-US" sz="1050" dirty="0"/>
                        <a:t>24</a:t>
                      </a:r>
                    </a:p>
                  </a:txBody>
                  <a:tcPr marL="91445" marR="91445" marT="45725" marB="45725"/>
                </a:tc>
                <a:extLst>
                  <a:ext uri="{0D108BD9-81ED-4DB2-BD59-A6C34878D82A}">
                    <a16:rowId xmlns:a16="http://schemas.microsoft.com/office/drawing/2014/main" val="10001"/>
                  </a:ext>
                </a:extLst>
              </a:tr>
              <a:tr h="367997">
                <a:tc>
                  <a:txBody>
                    <a:bodyPr/>
                    <a:lstStyle/>
                    <a:p>
                      <a:r>
                        <a:rPr lang="en-US" sz="1000" dirty="0"/>
                        <a:t>October 19 </a:t>
                      </a:r>
                      <a:br>
                        <a:rPr lang="en-US" sz="1000" dirty="0"/>
                      </a:br>
                      <a:r>
                        <a:rPr lang="en-US" sz="1000" dirty="0"/>
                        <a:t>New York</a:t>
                      </a:r>
                    </a:p>
                  </a:txBody>
                  <a:tcPr marL="91445" marR="91445" marT="45725" marB="45725"/>
                </a:tc>
                <a:tc>
                  <a:txBody>
                    <a:bodyPr/>
                    <a:lstStyle/>
                    <a:p>
                      <a:r>
                        <a:rPr lang="en-US" sz="1050" dirty="0"/>
                        <a:t>70</a:t>
                      </a:r>
                    </a:p>
                  </a:txBody>
                  <a:tcPr marL="91445" marR="91445" marT="45725" marB="45725"/>
                </a:tc>
                <a:tc>
                  <a:txBody>
                    <a:bodyPr/>
                    <a:lstStyle/>
                    <a:p>
                      <a:r>
                        <a:rPr lang="en-US" sz="1050" dirty="0"/>
                        <a:t>46</a:t>
                      </a:r>
                    </a:p>
                  </a:txBody>
                  <a:tcPr marL="91445" marR="91445" marT="45725" marB="45725"/>
                </a:tc>
                <a:tc>
                  <a:txBody>
                    <a:bodyPr/>
                    <a:lstStyle/>
                    <a:p>
                      <a:r>
                        <a:rPr lang="en-US" sz="1050" dirty="0"/>
                        <a:t>24</a:t>
                      </a:r>
                    </a:p>
                  </a:txBody>
                  <a:tcPr marL="91445" marR="91445" marT="45725" marB="45725"/>
                </a:tc>
                <a:tc>
                  <a:txBody>
                    <a:bodyPr/>
                    <a:lstStyle/>
                    <a:p>
                      <a:r>
                        <a:rPr lang="en-US" sz="1050" dirty="0"/>
                        <a:t>26</a:t>
                      </a:r>
                    </a:p>
                  </a:txBody>
                  <a:tcPr marL="91445" marR="91445" marT="45725" marB="45725"/>
                </a:tc>
                <a:extLst>
                  <a:ext uri="{0D108BD9-81ED-4DB2-BD59-A6C34878D82A}">
                    <a16:rowId xmlns:a16="http://schemas.microsoft.com/office/drawing/2014/main" val="10002"/>
                  </a:ext>
                </a:extLst>
              </a:tr>
              <a:tr h="367997">
                <a:tc>
                  <a:txBody>
                    <a:bodyPr/>
                    <a:lstStyle/>
                    <a:p>
                      <a:r>
                        <a:rPr lang="en-US" sz="1000" dirty="0"/>
                        <a:t>December </a:t>
                      </a:r>
                      <a:r>
                        <a:rPr lang="en-US" sz="1000" baseline="0" dirty="0"/>
                        <a:t> </a:t>
                      </a:r>
                      <a:br>
                        <a:rPr lang="en-US" sz="1000" baseline="0" dirty="0"/>
                      </a:br>
                      <a:r>
                        <a:rPr lang="en-US" sz="1000" baseline="0" dirty="0"/>
                        <a:t>San Francisco</a:t>
                      </a:r>
                      <a:endParaRPr lang="en-US" sz="1000" dirty="0"/>
                    </a:p>
                  </a:txBody>
                  <a:tcPr marL="91445" marR="91445" marT="45725" marB="45725"/>
                </a:tc>
                <a:tc>
                  <a:txBody>
                    <a:bodyPr/>
                    <a:lstStyle/>
                    <a:p>
                      <a:r>
                        <a:rPr lang="en-US" sz="1050" dirty="0"/>
                        <a:t>73</a:t>
                      </a:r>
                    </a:p>
                  </a:txBody>
                  <a:tcPr marL="91445" marR="91445" marT="45725" marB="45725"/>
                </a:tc>
                <a:tc>
                  <a:txBody>
                    <a:bodyPr/>
                    <a:lstStyle/>
                    <a:p>
                      <a:r>
                        <a:rPr lang="en-US" sz="1050" dirty="0"/>
                        <a:t>52</a:t>
                      </a:r>
                    </a:p>
                  </a:txBody>
                  <a:tcPr marL="91445" marR="91445" marT="45725" marB="45725"/>
                </a:tc>
                <a:tc>
                  <a:txBody>
                    <a:bodyPr/>
                    <a:lstStyle/>
                    <a:p>
                      <a:r>
                        <a:rPr lang="en-US" sz="1050" dirty="0"/>
                        <a:t>21</a:t>
                      </a:r>
                    </a:p>
                  </a:txBody>
                  <a:tcPr marL="91445" marR="91445" marT="45725" marB="45725"/>
                </a:tc>
                <a:tc>
                  <a:txBody>
                    <a:bodyPr/>
                    <a:lstStyle/>
                    <a:p>
                      <a:r>
                        <a:rPr lang="en-US" sz="1050" dirty="0"/>
                        <a:t>28</a:t>
                      </a:r>
                    </a:p>
                  </a:txBody>
                  <a:tcPr marL="91445" marR="91445" marT="45725" marB="45725"/>
                </a:tc>
                <a:extLst>
                  <a:ext uri="{0D108BD9-81ED-4DB2-BD59-A6C34878D82A}">
                    <a16:rowId xmlns:a16="http://schemas.microsoft.com/office/drawing/2014/main" val="10003"/>
                  </a:ext>
                </a:extLst>
              </a:tr>
              <a:tr h="367997">
                <a:tc>
                  <a:txBody>
                    <a:bodyPr/>
                    <a:lstStyle/>
                    <a:p>
                      <a:r>
                        <a:rPr lang="en-US" sz="1000" dirty="0"/>
                        <a:t>February 20</a:t>
                      </a:r>
                    </a:p>
                    <a:p>
                      <a:r>
                        <a:rPr lang="en-US" sz="1000" dirty="0"/>
                        <a:t>Honolulu</a:t>
                      </a:r>
                    </a:p>
                  </a:txBody>
                  <a:tcPr marL="91445" marR="91445" marT="45725" marB="45725"/>
                </a:tc>
                <a:tc>
                  <a:txBody>
                    <a:bodyPr/>
                    <a:lstStyle/>
                    <a:p>
                      <a:r>
                        <a:rPr lang="en-US" sz="1050" dirty="0"/>
                        <a:t>58</a:t>
                      </a:r>
                    </a:p>
                  </a:txBody>
                  <a:tcPr marL="91445" marR="91445" marT="45725" marB="45725"/>
                </a:tc>
                <a:tc>
                  <a:txBody>
                    <a:bodyPr/>
                    <a:lstStyle/>
                    <a:p>
                      <a:r>
                        <a:rPr lang="en-US" sz="1050" dirty="0"/>
                        <a:t>27</a:t>
                      </a:r>
                    </a:p>
                  </a:txBody>
                  <a:tcPr marL="91445" marR="91445" marT="45725" marB="45725"/>
                </a:tc>
                <a:tc>
                  <a:txBody>
                    <a:bodyPr/>
                    <a:lstStyle/>
                    <a:p>
                      <a:r>
                        <a:rPr lang="en-US" sz="1050" dirty="0"/>
                        <a:t>31</a:t>
                      </a:r>
                    </a:p>
                  </a:txBody>
                  <a:tcPr marL="91445" marR="91445" marT="45725" marB="45725"/>
                </a:tc>
                <a:tc>
                  <a:txBody>
                    <a:bodyPr/>
                    <a:lstStyle/>
                    <a:p>
                      <a:r>
                        <a:rPr lang="en-US" sz="1050" dirty="0"/>
                        <a:t>23</a:t>
                      </a:r>
                    </a:p>
                  </a:txBody>
                  <a:tcPr marL="91445" marR="91445" marT="45725" marB="45725"/>
                </a:tc>
                <a:extLst>
                  <a:ext uri="{0D108BD9-81ED-4DB2-BD59-A6C34878D82A}">
                    <a16:rowId xmlns:a16="http://schemas.microsoft.com/office/drawing/2014/main" val="10004"/>
                  </a:ext>
                </a:extLst>
              </a:tr>
              <a:tr h="367997">
                <a:tc>
                  <a:txBody>
                    <a:bodyPr/>
                    <a:lstStyle/>
                    <a:p>
                      <a:r>
                        <a:rPr lang="en-US" sz="1000" dirty="0"/>
                        <a:t>April 20 </a:t>
                      </a:r>
                      <a:br>
                        <a:rPr lang="en-US" sz="1000" dirty="0"/>
                      </a:br>
                      <a:r>
                        <a:rPr lang="en-US" sz="1000" dirty="0"/>
                        <a:t>remote</a:t>
                      </a:r>
                    </a:p>
                  </a:txBody>
                  <a:tcPr marL="91445" marR="91445" marT="45725" marB="45725"/>
                </a:tc>
                <a:tc>
                  <a:txBody>
                    <a:bodyPr/>
                    <a:lstStyle/>
                    <a:p>
                      <a:r>
                        <a:rPr lang="en-US" sz="1050" dirty="0"/>
                        <a:t>73</a:t>
                      </a:r>
                    </a:p>
                  </a:txBody>
                  <a:tcPr marL="91445" marR="91445" marT="45725" marB="45725"/>
                </a:tc>
                <a:tc>
                  <a:txBody>
                    <a:bodyPr/>
                    <a:lstStyle/>
                    <a:p>
                      <a:r>
                        <a:rPr lang="en-US" sz="1050" dirty="0"/>
                        <a:t>0</a:t>
                      </a:r>
                    </a:p>
                  </a:txBody>
                  <a:tcPr marL="91445" marR="91445" marT="45725" marB="45725"/>
                </a:tc>
                <a:tc>
                  <a:txBody>
                    <a:bodyPr/>
                    <a:lstStyle/>
                    <a:p>
                      <a:r>
                        <a:rPr lang="en-US" sz="1050" dirty="0"/>
                        <a:t>73</a:t>
                      </a:r>
                    </a:p>
                  </a:txBody>
                  <a:tcPr marL="91445" marR="91445" marT="45725" marB="45725"/>
                </a:tc>
                <a:tc>
                  <a:txBody>
                    <a:bodyPr/>
                    <a:lstStyle/>
                    <a:p>
                      <a:r>
                        <a:rPr lang="en-US" sz="1050" dirty="0"/>
                        <a:t>28</a:t>
                      </a:r>
                    </a:p>
                  </a:txBody>
                  <a:tcPr marL="91445" marR="91445" marT="45725" marB="45725"/>
                </a:tc>
                <a:extLst>
                  <a:ext uri="{0D108BD9-81ED-4DB2-BD59-A6C34878D82A}">
                    <a16:rowId xmlns:a16="http://schemas.microsoft.com/office/drawing/2014/main" val="10005"/>
                  </a:ext>
                </a:extLst>
              </a:tr>
              <a:tr h="367997">
                <a:tc>
                  <a:txBody>
                    <a:bodyPr/>
                    <a:lstStyle/>
                    <a:p>
                      <a:r>
                        <a:rPr lang="en-US" sz="1000" dirty="0"/>
                        <a:t>June 20</a:t>
                      </a:r>
                      <a:br>
                        <a:rPr lang="en-US" sz="1000" dirty="0"/>
                      </a:br>
                      <a:r>
                        <a:rPr lang="en-US" sz="1000" dirty="0"/>
                        <a:t>remote</a:t>
                      </a:r>
                    </a:p>
                  </a:txBody>
                  <a:tcPr marL="91445" marR="91445" marT="45725" marB="45725"/>
                </a:tc>
                <a:tc>
                  <a:txBody>
                    <a:bodyPr/>
                    <a:lstStyle/>
                    <a:p>
                      <a:r>
                        <a:rPr lang="en-US" sz="1050" dirty="0"/>
                        <a:t>66</a:t>
                      </a:r>
                    </a:p>
                  </a:txBody>
                  <a:tcPr marL="91445" marR="91445" marT="45725" marB="45725"/>
                </a:tc>
                <a:tc>
                  <a:txBody>
                    <a:bodyPr/>
                    <a:lstStyle/>
                    <a:p>
                      <a:r>
                        <a:rPr lang="en-US" sz="1050" dirty="0"/>
                        <a:t>0</a:t>
                      </a:r>
                    </a:p>
                  </a:txBody>
                  <a:tcPr marL="91445" marR="91445" marT="45725" marB="45725"/>
                </a:tc>
                <a:tc>
                  <a:txBody>
                    <a:bodyPr/>
                    <a:lstStyle/>
                    <a:p>
                      <a:r>
                        <a:rPr lang="en-US" sz="1050" dirty="0"/>
                        <a:t>66</a:t>
                      </a:r>
                    </a:p>
                  </a:txBody>
                  <a:tcPr marL="91445" marR="91445" marT="45725" marB="45725"/>
                </a:tc>
                <a:tc>
                  <a:txBody>
                    <a:bodyPr/>
                    <a:lstStyle/>
                    <a:p>
                      <a:r>
                        <a:rPr lang="en-US" sz="1050" dirty="0"/>
                        <a:t>21</a:t>
                      </a:r>
                    </a:p>
                  </a:txBody>
                  <a:tcPr marL="91445" marR="91445" marT="45725" marB="45725"/>
                </a:tc>
                <a:extLst>
                  <a:ext uri="{0D108BD9-81ED-4DB2-BD59-A6C34878D82A}">
                    <a16:rowId xmlns:a16="http://schemas.microsoft.com/office/drawing/2014/main" val="10006"/>
                  </a:ext>
                </a:extLst>
              </a:tr>
              <a:tr h="367997">
                <a:tc>
                  <a:txBody>
                    <a:bodyPr/>
                    <a:lstStyle/>
                    <a:p>
                      <a:r>
                        <a:rPr lang="en-US" sz="1000" dirty="0"/>
                        <a:t>July 20</a:t>
                      </a:r>
                      <a:br>
                        <a:rPr lang="en-US" sz="1000" dirty="0"/>
                      </a:br>
                      <a:r>
                        <a:rPr lang="en-US" sz="1000" dirty="0"/>
                        <a:t>remote</a:t>
                      </a:r>
                    </a:p>
                  </a:txBody>
                  <a:tcPr marL="91445" marR="91445" marT="45725" marB="45725"/>
                </a:tc>
                <a:tc>
                  <a:txBody>
                    <a:bodyPr/>
                    <a:lstStyle/>
                    <a:p>
                      <a:r>
                        <a:rPr lang="en-US" sz="1050" dirty="0"/>
                        <a:t>76</a:t>
                      </a:r>
                    </a:p>
                  </a:txBody>
                  <a:tcPr marL="91445" marR="91445" marT="45725" marB="45725"/>
                </a:tc>
                <a:tc>
                  <a:txBody>
                    <a:bodyPr/>
                    <a:lstStyle/>
                    <a:p>
                      <a:r>
                        <a:rPr lang="en-US" sz="1050" dirty="0"/>
                        <a:t>0</a:t>
                      </a:r>
                    </a:p>
                  </a:txBody>
                  <a:tcPr marL="91445" marR="91445" marT="45725" marB="45725"/>
                </a:tc>
                <a:tc>
                  <a:txBody>
                    <a:bodyPr/>
                    <a:lstStyle/>
                    <a:p>
                      <a:r>
                        <a:rPr lang="en-US" sz="1050" dirty="0"/>
                        <a:t>76</a:t>
                      </a:r>
                    </a:p>
                  </a:txBody>
                  <a:tcPr marL="91445" marR="91445" marT="45725" marB="45725"/>
                </a:tc>
                <a:tc>
                  <a:txBody>
                    <a:bodyPr/>
                    <a:lstStyle/>
                    <a:p>
                      <a:r>
                        <a:rPr lang="en-US" sz="1050" dirty="0"/>
                        <a:t>28</a:t>
                      </a:r>
                    </a:p>
                  </a:txBody>
                  <a:tcPr marL="91445" marR="91445" marT="45725" marB="45725"/>
                </a:tc>
                <a:extLst>
                  <a:ext uri="{0D108BD9-81ED-4DB2-BD59-A6C34878D82A}">
                    <a16:rowId xmlns:a16="http://schemas.microsoft.com/office/drawing/2014/main" val="10007"/>
                  </a:ext>
                </a:extLst>
              </a:tr>
              <a:tr h="367997">
                <a:tc>
                  <a:txBody>
                    <a:bodyPr/>
                    <a:lstStyle/>
                    <a:p>
                      <a:r>
                        <a:rPr lang="en-US" sz="1000" dirty="0"/>
                        <a:t>Sept 20</a:t>
                      </a:r>
                      <a:br>
                        <a:rPr lang="en-US" sz="1000" dirty="0"/>
                      </a:br>
                      <a:r>
                        <a:rPr lang="en-US" sz="1000" dirty="0"/>
                        <a:t>remote</a:t>
                      </a:r>
                    </a:p>
                  </a:txBody>
                  <a:tcPr marL="91445" marR="91445" marT="45725" marB="45725"/>
                </a:tc>
                <a:tc>
                  <a:txBody>
                    <a:bodyPr/>
                    <a:lstStyle/>
                    <a:p>
                      <a:r>
                        <a:rPr lang="en-US" sz="1050" dirty="0"/>
                        <a:t>66</a:t>
                      </a:r>
                    </a:p>
                  </a:txBody>
                  <a:tcPr marL="91445" marR="91445" marT="45725" marB="45725"/>
                </a:tc>
                <a:tc>
                  <a:txBody>
                    <a:bodyPr/>
                    <a:lstStyle/>
                    <a:p>
                      <a:r>
                        <a:rPr lang="en-US" sz="1050" dirty="0"/>
                        <a:t>0</a:t>
                      </a:r>
                    </a:p>
                  </a:txBody>
                  <a:tcPr marL="91445" marR="91445" marT="45725" marB="45725"/>
                </a:tc>
                <a:tc>
                  <a:txBody>
                    <a:bodyPr/>
                    <a:lstStyle/>
                    <a:p>
                      <a:r>
                        <a:rPr lang="en-US" sz="1050" dirty="0"/>
                        <a:t>66</a:t>
                      </a:r>
                    </a:p>
                  </a:txBody>
                  <a:tcPr marL="91445" marR="91445" marT="45725" marB="45725"/>
                </a:tc>
                <a:tc>
                  <a:txBody>
                    <a:bodyPr/>
                    <a:lstStyle/>
                    <a:p>
                      <a:r>
                        <a:rPr lang="en-US" sz="1050" dirty="0"/>
                        <a:t>25</a:t>
                      </a:r>
                    </a:p>
                  </a:txBody>
                  <a:tcPr marL="91445" marR="91445" marT="45725" marB="45725"/>
                </a:tc>
                <a:extLst>
                  <a:ext uri="{0D108BD9-81ED-4DB2-BD59-A6C34878D82A}">
                    <a16:rowId xmlns:a16="http://schemas.microsoft.com/office/drawing/2014/main" val="10008"/>
                  </a:ext>
                </a:extLst>
              </a:tr>
              <a:tr h="367997">
                <a:tc>
                  <a:txBody>
                    <a:bodyPr/>
                    <a:lstStyle/>
                    <a:p>
                      <a:r>
                        <a:rPr lang="en-US" sz="1000" dirty="0"/>
                        <a:t>November 20</a:t>
                      </a:r>
                      <a:br>
                        <a:rPr lang="en-US" sz="1000" dirty="0"/>
                      </a:br>
                      <a:r>
                        <a:rPr lang="en-US" sz="1000" dirty="0"/>
                        <a:t>remote</a:t>
                      </a:r>
                    </a:p>
                  </a:txBody>
                  <a:tcPr marL="91445" marR="91445" marT="45725" marB="45725"/>
                </a:tc>
                <a:tc>
                  <a:txBody>
                    <a:bodyPr/>
                    <a:lstStyle/>
                    <a:p>
                      <a:r>
                        <a:rPr lang="en-US" sz="1050" dirty="0"/>
                        <a:t>62</a:t>
                      </a:r>
                    </a:p>
                  </a:txBody>
                  <a:tcPr marL="91445" marR="91445" marT="45725" marB="45725"/>
                </a:tc>
                <a:tc>
                  <a:txBody>
                    <a:bodyPr/>
                    <a:lstStyle/>
                    <a:p>
                      <a:r>
                        <a:rPr lang="en-US" sz="1050" dirty="0"/>
                        <a:t>0</a:t>
                      </a:r>
                    </a:p>
                  </a:txBody>
                  <a:tcPr marL="91445" marR="91445" marT="45725" marB="45725"/>
                </a:tc>
                <a:tc>
                  <a:txBody>
                    <a:bodyPr/>
                    <a:lstStyle/>
                    <a:p>
                      <a:r>
                        <a:rPr lang="en-US" sz="1050" dirty="0"/>
                        <a:t>62</a:t>
                      </a:r>
                    </a:p>
                  </a:txBody>
                  <a:tcPr marL="91445" marR="91445" marT="45725" marB="45725"/>
                </a:tc>
                <a:tc>
                  <a:txBody>
                    <a:bodyPr/>
                    <a:lstStyle/>
                    <a:p>
                      <a:r>
                        <a:rPr lang="en-US" sz="1050" dirty="0"/>
                        <a:t>22</a:t>
                      </a:r>
                    </a:p>
                  </a:txBody>
                  <a:tcPr marL="91445" marR="91445" marT="45725" marB="45725"/>
                </a:tc>
                <a:extLst>
                  <a:ext uri="{0D108BD9-81ED-4DB2-BD59-A6C34878D82A}">
                    <a16:rowId xmlns:a16="http://schemas.microsoft.com/office/drawing/2014/main" val="10009"/>
                  </a:ext>
                </a:extLst>
              </a:tr>
              <a:tr h="322088">
                <a:tc>
                  <a:txBody>
                    <a:bodyPr/>
                    <a:lstStyle/>
                    <a:p>
                      <a:r>
                        <a:rPr lang="en-US" sz="1000" dirty="0"/>
                        <a:t>January 21 remote</a:t>
                      </a:r>
                    </a:p>
                  </a:txBody>
                  <a:tcPr marL="91445" marR="91445" marT="45725" marB="45725"/>
                </a:tc>
                <a:tc>
                  <a:txBody>
                    <a:bodyPr/>
                    <a:lstStyle/>
                    <a:p>
                      <a:r>
                        <a:rPr lang="en-US" sz="1050" dirty="0"/>
                        <a:t>95</a:t>
                      </a:r>
                    </a:p>
                  </a:txBody>
                  <a:tcPr marL="91445" marR="91445" marT="45725" marB="45725"/>
                </a:tc>
                <a:tc>
                  <a:txBody>
                    <a:bodyPr/>
                    <a:lstStyle/>
                    <a:p>
                      <a:r>
                        <a:rPr lang="en-US" sz="1050" dirty="0"/>
                        <a:t>0</a:t>
                      </a:r>
                    </a:p>
                  </a:txBody>
                  <a:tcPr marL="91445" marR="91445" marT="45725" marB="45725"/>
                </a:tc>
                <a:tc>
                  <a:txBody>
                    <a:bodyPr/>
                    <a:lstStyle/>
                    <a:p>
                      <a:r>
                        <a:rPr lang="en-US" sz="1050" dirty="0"/>
                        <a:t>95</a:t>
                      </a:r>
                    </a:p>
                  </a:txBody>
                  <a:tcPr marL="91445" marR="91445" marT="45725" marB="45725"/>
                </a:tc>
                <a:tc>
                  <a:txBody>
                    <a:bodyPr/>
                    <a:lstStyle/>
                    <a:p>
                      <a:r>
                        <a:rPr lang="en-US" sz="1050" dirty="0"/>
                        <a:t>27</a:t>
                      </a:r>
                    </a:p>
                  </a:txBody>
                  <a:tcPr marL="91445" marR="91445" marT="45725" marB="45725"/>
                </a:tc>
                <a:extLst>
                  <a:ext uri="{0D108BD9-81ED-4DB2-BD59-A6C34878D82A}">
                    <a16:rowId xmlns:a16="http://schemas.microsoft.com/office/drawing/2014/main" val="190677444"/>
                  </a:ext>
                </a:extLst>
              </a:tr>
              <a:tr h="322088">
                <a:tc>
                  <a:txBody>
                    <a:bodyPr/>
                    <a:lstStyle/>
                    <a:p>
                      <a:r>
                        <a:rPr lang="en-US" sz="1000" dirty="0"/>
                        <a:t>March 21 remote</a:t>
                      </a:r>
                    </a:p>
                  </a:txBody>
                  <a:tcPr marL="91445" marR="91445" marT="45725" marB="45725"/>
                </a:tc>
                <a:tc>
                  <a:txBody>
                    <a:bodyPr/>
                    <a:lstStyle/>
                    <a:p>
                      <a:r>
                        <a:rPr lang="en-US" sz="1000" dirty="0"/>
                        <a:t>80</a:t>
                      </a:r>
                    </a:p>
                  </a:txBody>
                  <a:tcPr marL="91445" marR="91445" marT="45725" marB="45725"/>
                </a:tc>
                <a:tc>
                  <a:txBody>
                    <a:bodyPr/>
                    <a:lstStyle/>
                    <a:p>
                      <a:r>
                        <a:rPr lang="en-US" sz="1000" dirty="0"/>
                        <a:t>0</a:t>
                      </a:r>
                    </a:p>
                  </a:txBody>
                  <a:tcPr marL="91445" marR="91445" marT="45725" marB="45725"/>
                </a:tc>
                <a:tc>
                  <a:txBody>
                    <a:bodyPr/>
                    <a:lstStyle/>
                    <a:p>
                      <a:r>
                        <a:rPr lang="en-US" sz="1000" dirty="0"/>
                        <a:t>80</a:t>
                      </a:r>
                    </a:p>
                  </a:txBody>
                  <a:tcPr marL="91445" marR="91445" marT="45725" marB="45725"/>
                </a:tc>
                <a:tc>
                  <a:txBody>
                    <a:bodyPr/>
                    <a:lstStyle/>
                    <a:p>
                      <a:r>
                        <a:rPr lang="en-US" sz="1000" dirty="0"/>
                        <a:t>25</a:t>
                      </a:r>
                    </a:p>
                  </a:txBody>
                  <a:tcPr marL="91445" marR="91445" marT="45725" marB="45725"/>
                </a:tc>
                <a:extLst>
                  <a:ext uri="{0D108BD9-81ED-4DB2-BD59-A6C34878D82A}">
                    <a16:rowId xmlns:a16="http://schemas.microsoft.com/office/drawing/2014/main" val="2495026260"/>
                  </a:ext>
                </a:extLst>
              </a:tr>
              <a:tr h="322088">
                <a:tc>
                  <a:txBody>
                    <a:bodyPr/>
                    <a:lstStyle/>
                    <a:p>
                      <a:r>
                        <a:rPr lang="en-US" sz="1000" dirty="0"/>
                        <a:t>April 21 remote</a:t>
                      </a:r>
                    </a:p>
                  </a:txBody>
                  <a:tcPr marL="91445" marR="91445" marT="45725" marB="45725"/>
                </a:tc>
                <a:tc>
                  <a:txBody>
                    <a:bodyPr/>
                    <a:lstStyle/>
                    <a:p>
                      <a:r>
                        <a:rPr lang="en-US" sz="1000" dirty="0"/>
                        <a:t>81</a:t>
                      </a:r>
                    </a:p>
                  </a:txBody>
                  <a:tcPr marL="91445" marR="91445" marT="45725" marB="45725"/>
                </a:tc>
                <a:tc>
                  <a:txBody>
                    <a:bodyPr/>
                    <a:lstStyle/>
                    <a:p>
                      <a:r>
                        <a:rPr lang="en-US" sz="1000" dirty="0"/>
                        <a:t>0</a:t>
                      </a:r>
                    </a:p>
                  </a:txBody>
                  <a:tcPr marL="91445" marR="91445" marT="45725" marB="45725"/>
                </a:tc>
                <a:tc>
                  <a:txBody>
                    <a:bodyPr/>
                    <a:lstStyle/>
                    <a:p>
                      <a:r>
                        <a:rPr lang="en-US" sz="1000" dirty="0"/>
                        <a:t>81</a:t>
                      </a:r>
                    </a:p>
                  </a:txBody>
                  <a:tcPr marL="91445" marR="91445" marT="45725" marB="45725"/>
                </a:tc>
                <a:tc>
                  <a:txBody>
                    <a:bodyPr/>
                    <a:lstStyle/>
                    <a:p>
                      <a:r>
                        <a:rPr lang="en-US" sz="1000"/>
                        <a:t>26</a:t>
                      </a:r>
                      <a:endParaRPr lang="en-US" sz="1000" dirty="0"/>
                    </a:p>
                  </a:txBody>
                  <a:tcPr marL="91445" marR="91445" marT="45725" marB="45725"/>
                </a:tc>
                <a:extLst>
                  <a:ext uri="{0D108BD9-81ED-4DB2-BD59-A6C34878D82A}">
                    <a16:rowId xmlns:a16="http://schemas.microsoft.com/office/drawing/2014/main" val="4189307022"/>
                  </a:ext>
                </a:extLst>
              </a:tr>
            </a:tbl>
          </a:graphicData>
        </a:graphic>
      </p:graphicFrame>
      <p:sp>
        <p:nvSpPr>
          <p:cNvPr id="18503" name="Footer Placeholder 3">
            <a:extLst>
              <a:ext uri="{FF2B5EF4-FFF2-40B4-BE49-F238E27FC236}">
                <a16:creationId xmlns:a16="http://schemas.microsoft.com/office/drawing/2014/main" id="{EEC271EB-D466-473D-9624-BF2AF5D64C06}"/>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20826C76-424C-47A7-B473-40A6CB15FE75}" type="slidenum">
              <a:rPr lang="en-US" altLang="en-US" smtClean="0">
                <a:solidFill>
                  <a:srgbClr val="000000"/>
                </a:solidFill>
                <a:ea typeface="ＭＳ Ｐゴシック" panose="020B0600070205080204" pitchFamily="34" charset="-128"/>
              </a:rPr>
              <a:pPr/>
              <a:t>20</a:t>
            </a:fld>
            <a:endParaRPr lang="en-US" altLang="en-US">
              <a:solidFill>
                <a:srgbClr val="000000"/>
              </a:solidFill>
              <a:ea typeface="ＭＳ Ｐゴシック" panose="020B0600070205080204" pitchFamily="34" charset="-128"/>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87CB56B-9BE5-4A13-9752-994C6294DC79}"/>
              </a:ext>
            </a:extLst>
          </p:cNvPr>
          <p:cNvSpPr>
            <a:spLocks noGrp="1" noChangeArrowheads="1"/>
          </p:cNvSpPr>
          <p:nvPr>
            <p:ph type="title"/>
          </p:nvPr>
        </p:nvSpPr>
        <p:spPr/>
        <p:txBody>
          <a:bodyPr/>
          <a:lstStyle/>
          <a:p>
            <a:r>
              <a:rPr lang="en-US" altLang="fr-FR" dirty="0"/>
              <a:t>Recent TC39 Meeting participation (2)</a:t>
            </a:r>
          </a:p>
        </p:txBody>
      </p:sp>
      <p:graphicFrame>
        <p:nvGraphicFramePr>
          <p:cNvPr id="5" name="Content Placeholder 4">
            <a:extLst>
              <a:ext uri="{FF2B5EF4-FFF2-40B4-BE49-F238E27FC236}">
                <a16:creationId xmlns:a16="http://schemas.microsoft.com/office/drawing/2014/main" id="{441B7B3B-1C6E-4293-BA4D-02AD4FD84F2E}"/>
              </a:ext>
            </a:extLst>
          </p:cNvPr>
          <p:cNvGraphicFramePr>
            <a:graphicFrameLocks noGrp="1"/>
          </p:cNvGraphicFramePr>
          <p:nvPr>
            <p:ph idx="1"/>
            <p:extLst>
              <p:ext uri="{D42A27DB-BD31-4B8C-83A1-F6EECF244321}">
                <p14:modId xmlns:p14="http://schemas.microsoft.com/office/powerpoint/2010/main" val="1559249602"/>
              </p:ext>
            </p:extLst>
          </p:nvPr>
        </p:nvGraphicFramePr>
        <p:xfrm>
          <a:off x="830510" y="1289168"/>
          <a:ext cx="7870550" cy="5105879"/>
        </p:xfrm>
        <a:graphic>
          <a:graphicData uri="http://schemas.openxmlformats.org/drawingml/2006/table">
            <a:tbl>
              <a:tblPr firstRow="1" bandRow="1">
                <a:tableStyleId>{5C22544A-7EE6-4342-B048-85BDC9FD1C3A}</a:tableStyleId>
              </a:tblPr>
              <a:tblGrid>
                <a:gridCol w="1466222">
                  <a:extLst>
                    <a:ext uri="{9D8B030D-6E8A-4147-A177-3AD203B41FA5}">
                      <a16:colId xmlns:a16="http://schemas.microsoft.com/office/drawing/2014/main" val="20000"/>
                    </a:ext>
                  </a:extLst>
                </a:gridCol>
                <a:gridCol w="1601082">
                  <a:extLst>
                    <a:ext uri="{9D8B030D-6E8A-4147-A177-3AD203B41FA5}">
                      <a16:colId xmlns:a16="http://schemas.microsoft.com/office/drawing/2014/main" val="20001"/>
                    </a:ext>
                  </a:extLst>
                </a:gridCol>
                <a:gridCol w="1601082">
                  <a:extLst>
                    <a:ext uri="{9D8B030D-6E8A-4147-A177-3AD203B41FA5}">
                      <a16:colId xmlns:a16="http://schemas.microsoft.com/office/drawing/2014/main" val="20002"/>
                    </a:ext>
                  </a:extLst>
                </a:gridCol>
                <a:gridCol w="1601082">
                  <a:extLst>
                    <a:ext uri="{9D8B030D-6E8A-4147-A177-3AD203B41FA5}">
                      <a16:colId xmlns:a16="http://schemas.microsoft.com/office/drawing/2014/main" val="20003"/>
                    </a:ext>
                  </a:extLst>
                </a:gridCol>
                <a:gridCol w="1601082">
                  <a:extLst>
                    <a:ext uri="{9D8B030D-6E8A-4147-A177-3AD203B41FA5}">
                      <a16:colId xmlns:a16="http://schemas.microsoft.com/office/drawing/2014/main" val="20004"/>
                    </a:ext>
                  </a:extLst>
                </a:gridCol>
              </a:tblGrid>
              <a:tr h="509531">
                <a:tc>
                  <a:txBody>
                    <a:bodyPr/>
                    <a:lstStyle/>
                    <a:p>
                      <a:r>
                        <a:rPr lang="en-US" sz="1400" dirty="0"/>
                        <a:t>Meeting</a:t>
                      </a:r>
                      <a:r>
                        <a:rPr lang="en-US" sz="1600" dirty="0"/>
                        <a:t> </a:t>
                      </a:r>
                      <a:r>
                        <a:rPr lang="en-US" sz="1400" dirty="0"/>
                        <a:t>2021-2022</a:t>
                      </a:r>
                      <a:endParaRPr lang="en-US" sz="1600" dirty="0"/>
                    </a:p>
                  </a:txBody>
                  <a:tcPr marL="91445" marR="91445" marT="45725" marB="45725"/>
                </a:tc>
                <a:tc>
                  <a:txBody>
                    <a:bodyPr/>
                    <a:lstStyle/>
                    <a:p>
                      <a:r>
                        <a:rPr lang="en-US" sz="1400" dirty="0"/>
                        <a:t>Total</a:t>
                      </a:r>
                    </a:p>
                  </a:txBody>
                  <a:tcPr marL="91445" marR="91445" marT="45725" marB="45725"/>
                </a:tc>
                <a:tc>
                  <a:txBody>
                    <a:bodyPr/>
                    <a:lstStyle/>
                    <a:p>
                      <a:r>
                        <a:rPr lang="en-US" sz="1400" dirty="0"/>
                        <a:t>Local</a:t>
                      </a:r>
                    </a:p>
                  </a:txBody>
                  <a:tcPr marL="91445" marR="91445" marT="45725" marB="45725"/>
                </a:tc>
                <a:tc>
                  <a:txBody>
                    <a:bodyPr/>
                    <a:lstStyle/>
                    <a:p>
                      <a:r>
                        <a:rPr lang="en-US" sz="1400" dirty="0"/>
                        <a:t>Remote</a:t>
                      </a:r>
                    </a:p>
                  </a:txBody>
                  <a:tcPr marL="91445" marR="91445" marT="45725" marB="45725"/>
                </a:tc>
                <a:tc>
                  <a:txBody>
                    <a:bodyPr/>
                    <a:lstStyle/>
                    <a:p>
                      <a:r>
                        <a:rPr lang="en-US" sz="1400" dirty="0"/>
                        <a:t>Companies</a:t>
                      </a:r>
                    </a:p>
                  </a:txBody>
                  <a:tcPr marL="91445" marR="91445" marT="45725" marB="45725"/>
                </a:tc>
                <a:extLst>
                  <a:ext uri="{0D108BD9-81ED-4DB2-BD59-A6C34878D82A}">
                    <a16:rowId xmlns:a16="http://schemas.microsoft.com/office/drawing/2014/main" val="10000"/>
                  </a:ext>
                </a:extLst>
              </a:tr>
              <a:tr h="367997">
                <a:tc>
                  <a:txBody>
                    <a:bodyPr/>
                    <a:lstStyle/>
                    <a:p>
                      <a:r>
                        <a:rPr lang="en-US" sz="1000" dirty="0"/>
                        <a:t>May 21 remote</a:t>
                      </a:r>
                    </a:p>
                  </a:txBody>
                  <a:tcPr marL="91445" marR="91445" marT="45725" marB="45725"/>
                </a:tc>
                <a:tc>
                  <a:txBody>
                    <a:bodyPr/>
                    <a:lstStyle/>
                    <a:p>
                      <a:r>
                        <a:rPr lang="en-US" sz="1050" dirty="0"/>
                        <a:t>74</a:t>
                      </a:r>
                    </a:p>
                  </a:txBody>
                  <a:tcPr marL="91445" marR="91445" marT="45725" marB="45725"/>
                </a:tc>
                <a:tc>
                  <a:txBody>
                    <a:bodyPr/>
                    <a:lstStyle/>
                    <a:p>
                      <a:r>
                        <a:rPr lang="en-US" sz="1050" dirty="0"/>
                        <a:t>0</a:t>
                      </a:r>
                    </a:p>
                  </a:txBody>
                  <a:tcPr marL="91445" marR="91445" marT="45725" marB="45725"/>
                </a:tc>
                <a:tc>
                  <a:txBody>
                    <a:bodyPr/>
                    <a:lstStyle/>
                    <a:p>
                      <a:r>
                        <a:rPr lang="en-US" sz="1050" dirty="0"/>
                        <a:t>74</a:t>
                      </a:r>
                    </a:p>
                  </a:txBody>
                  <a:tcPr marL="91445" marR="91445" marT="45725" marB="45725"/>
                </a:tc>
                <a:tc>
                  <a:txBody>
                    <a:bodyPr/>
                    <a:lstStyle/>
                    <a:p>
                      <a:r>
                        <a:rPr lang="en-US" sz="1050" dirty="0"/>
                        <a:t>27</a:t>
                      </a:r>
                    </a:p>
                  </a:txBody>
                  <a:tcPr marL="91445" marR="91445" marT="45725" marB="45725"/>
                </a:tc>
                <a:extLst>
                  <a:ext uri="{0D108BD9-81ED-4DB2-BD59-A6C34878D82A}">
                    <a16:rowId xmlns:a16="http://schemas.microsoft.com/office/drawing/2014/main" val="10001"/>
                  </a:ext>
                </a:extLst>
              </a:tr>
              <a:tr h="367997">
                <a:tc>
                  <a:txBody>
                    <a:bodyPr/>
                    <a:lstStyle/>
                    <a:p>
                      <a:r>
                        <a:rPr lang="en-US" sz="1000" dirty="0"/>
                        <a:t>July 21 remote</a:t>
                      </a:r>
                    </a:p>
                  </a:txBody>
                  <a:tcPr marL="91445" marR="91445" marT="45725" marB="45725"/>
                </a:tc>
                <a:tc>
                  <a:txBody>
                    <a:bodyPr/>
                    <a:lstStyle/>
                    <a:p>
                      <a:r>
                        <a:rPr lang="en-US" sz="1050" dirty="0"/>
                        <a:t>57</a:t>
                      </a:r>
                    </a:p>
                  </a:txBody>
                  <a:tcPr marL="91445" marR="91445" marT="45725" marB="45725"/>
                </a:tc>
                <a:tc>
                  <a:txBody>
                    <a:bodyPr/>
                    <a:lstStyle/>
                    <a:p>
                      <a:r>
                        <a:rPr lang="en-US" sz="1050" dirty="0"/>
                        <a:t>0</a:t>
                      </a:r>
                    </a:p>
                  </a:txBody>
                  <a:tcPr marL="91445" marR="91445" marT="45725" marB="45725"/>
                </a:tc>
                <a:tc>
                  <a:txBody>
                    <a:bodyPr/>
                    <a:lstStyle/>
                    <a:p>
                      <a:r>
                        <a:rPr lang="en-US" sz="1050" dirty="0"/>
                        <a:t>57</a:t>
                      </a:r>
                    </a:p>
                  </a:txBody>
                  <a:tcPr marL="91445" marR="91445" marT="45725" marB="45725"/>
                </a:tc>
                <a:tc>
                  <a:txBody>
                    <a:bodyPr/>
                    <a:lstStyle/>
                    <a:p>
                      <a:r>
                        <a:rPr lang="en-US" sz="1050" dirty="0"/>
                        <a:t>23</a:t>
                      </a:r>
                    </a:p>
                  </a:txBody>
                  <a:tcPr marL="91445" marR="91445" marT="45725" marB="45725"/>
                </a:tc>
                <a:extLst>
                  <a:ext uri="{0D108BD9-81ED-4DB2-BD59-A6C34878D82A}">
                    <a16:rowId xmlns:a16="http://schemas.microsoft.com/office/drawing/2014/main" val="10002"/>
                  </a:ext>
                </a:extLst>
              </a:tr>
              <a:tr h="367997">
                <a:tc>
                  <a:txBody>
                    <a:bodyPr/>
                    <a:lstStyle/>
                    <a:p>
                      <a:r>
                        <a:rPr lang="en-US" sz="1000" dirty="0"/>
                        <a:t>August 21 remote</a:t>
                      </a:r>
                    </a:p>
                  </a:txBody>
                  <a:tcPr marL="91445" marR="91445" marT="45725" marB="45725"/>
                </a:tc>
                <a:tc>
                  <a:txBody>
                    <a:bodyPr/>
                    <a:lstStyle/>
                    <a:p>
                      <a:r>
                        <a:rPr lang="en-US" sz="1050" dirty="0"/>
                        <a:t>80</a:t>
                      </a:r>
                    </a:p>
                  </a:txBody>
                  <a:tcPr marL="91445" marR="91445" marT="45725" marB="45725"/>
                </a:tc>
                <a:tc>
                  <a:txBody>
                    <a:bodyPr/>
                    <a:lstStyle/>
                    <a:p>
                      <a:r>
                        <a:rPr lang="en-US" sz="1050" dirty="0"/>
                        <a:t>0</a:t>
                      </a:r>
                    </a:p>
                  </a:txBody>
                  <a:tcPr marL="91445" marR="91445" marT="45725" marB="45725"/>
                </a:tc>
                <a:tc>
                  <a:txBody>
                    <a:bodyPr/>
                    <a:lstStyle/>
                    <a:p>
                      <a:r>
                        <a:rPr lang="en-US" sz="1050" dirty="0"/>
                        <a:t>80</a:t>
                      </a:r>
                    </a:p>
                  </a:txBody>
                  <a:tcPr marL="91445" marR="91445" marT="45725" marB="45725"/>
                </a:tc>
                <a:tc>
                  <a:txBody>
                    <a:bodyPr/>
                    <a:lstStyle/>
                    <a:p>
                      <a:r>
                        <a:rPr lang="en-US" sz="1050" dirty="0"/>
                        <a:t>28</a:t>
                      </a:r>
                    </a:p>
                  </a:txBody>
                  <a:tcPr marL="91445" marR="91445" marT="45725" marB="45725"/>
                </a:tc>
                <a:extLst>
                  <a:ext uri="{0D108BD9-81ED-4DB2-BD59-A6C34878D82A}">
                    <a16:rowId xmlns:a16="http://schemas.microsoft.com/office/drawing/2014/main" val="10003"/>
                  </a:ext>
                </a:extLst>
              </a:tr>
              <a:tr h="367997">
                <a:tc>
                  <a:txBody>
                    <a:bodyPr/>
                    <a:lstStyle/>
                    <a:p>
                      <a:r>
                        <a:rPr lang="en-US" sz="1000" dirty="0"/>
                        <a:t>October 21 remote</a:t>
                      </a:r>
                    </a:p>
                  </a:txBody>
                  <a:tcPr marL="91445" marR="91445" marT="45725" marB="45725"/>
                </a:tc>
                <a:tc>
                  <a:txBody>
                    <a:bodyPr/>
                    <a:lstStyle/>
                    <a:p>
                      <a:r>
                        <a:rPr lang="en-US" sz="1050" dirty="0"/>
                        <a:t>54</a:t>
                      </a:r>
                    </a:p>
                  </a:txBody>
                  <a:tcPr marL="91445" marR="91445" marT="45725" marB="45725"/>
                </a:tc>
                <a:tc>
                  <a:txBody>
                    <a:bodyPr/>
                    <a:lstStyle/>
                    <a:p>
                      <a:r>
                        <a:rPr lang="en-US" sz="1050" dirty="0"/>
                        <a:t>0</a:t>
                      </a:r>
                    </a:p>
                  </a:txBody>
                  <a:tcPr marL="91445" marR="91445" marT="45725" marB="45725"/>
                </a:tc>
                <a:tc>
                  <a:txBody>
                    <a:bodyPr/>
                    <a:lstStyle/>
                    <a:p>
                      <a:r>
                        <a:rPr lang="en-US" sz="1050" dirty="0"/>
                        <a:t>54</a:t>
                      </a:r>
                    </a:p>
                  </a:txBody>
                  <a:tcPr marL="91445" marR="91445" marT="45725" marB="45725"/>
                </a:tc>
                <a:tc>
                  <a:txBody>
                    <a:bodyPr/>
                    <a:lstStyle/>
                    <a:p>
                      <a:r>
                        <a:rPr lang="en-US" sz="1050" dirty="0"/>
                        <a:t>22</a:t>
                      </a:r>
                    </a:p>
                  </a:txBody>
                  <a:tcPr marL="91445" marR="91445" marT="45725" marB="45725"/>
                </a:tc>
                <a:extLst>
                  <a:ext uri="{0D108BD9-81ED-4DB2-BD59-A6C34878D82A}">
                    <a16:rowId xmlns:a16="http://schemas.microsoft.com/office/drawing/2014/main" val="10004"/>
                  </a:ext>
                </a:extLst>
              </a:tr>
              <a:tr h="367997">
                <a:tc>
                  <a:txBody>
                    <a:bodyPr/>
                    <a:lstStyle/>
                    <a:p>
                      <a:r>
                        <a:rPr lang="en-US" sz="1000" dirty="0"/>
                        <a:t>December 21 remote</a:t>
                      </a:r>
                    </a:p>
                  </a:txBody>
                  <a:tcPr marL="91445" marR="91445" marT="45725" marB="45725"/>
                </a:tc>
                <a:tc>
                  <a:txBody>
                    <a:bodyPr/>
                    <a:lstStyle/>
                    <a:p>
                      <a:r>
                        <a:rPr lang="en-US" sz="1050" dirty="0"/>
                        <a:t>69</a:t>
                      </a:r>
                    </a:p>
                  </a:txBody>
                  <a:tcPr marL="91445" marR="91445" marT="45725" marB="45725"/>
                </a:tc>
                <a:tc>
                  <a:txBody>
                    <a:bodyPr/>
                    <a:lstStyle/>
                    <a:p>
                      <a:r>
                        <a:rPr lang="en-US" sz="1050" dirty="0"/>
                        <a:t>0</a:t>
                      </a:r>
                    </a:p>
                  </a:txBody>
                  <a:tcPr marL="91445" marR="91445" marT="45725" marB="45725"/>
                </a:tc>
                <a:tc>
                  <a:txBody>
                    <a:bodyPr/>
                    <a:lstStyle/>
                    <a:p>
                      <a:r>
                        <a:rPr lang="en-US" sz="1050" dirty="0"/>
                        <a:t>69</a:t>
                      </a:r>
                    </a:p>
                  </a:txBody>
                  <a:tcPr marL="91445" marR="91445" marT="45725" marB="45725"/>
                </a:tc>
                <a:tc>
                  <a:txBody>
                    <a:bodyPr/>
                    <a:lstStyle/>
                    <a:p>
                      <a:r>
                        <a:rPr lang="en-US" sz="1050" dirty="0"/>
                        <a:t>24</a:t>
                      </a:r>
                    </a:p>
                  </a:txBody>
                  <a:tcPr marL="91445" marR="91445" marT="45725" marB="45725"/>
                </a:tc>
                <a:extLst>
                  <a:ext uri="{0D108BD9-81ED-4DB2-BD59-A6C34878D82A}">
                    <a16:rowId xmlns:a16="http://schemas.microsoft.com/office/drawing/2014/main" val="10005"/>
                  </a:ext>
                </a:extLst>
              </a:tr>
              <a:tr h="367997">
                <a:tc>
                  <a:txBody>
                    <a:bodyPr/>
                    <a:lstStyle/>
                    <a:p>
                      <a:r>
                        <a:rPr lang="en-US" sz="1000" dirty="0"/>
                        <a:t>January 22 remote</a:t>
                      </a:r>
                    </a:p>
                  </a:txBody>
                  <a:tcPr marL="91445" marR="91445" marT="45725" marB="45725"/>
                </a:tc>
                <a:tc>
                  <a:txBody>
                    <a:bodyPr/>
                    <a:lstStyle/>
                    <a:p>
                      <a:r>
                        <a:rPr lang="en-US" sz="1050" dirty="0"/>
                        <a:t>66</a:t>
                      </a:r>
                    </a:p>
                  </a:txBody>
                  <a:tcPr marL="91445" marR="91445" marT="45725" marB="45725"/>
                </a:tc>
                <a:tc>
                  <a:txBody>
                    <a:bodyPr/>
                    <a:lstStyle/>
                    <a:p>
                      <a:r>
                        <a:rPr lang="en-US" sz="1050" dirty="0"/>
                        <a:t>0</a:t>
                      </a:r>
                    </a:p>
                  </a:txBody>
                  <a:tcPr marL="91445" marR="91445" marT="45725" marB="45725"/>
                </a:tc>
                <a:tc>
                  <a:txBody>
                    <a:bodyPr/>
                    <a:lstStyle/>
                    <a:p>
                      <a:r>
                        <a:rPr lang="en-US" sz="1050" dirty="0"/>
                        <a:t>66</a:t>
                      </a:r>
                    </a:p>
                  </a:txBody>
                  <a:tcPr marL="91445" marR="91445" marT="45725" marB="45725"/>
                </a:tc>
                <a:tc>
                  <a:txBody>
                    <a:bodyPr/>
                    <a:lstStyle/>
                    <a:p>
                      <a:r>
                        <a:rPr lang="en-US" sz="1050" dirty="0"/>
                        <a:t>29</a:t>
                      </a:r>
                    </a:p>
                  </a:txBody>
                  <a:tcPr marL="91445" marR="91445" marT="45725" marB="45725"/>
                </a:tc>
                <a:extLst>
                  <a:ext uri="{0D108BD9-81ED-4DB2-BD59-A6C34878D82A}">
                    <a16:rowId xmlns:a16="http://schemas.microsoft.com/office/drawing/2014/main" val="10006"/>
                  </a:ext>
                </a:extLst>
              </a:tr>
              <a:tr h="367997">
                <a:tc>
                  <a:txBody>
                    <a:bodyPr/>
                    <a:lstStyle/>
                    <a:p>
                      <a:r>
                        <a:rPr lang="en-US" sz="1000" dirty="0"/>
                        <a:t>March 22 remote</a:t>
                      </a:r>
                    </a:p>
                  </a:txBody>
                  <a:tcPr marL="91445" marR="91445" marT="45725" marB="45725"/>
                </a:tc>
                <a:tc>
                  <a:txBody>
                    <a:bodyPr/>
                    <a:lstStyle/>
                    <a:p>
                      <a:r>
                        <a:rPr lang="en-US" sz="1050" dirty="0"/>
                        <a:t>92</a:t>
                      </a:r>
                    </a:p>
                  </a:txBody>
                  <a:tcPr marL="91445" marR="91445" marT="45725" marB="45725"/>
                </a:tc>
                <a:tc>
                  <a:txBody>
                    <a:bodyPr/>
                    <a:lstStyle/>
                    <a:p>
                      <a:r>
                        <a:rPr lang="en-US" sz="1050" dirty="0"/>
                        <a:t>0</a:t>
                      </a:r>
                    </a:p>
                  </a:txBody>
                  <a:tcPr marL="91445" marR="91445" marT="45725" marB="45725"/>
                </a:tc>
                <a:tc>
                  <a:txBody>
                    <a:bodyPr/>
                    <a:lstStyle/>
                    <a:p>
                      <a:r>
                        <a:rPr lang="en-US" sz="1050" dirty="0"/>
                        <a:t>92</a:t>
                      </a:r>
                    </a:p>
                  </a:txBody>
                  <a:tcPr marL="91445" marR="91445" marT="45725" marB="45725"/>
                </a:tc>
                <a:tc>
                  <a:txBody>
                    <a:bodyPr/>
                    <a:lstStyle/>
                    <a:p>
                      <a:r>
                        <a:rPr lang="en-US" sz="1050" dirty="0"/>
                        <a:t>30</a:t>
                      </a:r>
                    </a:p>
                  </a:txBody>
                  <a:tcPr marL="91445" marR="91445" marT="45725" marB="45725"/>
                </a:tc>
                <a:extLst>
                  <a:ext uri="{0D108BD9-81ED-4DB2-BD59-A6C34878D82A}">
                    <a16:rowId xmlns:a16="http://schemas.microsoft.com/office/drawing/2014/main" val="10007"/>
                  </a:ext>
                </a:extLst>
              </a:tr>
              <a:tr h="367997">
                <a:tc>
                  <a:txBody>
                    <a:bodyPr/>
                    <a:lstStyle/>
                    <a:p>
                      <a:r>
                        <a:rPr lang="en-US" sz="1000" dirty="0"/>
                        <a:t>June 22 remote</a:t>
                      </a:r>
                    </a:p>
                  </a:txBody>
                  <a:tcPr marL="91445" marR="91445" marT="45725" marB="45725"/>
                </a:tc>
                <a:tc>
                  <a:txBody>
                    <a:bodyPr/>
                    <a:lstStyle/>
                    <a:p>
                      <a:r>
                        <a:rPr lang="en-US" sz="1050" dirty="0"/>
                        <a:t>59</a:t>
                      </a:r>
                    </a:p>
                  </a:txBody>
                  <a:tcPr marL="91445" marR="91445" marT="45725" marB="45725"/>
                </a:tc>
                <a:tc>
                  <a:txBody>
                    <a:bodyPr/>
                    <a:lstStyle/>
                    <a:p>
                      <a:r>
                        <a:rPr lang="en-US" sz="1050" dirty="0"/>
                        <a:t>0</a:t>
                      </a:r>
                    </a:p>
                  </a:txBody>
                  <a:tcPr marL="91445" marR="91445" marT="45725" marB="45725"/>
                </a:tc>
                <a:tc>
                  <a:txBody>
                    <a:bodyPr/>
                    <a:lstStyle/>
                    <a:p>
                      <a:r>
                        <a:rPr lang="en-US" sz="1050" dirty="0"/>
                        <a:t>59</a:t>
                      </a:r>
                    </a:p>
                  </a:txBody>
                  <a:tcPr marL="91445" marR="91445" marT="45725" marB="45725"/>
                </a:tc>
                <a:tc>
                  <a:txBody>
                    <a:bodyPr/>
                    <a:lstStyle/>
                    <a:p>
                      <a:r>
                        <a:rPr lang="en-US" sz="1050" dirty="0"/>
                        <a:t>23</a:t>
                      </a:r>
                    </a:p>
                  </a:txBody>
                  <a:tcPr marL="91445" marR="91445" marT="45725" marB="45725"/>
                </a:tc>
                <a:extLst>
                  <a:ext uri="{0D108BD9-81ED-4DB2-BD59-A6C34878D82A}">
                    <a16:rowId xmlns:a16="http://schemas.microsoft.com/office/drawing/2014/main" val="10008"/>
                  </a:ext>
                </a:extLst>
              </a:tr>
              <a:tr h="367997">
                <a:tc>
                  <a:txBody>
                    <a:bodyPr/>
                    <a:lstStyle/>
                    <a:p>
                      <a:r>
                        <a:rPr lang="en-US" sz="1000" dirty="0"/>
                        <a:t>July 22  San Francisco “mixed”</a:t>
                      </a:r>
                    </a:p>
                  </a:txBody>
                  <a:tcPr marL="91445" marR="91445" marT="45725" marB="45725"/>
                </a:tc>
                <a:tc>
                  <a:txBody>
                    <a:bodyPr/>
                    <a:lstStyle/>
                    <a:p>
                      <a:r>
                        <a:rPr lang="en-US" sz="1050" dirty="0"/>
                        <a:t>62</a:t>
                      </a:r>
                    </a:p>
                  </a:txBody>
                  <a:tcPr marL="91445" marR="91445" marT="45725" marB="45725"/>
                </a:tc>
                <a:tc>
                  <a:txBody>
                    <a:bodyPr/>
                    <a:lstStyle/>
                    <a:p>
                      <a:r>
                        <a:rPr lang="en-US" sz="1050" dirty="0"/>
                        <a:t>19</a:t>
                      </a:r>
                    </a:p>
                  </a:txBody>
                  <a:tcPr marL="91445" marR="91445" marT="45725" marB="45725"/>
                </a:tc>
                <a:tc>
                  <a:txBody>
                    <a:bodyPr/>
                    <a:lstStyle/>
                    <a:p>
                      <a:r>
                        <a:rPr lang="en-US" sz="1050" dirty="0"/>
                        <a:t>43</a:t>
                      </a:r>
                    </a:p>
                  </a:txBody>
                  <a:tcPr marL="91445" marR="91445" marT="45725" marB="45725"/>
                </a:tc>
                <a:tc>
                  <a:txBody>
                    <a:bodyPr/>
                    <a:lstStyle/>
                    <a:p>
                      <a:r>
                        <a:rPr lang="en-US" sz="1050" dirty="0"/>
                        <a:t>24</a:t>
                      </a:r>
                    </a:p>
                  </a:txBody>
                  <a:tcPr marL="91445" marR="91445" marT="45725" marB="45725"/>
                </a:tc>
                <a:extLst>
                  <a:ext uri="{0D108BD9-81ED-4DB2-BD59-A6C34878D82A}">
                    <a16:rowId xmlns:a16="http://schemas.microsoft.com/office/drawing/2014/main" val="10009"/>
                  </a:ext>
                </a:extLst>
              </a:tr>
              <a:tr h="322088">
                <a:tc>
                  <a:txBody>
                    <a:bodyPr/>
                    <a:lstStyle/>
                    <a:p>
                      <a:r>
                        <a:rPr lang="en-US" sz="1000" dirty="0"/>
                        <a:t>September 22 remote</a:t>
                      </a:r>
                    </a:p>
                  </a:txBody>
                  <a:tcPr marL="91445" marR="91445" marT="45725" marB="45725"/>
                </a:tc>
                <a:tc>
                  <a:txBody>
                    <a:bodyPr/>
                    <a:lstStyle/>
                    <a:p>
                      <a:r>
                        <a:rPr lang="en-US" sz="1050" dirty="0"/>
                        <a:t>44</a:t>
                      </a:r>
                    </a:p>
                  </a:txBody>
                  <a:tcPr marL="91445" marR="91445" marT="45725" marB="45725"/>
                </a:tc>
                <a:tc>
                  <a:txBody>
                    <a:bodyPr/>
                    <a:lstStyle/>
                    <a:p>
                      <a:r>
                        <a:rPr lang="en-US" sz="1050" dirty="0"/>
                        <a:t>0</a:t>
                      </a:r>
                    </a:p>
                  </a:txBody>
                  <a:tcPr marL="91445" marR="91445" marT="45725" marB="45725"/>
                </a:tc>
                <a:tc>
                  <a:txBody>
                    <a:bodyPr/>
                    <a:lstStyle/>
                    <a:p>
                      <a:r>
                        <a:rPr lang="en-US" sz="1050" dirty="0"/>
                        <a:t>44</a:t>
                      </a:r>
                    </a:p>
                  </a:txBody>
                  <a:tcPr marL="91445" marR="91445" marT="45725" marB="45725"/>
                </a:tc>
                <a:tc>
                  <a:txBody>
                    <a:bodyPr/>
                    <a:lstStyle/>
                    <a:p>
                      <a:r>
                        <a:rPr lang="en-US" sz="1050" dirty="0"/>
                        <a:t>20</a:t>
                      </a:r>
                    </a:p>
                  </a:txBody>
                  <a:tcPr marL="91445" marR="91445" marT="45725" marB="45725"/>
                </a:tc>
                <a:extLst>
                  <a:ext uri="{0D108BD9-81ED-4DB2-BD59-A6C34878D82A}">
                    <a16:rowId xmlns:a16="http://schemas.microsoft.com/office/drawing/2014/main" val="190677444"/>
                  </a:ext>
                </a:extLst>
              </a:tr>
              <a:tr h="322088">
                <a:tc>
                  <a:txBody>
                    <a:bodyPr/>
                    <a:lstStyle/>
                    <a:p>
                      <a:r>
                        <a:rPr lang="en-US" sz="1000" dirty="0"/>
                        <a:t>November 22</a:t>
                      </a:r>
                      <a:br>
                        <a:rPr lang="en-US" sz="1000" dirty="0"/>
                      </a:br>
                      <a:r>
                        <a:rPr lang="en-US" sz="1000" dirty="0"/>
                        <a:t>A </a:t>
                      </a:r>
                      <a:r>
                        <a:rPr lang="en-US" sz="1000" dirty="0" err="1"/>
                        <a:t>Coruña</a:t>
                      </a:r>
                      <a:r>
                        <a:rPr lang="en-US" sz="1000" dirty="0"/>
                        <a:t> “mixed”</a:t>
                      </a:r>
                    </a:p>
                  </a:txBody>
                  <a:tcPr marL="91445" marR="91445" marT="45725" marB="45725"/>
                </a:tc>
                <a:tc>
                  <a:txBody>
                    <a:bodyPr/>
                    <a:lstStyle/>
                    <a:p>
                      <a:r>
                        <a:rPr lang="en-US" sz="1000" dirty="0"/>
                        <a:t>62</a:t>
                      </a:r>
                    </a:p>
                  </a:txBody>
                  <a:tcPr marL="91445" marR="91445" marT="45725" marB="45725"/>
                </a:tc>
                <a:tc>
                  <a:txBody>
                    <a:bodyPr/>
                    <a:lstStyle/>
                    <a:p>
                      <a:r>
                        <a:rPr lang="en-US" sz="1000" dirty="0"/>
                        <a:t>19</a:t>
                      </a:r>
                    </a:p>
                  </a:txBody>
                  <a:tcPr marL="91445" marR="91445" marT="45725" marB="45725"/>
                </a:tc>
                <a:tc>
                  <a:txBody>
                    <a:bodyPr/>
                    <a:lstStyle/>
                    <a:p>
                      <a:r>
                        <a:rPr lang="en-US" sz="1000" dirty="0"/>
                        <a:t>43</a:t>
                      </a:r>
                    </a:p>
                  </a:txBody>
                  <a:tcPr marL="91445" marR="91445" marT="45725" marB="45725"/>
                </a:tc>
                <a:tc>
                  <a:txBody>
                    <a:bodyPr/>
                    <a:lstStyle/>
                    <a:p>
                      <a:r>
                        <a:rPr lang="en-US" sz="1000" dirty="0"/>
                        <a:t>23</a:t>
                      </a:r>
                    </a:p>
                  </a:txBody>
                  <a:tcPr marL="91445" marR="91445" marT="45725" marB="45725"/>
                </a:tc>
                <a:extLst>
                  <a:ext uri="{0D108BD9-81ED-4DB2-BD59-A6C34878D82A}">
                    <a16:rowId xmlns:a16="http://schemas.microsoft.com/office/drawing/2014/main" val="2495026260"/>
                  </a:ext>
                </a:extLst>
              </a:tr>
              <a:tr h="322088">
                <a:tc>
                  <a:txBody>
                    <a:bodyPr/>
                    <a:lstStyle/>
                    <a:p>
                      <a:r>
                        <a:rPr lang="en-US" sz="1000" dirty="0"/>
                        <a:t>January 2023 remote</a:t>
                      </a:r>
                    </a:p>
                  </a:txBody>
                  <a:tcPr marL="91445" marR="91445" marT="45725" marB="45725"/>
                </a:tc>
                <a:tc>
                  <a:txBody>
                    <a:bodyPr/>
                    <a:lstStyle/>
                    <a:p>
                      <a:r>
                        <a:rPr lang="en-US" sz="1000" dirty="0"/>
                        <a:t>68</a:t>
                      </a:r>
                    </a:p>
                  </a:txBody>
                  <a:tcPr marL="91445" marR="91445" marT="45725" marB="45725"/>
                </a:tc>
                <a:tc>
                  <a:txBody>
                    <a:bodyPr/>
                    <a:lstStyle/>
                    <a:p>
                      <a:r>
                        <a:rPr lang="en-US" sz="1000" dirty="0"/>
                        <a:t>0</a:t>
                      </a:r>
                    </a:p>
                  </a:txBody>
                  <a:tcPr marL="91445" marR="91445" marT="45725" marB="45725"/>
                </a:tc>
                <a:tc>
                  <a:txBody>
                    <a:bodyPr/>
                    <a:lstStyle/>
                    <a:p>
                      <a:r>
                        <a:rPr lang="en-US" sz="1000" dirty="0"/>
                        <a:t>68</a:t>
                      </a:r>
                    </a:p>
                  </a:txBody>
                  <a:tcPr marL="91445" marR="91445" marT="45725" marB="45725"/>
                </a:tc>
                <a:tc>
                  <a:txBody>
                    <a:bodyPr/>
                    <a:lstStyle/>
                    <a:p>
                      <a:r>
                        <a:rPr lang="en-US" sz="1000" dirty="0"/>
                        <a:t>27</a:t>
                      </a:r>
                    </a:p>
                  </a:txBody>
                  <a:tcPr marL="91445" marR="91445" marT="45725" marB="45725"/>
                </a:tc>
                <a:extLst>
                  <a:ext uri="{0D108BD9-81ED-4DB2-BD59-A6C34878D82A}">
                    <a16:rowId xmlns:a16="http://schemas.microsoft.com/office/drawing/2014/main" val="4189307022"/>
                  </a:ext>
                </a:extLst>
              </a:tr>
            </a:tbl>
          </a:graphicData>
        </a:graphic>
      </p:graphicFrame>
      <p:sp>
        <p:nvSpPr>
          <p:cNvPr id="18503" name="Footer Placeholder 3">
            <a:extLst>
              <a:ext uri="{FF2B5EF4-FFF2-40B4-BE49-F238E27FC236}">
                <a16:creationId xmlns:a16="http://schemas.microsoft.com/office/drawing/2014/main" id="{EEC271EB-D466-473D-9624-BF2AF5D64C06}"/>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20826C76-424C-47A7-B473-40A6CB15FE75}" type="slidenum">
              <a:rPr lang="en-US" altLang="en-US" smtClean="0">
                <a:solidFill>
                  <a:srgbClr val="000000"/>
                </a:solidFill>
                <a:ea typeface="ＭＳ Ｐゴシック" panose="020B0600070205080204" pitchFamily="34" charset="-128"/>
              </a:rPr>
              <a:pPr/>
              <a:t>21</a:t>
            </a:fld>
            <a:endParaRPr lang="en-US"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03941495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87CB56B-9BE5-4A13-9752-994C6294DC79}"/>
              </a:ext>
            </a:extLst>
          </p:cNvPr>
          <p:cNvSpPr>
            <a:spLocks noGrp="1" noChangeArrowheads="1"/>
          </p:cNvSpPr>
          <p:nvPr>
            <p:ph type="title"/>
          </p:nvPr>
        </p:nvSpPr>
        <p:spPr/>
        <p:txBody>
          <a:bodyPr/>
          <a:lstStyle/>
          <a:p>
            <a:r>
              <a:rPr lang="en-US" altLang="fr-FR" dirty="0"/>
              <a:t>Recent TC39 Meeting participation (3)</a:t>
            </a:r>
          </a:p>
        </p:txBody>
      </p:sp>
      <p:graphicFrame>
        <p:nvGraphicFramePr>
          <p:cNvPr id="5" name="Content Placeholder 4">
            <a:extLst>
              <a:ext uri="{FF2B5EF4-FFF2-40B4-BE49-F238E27FC236}">
                <a16:creationId xmlns:a16="http://schemas.microsoft.com/office/drawing/2014/main" id="{441B7B3B-1C6E-4293-BA4D-02AD4FD84F2E}"/>
              </a:ext>
            </a:extLst>
          </p:cNvPr>
          <p:cNvGraphicFramePr>
            <a:graphicFrameLocks noGrp="1"/>
          </p:cNvGraphicFramePr>
          <p:nvPr>
            <p:ph idx="1"/>
            <p:extLst>
              <p:ext uri="{D42A27DB-BD31-4B8C-83A1-F6EECF244321}">
                <p14:modId xmlns:p14="http://schemas.microsoft.com/office/powerpoint/2010/main" val="4279505326"/>
              </p:ext>
            </p:extLst>
          </p:nvPr>
        </p:nvGraphicFramePr>
        <p:xfrm>
          <a:off x="830510" y="1289168"/>
          <a:ext cx="7870550" cy="4855140"/>
        </p:xfrm>
        <a:graphic>
          <a:graphicData uri="http://schemas.openxmlformats.org/drawingml/2006/table">
            <a:tbl>
              <a:tblPr firstRow="1" bandRow="1">
                <a:tableStyleId>{5C22544A-7EE6-4342-B048-85BDC9FD1C3A}</a:tableStyleId>
              </a:tblPr>
              <a:tblGrid>
                <a:gridCol w="1466222">
                  <a:extLst>
                    <a:ext uri="{9D8B030D-6E8A-4147-A177-3AD203B41FA5}">
                      <a16:colId xmlns:a16="http://schemas.microsoft.com/office/drawing/2014/main" val="20000"/>
                    </a:ext>
                  </a:extLst>
                </a:gridCol>
                <a:gridCol w="1601082">
                  <a:extLst>
                    <a:ext uri="{9D8B030D-6E8A-4147-A177-3AD203B41FA5}">
                      <a16:colId xmlns:a16="http://schemas.microsoft.com/office/drawing/2014/main" val="20001"/>
                    </a:ext>
                  </a:extLst>
                </a:gridCol>
                <a:gridCol w="1601082">
                  <a:extLst>
                    <a:ext uri="{9D8B030D-6E8A-4147-A177-3AD203B41FA5}">
                      <a16:colId xmlns:a16="http://schemas.microsoft.com/office/drawing/2014/main" val="20002"/>
                    </a:ext>
                  </a:extLst>
                </a:gridCol>
                <a:gridCol w="1601082">
                  <a:extLst>
                    <a:ext uri="{9D8B030D-6E8A-4147-A177-3AD203B41FA5}">
                      <a16:colId xmlns:a16="http://schemas.microsoft.com/office/drawing/2014/main" val="20003"/>
                    </a:ext>
                  </a:extLst>
                </a:gridCol>
                <a:gridCol w="1601082">
                  <a:extLst>
                    <a:ext uri="{9D8B030D-6E8A-4147-A177-3AD203B41FA5}">
                      <a16:colId xmlns:a16="http://schemas.microsoft.com/office/drawing/2014/main" val="20004"/>
                    </a:ext>
                  </a:extLst>
                </a:gridCol>
              </a:tblGrid>
              <a:tr h="509531">
                <a:tc>
                  <a:txBody>
                    <a:bodyPr/>
                    <a:lstStyle/>
                    <a:p>
                      <a:r>
                        <a:rPr lang="en-US" sz="1400" dirty="0"/>
                        <a:t>Meeting</a:t>
                      </a:r>
                      <a:r>
                        <a:rPr lang="en-US" sz="1600" dirty="0"/>
                        <a:t> </a:t>
                      </a:r>
                      <a:r>
                        <a:rPr lang="en-US" sz="1400" dirty="0"/>
                        <a:t>2021-2022</a:t>
                      </a:r>
                      <a:endParaRPr lang="en-US" sz="1600" dirty="0"/>
                    </a:p>
                  </a:txBody>
                  <a:tcPr marL="91445" marR="91445" marT="45725" marB="45725"/>
                </a:tc>
                <a:tc>
                  <a:txBody>
                    <a:bodyPr/>
                    <a:lstStyle/>
                    <a:p>
                      <a:r>
                        <a:rPr lang="en-US" sz="1400" dirty="0"/>
                        <a:t>Total</a:t>
                      </a:r>
                    </a:p>
                  </a:txBody>
                  <a:tcPr marL="91445" marR="91445" marT="45725" marB="45725"/>
                </a:tc>
                <a:tc>
                  <a:txBody>
                    <a:bodyPr/>
                    <a:lstStyle/>
                    <a:p>
                      <a:r>
                        <a:rPr lang="en-US" sz="1400" dirty="0"/>
                        <a:t>Local</a:t>
                      </a:r>
                    </a:p>
                  </a:txBody>
                  <a:tcPr marL="91445" marR="91445" marT="45725" marB="45725"/>
                </a:tc>
                <a:tc>
                  <a:txBody>
                    <a:bodyPr/>
                    <a:lstStyle/>
                    <a:p>
                      <a:r>
                        <a:rPr lang="en-US" sz="1400" dirty="0"/>
                        <a:t>Remote</a:t>
                      </a:r>
                    </a:p>
                  </a:txBody>
                  <a:tcPr marL="91445" marR="91445" marT="45725" marB="45725"/>
                </a:tc>
                <a:tc>
                  <a:txBody>
                    <a:bodyPr/>
                    <a:lstStyle/>
                    <a:p>
                      <a:r>
                        <a:rPr lang="en-US" sz="1400" dirty="0"/>
                        <a:t>Companies</a:t>
                      </a:r>
                    </a:p>
                  </a:txBody>
                  <a:tcPr marL="91445" marR="91445" marT="45725" marB="45725"/>
                </a:tc>
                <a:extLst>
                  <a:ext uri="{0D108BD9-81ED-4DB2-BD59-A6C34878D82A}">
                    <a16:rowId xmlns:a16="http://schemas.microsoft.com/office/drawing/2014/main" val="10000"/>
                  </a:ext>
                </a:extLst>
              </a:tr>
              <a:tr h="367997">
                <a:tc>
                  <a:txBody>
                    <a:bodyPr/>
                    <a:lstStyle/>
                    <a:p>
                      <a:r>
                        <a:rPr lang="en-US" sz="1000" dirty="0"/>
                        <a:t>March 23 “mixed”</a:t>
                      </a:r>
                      <a:br>
                        <a:rPr lang="en-US" sz="1000" dirty="0"/>
                      </a:br>
                      <a:r>
                        <a:rPr lang="en-US" sz="1000" dirty="0"/>
                        <a:t>Seattle</a:t>
                      </a:r>
                    </a:p>
                  </a:txBody>
                  <a:tcPr marL="91445" marR="91445" marT="45725" marB="45725"/>
                </a:tc>
                <a:tc>
                  <a:txBody>
                    <a:bodyPr/>
                    <a:lstStyle/>
                    <a:p>
                      <a:r>
                        <a:rPr lang="en-US" sz="1050" dirty="0"/>
                        <a:t>65</a:t>
                      </a:r>
                    </a:p>
                  </a:txBody>
                  <a:tcPr marL="91445" marR="91445" marT="45725" marB="45725"/>
                </a:tc>
                <a:tc>
                  <a:txBody>
                    <a:bodyPr/>
                    <a:lstStyle/>
                    <a:p>
                      <a:r>
                        <a:rPr lang="en-US" sz="1050" dirty="0"/>
                        <a:t>20</a:t>
                      </a:r>
                    </a:p>
                  </a:txBody>
                  <a:tcPr marL="91445" marR="91445" marT="45725" marB="45725"/>
                </a:tc>
                <a:tc>
                  <a:txBody>
                    <a:bodyPr/>
                    <a:lstStyle/>
                    <a:p>
                      <a:r>
                        <a:rPr lang="en-US" sz="1050" dirty="0"/>
                        <a:t>45</a:t>
                      </a:r>
                    </a:p>
                  </a:txBody>
                  <a:tcPr marL="91445" marR="91445" marT="45725" marB="45725"/>
                </a:tc>
                <a:tc>
                  <a:txBody>
                    <a:bodyPr/>
                    <a:lstStyle/>
                    <a:p>
                      <a:r>
                        <a:rPr lang="en-US" sz="1050" dirty="0"/>
                        <a:t>24</a:t>
                      </a:r>
                    </a:p>
                  </a:txBody>
                  <a:tcPr marL="91445" marR="91445" marT="45725" marB="45725"/>
                </a:tc>
                <a:extLst>
                  <a:ext uri="{0D108BD9-81ED-4DB2-BD59-A6C34878D82A}">
                    <a16:rowId xmlns:a16="http://schemas.microsoft.com/office/drawing/2014/main" val="10001"/>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2"/>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3"/>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4"/>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5"/>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6"/>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7"/>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8"/>
                  </a:ext>
                </a:extLst>
              </a:tr>
              <a:tr h="367997">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0009"/>
                  </a:ext>
                </a:extLst>
              </a:tr>
              <a:tr h="322088">
                <a:tc>
                  <a:txBody>
                    <a:bodyPr/>
                    <a:lstStyle/>
                    <a:p>
                      <a:endParaRPr lang="en-US" sz="100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tc>
                  <a:txBody>
                    <a:bodyPr/>
                    <a:lstStyle/>
                    <a:p>
                      <a:endParaRPr lang="en-US" sz="1050" dirty="0"/>
                    </a:p>
                  </a:txBody>
                  <a:tcPr marL="91445" marR="91445" marT="45725" marB="45725"/>
                </a:tc>
                <a:extLst>
                  <a:ext uri="{0D108BD9-81ED-4DB2-BD59-A6C34878D82A}">
                    <a16:rowId xmlns:a16="http://schemas.microsoft.com/office/drawing/2014/main" val="190677444"/>
                  </a:ext>
                </a:extLst>
              </a:tr>
              <a:tr h="322088">
                <a:tc>
                  <a:txBody>
                    <a:bodyPr/>
                    <a:lstStyle/>
                    <a:p>
                      <a:endParaRPr lang="en-US" sz="1000" dirty="0"/>
                    </a:p>
                  </a:txBody>
                  <a:tcPr marL="91445" marR="91445" marT="45725" marB="45725"/>
                </a:tc>
                <a:tc>
                  <a:txBody>
                    <a:bodyPr/>
                    <a:lstStyle/>
                    <a:p>
                      <a:endParaRPr lang="en-US" sz="1000" dirty="0"/>
                    </a:p>
                  </a:txBody>
                  <a:tcPr marL="91445" marR="91445" marT="45725" marB="45725"/>
                </a:tc>
                <a:tc>
                  <a:txBody>
                    <a:bodyPr/>
                    <a:lstStyle/>
                    <a:p>
                      <a:endParaRPr lang="en-US" sz="1000" dirty="0"/>
                    </a:p>
                  </a:txBody>
                  <a:tcPr marL="91445" marR="91445" marT="45725" marB="45725"/>
                </a:tc>
                <a:tc>
                  <a:txBody>
                    <a:bodyPr/>
                    <a:lstStyle/>
                    <a:p>
                      <a:endParaRPr lang="en-US" sz="1000" dirty="0"/>
                    </a:p>
                  </a:txBody>
                  <a:tcPr marL="91445" marR="91445" marT="45725" marB="45725"/>
                </a:tc>
                <a:tc>
                  <a:txBody>
                    <a:bodyPr/>
                    <a:lstStyle/>
                    <a:p>
                      <a:endParaRPr lang="en-US" sz="1000" dirty="0"/>
                    </a:p>
                  </a:txBody>
                  <a:tcPr marL="91445" marR="91445" marT="45725" marB="45725"/>
                </a:tc>
                <a:extLst>
                  <a:ext uri="{0D108BD9-81ED-4DB2-BD59-A6C34878D82A}">
                    <a16:rowId xmlns:a16="http://schemas.microsoft.com/office/drawing/2014/main" val="2495026260"/>
                  </a:ext>
                </a:extLst>
              </a:tr>
              <a:tr h="322088">
                <a:tc>
                  <a:txBody>
                    <a:bodyPr/>
                    <a:lstStyle/>
                    <a:p>
                      <a:endParaRPr lang="en-US" sz="1000" dirty="0"/>
                    </a:p>
                  </a:txBody>
                  <a:tcPr marL="91445" marR="91445" marT="45725" marB="45725"/>
                </a:tc>
                <a:tc>
                  <a:txBody>
                    <a:bodyPr/>
                    <a:lstStyle/>
                    <a:p>
                      <a:endParaRPr lang="en-US" sz="1000" dirty="0"/>
                    </a:p>
                  </a:txBody>
                  <a:tcPr marL="91445" marR="91445" marT="45725" marB="45725"/>
                </a:tc>
                <a:tc>
                  <a:txBody>
                    <a:bodyPr/>
                    <a:lstStyle/>
                    <a:p>
                      <a:endParaRPr lang="en-US" sz="1000" dirty="0"/>
                    </a:p>
                  </a:txBody>
                  <a:tcPr marL="91445" marR="91445" marT="45725" marB="45725"/>
                </a:tc>
                <a:tc>
                  <a:txBody>
                    <a:bodyPr/>
                    <a:lstStyle/>
                    <a:p>
                      <a:endParaRPr lang="en-US" sz="1000" dirty="0"/>
                    </a:p>
                  </a:txBody>
                  <a:tcPr marL="91445" marR="91445" marT="45725" marB="45725"/>
                </a:tc>
                <a:tc>
                  <a:txBody>
                    <a:bodyPr/>
                    <a:lstStyle/>
                    <a:p>
                      <a:endParaRPr lang="en-US" sz="1000" dirty="0"/>
                    </a:p>
                  </a:txBody>
                  <a:tcPr marL="91445" marR="91445" marT="45725" marB="45725"/>
                </a:tc>
                <a:extLst>
                  <a:ext uri="{0D108BD9-81ED-4DB2-BD59-A6C34878D82A}">
                    <a16:rowId xmlns:a16="http://schemas.microsoft.com/office/drawing/2014/main" val="4189307022"/>
                  </a:ext>
                </a:extLst>
              </a:tr>
            </a:tbl>
          </a:graphicData>
        </a:graphic>
      </p:graphicFrame>
      <p:sp>
        <p:nvSpPr>
          <p:cNvPr id="18503" name="Footer Placeholder 3">
            <a:extLst>
              <a:ext uri="{FF2B5EF4-FFF2-40B4-BE49-F238E27FC236}">
                <a16:creationId xmlns:a16="http://schemas.microsoft.com/office/drawing/2014/main" id="{EEC271EB-D466-473D-9624-BF2AF5D64C06}"/>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20826C76-424C-47A7-B473-40A6CB15FE75}" type="slidenum">
              <a:rPr lang="en-US" altLang="en-US" smtClean="0">
                <a:solidFill>
                  <a:srgbClr val="000000"/>
                </a:solidFill>
                <a:ea typeface="ＭＳ Ｐゴシック" panose="020B0600070205080204" pitchFamily="34" charset="-128"/>
              </a:rPr>
              <a:pPr/>
              <a:t>22</a:t>
            </a:fld>
            <a:endParaRPr lang="en-US"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1338217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DDCD-B2AB-D35B-768B-AB19F2631E24}"/>
              </a:ext>
            </a:extLst>
          </p:cNvPr>
          <p:cNvSpPr>
            <a:spLocks noGrp="1"/>
          </p:cNvSpPr>
          <p:nvPr>
            <p:ph type="title"/>
          </p:nvPr>
        </p:nvSpPr>
        <p:spPr/>
        <p:txBody>
          <a:bodyPr/>
          <a:lstStyle/>
          <a:p>
            <a:r>
              <a:rPr lang="en-US" dirty="0"/>
              <a:t>TC39 Plenary Schedule 2023</a:t>
            </a:r>
          </a:p>
        </p:txBody>
      </p:sp>
      <p:sp>
        <p:nvSpPr>
          <p:cNvPr id="3" name="Footer Placeholder 2">
            <a:extLst>
              <a:ext uri="{FF2B5EF4-FFF2-40B4-BE49-F238E27FC236}">
                <a16:creationId xmlns:a16="http://schemas.microsoft.com/office/drawing/2014/main" id="{328925FE-46D8-6194-62DF-39AD84B65CF3}"/>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084D97F8-8756-42B2-A185-9D18385A6233}" type="slidenum">
              <a:rPr lang="en-US" altLang="en-US" smtClean="0"/>
              <a:pPr>
                <a:defRPr/>
              </a:pPr>
              <a:t>23</a:t>
            </a:fld>
            <a:endParaRPr lang="en-US" altLang="en-US"/>
          </a:p>
        </p:txBody>
      </p:sp>
      <p:graphicFrame>
        <p:nvGraphicFramePr>
          <p:cNvPr id="4" name="Table 3">
            <a:extLst>
              <a:ext uri="{FF2B5EF4-FFF2-40B4-BE49-F238E27FC236}">
                <a16:creationId xmlns:a16="http://schemas.microsoft.com/office/drawing/2014/main" id="{E19993F6-29C7-427E-CFD5-5CE16808CCF4}"/>
              </a:ext>
            </a:extLst>
          </p:cNvPr>
          <p:cNvGraphicFramePr>
            <a:graphicFrameLocks noGrp="1"/>
          </p:cNvGraphicFramePr>
          <p:nvPr>
            <p:extLst>
              <p:ext uri="{D42A27DB-BD31-4B8C-83A1-F6EECF244321}">
                <p14:modId xmlns:p14="http://schemas.microsoft.com/office/powerpoint/2010/main" val="2423464956"/>
              </p:ext>
            </p:extLst>
          </p:nvPr>
        </p:nvGraphicFramePr>
        <p:xfrm>
          <a:off x="755702" y="2706444"/>
          <a:ext cx="8086673" cy="2484120"/>
        </p:xfrm>
        <a:graphic>
          <a:graphicData uri="http://schemas.openxmlformats.org/drawingml/2006/table">
            <a:tbl>
              <a:tblPr/>
              <a:tblGrid>
                <a:gridCol w="3153568">
                  <a:extLst>
                    <a:ext uri="{9D8B030D-6E8A-4147-A177-3AD203B41FA5}">
                      <a16:colId xmlns:a16="http://schemas.microsoft.com/office/drawing/2014/main" val="1452108720"/>
                    </a:ext>
                  </a:extLst>
                </a:gridCol>
                <a:gridCol w="2701255">
                  <a:extLst>
                    <a:ext uri="{9D8B030D-6E8A-4147-A177-3AD203B41FA5}">
                      <a16:colId xmlns:a16="http://schemas.microsoft.com/office/drawing/2014/main" val="3831649899"/>
                    </a:ext>
                  </a:extLst>
                </a:gridCol>
                <a:gridCol w="2231850">
                  <a:extLst>
                    <a:ext uri="{9D8B030D-6E8A-4147-A177-3AD203B41FA5}">
                      <a16:colId xmlns:a16="http://schemas.microsoft.com/office/drawing/2014/main" val="2134621677"/>
                    </a:ext>
                  </a:extLst>
                </a:gridCol>
              </a:tblGrid>
              <a:tr h="0">
                <a:tc>
                  <a:txBody>
                    <a:bodyPr/>
                    <a:lstStyle/>
                    <a:p>
                      <a:r>
                        <a:rPr lang="en-US" b="1" dirty="0">
                          <a:effectLst/>
                        </a:rPr>
                        <a:t>Dates</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effectLst/>
                        </a:rPr>
                        <a:t>Location</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effectLst/>
                        </a:rPr>
                        <a:t>Host</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9737222"/>
                  </a:ext>
                </a:extLst>
              </a:tr>
              <a:tr h="0">
                <a:tc>
                  <a:txBody>
                    <a:bodyPr/>
                    <a:lstStyle/>
                    <a:p>
                      <a:endParaRPr lang="en-US" sz="1600" dirty="0">
                        <a:effectLst/>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effectLst/>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effectLst/>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59624"/>
                  </a:ext>
                </a:extLst>
              </a:tr>
              <a:tr h="0">
                <a:tc>
                  <a:txBody>
                    <a:bodyPr/>
                    <a:lstStyle/>
                    <a:p>
                      <a:r>
                        <a:rPr lang="en-US" sz="1600" dirty="0">
                          <a:effectLst/>
                        </a:rPr>
                        <a:t>2023-05-15 to 2023-05-18</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i="1" dirty="0">
                          <a:effectLst/>
                        </a:rPr>
                        <a:t>Remote: "Chicago"</a:t>
                      </a:r>
                      <a:endParaRPr lang="en-US" sz="1600" dirty="0">
                        <a:effectLst/>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effectLst/>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337078"/>
                  </a:ext>
                </a:extLst>
              </a:tr>
              <a:tr h="0">
                <a:tc>
                  <a:txBody>
                    <a:bodyPr/>
                    <a:lstStyle/>
                    <a:p>
                      <a:r>
                        <a:rPr lang="en-US" sz="1600" dirty="0">
                          <a:effectLst/>
                        </a:rPr>
                        <a:t>2023-07-11 to 2023-07-13</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effectLst/>
                        </a:rPr>
                        <a:t>Bergen, Norway</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effectLst/>
                        </a:rPr>
                        <a:t>University of Bergen</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195915"/>
                  </a:ext>
                </a:extLst>
              </a:tr>
              <a:tr h="0">
                <a:tc>
                  <a:txBody>
                    <a:bodyPr/>
                    <a:lstStyle/>
                    <a:p>
                      <a:r>
                        <a:rPr lang="en-US" sz="1600" dirty="0">
                          <a:effectLst/>
                        </a:rPr>
                        <a:t>2023-09-26 to 2023-09-28</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Tokyo, Japan</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effectLst/>
                        </a:rPr>
                        <a:t>Bloomberg</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037077"/>
                  </a:ext>
                </a:extLst>
              </a:tr>
              <a:tr h="0">
                <a:tc>
                  <a:txBody>
                    <a:bodyPr/>
                    <a:lstStyle/>
                    <a:p>
                      <a:pPr algn="l"/>
                      <a:r>
                        <a:rPr lang="en-US" sz="2000" b="0" i="0" dirty="0">
                          <a:solidFill>
                            <a:srgbClr val="24292F"/>
                          </a:solidFill>
                          <a:effectLst/>
                          <a:latin typeface="-apple-system"/>
                        </a:rPr>
                        <a:t>2023-11-27 to 2023-11-30</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b="0" i="1" dirty="0">
                          <a:solidFill>
                            <a:srgbClr val="24292F"/>
                          </a:solidFill>
                          <a:effectLst/>
                          <a:latin typeface="-apple-system"/>
                        </a:rPr>
                        <a:t>Remote: "SF"</a:t>
                      </a:r>
                      <a:endParaRPr lang="en-US" sz="2000" b="0" i="0" dirty="0">
                        <a:solidFill>
                          <a:srgbClr val="24292F"/>
                        </a:solidFill>
                        <a:effectLst/>
                        <a:latin typeface="-apple-system"/>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35840"/>
                  </a:ext>
                </a:extLst>
              </a:tr>
            </a:tbl>
          </a:graphicData>
        </a:graphic>
      </p:graphicFrame>
      <p:sp>
        <p:nvSpPr>
          <p:cNvPr id="6" name="Rectangle 1">
            <a:extLst>
              <a:ext uri="{FF2B5EF4-FFF2-40B4-BE49-F238E27FC236}">
                <a16:creationId xmlns:a16="http://schemas.microsoft.com/office/drawing/2014/main" id="{195B0D20-0126-EE09-6F52-040F974781A1}"/>
              </a:ext>
            </a:extLst>
          </p:cNvPr>
          <p:cNvSpPr>
            <a:spLocks noChangeArrowheads="1"/>
          </p:cNvSpPr>
          <p:nvPr/>
        </p:nvSpPr>
        <p:spPr bwMode="auto">
          <a:xfrm>
            <a:off x="2057588" y="1637826"/>
            <a:ext cx="5859296" cy="90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Dates and locations of future meetings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2995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FAFB-6FF3-0A60-F393-49675A67E18D}"/>
              </a:ext>
            </a:extLst>
          </p:cNvPr>
          <p:cNvSpPr>
            <a:spLocks noGrp="1"/>
          </p:cNvSpPr>
          <p:nvPr>
            <p:ph type="title"/>
          </p:nvPr>
        </p:nvSpPr>
        <p:spPr/>
        <p:txBody>
          <a:bodyPr/>
          <a:lstStyle/>
          <a:p>
            <a:r>
              <a:rPr lang="en-US" dirty="0"/>
              <a:t>Same format and rules as in 2022:</a:t>
            </a:r>
          </a:p>
        </p:txBody>
      </p:sp>
      <p:sp>
        <p:nvSpPr>
          <p:cNvPr id="3" name="Content Placeholder 2">
            <a:extLst>
              <a:ext uri="{FF2B5EF4-FFF2-40B4-BE49-F238E27FC236}">
                <a16:creationId xmlns:a16="http://schemas.microsoft.com/office/drawing/2014/main" id="{DCE947E9-95E9-2EF7-3D2E-A826EE5092DB}"/>
              </a:ext>
            </a:extLst>
          </p:cNvPr>
          <p:cNvSpPr>
            <a:spLocks noGrp="1"/>
          </p:cNvSpPr>
          <p:nvPr>
            <p:ph idx="1"/>
          </p:nvPr>
        </p:nvSpPr>
        <p:spPr/>
        <p:txBody>
          <a:bodyPr/>
          <a:lstStyle/>
          <a:p>
            <a:r>
              <a:rPr lang="en-US" dirty="0"/>
              <a:t>6 meetings per-year</a:t>
            </a:r>
          </a:p>
          <a:p>
            <a:r>
              <a:rPr lang="en-US" dirty="0"/>
              <a:t>3 remote, 3 hybrid (one US, one Europe, one Asia)</a:t>
            </a:r>
          </a:p>
          <a:p>
            <a:r>
              <a:rPr lang="en-US" dirty="0"/>
              <a:t>Remote meetings are up to four days</a:t>
            </a:r>
            <a:br>
              <a:rPr lang="en-US" dirty="0"/>
            </a:br>
            <a:r>
              <a:rPr lang="en-US" dirty="0"/>
              <a:t>...and sometimes we rejoice when we can end early and claim a day back</a:t>
            </a:r>
          </a:p>
          <a:p>
            <a:r>
              <a:rPr lang="en-US" dirty="0"/>
              <a:t>In-person meetings are three days</a:t>
            </a:r>
            <a:br>
              <a:rPr lang="en-US" dirty="0"/>
            </a:br>
            <a:r>
              <a:rPr lang="en-US" dirty="0"/>
              <a:t>...to permit Monday/Friday as travel days</a:t>
            </a:r>
          </a:p>
        </p:txBody>
      </p:sp>
      <p:sp>
        <p:nvSpPr>
          <p:cNvPr id="4" name="Footer Placeholder 3">
            <a:extLst>
              <a:ext uri="{FF2B5EF4-FFF2-40B4-BE49-F238E27FC236}">
                <a16:creationId xmlns:a16="http://schemas.microsoft.com/office/drawing/2014/main" id="{BD0A658D-E868-8BB9-3595-AA68906A7BDA}"/>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24</a:t>
            </a:fld>
            <a:endParaRPr lang="en-US" altLang="en-US"/>
          </a:p>
        </p:txBody>
      </p:sp>
    </p:spTree>
    <p:extLst>
      <p:ext uri="{BB962C8B-B14F-4D97-AF65-F5344CB8AC3E}">
        <p14:creationId xmlns:p14="http://schemas.microsoft.com/office/powerpoint/2010/main" val="520707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6F02-BB15-373D-5510-F7EB13B92B35}"/>
              </a:ext>
            </a:extLst>
          </p:cNvPr>
          <p:cNvSpPr>
            <a:spLocks noGrp="1"/>
          </p:cNvSpPr>
          <p:nvPr>
            <p:ph type="title"/>
          </p:nvPr>
        </p:nvSpPr>
        <p:spPr/>
        <p:txBody>
          <a:bodyPr/>
          <a:lstStyle/>
          <a:p>
            <a:r>
              <a:rPr lang="en-US" sz="2000" dirty="0"/>
              <a:t>5 years Periodic Review of fast-tracked </a:t>
            </a:r>
            <a:r>
              <a:rPr lang="en-US" sz="2000" dirty="0" err="1"/>
              <a:t>Ecma</a:t>
            </a:r>
            <a:r>
              <a:rPr lang="en-US" sz="2000" dirty="0"/>
              <a:t> TC39 standards in ISO/IEC JTC1</a:t>
            </a:r>
            <a:r>
              <a:rPr lang="en-US" dirty="0"/>
              <a:t> </a:t>
            </a:r>
          </a:p>
        </p:txBody>
      </p:sp>
      <p:sp>
        <p:nvSpPr>
          <p:cNvPr id="3" name="Content Placeholder 2">
            <a:extLst>
              <a:ext uri="{FF2B5EF4-FFF2-40B4-BE49-F238E27FC236}">
                <a16:creationId xmlns:a16="http://schemas.microsoft.com/office/drawing/2014/main" id="{B1206BE5-C1DA-2C22-B10C-03A42E1068D0}"/>
              </a:ext>
            </a:extLst>
          </p:cNvPr>
          <p:cNvSpPr>
            <a:spLocks noGrp="1"/>
          </p:cNvSpPr>
          <p:nvPr>
            <p:ph idx="1"/>
          </p:nvPr>
        </p:nvSpPr>
        <p:spPr/>
        <p:txBody>
          <a:bodyPr/>
          <a:lstStyle/>
          <a:p>
            <a:r>
              <a:rPr lang="en-US" dirty="0"/>
              <a:t>JTC1 requires that every 5 years a Periodic Review of Fast-Tracked Standard takes place</a:t>
            </a:r>
          </a:p>
          <a:p>
            <a:r>
              <a:rPr lang="en-US" dirty="0"/>
              <a:t>TC39 is involved in </a:t>
            </a:r>
            <a:br>
              <a:rPr lang="en-US" dirty="0"/>
            </a:br>
            <a:r>
              <a:rPr lang="en-US" dirty="0"/>
              <a:t>ECMA-404 (JSON = ISO/IEC 21778:2017) and </a:t>
            </a:r>
            <a:br>
              <a:rPr lang="en-US" dirty="0"/>
            </a:br>
            <a:r>
              <a:rPr lang="en-US" dirty="0"/>
              <a:t>ECMA-414 (ECMAScript® specification suite. 3rd edition, December 2017; ISO/IEC 22275: 2018)</a:t>
            </a:r>
          </a:p>
          <a:p>
            <a:r>
              <a:rPr lang="en-US" dirty="0"/>
              <a:t>ECMA-404 is a very stable standard that actually would be ideal for JTC1 “stabilization”. Never a change…</a:t>
            </a:r>
          </a:p>
          <a:p>
            <a:r>
              <a:rPr lang="en-US" dirty="0"/>
              <a:t>ECMA-414 contains “undated” normative references to ECMA-262 and ECMA-402. “Undated” means that is solves the problem of too “fast” and “frequent” updates of ES202x  standards. </a:t>
            </a:r>
          </a:p>
        </p:txBody>
      </p:sp>
      <p:sp>
        <p:nvSpPr>
          <p:cNvPr id="4" name="Footer Placeholder 3">
            <a:extLst>
              <a:ext uri="{FF2B5EF4-FFF2-40B4-BE49-F238E27FC236}">
                <a16:creationId xmlns:a16="http://schemas.microsoft.com/office/drawing/2014/main" id="{EB1D2985-013B-9303-78D2-0F8868127888}"/>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25</a:t>
            </a:fld>
            <a:endParaRPr lang="en-US" altLang="en-US"/>
          </a:p>
        </p:txBody>
      </p:sp>
    </p:spTree>
    <p:extLst>
      <p:ext uri="{BB962C8B-B14F-4D97-AF65-F5344CB8AC3E}">
        <p14:creationId xmlns:p14="http://schemas.microsoft.com/office/powerpoint/2010/main" val="19467265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5F33-07C6-BF13-F23C-3B3183585155}"/>
              </a:ext>
            </a:extLst>
          </p:cNvPr>
          <p:cNvSpPr>
            <a:spLocks noGrp="1"/>
          </p:cNvSpPr>
          <p:nvPr>
            <p:ph type="title"/>
          </p:nvPr>
        </p:nvSpPr>
        <p:spPr>
          <a:xfrm>
            <a:off x="3063875" y="127119"/>
            <a:ext cx="5838825" cy="879475"/>
          </a:xfrm>
        </p:spPr>
        <p:txBody>
          <a:bodyPr/>
          <a:lstStyle/>
          <a:p>
            <a:r>
              <a:rPr lang="en-US" dirty="0"/>
              <a:t>ECMA-404 (JSON) confirmed!</a:t>
            </a:r>
            <a:br>
              <a:rPr lang="en-US" dirty="0"/>
            </a:br>
            <a:r>
              <a:rPr lang="en-US" dirty="0"/>
              <a:t>= ISO/IEC 21778:2023)  </a:t>
            </a:r>
          </a:p>
        </p:txBody>
      </p:sp>
      <p:sp>
        <p:nvSpPr>
          <p:cNvPr id="4" name="Footer Placeholder 3">
            <a:extLst>
              <a:ext uri="{FF2B5EF4-FFF2-40B4-BE49-F238E27FC236}">
                <a16:creationId xmlns:a16="http://schemas.microsoft.com/office/drawing/2014/main" id="{ED71B738-D118-5F3B-454F-8ECFCE942961}"/>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26</a:t>
            </a:fld>
            <a:endParaRPr lang="en-US" altLang="en-US"/>
          </a:p>
        </p:txBody>
      </p:sp>
      <p:pic>
        <p:nvPicPr>
          <p:cNvPr id="9" name="Content Placeholder 8">
            <a:extLst>
              <a:ext uri="{FF2B5EF4-FFF2-40B4-BE49-F238E27FC236}">
                <a16:creationId xmlns:a16="http://schemas.microsoft.com/office/drawing/2014/main" id="{F3D98432-24B9-288C-94D7-03D3FFEBB8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454" y="2197782"/>
            <a:ext cx="8507091" cy="3136166"/>
          </a:xfrm>
        </p:spPr>
      </p:pic>
      <p:sp>
        <p:nvSpPr>
          <p:cNvPr id="3" name="Wave 2">
            <a:extLst>
              <a:ext uri="{FF2B5EF4-FFF2-40B4-BE49-F238E27FC236}">
                <a16:creationId xmlns:a16="http://schemas.microsoft.com/office/drawing/2014/main" id="{528E6646-C46E-60A6-4E90-52D4E5505015}"/>
              </a:ext>
            </a:extLst>
          </p:cNvPr>
          <p:cNvSpPr/>
          <p:nvPr/>
        </p:nvSpPr>
        <p:spPr bwMode="auto">
          <a:xfrm>
            <a:off x="3702942" y="1620501"/>
            <a:ext cx="2085739" cy="559220"/>
          </a:xfrm>
          <a:prstGeom prst="wave">
            <a:avLst/>
          </a:prstGeom>
          <a:noFill/>
          <a:ln w="1270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5" name="TextBox 4">
            <a:extLst>
              <a:ext uri="{FF2B5EF4-FFF2-40B4-BE49-F238E27FC236}">
                <a16:creationId xmlns:a16="http://schemas.microsoft.com/office/drawing/2014/main" id="{8F3188F5-F97D-F29E-A5EC-E4D2A68F1EC2}"/>
              </a:ext>
            </a:extLst>
          </p:cNvPr>
          <p:cNvSpPr txBox="1"/>
          <p:nvPr/>
        </p:nvSpPr>
        <p:spPr>
          <a:xfrm>
            <a:off x="3944767" y="1715445"/>
            <a:ext cx="1798890" cy="369332"/>
          </a:xfrm>
          <a:prstGeom prst="rect">
            <a:avLst/>
          </a:prstGeom>
          <a:noFill/>
        </p:spPr>
        <p:txBody>
          <a:bodyPr wrap="none" rtlCol="0">
            <a:spAutoFit/>
          </a:bodyPr>
          <a:lstStyle/>
          <a:p>
            <a:r>
              <a:rPr lang="en-US" b="1" dirty="0">
                <a:solidFill>
                  <a:srgbClr val="FF0000"/>
                </a:solidFill>
              </a:rPr>
              <a:t>Good NEWS!</a:t>
            </a:r>
          </a:p>
        </p:txBody>
      </p:sp>
    </p:spTree>
    <p:extLst>
      <p:ext uri="{BB962C8B-B14F-4D97-AF65-F5344CB8AC3E}">
        <p14:creationId xmlns:p14="http://schemas.microsoft.com/office/powerpoint/2010/main" val="21679624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9115-5C16-AB9D-ED57-96BBDE1B5F36}"/>
              </a:ext>
            </a:extLst>
          </p:cNvPr>
          <p:cNvSpPr>
            <a:spLocks noGrp="1"/>
          </p:cNvSpPr>
          <p:nvPr>
            <p:ph type="title"/>
          </p:nvPr>
        </p:nvSpPr>
        <p:spPr/>
        <p:txBody>
          <a:bodyPr/>
          <a:lstStyle/>
          <a:p>
            <a:r>
              <a:rPr lang="en-US" sz="2000" dirty="0"/>
              <a:t>Now ECMA-414 = ISO/IEC 22275 is in the 5 years reconfirmation process</a:t>
            </a:r>
          </a:p>
        </p:txBody>
      </p:sp>
      <p:sp>
        <p:nvSpPr>
          <p:cNvPr id="3" name="Content Placeholder 2">
            <a:extLst>
              <a:ext uri="{FF2B5EF4-FFF2-40B4-BE49-F238E27FC236}">
                <a16:creationId xmlns:a16="http://schemas.microsoft.com/office/drawing/2014/main" id="{44AFA145-3309-0B8A-724A-2326E56C5F72}"/>
              </a:ext>
            </a:extLst>
          </p:cNvPr>
          <p:cNvSpPr>
            <a:spLocks noGrp="1"/>
          </p:cNvSpPr>
          <p:nvPr>
            <p:ph idx="1"/>
          </p:nvPr>
        </p:nvSpPr>
        <p:spPr/>
        <p:txBody>
          <a:bodyPr/>
          <a:lstStyle/>
          <a:p>
            <a:r>
              <a:rPr lang="en-US" dirty="0"/>
              <a:t>Now ECMA-414 (ECMAScript® specification suite. 3rd edition, December 2017; ISO/IEC 22275: 2018) is under the 5 years reconfirmation – pls. talk to your ISO/IEC JTC1 SC22 National Body !</a:t>
            </a:r>
          </a:p>
          <a:p>
            <a:endParaRPr lang="en-US" dirty="0"/>
          </a:p>
          <a:p>
            <a:endParaRPr lang="en-US" dirty="0"/>
          </a:p>
        </p:txBody>
      </p:sp>
      <p:sp>
        <p:nvSpPr>
          <p:cNvPr id="4" name="Footer Placeholder 3">
            <a:extLst>
              <a:ext uri="{FF2B5EF4-FFF2-40B4-BE49-F238E27FC236}">
                <a16:creationId xmlns:a16="http://schemas.microsoft.com/office/drawing/2014/main" id="{BA5C5A03-0536-BA2F-2C3A-88A9C1639FE1}"/>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27</a:t>
            </a:fld>
            <a:endParaRPr lang="en-US" altLang="en-US"/>
          </a:p>
        </p:txBody>
      </p:sp>
      <p:pic>
        <p:nvPicPr>
          <p:cNvPr id="6" name="Picture 5">
            <a:extLst>
              <a:ext uri="{FF2B5EF4-FFF2-40B4-BE49-F238E27FC236}">
                <a16:creationId xmlns:a16="http://schemas.microsoft.com/office/drawing/2014/main" id="{046EE3FC-C7EF-F5A4-3195-B37531BF4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75" y="3017922"/>
            <a:ext cx="8445500" cy="3193951"/>
          </a:xfrm>
          <a:prstGeom prst="rect">
            <a:avLst/>
          </a:prstGeom>
        </p:spPr>
      </p:pic>
    </p:spTree>
    <p:extLst>
      <p:ext uri="{BB962C8B-B14F-4D97-AF65-F5344CB8AC3E}">
        <p14:creationId xmlns:p14="http://schemas.microsoft.com/office/powerpoint/2010/main" val="275699417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6F02-BB15-373D-5510-F7EB13B92B35}"/>
              </a:ext>
            </a:extLst>
          </p:cNvPr>
          <p:cNvSpPr>
            <a:spLocks noGrp="1"/>
          </p:cNvSpPr>
          <p:nvPr>
            <p:ph type="title"/>
          </p:nvPr>
        </p:nvSpPr>
        <p:spPr/>
        <p:txBody>
          <a:bodyPr/>
          <a:lstStyle/>
          <a:p>
            <a:r>
              <a:rPr lang="en-US" sz="2000" dirty="0"/>
              <a:t>5 years Periodic Review of fast-tracked </a:t>
            </a:r>
            <a:r>
              <a:rPr lang="en-US" sz="2000" dirty="0" err="1"/>
              <a:t>Ecma</a:t>
            </a:r>
            <a:r>
              <a:rPr lang="en-US" sz="2000" dirty="0"/>
              <a:t> TC39 standards in ISO/IEC JTC1</a:t>
            </a:r>
            <a:r>
              <a:rPr lang="en-US" dirty="0"/>
              <a:t> </a:t>
            </a:r>
          </a:p>
        </p:txBody>
      </p:sp>
      <p:sp>
        <p:nvSpPr>
          <p:cNvPr id="3" name="Content Placeholder 2">
            <a:extLst>
              <a:ext uri="{FF2B5EF4-FFF2-40B4-BE49-F238E27FC236}">
                <a16:creationId xmlns:a16="http://schemas.microsoft.com/office/drawing/2014/main" id="{B1206BE5-C1DA-2C22-B10C-03A42E1068D0}"/>
              </a:ext>
            </a:extLst>
          </p:cNvPr>
          <p:cNvSpPr>
            <a:spLocks noGrp="1"/>
          </p:cNvSpPr>
          <p:nvPr>
            <p:ph idx="1"/>
          </p:nvPr>
        </p:nvSpPr>
        <p:spPr/>
        <p:txBody>
          <a:bodyPr/>
          <a:lstStyle/>
          <a:p>
            <a:r>
              <a:rPr lang="en-US" sz="3200" dirty="0">
                <a:solidFill>
                  <a:srgbClr val="C00000"/>
                </a:solidFill>
              </a:rPr>
              <a:t>The following pages were presented </a:t>
            </a:r>
            <a:r>
              <a:rPr lang="en-US" sz="3200" u="sng" dirty="0">
                <a:solidFill>
                  <a:srgbClr val="C00000"/>
                </a:solidFill>
              </a:rPr>
              <a:t>twice</a:t>
            </a:r>
            <a:r>
              <a:rPr lang="en-US" sz="3200" dirty="0">
                <a:solidFill>
                  <a:srgbClr val="C00000"/>
                </a:solidFill>
              </a:rPr>
              <a:t> at the TC39 meeting. These are here just as reminder, since the voting is still going on and is relevant…….</a:t>
            </a:r>
          </a:p>
        </p:txBody>
      </p:sp>
      <p:sp>
        <p:nvSpPr>
          <p:cNvPr id="4" name="Footer Placeholder 3">
            <a:extLst>
              <a:ext uri="{FF2B5EF4-FFF2-40B4-BE49-F238E27FC236}">
                <a16:creationId xmlns:a16="http://schemas.microsoft.com/office/drawing/2014/main" id="{EB1D2985-013B-9303-78D2-0F8868127888}"/>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28</a:t>
            </a:fld>
            <a:endParaRPr lang="en-US" altLang="en-US"/>
          </a:p>
        </p:txBody>
      </p:sp>
    </p:spTree>
    <p:extLst>
      <p:ext uri="{BB962C8B-B14F-4D97-AF65-F5344CB8AC3E}">
        <p14:creationId xmlns:p14="http://schemas.microsoft.com/office/powerpoint/2010/main" val="90581482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6F02-BB15-373D-5510-F7EB13B92B35}"/>
              </a:ext>
            </a:extLst>
          </p:cNvPr>
          <p:cNvSpPr>
            <a:spLocks noGrp="1"/>
          </p:cNvSpPr>
          <p:nvPr>
            <p:ph type="title"/>
          </p:nvPr>
        </p:nvSpPr>
        <p:spPr/>
        <p:txBody>
          <a:bodyPr/>
          <a:lstStyle/>
          <a:p>
            <a:r>
              <a:rPr lang="en-US" sz="2000" dirty="0"/>
              <a:t>5 years Periodic Review of fast-tracked </a:t>
            </a:r>
            <a:r>
              <a:rPr lang="en-US" sz="2000" dirty="0" err="1"/>
              <a:t>Ecma</a:t>
            </a:r>
            <a:r>
              <a:rPr lang="en-US" sz="2000" dirty="0"/>
              <a:t> TC39 standards in ISO/IEC JTC1 </a:t>
            </a:r>
            <a:r>
              <a:rPr lang="en-US" dirty="0"/>
              <a:t> </a:t>
            </a:r>
          </a:p>
        </p:txBody>
      </p:sp>
      <p:sp>
        <p:nvSpPr>
          <p:cNvPr id="3" name="Content Placeholder 2">
            <a:extLst>
              <a:ext uri="{FF2B5EF4-FFF2-40B4-BE49-F238E27FC236}">
                <a16:creationId xmlns:a16="http://schemas.microsoft.com/office/drawing/2014/main" id="{B1206BE5-C1DA-2C22-B10C-03A42E1068D0}"/>
              </a:ext>
            </a:extLst>
          </p:cNvPr>
          <p:cNvSpPr>
            <a:spLocks noGrp="1"/>
          </p:cNvSpPr>
          <p:nvPr>
            <p:ph idx="1"/>
          </p:nvPr>
        </p:nvSpPr>
        <p:spPr/>
        <p:txBody>
          <a:bodyPr/>
          <a:lstStyle/>
          <a:p>
            <a:r>
              <a:rPr lang="en-US" dirty="0"/>
              <a:t>In JTC1 SC22 is responsible to carry out the 5 years a Periodic Review of the </a:t>
            </a:r>
            <a:r>
              <a:rPr lang="en-US" dirty="0" err="1"/>
              <a:t>Ecma</a:t>
            </a:r>
            <a:r>
              <a:rPr lang="en-US" dirty="0"/>
              <a:t> TC39 standards</a:t>
            </a:r>
          </a:p>
          <a:p>
            <a:r>
              <a:rPr lang="en-US" dirty="0"/>
              <a:t>ISO/IEC JTC 1/SC 22 Programming languages, their environments and system software interfaces is a standardization subcommittee of ISO/IEC JTC 1 that develops and facilitates standards within the fields of programming languages, their environments and system software interfaces.</a:t>
            </a:r>
          </a:p>
          <a:p>
            <a:r>
              <a:rPr lang="en-US" dirty="0"/>
              <a:t> </a:t>
            </a:r>
          </a:p>
        </p:txBody>
      </p:sp>
      <p:sp>
        <p:nvSpPr>
          <p:cNvPr id="4" name="Footer Placeholder 3">
            <a:extLst>
              <a:ext uri="{FF2B5EF4-FFF2-40B4-BE49-F238E27FC236}">
                <a16:creationId xmlns:a16="http://schemas.microsoft.com/office/drawing/2014/main" id="{EB1D2985-013B-9303-78D2-0F8868127888}"/>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29</a:t>
            </a:fld>
            <a:endParaRPr lang="en-US" altLang="en-US"/>
          </a:p>
        </p:txBody>
      </p:sp>
    </p:spTree>
    <p:extLst>
      <p:ext uri="{BB962C8B-B14F-4D97-AF65-F5344CB8AC3E}">
        <p14:creationId xmlns:p14="http://schemas.microsoft.com/office/powerpoint/2010/main" val="35017509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72628-CA32-4AA8-ABF1-9B838E78707C}"/>
              </a:ext>
            </a:extLst>
          </p:cNvPr>
          <p:cNvSpPr>
            <a:spLocks noGrp="1"/>
          </p:cNvSpPr>
          <p:nvPr>
            <p:ph type="title"/>
          </p:nvPr>
        </p:nvSpPr>
        <p:spPr/>
        <p:txBody>
          <a:bodyPr/>
          <a:lstStyle/>
          <a:p>
            <a:r>
              <a:rPr lang="en-US" dirty="0"/>
              <a:t>Latest </a:t>
            </a:r>
            <a:r>
              <a:rPr lang="en-US" dirty="0" err="1"/>
              <a:t>Ecma</a:t>
            </a:r>
            <a:r>
              <a:rPr lang="en-US" dirty="0"/>
              <a:t> TC39 Documents</a:t>
            </a:r>
          </a:p>
        </p:txBody>
      </p:sp>
      <p:sp>
        <p:nvSpPr>
          <p:cNvPr id="3" name="Inhaltsplatzhalter 2">
            <a:extLst>
              <a:ext uri="{FF2B5EF4-FFF2-40B4-BE49-F238E27FC236}">
                <a16:creationId xmlns:a16="http://schemas.microsoft.com/office/drawing/2014/main" id="{8C825CE0-5DAE-443B-9499-A61672F32B11}"/>
              </a:ext>
            </a:extLst>
          </p:cNvPr>
          <p:cNvSpPr>
            <a:spLocks noGrp="1"/>
          </p:cNvSpPr>
          <p:nvPr>
            <p:ph idx="1"/>
          </p:nvPr>
        </p:nvSpPr>
        <p:spPr/>
        <p:txBody>
          <a:bodyPr/>
          <a:lstStyle/>
          <a:p>
            <a:r>
              <a:rPr lang="en-US" sz="1800" dirty="0" err="1"/>
              <a:t>Ecma</a:t>
            </a:r>
            <a:r>
              <a:rPr lang="en-US" sz="1800" dirty="0"/>
              <a:t>/TC39/2023/011	Report from the TC39 Secretariat, March 2023 (Rev. 1)</a:t>
            </a:r>
          </a:p>
          <a:p>
            <a:r>
              <a:rPr lang="en-US" sz="1800" dirty="0" err="1"/>
              <a:t>Ecma</a:t>
            </a:r>
            <a:r>
              <a:rPr lang="en-US" sz="1800" dirty="0"/>
              <a:t>/TC39/2023/012	Responses to the </a:t>
            </a:r>
            <a:r>
              <a:rPr lang="en-US" sz="1800" dirty="0" err="1"/>
              <a:t>Ecma</a:t>
            </a:r>
            <a:r>
              <a:rPr lang="en-US" sz="1800" dirty="0"/>
              <a:t> Contribution License Agreement (CLA), 17 March 2023</a:t>
            </a:r>
          </a:p>
          <a:p>
            <a:r>
              <a:rPr lang="en-US" sz="1800" dirty="0" err="1"/>
              <a:t>Ecma</a:t>
            </a:r>
            <a:r>
              <a:rPr lang="en-US" sz="1800" dirty="0"/>
              <a:t>/TC39/2023/013	Slides for the 95th TC39 meeting, March 2023</a:t>
            </a:r>
          </a:p>
          <a:p>
            <a:r>
              <a:rPr lang="en-US" sz="1800" dirty="0" err="1"/>
              <a:t>Ecma</a:t>
            </a:r>
            <a:r>
              <a:rPr lang="en-US" sz="1800" dirty="0"/>
              <a:t>/TC39/2023/014	Opt-out review period announcement for ECMA-262 (2023) draft Standard</a:t>
            </a:r>
          </a:p>
          <a:p>
            <a:r>
              <a:rPr lang="en-US" sz="1800" dirty="0" err="1"/>
              <a:t>Ecma</a:t>
            </a:r>
            <a:r>
              <a:rPr lang="en-US" sz="1800" dirty="0"/>
              <a:t>/TC39/2023/015	Minutes of the 95th TC39 meeting, March 2023 (Rev. 1)</a:t>
            </a:r>
          </a:p>
          <a:p>
            <a:r>
              <a:rPr lang="en-US" sz="1800" dirty="0" err="1"/>
              <a:t>Ecma</a:t>
            </a:r>
            <a:r>
              <a:rPr lang="en-US" sz="1800" dirty="0"/>
              <a:t>/TC39/2023/016	Opt-out review period announcement for ECMA-402 (2023) draft Standard</a:t>
            </a:r>
          </a:p>
          <a:p>
            <a:r>
              <a:rPr lang="en-US" sz="1800" dirty="0" err="1"/>
              <a:t>Ecma</a:t>
            </a:r>
            <a:r>
              <a:rPr lang="en-US" sz="1800" dirty="0"/>
              <a:t>/TC39/2023/017	TC39 chair group's report to the </a:t>
            </a:r>
            <a:r>
              <a:rPr lang="en-US" sz="1800" dirty="0" err="1"/>
              <a:t>ExeCom</a:t>
            </a:r>
            <a:r>
              <a:rPr lang="en-US" sz="1800" dirty="0"/>
              <a:t>, April 2023 (Rev. 1)</a:t>
            </a:r>
          </a:p>
          <a:p>
            <a:endParaRPr lang="en-US" sz="1800" dirty="0"/>
          </a:p>
          <a:p>
            <a:endParaRPr lang="en-US" sz="1800" dirty="0"/>
          </a:p>
          <a:p>
            <a:endParaRPr lang="en-US" sz="1800" dirty="0"/>
          </a:p>
        </p:txBody>
      </p:sp>
      <p:sp>
        <p:nvSpPr>
          <p:cNvPr id="4" name="Fußzeilenplatzhalter 3">
            <a:extLst>
              <a:ext uri="{FF2B5EF4-FFF2-40B4-BE49-F238E27FC236}">
                <a16:creationId xmlns:a16="http://schemas.microsoft.com/office/drawing/2014/main" id="{A9757E68-CAE6-4F06-BACA-84ABB7E17DC7}"/>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3</a:t>
            </a:fld>
            <a:endParaRPr lang="en-US" altLang="en-US"/>
          </a:p>
        </p:txBody>
      </p:sp>
    </p:spTree>
    <p:extLst>
      <p:ext uri="{BB962C8B-B14F-4D97-AF65-F5344CB8AC3E}">
        <p14:creationId xmlns:p14="http://schemas.microsoft.com/office/powerpoint/2010/main" val="53639181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6F02-BB15-373D-5510-F7EB13B92B35}"/>
              </a:ext>
            </a:extLst>
          </p:cNvPr>
          <p:cNvSpPr>
            <a:spLocks noGrp="1"/>
          </p:cNvSpPr>
          <p:nvPr>
            <p:ph type="title"/>
          </p:nvPr>
        </p:nvSpPr>
        <p:spPr/>
        <p:txBody>
          <a:bodyPr/>
          <a:lstStyle/>
          <a:p>
            <a:r>
              <a:rPr lang="en-US" sz="2000" dirty="0"/>
              <a:t>5 years Periodic Review of fast-tracked </a:t>
            </a:r>
            <a:r>
              <a:rPr lang="en-US" sz="2000" dirty="0" err="1"/>
              <a:t>Ecma</a:t>
            </a:r>
            <a:r>
              <a:rPr lang="en-US" sz="2000" dirty="0"/>
              <a:t> TC39 standards in ISO/IEC JTC1 </a:t>
            </a:r>
            <a:r>
              <a:rPr lang="en-US" dirty="0"/>
              <a:t> </a:t>
            </a:r>
          </a:p>
        </p:txBody>
      </p:sp>
      <p:sp>
        <p:nvSpPr>
          <p:cNvPr id="3" name="Content Placeholder 2">
            <a:extLst>
              <a:ext uri="{FF2B5EF4-FFF2-40B4-BE49-F238E27FC236}">
                <a16:creationId xmlns:a16="http://schemas.microsoft.com/office/drawing/2014/main" id="{B1206BE5-C1DA-2C22-B10C-03A42E1068D0}"/>
              </a:ext>
            </a:extLst>
          </p:cNvPr>
          <p:cNvSpPr>
            <a:spLocks noGrp="1"/>
          </p:cNvSpPr>
          <p:nvPr>
            <p:ph idx="1"/>
          </p:nvPr>
        </p:nvSpPr>
        <p:spPr/>
        <p:txBody>
          <a:bodyPr/>
          <a:lstStyle/>
          <a:p>
            <a:r>
              <a:rPr lang="en-US" dirty="0"/>
              <a:t>Membership of SC22:</a:t>
            </a:r>
          </a:p>
          <a:p>
            <a:r>
              <a:rPr lang="en-US" dirty="0"/>
              <a:t>Secretariat: ANSI (USA)</a:t>
            </a:r>
          </a:p>
          <a:p>
            <a:r>
              <a:rPr lang="en-US" dirty="0"/>
              <a:t>The 23 "P" (participating) members of ISO/IEC JTC 1/SC 22 are: Austria, Bulgaria, Canada, China, Czech Republic, Denmark, Finland, France, Germany, Israel, Italy, Japan, Kazakhstan, Republic of Korea, Netherlands, Poland, Russian Federation, Slovenia, Spain, Switzerland, Ukraine, United Kingdom, and United States of America. They are obliged to vote.</a:t>
            </a:r>
          </a:p>
          <a:p>
            <a:r>
              <a:rPr lang="en-US" dirty="0"/>
              <a:t>SC22 has also 21 "O" (observing) members. They may vote.</a:t>
            </a:r>
          </a:p>
          <a:p>
            <a:r>
              <a:rPr lang="en-US" dirty="0"/>
              <a:t>Voting rule: Simple majority of those who have voted </a:t>
            </a:r>
          </a:p>
        </p:txBody>
      </p:sp>
      <p:sp>
        <p:nvSpPr>
          <p:cNvPr id="4" name="Footer Placeholder 3">
            <a:extLst>
              <a:ext uri="{FF2B5EF4-FFF2-40B4-BE49-F238E27FC236}">
                <a16:creationId xmlns:a16="http://schemas.microsoft.com/office/drawing/2014/main" id="{EB1D2985-013B-9303-78D2-0F8868127888}"/>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30</a:t>
            </a:fld>
            <a:endParaRPr lang="en-US" altLang="en-US"/>
          </a:p>
        </p:txBody>
      </p:sp>
    </p:spTree>
    <p:extLst>
      <p:ext uri="{BB962C8B-B14F-4D97-AF65-F5344CB8AC3E}">
        <p14:creationId xmlns:p14="http://schemas.microsoft.com/office/powerpoint/2010/main" val="34634756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6F02-BB15-373D-5510-F7EB13B92B35}"/>
              </a:ext>
            </a:extLst>
          </p:cNvPr>
          <p:cNvSpPr>
            <a:spLocks noGrp="1"/>
          </p:cNvSpPr>
          <p:nvPr>
            <p:ph type="title"/>
          </p:nvPr>
        </p:nvSpPr>
        <p:spPr/>
        <p:txBody>
          <a:bodyPr/>
          <a:lstStyle/>
          <a:p>
            <a:r>
              <a:rPr lang="en-US" sz="2000" dirty="0"/>
              <a:t>5 years Periodic Review of fast-tracked </a:t>
            </a:r>
            <a:r>
              <a:rPr lang="en-US" sz="2000" dirty="0" err="1"/>
              <a:t>Ecma</a:t>
            </a:r>
            <a:r>
              <a:rPr lang="en-US" sz="2000" dirty="0"/>
              <a:t> TC39 standards in ISO/IEC JTC1 </a:t>
            </a:r>
            <a:r>
              <a:rPr lang="en-US" dirty="0"/>
              <a:t> </a:t>
            </a:r>
          </a:p>
        </p:txBody>
      </p:sp>
      <p:sp>
        <p:nvSpPr>
          <p:cNvPr id="3" name="Content Placeholder 2">
            <a:extLst>
              <a:ext uri="{FF2B5EF4-FFF2-40B4-BE49-F238E27FC236}">
                <a16:creationId xmlns:a16="http://schemas.microsoft.com/office/drawing/2014/main" id="{B1206BE5-C1DA-2C22-B10C-03A42E1068D0}"/>
              </a:ext>
            </a:extLst>
          </p:cNvPr>
          <p:cNvSpPr>
            <a:spLocks noGrp="1"/>
          </p:cNvSpPr>
          <p:nvPr>
            <p:ph idx="1"/>
          </p:nvPr>
        </p:nvSpPr>
        <p:spPr/>
        <p:txBody>
          <a:bodyPr/>
          <a:lstStyle/>
          <a:p>
            <a:r>
              <a:rPr lang="en-US" dirty="0"/>
              <a:t>Structure: SC 22 has had a total of 24 working groups (WGs), many have been disbanded when the focus of the working group was no longer applicable to the current standardization needs.</a:t>
            </a:r>
          </a:p>
          <a:p>
            <a:r>
              <a:rPr lang="en-US" dirty="0"/>
              <a:t>ISO/IEC JTC 1/SC 22 is currently made up of eight (8) active working groups: COBOL, Fortran, Ada, C, Prolog, C++, Programming Language Vulnerabilities, Linux Standard Base (LSB)</a:t>
            </a:r>
          </a:p>
          <a:p>
            <a:r>
              <a:rPr lang="en-US" dirty="0"/>
              <a:t>ECMAScript in the Plenary only?</a:t>
            </a:r>
          </a:p>
          <a:p>
            <a:r>
              <a:rPr lang="en-US" dirty="0"/>
              <a:t>We need lobbying where ever the vote on the periodic review takes place.</a:t>
            </a:r>
          </a:p>
          <a:p>
            <a:r>
              <a:rPr lang="en-US" dirty="0"/>
              <a:t>Liaison person to SC22: Rex </a:t>
            </a:r>
            <a:r>
              <a:rPr lang="en-US" dirty="0" err="1"/>
              <a:t>Jaeschke</a:t>
            </a:r>
            <a:endParaRPr lang="en-US" dirty="0"/>
          </a:p>
        </p:txBody>
      </p:sp>
      <p:sp>
        <p:nvSpPr>
          <p:cNvPr id="4" name="Footer Placeholder 3">
            <a:extLst>
              <a:ext uri="{FF2B5EF4-FFF2-40B4-BE49-F238E27FC236}">
                <a16:creationId xmlns:a16="http://schemas.microsoft.com/office/drawing/2014/main" id="{EB1D2985-013B-9303-78D2-0F8868127888}"/>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31</a:t>
            </a:fld>
            <a:endParaRPr lang="en-US" altLang="en-US"/>
          </a:p>
        </p:txBody>
      </p:sp>
    </p:spTree>
    <p:extLst>
      <p:ext uri="{BB962C8B-B14F-4D97-AF65-F5344CB8AC3E}">
        <p14:creationId xmlns:p14="http://schemas.microsoft.com/office/powerpoint/2010/main" val="224442608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E782337-6A95-4338-B380-F32FEDEAF63D}"/>
              </a:ext>
            </a:extLst>
          </p:cNvPr>
          <p:cNvSpPr>
            <a:spLocks noGrp="1" noChangeArrowheads="1"/>
          </p:cNvSpPr>
          <p:nvPr>
            <p:ph type="title"/>
          </p:nvPr>
        </p:nvSpPr>
        <p:spPr/>
        <p:txBody>
          <a:bodyPr/>
          <a:lstStyle/>
          <a:p>
            <a:pPr eaLnBrk="1" hangingPunct="1"/>
            <a:br>
              <a:rPr lang="en-US" altLang="en-US" dirty="0"/>
            </a:br>
            <a:r>
              <a:rPr lang="en-US" altLang="en-US" dirty="0"/>
              <a:t>GA </a:t>
            </a:r>
            <a:r>
              <a:rPr lang="en-CH" altLang="en-US" dirty="0"/>
              <a:t>v</a:t>
            </a:r>
            <a:r>
              <a:rPr lang="en-US" altLang="en-US" dirty="0" err="1"/>
              <a:t>enue</a:t>
            </a:r>
            <a:r>
              <a:rPr lang="en-CH" altLang="en-US" dirty="0"/>
              <a:t> and dates</a:t>
            </a:r>
            <a:endParaRPr lang="en-US" altLang="en-US" dirty="0"/>
          </a:p>
        </p:txBody>
      </p:sp>
      <p:sp>
        <p:nvSpPr>
          <p:cNvPr id="29699" name="Content Placeholder 2">
            <a:extLst>
              <a:ext uri="{FF2B5EF4-FFF2-40B4-BE49-F238E27FC236}">
                <a16:creationId xmlns:a16="http://schemas.microsoft.com/office/drawing/2014/main" id="{0488EB42-8120-4038-85FF-5785FAC29122}"/>
              </a:ext>
            </a:extLst>
          </p:cNvPr>
          <p:cNvSpPr>
            <a:spLocks noGrp="1" noChangeArrowheads="1"/>
          </p:cNvSpPr>
          <p:nvPr>
            <p:ph idx="1"/>
          </p:nvPr>
        </p:nvSpPr>
        <p:spPr/>
        <p:txBody>
          <a:bodyPr/>
          <a:lstStyle/>
          <a:p>
            <a:pPr marL="0" lvl="1" indent="0" eaLnBrk="1" hangingPunct="1">
              <a:buClr>
                <a:schemeClr val="accent1"/>
              </a:buClr>
              <a:buNone/>
            </a:pPr>
            <a:endParaRPr lang="en-US" altLang="en-US" dirty="0"/>
          </a:p>
          <a:p>
            <a:pPr marL="342900" lvl="1" indent="-342900" eaLnBrk="1" hangingPunct="1">
              <a:buClr>
                <a:schemeClr val="accent1"/>
              </a:buClr>
            </a:pPr>
            <a:r>
              <a:rPr lang="en-US" altLang="en-US" dirty="0"/>
              <a:t>GA 125: 27-28 June 2023 (Geneva, CH, Host: </a:t>
            </a:r>
            <a:r>
              <a:rPr lang="en-US" altLang="en-US" dirty="0" err="1"/>
              <a:t>Ecma</a:t>
            </a:r>
            <a:r>
              <a:rPr lang="en-US" altLang="en-US" dirty="0"/>
              <a:t>)</a:t>
            </a:r>
          </a:p>
          <a:p>
            <a:pPr marL="342900" lvl="1" indent="-342900" eaLnBrk="1" hangingPunct="1">
              <a:buClr>
                <a:schemeClr val="accent1"/>
              </a:buClr>
            </a:pPr>
            <a:r>
              <a:rPr lang="en-US" altLang="en-US" dirty="0"/>
              <a:t>GA 126: 5-6 December 2023 (Cupertino, CA, USA, Host: Apple)</a:t>
            </a:r>
          </a:p>
          <a:p>
            <a:pPr marL="342900" lvl="1" indent="-342900" eaLnBrk="1" hangingPunct="1">
              <a:buClr>
                <a:schemeClr val="accent1"/>
              </a:buClr>
            </a:pPr>
            <a:r>
              <a:rPr lang="en-US" altLang="en-US" dirty="0"/>
              <a:t>GA 127: 26-27 June 2024 (Geneva, CH, Host: </a:t>
            </a:r>
            <a:r>
              <a:rPr lang="en-US" altLang="en-US" dirty="0" err="1"/>
              <a:t>Ecma</a:t>
            </a:r>
            <a:r>
              <a:rPr lang="en-US" altLang="en-US" dirty="0"/>
              <a:t>)</a:t>
            </a:r>
          </a:p>
          <a:p>
            <a:pPr marL="342900" lvl="1" indent="-342900" eaLnBrk="1" hangingPunct="1">
              <a:buClr>
                <a:schemeClr val="accent1"/>
              </a:buClr>
            </a:pPr>
            <a:r>
              <a:rPr lang="en-US" altLang="en-US" dirty="0"/>
              <a:t>GA 128: 11-12 December 2024 (USA, TBD)</a:t>
            </a:r>
          </a:p>
          <a:p>
            <a:pPr marL="342900" lvl="1" indent="-342900" eaLnBrk="1" hangingPunct="1">
              <a:buClr>
                <a:schemeClr val="accent1"/>
              </a:buClr>
            </a:pPr>
            <a:endParaRPr lang="en-US" altLang="en-US" dirty="0"/>
          </a:p>
          <a:p>
            <a:pPr marL="342900" lvl="1" indent="-342900" eaLnBrk="1" hangingPunct="1">
              <a:buClr>
                <a:schemeClr val="accent1"/>
              </a:buClr>
            </a:pPr>
            <a:endParaRPr lang="en-US" altLang="en-US" dirty="0"/>
          </a:p>
          <a:p>
            <a:pPr marL="873125" lvl="2" indent="-342900" eaLnBrk="1" hangingPunct="1">
              <a:buClr>
                <a:schemeClr val="accent1"/>
              </a:buClr>
            </a:pPr>
            <a:endParaRPr lang="en-US" altLang="en-US" sz="1600" b="0" i="1" dirty="0">
              <a:solidFill>
                <a:schemeClr val="tx1"/>
              </a:solidFill>
            </a:endParaRPr>
          </a:p>
          <a:p>
            <a:pPr marL="873125" lvl="2" indent="-342900" eaLnBrk="1" hangingPunct="1">
              <a:buClr>
                <a:schemeClr val="accent1"/>
              </a:buClr>
            </a:pPr>
            <a:endParaRPr lang="en-US" altLang="en-US" sz="1800" b="0" i="1" dirty="0">
              <a:solidFill>
                <a:schemeClr val="tx1"/>
              </a:solidFill>
            </a:endParaRPr>
          </a:p>
          <a:p>
            <a:pPr marL="873125" lvl="2" indent="-342900" eaLnBrk="1" hangingPunct="1">
              <a:buClr>
                <a:schemeClr val="accent1"/>
              </a:buClr>
            </a:pPr>
            <a:endParaRPr lang="en-US" altLang="en-US" sz="1800" b="0" i="1" dirty="0"/>
          </a:p>
          <a:p>
            <a:pPr marL="873125" lvl="2" indent="-342900" eaLnBrk="1" hangingPunct="1">
              <a:buClr>
                <a:schemeClr val="accent1"/>
              </a:buClr>
            </a:pPr>
            <a:endParaRPr lang="en-US" altLang="en-US" dirty="0"/>
          </a:p>
          <a:p>
            <a:pPr marL="342900" lvl="1" indent="-342900" eaLnBrk="1" hangingPunct="1">
              <a:lnSpc>
                <a:spcPct val="100000"/>
              </a:lnSpc>
              <a:buClr>
                <a:schemeClr val="accent1"/>
              </a:buClr>
            </a:pPr>
            <a:endParaRPr lang="en-US" altLang="en-US" i="0" dirty="0"/>
          </a:p>
        </p:txBody>
      </p:sp>
      <p:sp>
        <p:nvSpPr>
          <p:cNvPr id="29700" name="Footer Placeholder 3">
            <a:extLst>
              <a:ext uri="{FF2B5EF4-FFF2-40B4-BE49-F238E27FC236}">
                <a16:creationId xmlns:a16="http://schemas.microsoft.com/office/drawing/2014/main" id="{B3B8DF72-6552-4DFF-9C00-C01BDEFD424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700" b="1"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Rue du Rhône 114 - CH-1204 Geneva - T: +41 22 849 6000 - F: +41 22 849 6001 - www.ecma-international.org   </a:t>
            </a:r>
            <a:fld id="{CE02C13D-4476-4D85-8982-DA1568DA775A}" type="slidenum">
              <a:rPr kumimoji="0" lang="en-US" altLang="en-US" sz="700" b="1"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700" b="1"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E782337-6A95-4338-B380-F32FEDEAF63D}"/>
              </a:ext>
            </a:extLst>
          </p:cNvPr>
          <p:cNvSpPr>
            <a:spLocks noGrp="1" noChangeArrowheads="1"/>
          </p:cNvSpPr>
          <p:nvPr>
            <p:ph type="title"/>
          </p:nvPr>
        </p:nvSpPr>
        <p:spPr/>
        <p:txBody>
          <a:bodyPr/>
          <a:lstStyle/>
          <a:p>
            <a:pPr eaLnBrk="1" hangingPunct="1"/>
            <a:br>
              <a:rPr lang="en-US" altLang="en-US" dirty="0"/>
            </a:br>
            <a:r>
              <a:rPr lang="en-US" altLang="en-US" dirty="0" err="1"/>
              <a:t>ExeCom</a:t>
            </a:r>
            <a:r>
              <a:rPr lang="en-US" altLang="en-US" dirty="0"/>
              <a:t> </a:t>
            </a:r>
            <a:r>
              <a:rPr lang="en-CH" altLang="en-US" dirty="0"/>
              <a:t>v</a:t>
            </a:r>
            <a:r>
              <a:rPr lang="en-US" altLang="en-US" dirty="0" err="1"/>
              <a:t>enue</a:t>
            </a:r>
            <a:r>
              <a:rPr lang="en-CH" altLang="en-US" dirty="0"/>
              <a:t> and dates</a:t>
            </a:r>
            <a:endParaRPr lang="en-US" altLang="en-US" dirty="0"/>
          </a:p>
        </p:txBody>
      </p:sp>
      <p:sp>
        <p:nvSpPr>
          <p:cNvPr id="29699" name="Content Placeholder 2">
            <a:extLst>
              <a:ext uri="{FF2B5EF4-FFF2-40B4-BE49-F238E27FC236}">
                <a16:creationId xmlns:a16="http://schemas.microsoft.com/office/drawing/2014/main" id="{0488EB42-8120-4038-85FF-5785FAC29122}"/>
              </a:ext>
            </a:extLst>
          </p:cNvPr>
          <p:cNvSpPr>
            <a:spLocks noGrp="1" noChangeArrowheads="1"/>
          </p:cNvSpPr>
          <p:nvPr>
            <p:ph idx="1"/>
          </p:nvPr>
        </p:nvSpPr>
        <p:spPr/>
        <p:txBody>
          <a:bodyPr/>
          <a:lstStyle/>
          <a:p>
            <a:pPr marL="342900" lvl="1" indent="-342900" eaLnBrk="1" hangingPunct="1">
              <a:buClr>
                <a:schemeClr val="accent1"/>
              </a:buClr>
            </a:pPr>
            <a:r>
              <a:rPr lang="en-US" altLang="en-US" dirty="0"/>
              <a:t>5-6 October 2023, Geneva, starting at 9:00. TC Chairs are invited.</a:t>
            </a:r>
          </a:p>
          <a:p>
            <a:pPr marL="342900" lvl="1" indent="-342900" eaLnBrk="1" hangingPunct="1">
              <a:buClr>
                <a:schemeClr val="accent1"/>
              </a:buClr>
            </a:pPr>
            <a:r>
              <a:rPr lang="en-US" altLang="en-US" dirty="0"/>
              <a:t>24-25 April 2024, Geneva, starting at 9:00. TC Chairs are invited.</a:t>
            </a:r>
          </a:p>
          <a:p>
            <a:pPr marL="342900" lvl="1" indent="-342900" eaLnBrk="1" hangingPunct="1">
              <a:buClr>
                <a:schemeClr val="accent1"/>
              </a:buClr>
            </a:pPr>
            <a:r>
              <a:rPr lang="en-US" altLang="en-US" dirty="0"/>
              <a:t>1-2 October 2024, Geneva, starting at 9:00. TC Chairs are invited.</a:t>
            </a:r>
          </a:p>
          <a:p>
            <a:pPr marL="342900" lvl="1" indent="-342900" eaLnBrk="1" hangingPunct="1">
              <a:buClr>
                <a:schemeClr val="accent1"/>
              </a:buClr>
            </a:pPr>
            <a:endParaRPr lang="en-US" altLang="en-US" dirty="0"/>
          </a:p>
          <a:p>
            <a:pPr marL="873125" lvl="2" indent="-342900" eaLnBrk="1" hangingPunct="1">
              <a:buClr>
                <a:schemeClr val="accent1"/>
              </a:buClr>
            </a:pPr>
            <a:endParaRPr lang="en-US" altLang="en-US" sz="1600" b="0" i="1" dirty="0">
              <a:solidFill>
                <a:schemeClr val="tx1"/>
              </a:solidFill>
            </a:endParaRPr>
          </a:p>
          <a:p>
            <a:pPr marL="873125" lvl="2" indent="-342900" eaLnBrk="1" hangingPunct="1">
              <a:buClr>
                <a:schemeClr val="accent1"/>
              </a:buClr>
            </a:pPr>
            <a:endParaRPr lang="en-US" altLang="en-US" sz="1800" b="0" i="1" dirty="0">
              <a:solidFill>
                <a:schemeClr val="tx1"/>
              </a:solidFill>
            </a:endParaRPr>
          </a:p>
          <a:p>
            <a:pPr marL="873125" lvl="2" indent="-342900" eaLnBrk="1" hangingPunct="1">
              <a:buClr>
                <a:schemeClr val="accent1"/>
              </a:buClr>
            </a:pPr>
            <a:endParaRPr lang="en-US" altLang="en-US" sz="1800" b="0" i="1" dirty="0"/>
          </a:p>
          <a:p>
            <a:pPr marL="873125" lvl="2" indent="-342900" eaLnBrk="1" hangingPunct="1">
              <a:buClr>
                <a:schemeClr val="accent1"/>
              </a:buClr>
            </a:pPr>
            <a:endParaRPr lang="en-US" altLang="en-US" dirty="0"/>
          </a:p>
          <a:p>
            <a:pPr marL="342900" lvl="1" indent="-342900" eaLnBrk="1" hangingPunct="1">
              <a:lnSpc>
                <a:spcPct val="100000"/>
              </a:lnSpc>
              <a:buClr>
                <a:schemeClr val="accent1"/>
              </a:buClr>
            </a:pPr>
            <a:endParaRPr lang="en-US" altLang="en-US" i="0" dirty="0"/>
          </a:p>
        </p:txBody>
      </p:sp>
      <p:sp>
        <p:nvSpPr>
          <p:cNvPr id="29700" name="Footer Placeholder 3">
            <a:extLst>
              <a:ext uri="{FF2B5EF4-FFF2-40B4-BE49-F238E27FC236}">
                <a16:creationId xmlns:a16="http://schemas.microsoft.com/office/drawing/2014/main" id="{B3B8DF72-6552-4DFF-9C00-C01BDEFD424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700" b="1"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Rue du Rhône 114 - CH-1204 Geneva - T: +41 22 849 6000 - F: +41 22 849 6001 - www.ecma-international.org   </a:t>
            </a:r>
            <a:fld id="{CE02C13D-4476-4D85-8982-DA1568DA775A}" type="slidenum">
              <a:rPr kumimoji="0" lang="en-US" altLang="en-US" sz="700" b="1"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700" b="1"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11821137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8AD7E61-F5C3-4342-ADE7-4F22C871925E}"/>
              </a:ext>
            </a:extLst>
          </p:cNvPr>
          <p:cNvSpPr>
            <a:spLocks noGrp="1" noChangeArrowheads="1"/>
          </p:cNvSpPr>
          <p:nvPr>
            <p:ph type="title"/>
          </p:nvPr>
        </p:nvSpPr>
        <p:spPr/>
        <p:txBody>
          <a:bodyPr/>
          <a:lstStyle/>
          <a:p>
            <a:r>
              <a:rPr lang="fr-CH" altLang="en-US"/>
              <a:t>Questions?</a:t>
            </a:r>
            <a:endParaRPr lang="en-US" altLang="en-US"/>
          </a:p>
        </p:txBody>
      </p:sp>
      <p:sp>
        <p:nvSpPr>
          <p:cNvPr id="36867" name="Content Placeholder 2">
            <a:extLst>
              <a:ext uri="{FF2B5EF4-FFF2-40B4-BE49-F238E27FC236}">
                <a16:creationId xmlns:a16="http://schemas.microsoft.com/office/drawing/2014/main" id="{9A9CE670-1089-4EE4-9690-01F7C3709717}"/>
              </a:ext>
            </a:extLst>
          </p:cNvPr>
          <p:cNvSpPr>
            <a:spLocks noGrp="1" noChangeArrowheads="1"/>
          </p:cNvSpPr>
          <p:nvPr>
            <p:ph idx="1"/>
          </p:nvPr>
        </p:nvSpPr>
        <p:spPr/>
        <p:txBody>
          <a:bodyPr/>
          <a:lstStyle/>
          <a:p>
            <a:pPr algn="ctr"/>
            <a:endParaRPr lang="fr-CH" altLang="en-US"/>
          </a:p>
          <a:p>
            <a:pPr algn="ctr"/>
            <a:endParaRPr lang="fr-CH" altLang="en-US"/>
          </a:p>
          <a:p>
            <a:pPr algn="ctr"/>
            <a:endParaRPr lang="fr-CH" altLang="en-US"/>
          </a:p>
          <a:p>
            <a:pPr algn="ctr"/>
            <a:endParaRPr lang="fr-CH" altLang="en-US"/>
          </a:p>
          <a:p>
            <a:pPr algn="ctr"/>
            <a:r>
              <a:rPr lang="fr-CH" altLang="en-US" sz="2800"/>
              <a:t>Thank You for your attention!</a:t>
            </a:r>
            <a:endParaRPr lang="en-US" altLang="en-US" sz="2800"/>
          </a:p>
        </p:txBody>
      </p:sp>
      <p:sp>
        <p:nvSpPr>
          <p:cNvPr id="36868" name="Footer Placeholder 3">
            <a:extLst>
              <a:ext uri="{FF2B5EF4-FFF2-40B4-BE49-F238E27FC236}">
                <a16:creationId xmlns:a16="http://schemas.microsoft.com/office/drawing/2014/main" id="{E870F4D1-F071-4A6F-B428-2ABE33E8888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09F45990-3405-40E9-B382-08DC8FD921AA}" type="slidenum">
              <a:rPr lang="en-US" altLang="en-US" smtClean="0">
                <a:solidFill>
                  <a:srgbClr val="000000"/>
                </a:solidFill>
                <a:ea typeface="ＭＳ Ｐゴシック" panose="020B0600070205080204" pitchFamily="34" charset="-128"/>
              </a:rPr>
              <a:pPr/>
              <a:t>34</a:t>
            </a:fld>
            <a:endParaRPr lang="en-US" altLang="en-US">
              <a:solidFill>
                <a:srgbClr val="000000"/>
              </a:solidFill>
              <a:ea typeface="ＭＳ Ｐゴシック" panose="020B0600070205080204" pitchFamily="34" charset="-128"/>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a:extLst>
              <a:ext uri="{FF2B5EF4-FFF2-40B4-BE49-F238E27FC236}">
                <a16:creationId xmlns:a16="http://schemas.microsoft.com/office/drawing/2014/main" id="{E49649BA-E46E-413D-AF02-E56815E582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1CE5A3EB-7E09-42B4-A302-EB1966C00BF8}" type="slidenum">
              <a:rPr lang="en-US" altLang="en-US" smtClean="0">
                <a:solidFill>
                  <a:srgbClr val="000000"/>
                </a:solidFill>
                <a:ea typeface="ＭＳ Ｐゴシック" panose="020B0600070205080204" pitchFamily="34" charset="-128"/>
              </a:rPr>
              <a:pPr/>
              <a:t>35</a:t>
            </a:fld>
            <a:endParaRPr lang="en-US" altLang="en-US">
              <a:solidFill>
                <a:srgbClr val="000000"/>
              </a:solidFill>
              <a:ea typeface="ＭＳ Ｐゴシック" panose="020B0600070205080204" pitchFamily="34" charset="-128"/>
            </a:endParaRPr>
          </a:p>
        </p:txBody>
      </p:sp>
      <p:pic>
        <p:nvPicPr>
          <p:cNvPr id="38915" name="Picture 2">
            <a:extLst>
              <a:ext uri="{FF2B5EF4-FFF2-40B4-BE49-F238E27FC236}">
                <a16:creationId xmlns:a16="http://schemas.microsoft.com/office/drawing/2014/main" id="{481290A3-8E5A-4D5A-8E97-6FE62AEC4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3">
            <a:extLst>
              <a:ext uri="{FF2B5EF4-FFF2-40B4-BE49-F238E27FC236}">
                <a16:creationId xmlns:a16="http://schemas.microsoft.com/office/drawing/2014/main" id="{3A78E991-AB4F-4538-A279-11F577AB530A}"/>
              </a:ext>
            </a:extLst>
          </p:cNvPr>
          <p:cNvSpPr txBox="1">
            <a:spLocks noChangeArrowheads="1"/>
          </p:cNvSpPr>
          <p:nvPr/>
        </p:nvSpPr>
        <p:spPr bwMode="auto">
          <a:xfrm>
            <a:off x="1676400" y="5189538"/>
            <a:ext cx="320040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defTabSz="914400"/>
            <a:r>
              <a:rPr lang="en-US" altLang="en-US" sz="1200" b="1">
                <a:solidFill>
                  <a:srgbClr val="333333"/>
                </a:solidFill>
                <a:ea typeface="ＭＳ Ｐゴシック" panose="020B0600070205080204" pitchFamily="34" charset="-128"/>
              </a:rPr>
              <a:t>Rue du Rhône 114</a:t>
            </a:r>
          </a:p>
          <a:p>
            <a:pPr defTabSz="914400"/>
            <a:r>
              <a:rPr lang="en-US" altLang="en-US" sz="1200" b="1">
                <a:solidFill>
                  <a:srgbClr val="333333"/>
                </a:solidFill>
                <a:ea typeface="ＭＳ Ｐゴシック" panose="020B0600070205080204" pitchFamily="34" charset="-128"/>
              </a:rPr>
              <a:t>CH-1204 Geneva</a:t>
            </a:r>
          </a:p>
          <a:p>
            <a:pPr defTabSz="914400"/>
            <a:r>
              <a:rPr lang="en-US" altLang="en-US" sz="1200" b="1">
                <a:solidFill>
                  <a:srgbClr val="333333"/>
                </a:solidFill>
                <a:ea typeface="ＭＳ Ｐゴシック" panose="020B0600070205080204" pitchFamily="34" charset="-128"/>
              </a:rPr>
              <a:t>T: +41 22 849 6000 </a:t>
            </a:r>
          </a:p>
          <a:p>
            <a:pPr defTabSz="914400"/>
            <a:r>
              <a:rPr lang="en-US" altLang="en-US" sz="1200" b="1">
                <a:solidFill>
                  <a:srgbClr val="333333"/>
                </a:solidFill>
                <a:ea typeface="ＭＳ Ｐゴシック" panose="020B0600070205080204" pitchFamily="34" charset="-128"/>
              </a:rPr>
              <a:t>F: +41 22 849 6001</a:t>
            </a:r>
          </a:p>
          <a:p>
            <a:pPr defTabSz="914400"/>
            <a:endParaRPr lang="en-US" altLang="en-US" sz="1200" b="1">
              <a:solidFill>
                <a:srgbClr val="333333"/>
              </a:solidFill>
              <a:ea typeface="ＭＳ Ｐゴシック" panose="020B0600070205080204" pitchFamily="34" charset="-128"/>
            </a:endParaRPr>
          </a:p>
          <a:p>
            <a:pPr defTabSz="914400"/>
            <a:endParaRPr lang="en-US" altLang="en-US" sz="1200" b="1">
              <a:solidFill>
                <a:srgbClr val="333333"/>
              </a:solidFill>
              <a:ea typeface="ＭＳ Ｐゴシック" panose="020B0600070205080204" pitchFamily="34" charset="-128"/>
            </a:endParaRPr>
          </a:p>
          <a:p>
            <a:pPr defTabSz="914400"/>
            <a:endParaRPr lang="en-US" altLang="en-US" sz="1200" b="1">
              <a:solidFill>
                <a:srgbClr val="333333"/>
              </a:solidFill>
              <a:ea typeface="ＭＳ Ｐゴシック" panose="020B0600070205080204" pitchFamily="34" charset="-128"/>
            </a:endParaRPr>
          </a:p>
          <a:p>
            <a:pPr defTabSz="914400"/>
            <a:r>
              <a:rPr lang="en-US" altLang="en-US" sz="1200" b="1">
                <a:solidFill>
                  <a:srgbClr val="333333"/>
                </a:solidFill>
                <a:ea typeface="ＭＳ Ｐゴシック" panose="020B0600070205080204" pitchFamily="34" charset="-128"/>
              </a:rPr>
              <a:t>www.ecma-international.org</a:t>
            </a:r>
            <a:r>
              <a:rPr lang="en-US" altLang="en-US" sz="700">
                <a:solidFill>
                  <a:srgbClr val="000000"/>
                </a:solidFill>
                <a:latin typeface="Times" panose="02020603050405020304" pitchFamily="18" charset="0"/>
                <a:ea typeface="ＭＳ Ｐゴシック" panose="020B0600070205080204" pitchFamily="34" charset="-128"/>
              </a:rPr>
              <a:t> </a:t>
            </a:r>
          </a:p>
          <a:p>
            <a:pPr defTabSz="914400"/>
            <a:r>
              <a:rPr lang="en-US" altLang="en-US" sz="1200" b="1">
                <a:solidFill>
                  <a:srgbClr val="333333"/>
                </a:solidFill>
                <a:ea typeface="ＭＳ Ｐゴシック" panose="020B0600070205080204" pitchFamily="34" charset="-128"/>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72628-CA32-4AA8-ABF1-9B838E78707C}"/>
              </a:ext>
            </a:extLst>
          </p:cNvPr>
          <p:cNvSpPr>
            <a:spLocks noGrp="1"/>
          </p:cNvSpPr>
          <p:nvPr>
            <p:ph type="title"/>
          </p:nvPr>
        </p:nvSpPr>
        <p:spPr/>
        <p:txBody>
          <a:bodyPr/>
          <a:lstStyle/>
          <a:p>
            <a:r>
              <a:rPr lang="en-US" dirty="0"/>
              <a:t>Latest </a:t>
            </a:r>
            <a:r>
              <a:rPr lang="en-US" dirty="0" err="1"/>
              <a:t>Ecma</a:t>
            </a:r>
            <a:r>
              <a:rPr lang="en-US" dirty="0"/>
              <a:t> TC39 Documents (cont.)</a:t>
            </a:r>
          </a:p>
        </p:txBody>
      </p:sp>
      <p:sp>
        <p:nvSpPr>
          <p:cNvPr id="3" name="Inhaltsplatzhalter 2">
            <a:extLst>
              <a:ext uri="{FF2B5EF4-FFF2-40B4-BE49-F238E27FC236}">
                <a16:creationId xmlns:a16="http://schemas.microsoft.com/office/drawing/2014/main" id="{8C825CE0-5DAE-443B-9499-A61672F32B11}"/>
              </a:ext>
            </a:extLst>
          </p:cNvPr>
          <p:cNvSpPr>
            <a:spLocks noGrp="1"/>
          </p:cNvSpPr>
          <p:nvPr>
            <p:ph idx="1"/>
          </p:nvPr>
        </p:nvSpPr>
        <p:spPr/>
        <p:txBody>
          <a:bodyPr/>
          <a:lstStyle/>
          <a:p>
            <a:r>
              <a:rPr lang="en-US" sz="1800" dirty="0" err="1"/>
              <a:t>Ecma</a:t>
            </a:r>
            <a:r>
              <a:rPr lang="en-US" sz="1800" dirty="0"/>
              <a:t>/TC39/2023/018	Venue for the 96th TC39 meeting, May 2023</a:t>
            </a:r>
          </a:p>
          <a:p>
            <a:r>
              <a:rPr lang="en-US" sz="1800" dirty="0" err="1"/>
              <a:t>Ecma</a:t>
            </a:r>
            <a:r>
              <a:rPr lang="en-US" sz="1800" dirty="0"/>
              <a:t>/TC39/2023/019	TC39 RF TG form signed by </a:t>
            </a:r>
            <a:r>
              <a:rPr lang="en-US" sz="1800" dirty="0" err="1"/>
              <a:t>Oramasearch</a:t>
            </a:r>
            <a:endParaRPr lang="en-US" sz="1800" dirty="0"/>
          </a:p>
          <a:p>
            <a:r>
              <a:rPr lang="en-US" sz="1800" dirty="0" err="1"/>
              <a:t>Ecma</a:t>
            </a:r>
            <a:r>
              <a:rPr lang="en-US" sz="1800" dirty="0"/>
              <a:t>/TC39/2023/020	Final draft ECMA-262 14th edition</a:t>
            </a:r>
          </a:p>
          <a:p>
            <a:r>
              <a:rPr lang="en-US" sz="1800" dirty="0" err="1"/>
              <a:t>Ecma</a:t>
            </a:r>
            <a:r>
              <a:rPr lang="en-US" sz="1800" dirty="0"/>
              <a:t>/TC39/2023/021	Final draft ECMA-402 10th edition</a:t>
            </a:r>
          </a:p>
          <a:p>
            <a:r>
              <a:rPr lang="en-US" sz="1800" dirty="0" err="1"/>
              <a:t>Ecma</a:t>
            </a:r>
            <a:r>
              <a:rPr lang="en-US" sz="1800" dirty="0"/>
              <a:t>/TC39/2023/022	Agenda for the 96th TC39 meeting, May 2023</a:t>
            </a:r>
          </a:p>
          <a:p>
            <a:r>
              <a:rPr lang="en-US" sz="1800" dirty="0" err="1"/>
              <a:t>Ecma</a:t>
            </a:r>
            <a:r>
              <a:rPr lang="en-US" sz="1800" dirty="0"/>
              <a:t>/TC39/2023/023	"Well-formatted PDFs for TC39 Standards in 2022 and Beyond" by Allen </a:t>
            </a:r>
            <a:r>
              <a:rPr lang="en-US" sz="1800" dirty="0" err="1"/>
              <a:t>Wirfs</a:t>
            </a:r>
            <a:r>
              <a:rPr lang="en-US" sz="1800" dirty="0"/>
              <a:t>-Brock, July 2022</a:t>
            </a:r>
          </a:p>
          <a:p>
            <a:r>
              <a:rPr lang="en-US" sz="1800" dirty="0" err="1"/>
              <a:t>Ecma</a:t>
            </a:r>
            <a:r>
              <a:rPr lang="en-US" sz="1800" dirty="0"/>
              <a:t>/TC39/2023/024	TC39 voting announcement on the submission of the final ES2023 drafts to the June 2023 GA</a:t>
            </a:r>
          </a:p>
          <a:p>
            <a:endParaRPr lang="en-US" sz="1800" dirty="0"/>
          </a:p>
          <a:p>
            <a:endParaRPr lang="en-US" sz="1800" dirty="0"/>
          </a:p>
          <a:p>
            <a:endParaRPr lang="en-US" sz="1800" dirty="0"/>
          </a:p>
          <a:p>
            <a:endParaRPr lang="en-US" sz="1800" dirty="0"/>
          </a:p>
        </p:txBody>
      </p:sp>
      <p:sp>
        <p:nvSpPr>
          <p:cNvPr id="4" name="Fußzeilenplatzhalter 3">
            <a:extLst>
              <a:ext uri="{FF2B5EF4-FFF2-40B4-BE49-F238E27FC236}">
                <a16:creationId xmlns:a16="http://schemas.microsoft.com/office/drawing/2014/main" id="{A9757E68-CAE6-4F06-BACA-84ABB7E17DC7}"/>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4</a:t>
            </a:fld>
            <a:endParaRPr lang="en-US" altLang="en-US"/>
          </a:p>
        </p:txBody>
      </p:sp>
    </p:spTree>
    <p:extLst>
      <p:ext uri="{BB962C8B-B14F-4D97-AF65-F5344CB8AC3E}">
        <p14:creationId xmlns:p14="http://schemas.microsoft.com/office/powerpoint/2010/main" val="26950576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1D697-2F28-42CA-83A5-4D681071B588}"/>
              </a:ext>
            </a:extLst>
          </p:cNvPr>
          <p:cNvSpPr>
            <a:spLocks noGrp="1"/>
          </p:cNvSpPr>
          <p:nvPr>
            <p:ph type="title"/>
          </p:nvPr>
        </p:nvSpPr>
        <p:spPr/>
        <p:txBody>
          <a:bodyPr/>
          <a:lstStyle/>
          <a:p>
            <a:r>
              <a:rPr lang="en-US" dirty="0"/>
              <a:t>New relevant </a:t>
            </a:r>
            <a:r>
              <a:rPr lang="en-US" dirty="0" err="1"/>
              <a:t>Ecma</a:t>
            </a:r>
            <a:r>
              <a:rPr lang="en-US" dirty="0"/>
              <a:t> GA documents</a:t>
            </a:r>
          </a:p>
        </p:txBody>
      </p:sp>
      <p:sp>
        <p:nvSpPr>
          <p:cNvPr id="3" name="Inhaltsplatzhalter 2">
            <a:extLst>
              <a:ext uri="{FF2B5EF4-FFF2-40B4-BE49-F238E27FC236}">
                <a16:creationId xmlns:a16="http://schemas.microsoft.com/office/drawing/2014/main" id="{F561F051-34E0-42DA-97BD-9DE2203122A9}"/>
              </a:ext>
            </a:extLst>
          </p:cNvPr>
          <p:cNvSpPr>
            <a:spLocks noGrp="1"/>
          </p:cNvSpPr>
          <p:nvPr>
            <p:ph idx="1"/>
          </p:nvPr>
        </p:nvSpPr>
        <p:spPr>
          <a:xfrm>
            <a:off x="457200" y="1409350"/>
            <a:ext cx="8229600" cy="4716813"/>
          </a:xfrm>
        </p:spPr>
        <p:txBody>
          <a:bodyPr/>
          <a:lstStyle/>
          <a:p>
            <a:r>
              <a:rPr lang="en-US" sz="1800" dirty="0" err="1"/>
              <a:t>Ecma</a:t>
            </a:r>
            <a:r>
              <a:rPr lang="en-US" sz="1800" dirty="0"/>
              <a:t>/GA/2023/007	Minutes of the 94th TC39 meeting, January 2023</a:t>
            </a:r>
          </a:p>
          <a:p>
            <a:r>
              <a:rPr lang="en-US" sz="1800" dirty="0" err="1"/>
              <a:t>Ecma</a:t>
            </a:r>
            <a:r>
              <a:rPr lang="en-US" sz="1800" dirty="0"/>
              <a:t>/GA/2023/009	Agenda for the 95th TC39 meeting, March 2023</a:t>
            </a:r>
          </a:p>
          <a:p>
            <a:r>
              <a:rPr lang="en-US" sz="1800" dirty="0" err="1"/>
              <a:t>Ecma</a:t>
            </a:r>
            <a:r>
              <a:rPr lang="en-US" sz="1800" dirty="0"/>
              <a:t>/GA/2023/016	US trademark registration of "ECMAScript"</a:t>
            </a:r>
          </a:p>
          <a:p>
            <a:r>
              <a:rPr lang="en-US" sz="1800" dirty="0" err="1"/>
              <a:t>Ecma</a:t>
            </a:r>
            <a:r>
              <a:rPr lang="en-US" sz="1800" dirty="0"/>
              <a:t>/GA/2023/017	Auditor's report for the year 2022</a:t>
            </a:r>
          </a:p>
          <a:p>
            <a:r>
              <a:rPr lang="en-US" sz="1800" dirty="0" err="1"/>
              <a:t>Ecma</a:t>
            </a:r>
            <a:r>
              <a:rPr lang="en-US" sz="1800" dirty="0"/>
              <a:t>/GA/2023/018	Opt-out review period announcement for ECMA-262 (2023) draft Standard</a:t>
            </a:r>
          </a:p>
          <a:p>
            <a:r>
              <a:rPr lang="en-US" sz="1800" dirty="0" err="1"/>
              <a:t>Ecma</a:t>
            </a:r>
            <a:r>
              <a:rPr lang="en-US" sz="1800" dirty="0"/>
              <a:t>/GA/2023/020	Minutes of the 95th TC39 meeting, March 2023 (Rev. 1)</a:t>
            </a:r>
          </a:p>
          <a:p>
            <a:r>
              <a:rPr lang="en-US" sz="1800" dirty="0" err="1"/>
              <a:t>Ecma</a:t>
            </a:r>
            <a:r>
              <a:rPr lang="en-US" sz="1800" dirty="0"/>
              <a:t>/GA/2023/021	Opt-out review period announcement for ECMA-402 (2023) draft Standard		</a:t>
            </a:r>
          </a:p>
        </p:txBody>
      </p:sp>
      <p:sp>
        <p:nvSpPr>
          <p:cNvPr id="4" name="Fußzeilenplatzhalter 3">
            <a:extLst>
              <a:ext uri="{FF2B5EF4-FFF2-40B4-BE49-F238E27FC236}">
                <a16:creationId xmlns:a16="http://schemas.microsoft.com/office/drawing/2014/main" id="{97C28DBE-8E10-40E2-AC6C-1AEA4573059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5</a:t>
            </a:fld>
            <a:endParaRPr lang="en-US" altLang="en-US"/>
          </a:p>
        </p:txBody>
      </p:sp>
    </p:spTree>
    <p:extLst>
      <p:ext uri="{BB962C8B-B14F-4D97-AF65-F5344CB8AC3E}">
        <p14:creationId xmlns:p14="http://schemas.microsoft.com/office/powerpoint/2010/main" val="3129411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1D697-2F28-42CA-83A5-4D681071B588}"/>
              </a:ext>
            </a:extLst>
          </p:cNvPr>
          <p:cNvSpPr>
            <a:spLocks noGrp="1"/>
          </p:cNvSpPr>
          <p:nvPr>
            <p:ph type="title"/>
          </p:nvPr>
        </p:nvSpPr>
        <p:spPr/>
        <p:txBody>
          <a:bodyPr/>
          <a:lstStyle/>
          <a:p>
            <a:r>
              <a:rPr lang="en-US" dirty="0"/>
              <a:t>New relevant </a:t>
            </a:r>
            <a:r>
              <a:rPr lang="en-US" dirty="0" err="1"/>
              <a:t>Ecma</a:t>
            </a:r>
            <a:r>
              <a:rPr lang="en-US" dirty="0"/>
              <a:t> GA documents (cont.)</a:t>
            </a:r>
          </a:p>
        </p:txBody>
      </p:sp>
      <p:sp>
        <p:nvSpPr>
          <p:cNvPr id="3" name="Inhaltsplatzhalter 2">
            <a:extLst>
              <a:ext uri="{FF2B5EF4-FFF2-40B4-BE49-F238E27FC236}">
                <a16:creationId xmlns:a16="http://schemas.microsoft.com/office/drawing/2014/main" id="{F561F051-34E0-42DA-97BD-9DE2203122A9}"/>
              </a:ext>
            </a:extLst>
          </p:cNvPr>
          <p:cNvSpPr>
            <a:spLocks noGrp="1"/>
          </p:cNvSpPr>
          <p:nvPr>
            <p:ph idx="1"/>
          </p:nvPr>
        </p:nvSpPr>
        <p:spPr>
          <a:xfrm>
            <a:off x="457200" y="1409350"/>
            <a:ext cx="8229600" cy="4716813"/>
          </a:xfrm>
        </p:spPr>
        <p:txBody>
          <a:bodyPr/>
          <a:lstStyle/>
          <a:p>
            <a:r>
              <a:rPr lang="en-US" sz="1800" dirty="0" err="1"/>
              <a:t>Ecma</a:t>
            </a:r>
            <a:r>
              <a:rPr lang="en-US" sz="1800" dirty="0"/>
              <a:t>/GA/2023/023	Application of </a:t>
            </a:r>
            <a:r>
              <a:rPr lang="en-US" sz="1800" dirty="0" err="1"/>
              <a:t>Oramasearch</a:t>
            </a:r>
            <a:r>
              <a:rPr lang="en-US" sz="1800" dirty="0"/>
              <a:t> for SPC membership</a:t>
            </a:r>
          </a:p>
          <a:p>
            <a:r>
              <a:rPr lang="en-US" sz="1800" dirty="0" err="1"/>
              <a:t>Ecma</a:t>
            </a:r>
            <a:r>
              <a:rPr lang="en-US" sz="1800" dirty="0"/>
              <a:t>/GA/2023/024	TC39 RF TG form signed by </a:t>
            </a:r>
            <a:r>
              <a:rPr lang="en-US" sz="1800" dirty="0" err="1"/>
              <a:t>Oramasearch</a:t>
            </a:r>
            <a:endParaRPr lang="en-US" sz="1800" dirty="0"/>
          </a:p>
          <a:p>
            <a:r>
              <a:rPr lang="en-US" sz="1800" dirty="0" err="1"/>
              <a:t>Ecma</a:t>
            </a:r>
            <a:r>
              <a:rPr lang="en-US" sz="1800" dirty="0"/>
              <a:t>/GA/2023/026	Final draft ECMA-262 14th edition</a:t>
            </a:r>
          </a:p>
          <a:p>
            <a:r>
              <a:rPr lang="en-US" sz="1800" dirty="0" err="1"/>
              <a:t>Ecma</a:t>
            </a:r>
            <a:r>
              <a:rPr lang="en-US" sz="1800" dirty="0"/>
              <a:t>/GA/2023/027	Final draft ECMA-402 10th edition</a:t>
            </a:r>
          </a:p>
          <a:p>
            <a:r>
              <a:rPr lang="en-US" sz="1800" dirty="0" err="1"/>
              <a:t>Ecma</a:t>
            </a:r>
            <a:r>
              <a:rPr lang="en-US" sz="1800" dirty="0"/>
              <a:t>/GA/2023/029	Final drafts submitted to the 125th General Assembly, Geneva, June 2023</a:t>
            </a:r>
          </a:p>
          <a:p>
            <a:r>
              <a:rPr lang="en-US" sz="1800" dirty="0" err="1"/>
              <a:t>Ecma</a:t>
            </a:r>
            <a:r>
              <a:rPr lang="en-US" sz="1800" dirty="0"/>
              <a:t>/GA/2023/031	Agenda for the 96th TC39 meeting, May 2023</a:t>
            </a:r>
          </a:p>
          <a:p>
            <a:r>
              <a:rPr lang="en-US" sz="1800" dirty="0" err="1"/>
              <a:t>Ecma</a:t>
            </a:r>
            <a:r>
              <a:rPr lang="en-US" sz="1800" dirty="0"/>
              <a:t>/GA/2023/032	TC39 voting announcement on the submission of the final ES2023 drafts to the June 2023 GA		</a:t>
            </a:r>
          </a:p>
        </p:txBody>
      </p:sp>
      <p:sp>
        <p:nvSpPr>
          <p:cNvPr id="4" name="Fußzeilenplatzhalter 3">
            <a:extLst>
              <a:ext uri="{FF2B5EF4-FFF2-40B4-BE49-F238E27FC236}">
                <a16:creationId xmlns:a16="http://schemas.microsoft.com/office/drawing/2014/main" id="{97C28DBE-8E10-40E2-AC6C-1AEA4573059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6</a:t>
            </a:fld>
            <a:endParaRPr lang="en-US" altLang="en-US"/>
          </a:p>
        </p:txBody>
      </p:sp>
    </p:spTree>
    <p:extLst>
      <p:ext uri="{BB962C8B-B14F-4D97-AF65-F5344CB8AC3E}">
        <p14:creationId xmlns:p14="http://schemas.microsoft.com/office/powerpoint/2010/main" val="4181620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1D697-2F28-42CA-83A5-4D681071B588}"/>
              </a:ext>
            </a:extLst>
          </p:cNvPr>
          <p:cNvSpPr>
            <a:spLocks noGrp="1"/>
          </p:cNvSpPr>
          <p:nvPr>
            <p:ph type="title"/>
          </p:nvPr>
        </p:nvSpPr>
        <p:spPr/>
        <p:txBody>
          <a:bodyPr/>
          <a:lstStyle/>
          <a:p>
            <a:r>
              <a:rPr lang="en-US" dirty="0"/>
              <a:t>New relevant </a:t>
            </a:r>
            <a:r>
              <a:rPr lang="en-US" dirty="0" err="1"/>
              <a:t>Ecma</a:t>
            </a:r>
            <a:r>
              <a:rPr lang="en-US" dirty="0"/>
              <a:t> GA documents (cont.)</a:t>
            </a:r>
          </a:p>
        </p:txBody>
      </p:sp>
      <p:sp>
        <p:nvSpPr>
          <p:cNvPr id="3" name="Inhaltsplatzhalter 2">
            <a:extLst>
              <a:ext uri="{FF2B5EF4-FFF2-40B4-BE49-F238E27FC236}">
                <a16:creationId xmlns:a16="http://schemas.microsoft.com/office/drawing/2014/main" id="{F561F051-34E0-42DA-97BD-9DE2203122A9}"/>
              </a:ext>
            </a:extLst>
          </p:cNvPr>
          <p:cNvSpPr>
            <a:spLocks noGrp="1"/>
          </p:cNvSpPr>
          <p:nvPr>
            <p:ph idx="1"/>
          </p:nvPr>
        </p:nvSpPr>
        <p:spPr>
          <a:xfrm>
            <a:off x="457200" y="1409350"/>
            <a:ext cx="8229600" cy="4716813"/>
          </a:xfrm>
        </p:spPr>
        <p:txBody>
          <a:bodyPr/>
          <a:lstStyle/>
          <a:p>
            <a:r>
              <a:rPr lang="en-US" sz="1800" dirty="0"/>
              <a:t>Venue for the 125th General Assembly, Geneva, June 2023</a:t>
            </a:r>
          </a:p>
          <a:p>
            <a:r>
              <a:rPr lang="en-US" sz="1800" dirty="0" err="1"/>
              <a:t>Ecma</a:t>
            </a:r>
            <a:r>
              <a:rPr lang="en-US" sz="1800" dirty="0"/>
              <a:t>/GA/2023/034	Minutes of the </a:t>
            </a:r>
            <a:r>
              <a:rPr lang="en-US" sz="1800" dirty="0" err="1"/>
              <a:t>ExeCom</a:t>
            </a:r>
            <a:r>
              <a:rPr lang="en-US" sz="1800" dirty="0"/>
              <a:t> meeting, Geneva, 19-20 April 2023</a:t>
            </a:r>
          </a:p>
          <a:p>
            <a:r>
              <a:rPr lang="en-US" sz="1800" dirty="0" err="1"/>
              <a:t>Ecma</a:t>
            </a:r>
            <a:r>
              <a:rPr lang="en-US" sz="1800" dirty="0"/>
              <a:t>/GA/2023/035	</a:t>
            </a:r>
            <a:r>
              <a:rPr lang="en-US" sz="1800" dirty="0" err="1"/>
              <a:t>Ecma</a:t>
            </a:r>
            <a:r>
              <a:rPr lang="en-US" sz="1800" dirty="0"/>
              <a:t> TC39 extensive meeting notes – guidelines for implementation</a:t>
            </a:r>
          </a:p>
        </p:txBody>
      </p:sp>
      <p:sp>
        <p:nvSpPr>
          <p:cNvPr id="4" name="Fußzeilenplatzhalter 3">
            <a:extLst>
              <a:ext uri="{FF2B5EF4-FFF2-40B4-BE49-F238E27FC236}">
                <a16:creationId xmlns:a16="http://schemas.microsoft.com/office/drawing/2014/main" id="{97C28DBE-8E10-40E2-AC6C-1AEA4573059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7</a:t>
            </a:fld>
            <a:endParaRPr lang="en-US" altLang="en-US"/>
          </a:p>
        </p:txBody>
      </p:sp>
    </p:spTree>
    <p:extLst>
      <p:ext uri="{BB962C8B-B14F-4D97-AF65-F5344CB8AC3E}">
        <p14:creationId xmlns:p14="http://schemas.microsoft.com/office/powerpoint/2010/main" val="32543073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38A98A-E714-4014-AAAE-535DCDCE74CC}"/>
              </a:ext>
            </a:extLst>
          </p:cNvPr>
          <p:cNvSpPr>
            <a:spLocks noGrp="1"/>
          </p:cNvSpPr>
          <p:nvPr>
            <p:ph type="title"/>
          </p:nvPr>
        </p:nvSpPr>
        <p:spPr/>
        <p:txBody>
          <a:bodyPr/>
          <a:lstStyle/>
          <a:p>
            <a:r>
              <a:rPr lang="en-US" dirty="0"/>
              <a:t>Why are these lists of interest to TC39 members?</a:t>
            </a:r>
          </a:p>
        </p:txBody>
      </p:sp>
      <p:sp>
        <p:nvSpPr>
          <p:cNvPr id="3" name="Inhaltsplatzhalter 2">
            <a:extLst>
              <a:ext uri="{FF2B5EF4-FFF2-40B4-BE49-F238E27FC236}">
                <a16:creationId xmlns:a16="http://schemas.microsoft.com/office/drawing/2014/main" id="{88501B70-B52B-4A59-8C1C-FFA40CF7DFCA}"/>
              </a:ext>
            </a:extLst>
          </p:cNvPr>
          <p:cNvSpPr>
            <a:spLocks noGrp="1"/>
          </p:cNvSpPr>
          <p:nvPr>
            <p:ph idx="1"/>
          </p:nvPr>
        </p:nvSpPr>
        <p:spPr/>
        <p:txBody>
          <a:bodyPr/>
          <a:lstStyle/>
          <a:p>
            <a:pPr marL="0" indent="0">
              <a:buNone/>
            </a:pPr>
            <a:r>
              <a:rPr lang="en-US" i="1" dirty="0"/>
              <a:t>(just for reading as reminder….)</a:t>
            </a:r>
          </a:p>
          <a:p>
            <a:r>
              <a:rPr lang="en-US" dirty="0"/>
              <a:t>GA documents provide info about general </a:t>
            </a:r>
            <a:r>
              <a:rPr lang="en-US" dirty="0" err="1"/>
              <a:t>Ecma</a:t>
            </a:r>
            <a:r>
              <a:rPr lang="en-US" dirty="0"/>
              <a:t> matters (policy matters, what other TCs do, liaison with other SDOs, etc.). Not automatically available to TC39 members. Ask your GA Representative for copy.</a:t>
            </a:r>
          </a:p>
          <a:p>
            <a:r>
              <a:rPr lang="en-US" dirty="0" err="1"/>
              <a:t>Ecma</a:t>
            </a:r>
            <a:r>
              <a:rPr lang="en-US" dirty="0"/>
              <a:t> TC39 documents are the “official” </a:t>
            </a:r>
            <a:r>
              <a:rPr lang="en-US" dirty="0" err="1"/>
              <a:t>Ecma</a:t>
            </a:r>
            <a:r>
              <a:rPr lang="en-US" dirty="0"/>
              <a:t> TC39 documentation within </a:t>
            </a:r>
            <a:r>
              <a:rPr lang="en-US" dirty="0" err="1"/>
              <a:t>Ecma</a:t>
            </a:r>
            <a:r>
              <a:rPr lang="en-US" dirty="0"/>
              <a:t> (both for “long-term archival” and as info to other </a:t>
            </a:r>
            <a:r>
              <a:rPr lang="en-US" dirty="0" err="1"/>
              <a:t>Ecma</a:t>
            </a:r>
            <a:r>
              <a:rPr lang="en-US" dirty="0"/>
              <a:t> TC and GA members). It is linked to TC39 as an </a:t>
            </a:r>
            <a:r>
              <a:rPr lang="en-US" dirty="0" err="1"/>
              <a:t>Ecma</a:t>
            </a:r>
            <a:r>
              <a:rPr lang="en-US" dirty="0"/>
              <a:t> TC (includes like new formal </a:t>
            </a:r>
            <a:r>
              <a:rPr lang="en-US" dirty="0" err="1"/>
              <a:t>Ecma</a:t>
            </a:r>
            <a:r>
              <a:rPr lang="en-US" dirty="0"/>
              <a:t> members in TC39, status of ES20xx approval in </a:t>
            </a:r>
            <a:r>
              <a:rPr lang="en-US" dirty="0" err="1"/>
              <a:t>Ecma</a:t>
            </a:r>
            <a:r>
              <a:rPr lang="en-US" dirty="0"/>
              <a:t> etc. There are therefore partial overlaps of what is also available on TC39 GitHub)</a:t>
            </a:r>
          </a:p>
        </p:txBody>
      </p:sp>
      <p:sp>
        <p:nvSpPr>
          <p:cNvPr id="4" name="Fußzeilenplatzhalter 3">
            <a:extLst>
              <a:ext uri="{FF2B5EF4-FFF2-40B4-BE49-F238E27FC236}">
                <a16:creationId xmlns:a16="http://schemas.microsoft.com/office/drawing/2014/main" id="{7EC5B9B2-F2FB-403C-A2AC-1B7491B6881A}"/>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8</a:t>
            </a:fld>
            <a:endParaRPr lang="en-US" altLang="en-US"/>
          </a:p>
        </p:txBody>
      </p:sp>
    </p:spTree>
    <p:extLst>
      <p:ext uri="{BB962C8B-B14F-4D97-AF65-F5344CB8AC3E}">
        <p14:creationId xmlns:p14="http://schemas.microsoft.com/office/powerpoint/2010/main" val="35450795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F1FE-639B-DDB4-3D28-44714DE4E5D8}"/>
              </a:ext>
            </a:extLst>
          </p:cNvPr>
          <p:cNvSpPr>
            <a:spLocks noGrp="1"/>
          </p:cNvSpPr>
          <p:nvPr>
            <p:ph type="title"/>
          </p:nvPr>
        </p:nvSpPr>
        <p:spPr/>
        <p:txBody>
          <a:bodyPr/>
          <a:lstStyle/>
          <a:p>
            <a:r>
              <a:rPr lang="en-US" dirty="0"/>
              <a:t>New TC39 member: </a:t>
            </a:r>
            <a:r>
              <a:rPr lang="en-US" dirty="0" err="1"/>
              <a:t>Oramasearch</a:t>
            </a:r>
            <a:r>
              <a:rPr lang="en-US" dirty="0"/>
              <a:t> </a:t>
            </a:r>
          </a:p>
        </p:txBody>
      </p:sp>
      <p:sp>
        <p:nvSpPr>
          <p:cNvPr id="3" name="Content Placeholder 2">
            <a:extLst>
              <a:ext uri="{FF2B5EF4-FFF2-40B4-BE49-F238E27FC236}">
                <a16:creationId xmlns:a16="http://schemas.microsoft.com/office/drawing/2014/main" id="{73F9BCB1-E82C-277A-4BD3-3B331CE6EC0B}"/>
              </a:ext>
            </a:extLst>
          </p:cNvPr>
          <p:cNvSpPr>
            <a:spLocks noGrp="1"/>
          </p:cNvSpPr>
          <p:nvPr>
            <p:ph idx="1"/>
          </p:nvPr>
        </p:nvSpPr>
        <p:spPr/>
        <p:txBody>
          <a:bodyPr/>
          <a:lstStyle/>
          <a:p>
            <a:r>
              <a:rPr lang="en-US" sz="2000" dirty="0" err="1"/>
              <a:t>Ecma</a:t>
            </a:r>
            <a:r>
              <a:rPr lang="en-US" sz="2000" dirty="0"/>
              <a:t>/GA/2023/023	Application of </a:t>
            </a:r>
            <a:r>
              <a:rPr lang="en-US" sz="2000" dirty="0" err="1"/>
              <a:t>Oramasearch</a:t>
            </a:r>
            <a:r>
              <a:rPr lang="en-US" sz="2000" dirty="0"/>
              <a:t> for SPC membership</a:t>
            </a:r>
          </a:p>
          <a:p>
            <a:r>
              <a:rPr lang="en-US" sz="2000" dirty="0" err="1"/>
              <a:t>Ecma</a:t>
            </a:r>
            <a:r>
              <a:rPr lang="en-US" sz="2000" dirty="0"/>
              <a:t>/GA/2023/024	TC39 RF TG form signed by </a:t>
            </a:r>
            <a:r>
              <a:rPr lang="en-US" sz="2000" dirty="0" err="1"/>
              <a:t>Oramasearch</a:t>
            </a:r>
            <a:endParaRPr lang="en-US" sz="2000" dirty="0"/>
          </a:p>
          <a:p>
            <a:r>
              <a:rPr lang="de-DE" sz="2000" dirty="0">
                <a:hlinkClick r:id="rId2"/>
              </a:rPr>
              <a:t>https://oramasearch.com</a:t>
            </a:r>
            <a:endParaRPr lang="de-DE" sz="2000" dirty="0"/>
          </a:p>
          <a:p>
            <a:r>
              <a:rPr lang="de-DE" dirty="0" err="1"/>
              <a:t>Scope</a:t>
            </a:r>
            <a:r>
              <a:rPr lang="de-DE" dirty="0"/>
              <a:t>: Software Development</a:t>
            </a:r>
            <a:r>
              <a:rPr lang="de-DE" sz="2000" dirty="0"/>
              <a:t> </a:t>
            </a:r>
          </a:p>
          <a:p>
            <a:r>
              <a:rPr lang="de-DE" dirty="0"/>
              <a:t>Location: </a:t>
            </a:r>
            <a:r>
              <a:rPr lang="de-DE" sz="2000" dirty="0"/>
              <a:t>San Francisco, California</a:t>
            </a:r>
          </a:p>
          <a:p>
            <a:r>
              <a:rPr lang="de-DE" dirty="0" err="1"/>
              <a:t>Founded</a:t>
            </a:r>
            <a:r>
              <a:rPr lang="de-DE" dirty="0"/>
              <a:t>: </a:t>
            </a:r>
            <a:r>
              <a:rPr lang="de-DE" sz="2000" dirty="0"/>
              <a:t>2023</a:t>
            </a:r>
          </a:p>
          <a:p>
            <a:endParaRPr lang="de-DE" dirty="0"/>
          </a:p>
          <a:p>
            <a:pPr marL="0" indent="0" algn="ctr">
              <a:buNone/>
            </a:pPr>
            <a:r>
              <a:rPr lang="de-DE" sz="2000" dirty="0">
                <a:solidFill>
                  <a:srgbClr val="FF0000"/>
                </a:solidFill>
              </a:rPr>
              <a:t>Welcome </a:t>
            </a:r>
            <a:r>
              <a:rPr lang="de-DE" sz="2000" dirty="0" err="1">
                <a:solidFill>
                  <a:srgbClr val="FF0000"/>
                </a:solidFill>
              </a:rPr>
              <a:t>to</a:t>
            </a:r>
            <a:r>
              <a:rPr lang="de-DE" sz="2000" dirty="0">
                <a:solidFill>
                  <a:srgbClr val="FF0000"/>
                </a:solidFill>
              </a:rPr>
              <a:t> TC39 and </a:t>
            </a:r>
            <a:r>
              <a:rPr lang="de-DE" sz="2000" dirty="0" err="1">
                <a:solidFill>
                  <a:srgbClr val="FF0000"/>
                </a:solidFill>
              </a:rPr>
              <a:t>Ecma</a:t>
            </a:r>
            <a:r>
              <a:rPr lang="de-DE" sz="2000" dirty="0">
                <a:solidFill>
                  <a:srgbClr val="FF0000"/>
                </a:solidFill>
              </a:rPr>
              <a:t>!!!</a:t>
            </a:r>
            <a:endParaRPr lang="en-US" sz="2000" dirty="0">
              <a:solidFill>
                <a:srgbClr val="FF0000"/>
              </a:solidFill>
            </a:endParaRPr>
          </a:p>
          <a:p>
            <a:endParaRPr lang="en-US" dirty="0"/>
          </a:p>
        </p:txBody>
      </p:sp>
      <p:sp>
        <p:nvSpPr>
          <p:cNvPr id="4" name="Footer Placeholder 3">
            <a:extLst>
              <a:ext uri="{FF2B5EF4-FFF2-40B4-BE49-F238E27FC236}">
                <a16:creationId xmlns:a16="http://schemas.microsoft.com/office/drawing/2014/main" id="{30251952-EE1E-24D8-5DD0-1E6076D48543}"/>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9</a:t>
            </a:fld>
            <a:endParaRPr lang="en-US" altLang="en-US"/>
          </a:p>
        </p:txBody>
      </p:sp>
    </p:spTree>
    <p:extLst>
      <p:ext uri="{BB962C8B-B14F-4D97-AF65-F5344CB8AC3E}">
        <p14:creationId xmlns:p14="http://schemas.microsoft.com/office/powerpoint/2010/main" val="2794622342"/>
      </p:ext>
    </p:extLst>
  </p:cSld>
  <p:clrMapOvr>
    <a:masterClrMapping/>
  </p:clrMapOvr>
  <p:transition/>
</p:sld>
</file>

<file path=ppt/theme/theme1.xml><?xml version="1.0" encoding="utf-8"?>
<a:theme xmlns:a="http://schemas.openxmlformats.org/drawingml/2006/main" name="Ecma_Presentation1">
  <a:themeElements>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Design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cma_Presentation1">
  <a:themeElements>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Design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3713</Words>
  <Application>Microsoft Office PowerPoint</Application>
  <PresentationFormat>On-screen Show (4:3)</PresentationFormat>
  <Paragraphs>469</Paragraphs>
  <Slides>35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-apple-system</vt:lpstr>
      <vt:lpstr>Arial</vt:lpstr>
      <vt:lpstr>Calibri</vt:lpstr>
      <vt:lpstr>Times</vt:lpstr>
      <vt:lpstr>Verdana</vt:lpstr>
      <vt:lpstr>Ecma_Presentation1</vt:lpstr>
      <vt:lpstr>1_Ecma_Presentation1</vt:lpstr>
      <vt:lpstr>Report from the TC39 Secretariat </vt:lpstr>
      <vt:lpstr>What has happened lately? A few points:</vt:lpstr>
      <vt:lpstr>Latest Ecma TC39 Documents</vt:lpstr>
      <vt:lpstr>Latest Ecma TC39 Documents (cont.)</vt:lpstr>
      <vt:lpstr>New relevant Ecma GA documents</vt:lpstr>
      <vt:lpstr>New relevant Ecma GA documents (cont.)</vt:lpstr>
      <vt:lpstr>New relevant Ecma GA documents (cont.)</vt:lpstr>
      <vt:lpstr>Why are these lists of interest to TC39 members?</vt:lpstr>
      <vt:lpstr>New TC39 member: Oramasearch </vt:lpstr>
      <vt:lpstr>Status a Short Summaries of the Meeting Contributions</vt:lpstr>
      <vt:lpstr>Status of ES2023 approval</vt:lpstr>
      <vt:lpstr>Status of ES2023 «Nice PDF» Versions</vt:lpstr>
      <vt:lpstr>Status of ES2023 «Nice PDF» Versions (cont.)</vt:lpstr>
      <vt:lpstr>Why does Ecma need “nice PDF” ES20xx Standards ? (1) </vt:lpstr>
      <vt:lpstr>Why does Ecma need “nice PDF” ES20xx Standards? (2) </vt:lpstr>
      <vt:lpstr>Why does Ecma need “nice PDF” ES20xx Standards? (3) </vt:lpstr>
      <vt:lpstr>Ecma pdf Standards download 2023-05-01 (TC39 Stds = 54%)</vt:lpstr>
      <vt:lpstr>ECMA-262 html Standards Access Statistics 2022 and 2023</vt:lpstr>
      <vt:lpstr>ECMA-402 html Standards Access Statistics 2021 and 2022</vt:lpstr>
      <vt:lpstr>Recent TC39 Meeting participation</vt:lpstr>
      <vt:lpstr>Recent TC39 Meeting participation (2)</vt:lpstr>
      <vt:lpstr>Recent TC39 Meeting participation (3)</vt:lpstr>
      <vt:lpstr>TC39 Plenary Schedule 2023</vt:lpstr>
      <vt:lpstr>Same format and rules as in 2022:</vt:lpstr>
      <vt:lpstr>5 years Periodic Review of fast-tracked Ecma TC39 standards in ISO/IEC JTC1 </vt:lpstr>
      <vt:lpstr>ECMA-404 (JSON) confirmed! = ISO/IEC 21778:2023)  </vt:lpstr>
      <vt:lpstr>Now ECMA-414 = ISO/IEC 22275 is in the 5 years reconfirmation process</vt:lpstr>
      <vt:lpstr>5 years Periodic Review of fast-tracked Ecma TC39 standards in ISO/IEC JTC1 </vt:lpstr>
      <vt:lpstr>5 years Periodic Review of fast-tracked Ecma TC39 standards in ISO/IEC JTC1  </vt:lpstr>
      <vt:lpstr>5 years Periodic Review of fast-tracked Ecma TC39 standards in ISO/IEC JTC1  </vt:lpstr>
      <vt:lpstr>5 years Periodic Review of fast-tracked Ecma TC39 standards in ISO/IEC JTC1  </vt:lpstr>
      <vt:lpstr> GA venue and dates</vt:lpstr>
      <vt:lpstr> ExeCom venue and dates</vt:lpstr>
      <vt:lpstr>Questions?</vt:lpstr>
      <vt:lpstr>PowerPoint Presentation</vt:lpstr>
    </vt:vector>
  </TitlesOfParts>
  <Company>Rue des Uttins 1b, Morges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from the TC39 Secretariat, March 2023 (Rev. 1)</dc:title>
  <dc:creator>Istvan Sebestyen</dc:creator>
  <cp:lastModifiedBy>Istvan Sebestyen</cp:lastModifiedBy>
  <cp:revision>645</cp:revision>
  <cp:lastPrinted>2019-01-04T13:08:03Z</cp:lastPrinted>
  <dcterms:created xsi:type="dcterms:W3CDTF">2016-02-28T13:28:00Z</dcterms:created>
  <dcterms:modified xsi:type="dcterms:W3CDTF">2023-05-11T11:17:59Z</dcterms:modified>
</cp:coreProperties>
</file>