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16"/>
  </p:notesMasterIdLst>
  <p:sldIdLst>
    <p:sldId id="256" r:id="rId2"/>
    <p:sldId id="258" r:id="rId3"/>
    <p:sldId id="259" r:id="rId4"/>
    <p:sldId id="280" r:id="rId5"/>
    <p:sldId id="282" r:id="rId6"/>
    <p:sldId id="283" r:id="rId7"/>
    <p:sldId id="276" r:id="rId8"/>
    <p:sldId id="284" r:id="rId9"/>
    <p:sldId id="286" r:id="rId10"/>
    <p:sldId id="285" r:id="rId11"/>
    <p:sldId id="287" r:id="rId12"/>
    <p:sldId id="288" r:id="rId13"/>
    <p:sldId id="27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89213"/>
  </p:normalViewPr>
  <p:slideViewPr>
    <p:cSldViewPr snapToGrid="0" snapToObjects="1">
      <p:cViewPr varScale="1">
        <p:scale>
          <a:sx n="139" d="100"/>
          <a:sy n="13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Regression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2951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190189" y="144414"/>
          <a:ext cx="345798" cy="345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726176" y="2951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726176" y="2951"/>
        <a:ext cx="8189223" cy="628724"/>
      </dsp:txXfrm>
    </dsp:sp>
    <dsp:sp modelId="{EE1D7BF0-3B91-49BD-B906-D95FF2042E3D}">
      <dsp:nvSpPr>
        <dsp:cNvPr id="0" name=""/>
        <dsp:cNvSpPr/>
      </dsp:nvSpPr>
      <dsp:spPr>
        <a:xfrm>
          <a:off x="0" y="788857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190189" y="930320"/>
          <a:ext cx="345798" cy="345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726176" y="788857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726176" y="788857"/>
        <a:ext cx="8189223" cy="628724"/>
      </dsp:txXfrm>
    </dsp:sp>
    <dsp:sp modelId="{7A2F625F-7F68-406A-A9FD-52F9325203DA}">
      <dsp:nvSpPr>
        <dsp:cNvPr id="0" name=""/>
        <dsp:cNvSpPr/>
      </dsp:nvSpPr>
      <dsp:spPr>
        <a:xfrm>
          <a:off x="0" y="1574762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190189" y="1716225"/>
          <a:ext cx="345798" cy="345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726176" y="1574762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Data for Modeling</a:t>
          </a:r>
        </a:p>
      </dsp:txBody>
      <dsp:txXfrm>
        <a:off x="726176" y="1574762"/>
        <a:ext cx="8189223" cy="628724"/>
      </dsp:txXfrm>
    </dsp:sp>
    <dsp:sp modelId="{6FAEDE92-5322-4ED7-AE0D-75C48D134C82}">
      <dsp:nvSpPr>
        <dsp:cNvPr id="0" name=""/>
        <dsp:cNvSpPr/>
      </dsp:nvSpPr>
      <dsp:spPr>
        <a:xfrm>
          <a:off x="0" y="2360668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190189" y="2502131"/>
          <a:ext cx="345798" cy="345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726176" y="2360668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Models</a:t>
          </a:r>
        </a:p>
      </dsp:txBody>
      <dsp:txXfrm>
        <a:off x="726176" y="2360668"/>
        <a:ext cx="8189223" cy="628724"/>
      </dsp:txXfrm>
    </dsp:sp>
    <dsp:sp modelId="{931C3059-CB90-41C5-8C40-BF1C9AB15C99}">
      <dsp:nvSpPr>
        <dsp:cNvPr id="0" name=""/>
        <dsp:cNvSpPr/>
      </dsp:nvSpPr>
      <dsp:spPr>
        <a:xfrm>
          <a:off x="0" y="3146573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190189" y="3288036"/>
          <a:ext cx="345798" cy="345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726176" y="3146573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Generate Regression Results</a:t>
          </a:r>
        </a:p>
      </dsp:txBody>
      <dsp:txXfrm>
        <a:off x="726176" y="3146573"/>
        <a:ext cx="8189223" cy="62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724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0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36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2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AA83F04-2E0B-40A6-8252-C402931F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8" t="37828" r="1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Real-Estate Pricing Predictors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Justin Grisanti</a:t>
            </a:r>
          </a:p>
        </p:txBody>
      </p:sp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-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8D29E1E-3D25-9843-A3E2-C473E657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8054486" cy="62382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B891AE-2DAB-B641-AD61-B54F1C21366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Normal trend with r^2 statistic of .51 </a:t>
            </a:r>
          </a:p>
        </p:txBody>
      </p:sp>
    </p:spTree>
    <p:extLst>
      <p:ext uri="{BB962C8B-B14F-4D97-AF65-F5344CB8AC3E}">
        <p14:creationId xmlns:p14="http://schemas.microsoft.com/office/powerpoint/2010/main" val="5414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– Q-Q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8786DC-4012-3F40-A444-5699A410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7785100" cy="62430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Seems like a normal distribution, with few outliers at higher prices</a:t>
            </a:r>
          </a:p>
        </p:txBody>
      </p:sp>
    </p:spTree>
    <p:extLst>
      <p:ext uri="{BB962C8B-B14F-4D97-AF65-F5344CB8AC3E}">
        <p14:creationId xmlns:p14="http://schemas.microsoft.com/office/powerpoint/2010/main" val="37670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Residuals seem even, however at higher prices the model tends to overpredict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2F59317-0887-4F40-9B4D-DB79D265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" y="587618"/>
            <a:ext cx="8351862" cy="62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more features to model:</a:t>
            </a:r>
          </a:p>
          <a:p>
            <a:pPr lvl="1"/>
            <a:r>
              <a:rPr lang="en-US" sz="2200" dirty="0"/>
              <a:t>House color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Proximity of Police Station</a:t>
            </a:r>
          </a:p>
          <a:p>
            <a:r>
              <a:rPr lang="en-US" sz="2400" dirty="0"/>
              <a:t>Add more data for higher priced houses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978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329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Stakeholders:</a:t>
            </a:r>
          </a:p>
          <a:p>
            <a:pPr lvl="1"/>
            <a:r>
              <a:rPr lang="en-US" sz="2000" dirty="0"/>
              <a:t>Home Improve Inc.</a:t>
            </a:r>
          </a:p>
          <a:p>
            <a:pPr lvl="1"/>
            <a:r>
              <a:rPr lang="en-US" sz="2000" dirty="0"/>
              <a:t>Homeowners</a:t>
            </a:r>
          </a:p>
          <a:p>
            <a:pPr lvl="1"/>
            <a:r>
              <a:rPr lang="en-US" sz="2000" dirty="0"/>
              <a:t>Home buyers</a:t>
            </a:r>
          </a:p>
          <a:p>
            <a:pPr lvl="1"/>
            <a:r>
              <a:rPr lang="en-US" sz="2000" dirty="0"/>
              <a:t>Real-Estate Agents</a:t>
            </a:r>
          </a:p>
          <a:p>
            <a:r>
              <a:rPr lang="en-US" sz="2400" dirty="0"/>
              <a:t>Business Problem:</a:t>
            </a:r>
          </a:p>
          <a:p>
            <a:pPr lvl="1"/>
            <a:r>
              <a:rPr lang="en-US" sz="2000" dirty="0"/>
              <a:t>To help customers understand and improve the value of their home</a:t>
            </a:r>
          </a:p>
          <a:p>
            <a:r>
              <a:rPr lang="en-US" sz="2400" dirty="0"/>
              <a:t>Predictive and Inferential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Homes in Kings County, Washington</a:t>
            </a:r>
          </a:p>
          <a:p>
            <a:r>
              <a:rPr lang="en-US" sz="2400" dirty="0"/>
              <a:t>Important Housing Information:</a:t>
            </a:r>
          </a:p>
          <a:p>
            <a:pPr lvl="1"/>
            <a:r>
              <a:rPr lang="en-US" sz="2200" dirty="0"/>
              <a:t>Price</a:t>
            </a:r>
          </a:p>
          <a:p>
            <a:pPr lvl="1"/>
            <a:r>
              <a:rPr lang="en-US" sz="2200" dirty="0"/>
              <a:t>Bedrooms</a:t>
            </a:r>
          </a:p>
          <a:p>
            <a:pPr lvl="1"/>
            <a:r>
              <a:rPr lang="en-US" sz="2200" dirty="0"/>
              <a:t>Sq Feet</a:t>
            </a:r>
          </a:p>
          <a:p>
            <a:pPr lvl="1"/>
            <a:r>
              <a:rPr lang="en-US" sz="2200" dirty="0"/>
              <a:t>Grade</a:t>
            </a:r>
          </a:p>
          <a:p>
            <a:pPr lvl="1"/>
            <a:r>
              <a:rPr lang="en-US" sz="2200" dirty="0"/>
              <a:t>Floors</a:t>
            </a:r>
          </a:p>
          <a:p>
            <a:pPr lvl="1"/>
            <a:r>
              <a:rPr lang="en-US" sz="2200" dirty="0"/>
              <a:t>Etc.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data:</a:t>
            </a:r>
          </a:p>
          <a:p>
            <a:pPr lvl="1"/>
            <a:r>
              <a:rPr lang="en-US" sz="2000" dirty="0"/>
              <a:t>Remove outliers</a:t>
            </a:r>
          </a:p>
          <a:p>
            <a:pPr lvl="1"/>
            <a:r>
              <a:rPr lang="en-US" sz="2000" dirty="0"/>
              <a:t>Fill empty data</a:t>
            </a:r>
          </a:p>
          <a:p>
            <a:pPr lvl="1"/>
            <a:r>
              <a:rPr lang="en-US" sz="2000" dirty="0"/>
              <a:t>Check for erroneous data</a:t>
            </a:r>
          </a:p>
          <a:p>
            <a:r>
              <a:rPr lang="en-US" sz="2200" dirty="0"/>
              <a:t>Clean all columns to ensure better modeling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598710"/>
            <a:ext cx="8911687" cy="128089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0189"/>
            <a:ext cx="3570288" cy="3777622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most correlated variables?</a:t>
            </a:r>
          </a:p>
          <a:p>
            <a:pPr lvl="1"/>
            <a:r>
              <a:rPr lang="en-US" sz="2200" dirty="0"/>
              <a:t>Grade &amp; living space</a:t>
            </a:r>
          </a:p>
          <a:p>
            <a:pPr lvl="1"/>
            <a:endParaRPr lang="en-US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338DD43-343F-1249-8326-C33BDA0B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381000"/>
            <a:ext cx="7772399" cy="647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10E40F-72E1-0C4D-806C-144896E559C2}"/>
              </a:ext>
            </a:extLst>
          </p:cNvPr>
          <p:cNvSpPr/>
          <p:nvPr/>
        </p:nvSpPr>
        <p:spPr>
          <a:xfrm>
            <a:off x="4635500" y="14478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DA8CD-3002-3249-845B-165487ECC7D0}"/>
              </a:ext>
            </a:extLst>
          </p:cNvPr>
          <p:cNvSpPr/>
          <p:nvPr/>
        </p:nvSpPr>
        <p:spPr>
          <a:xfrm>
            <a:off x="4635500" y="29845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r>
              <a:rPr lang="en-US" sz="2200" dirty="0"/>
              <a:t>Baseline Model (Grade and Sq. Feet Living):</a:t>
            </a:r>
          </a:p>
          <a:p>
            <a:pPr lvl="1"/>
            <a:r>
              <a:rPr lang="en-US" sz="2000" dirty="0"/>
              <a:t>Train: 0.403</a:t>
            </a:r>
          </a:p>
          <a:p>
            <a:pPr lvl="1"/>
            <a:r>
              <a:rPr lang="en-US" sz="2000" dirty="0"/>
              <a:t>Validation: 0.400</a:t>
            </a:r>
          </a:p>
          <a:p>
            <a:r>
              <a:rPr lang="en-US" sz="2200" dirty="0"/>
              <a:t>Second Model (Numeric Fields):</a:t>
            </a:r>
          </a:p>
          <a:p>
            <a:pPr lvl="1"/>
            <a:r>
              <a:rPr lang="en-US" sz="2000" dirty="0"/>
              <a:t>Train: 0.488</a:t>
            </a:r>
          </a:p>
          <a:p>
            <a:pPr lvl="1"/>
            <a:r>
              <a:rPr lang="en-US" sz="2000" dirty="0"/>
              <a:t>Validation: 0.485</a:t>
            </a:r>
          </a:p>
          <a:p>
            <a:r>
              <a:rPr lang="en-US" sz="2200" dirty="0"/>
              <a:t>Final Model</a:t>
            </a:r>
            <a:r>
              <a:rPr lang="en-US" sz="2200" dirty="0">
                <a:sym typeface="Wingdings" pitchFamily="2" charset="2"/>
              </a:rPr>
              <a:t>: </a:t>
            </a:r>
          </a:p>
          <a:p>
            <a:pPr lvl="1"/>
            <a:r>
              <a:rPr lang="en-US" sz="2000" dirty="0"/>
              <a:t>Train: 0.505</a:t>
            </a:r>
          </a:p>
          <a:p>
            <a:pPr lvl="1"/>
            <a:r>
              <a:rPr lang="en-US" sz="2000" dirty="0"/>
              <a:t>Validation: 0.498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Final 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A799DD41-1805-F24F-BFCB-B662426E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81"/>
          <a:stretch/>
        </p:blipFill>
        <p:spPr>
          <a:xfrm>
            <a:off x="0" y="597877"/>
            <a:ext cx="9085385" cy="6260123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B6F34F2A-D4F8-D243-86A1-162568B26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19" b="50000"/>
          <a:stretch/>
        </p:blipFill>
        <p:spPr>
          <a:xfrm>
            <a:off x="9085385" y="3638764"/>
            <a:ext cx="3106615" cy="321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Mean Absolute Error: $118k</a:t>
            </a:r>
            <a:endParaRPr lang="en-US" sz="2000" dirty="0"/>
          </a:p>
          <a:p>
            <a:r>
              <a:rPr lang="en-US" sz="2200" dirty="0"/>
              <a:t>Mean House Price: $481k</a:t>
            </a:r>
          </a:p>
          <a:p>
            <a:r>
              <a:rPr lang="en-US" sz="2200" dirty="0"/>
              <a:t>Coefficients:</a:t>
            </a:r>
          </a:p>
          <a:p>
            <a:pPr lvl="1"/>
            <a:r>
              <a:rPr lang="en-US" sz="2000" dirty="0"/>
              <a:t>Sq Feet Living Space: $98</a:t>
            </a:r>
          </a:p>
          <a:p>
            <a:pPr lvl="1"/>
            <a:r>
              <a:rPr lang="en-US" sz="2000" dirty="0"/>
              <a:t>Bedrooms: -$17,333</a:t>
            </a:r>
          </a:p>
          <a:p>
            <a:pPr lvl="1"/>
            <a:r>
              <a:rPr lang="en-US" sz="2000" dirty="0"/>
              <a:t>Condition: $45,169</a:t>
            </a:r>
          </a:p>
          <a:p>
            <a:pPr lvl="1"/>
            <a:r>
              <a:rPr lang="en-US" sz="2000" dirty="0"/>
              <a:t>Basement: $38,708</a:t>
            </a:r>
          </a:p>
          <a:p>
            <a:pPr lvl="1"/>
            <a:r>
              <a:rPr lang="en-US" sz="2000" dirty="0"/>
              <a:t>Grade: $88,275 </a:t>
            </a:r>
          </a:p>
          <a:p>
            <a:pPr lvl="1"/>
            <a:r>
              <a:rPr lang="en-US" sz="2000" dirty="0"/>
              <a:t>Renovated: $102,962</a:t>
            </a:r>
          </a:p>
          <a:p>
            <a:pPr lvl="1"/>
            <a:r>
              <a:rPr lang="en-US" sz="2000" dirty="0"/>
              <a:t>Waterfront View: $242,268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3804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278</Words>
  <Application>Microsoft Macintosh PowerPoint</Application>
  <PresentationFormat>Widescreen</PresentationFormat>
  <Paragraphs>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Real-Estate Pricing Predictors</vt:lpstr>
      <vt:lpstr>Objectives</vt:lpstr>
      <vt:lpstr>Business Understanding</vt:lpstr>
      <vt:lpstr>Data Understanding</vt:lpstr>
      <vt:lpstr>Data Preparation</vt:lpstr>
      <vt:lpstr>Modeling</vt:lpstr>
      <vt:lpstr>Modeling</vt:lpstr>
      <vt:lpstr>Final Model Attributes</vt:lpstr>
      <vt:lpstr>Regression Statistics</vt:lpstr>
      <vt:lpstr>Normality Assumptions - Linearity</vt:lpstr>
      <vt:lpstr>Normality Assumptions – Q-Q</vt:lpstr>
      <vt:lpstr>Homoscedasticity</vt:lpstr>
      <vt:lpstr>Next Steps – Improve Model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16</cp:revision>
  <dcterms:created xsi:type="dcterms:W3CDTF">2021-05-11T21:30:38Z</dcterms:created>
  <dcterms:modified xsi:type="dcterms:W3CDTF">2021-08-27T01:32:19Z</dcterms:modified>
</cp:coreProperties>
</file>