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3" r:id="rId1"/>
    <p:sldMasterId id="2147483810" r:id="rId2"/>
  </p:sldMasterIdLst>
  <p:notesMasterIdLst>
    <p:notesMasterId r:id="rId18"/>
  </p:notesMasterIdLst>
  <p:sldIdLst>
    <p:sldId id="256" r:id="rId3"/>
    <p:sldId id="258" r:id="rId4"/>
    <p:sldId id="259" r:id="rId5"/>
    <p:sldId id="280" r:id="rId6"/>
    <p:sldId id="290" r:id="rId7"/>
    <p:sldId id="291" r:id="rId8"/>
    <p:sldId id="282" r:id="rId9"/>
    <p:sldId id="276" r:id="rId10"/>
    <p:sldId id="288" r:id="rId11"/>
    <p:sldId id="292" r:id="rId12"/>
    <p:sldId id="293" r:id="rId13"/>
    <p:sldId id="279" r:id="rId14"/>
    <p:sldId id="294" r:id="rId15"/>
    <p:sldId id="295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9"/>
    <p:restoredTop sz="89155"/>
  </p:normalViewPr>
  <p:slideViewPr>
    <p:cSldViewPr snapToGrid="0" snapToObjects="1">
      <p:cViewPr>
        <p:scale>
          <a:sx n="110" d="100"/>
          <a:sy n="110" d="100"/>
        </p:scale>
        <p:origin x="248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FADB91-0E26-4F14-9A80-02654F0270B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AF67EF3-95F2-4D48-95C0-893B1384E30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Obtain a Business Understanding</a:t>
          </a:r>
        </a:p>
      </dgm:t>
    </dgm:pt>
    <dgm:pt modelId="{FB661D74-790B-428C-86F1-4F616F666D61}" type="parTrans" cxnId="{1F446BC8-6D1C-43F3-8350-5E99A9B40572}">
      <dgm:prSet/>
      <dgm:spPr/>
      <dgm:t>
        <a:bodyPr/>
        <a:lstStyle/>
        <a:p>
          <a:endParaRPr lang="en-US"/>
        </a:p>
      </dgm:t>
    </dgm:pt>
    <dgm:pt modelId="{5E02341F-05B4-4DBC-A0D7-2A68DB78FDDE}" type="sibTrans" cxnId="{1F446BC8-6D1C-43F3-8350-5E99A9B40572}">
      <dgm:prSet/>
      <dgm:spPr/>
      <dgm:t>
        <a:bodyPr/>
        <a:lstStyle/>
        <a:p>
          <a:endParaRPr lang="en-US"/>
        </a:p>
      </dgm:t>
    </dgm:pt>
    <dgm:pt modelId="{1D70D730-3761-4D6C-B14A-3EC2E11999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Understand the Data</a:t>
          </a:r>
        </a:p>
      </dgm:t>
    </dgm:pt>
    <dgm:pt modelId="{E9A8A615-3C4A-4943-BACC-6CCF67938E17}" type="parTrans" cxnId="{145E4625-C672-4E6B-8B52-0C07100E26F4}">
      <dgm:prSet/>
      <dgm:spPr/>
      <dgm:t>
        <a:bodyPr/>
        <a:lstStyle/>
        <a:p>
          <a:endParaRPr lang="en-US"/>
        </a:p>
      </dgm:t>
    </dgm:pt>
    <dgm:pt modelId="{39A29483-F3BC-452E-BD06-7FA9F408BE80}" type="sibTrans" cxnId="{145E4625-C672-4E6B-8B52-0C07100E26F4}">
      <dgm:prSet/>
      <dgm:spPr/>
      <dgm:t>
        <a:bodyPr/>
        <a:lstStyle/>
        <a:p>
          <a:endParaRPr lang="en-US"/>
        </a:p>
      </dgm:t>
    </dgm:pt>
    <dgm:pt modelId="{24BCE534-15AD-47EF-B1BF-C1586C47B0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Prepare Data for Modeling</a:t>
          </a:r>
        </a:p>
      </dgm:t>
    </dgm:pt>
    <dgm:pt modelId="{07A182B1-6E65-46B6-B5D0-D4B6D9C72AF6}" type="parTrans" cxnId="{1727EA2D-0227-4EF7-9966-0F07EAC72CE4}">
      <dgm:prSet/>
      <dgm:spPr/>
      <dgm:t>
        <a:bodyPr/>
        <a:lstStyle/>
        <a:p>
          <a:endParaRPr lang="en-US"/>
        </a:p>
      </dgm:t>
    </dgm:pt>
    <dgm:pt modelId="{0D8DCBD5-054F-40D5-B1D3-90F58E7E1F18}" type="sibTrans" cxnId="{1727EA2D-0227-4EF7-9966-0F07EAC72CE4}">
      <dgm:prSet/>
      <dgm:spPr/>
      <dgm:t>
        <a:bodyPr/>
        <a:lstStyle/>
        <a:p>
          <a:endParaRPr lang="en-US"/>
        </a:p>
      </dgm:t>
    </dgm:pt>
    <dgm:pt modelId="{FDA9C482-3343-422F-92E2-74BC6A2A9F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Models</a:t>
          </a:r>
        </a:p>
      </dgm:t>
    </dgm:pt>
    <dgm:pt modelId="{703FD658-9BC2-4F2B-AB3C-4B4CF8B05AFA}" type="parTrans" cxnId="{144BDDF7-3C7F-4521-B9D0-2B16320EEBA0}">
      <dgm:prSet/>
      <dgm:spPr/>
      <dgm:t>
        <a:bodyPr/>
        <a:lstStyle/>
        <a:p>
          <a:endParaRPr lang="en-US"/>
        </a:p>
      </dgm:t>
    </dgm:pt>
    <dgm:pt modelId="{23C70D6F-9DE4-449C-B770-3E273E8F2B17}" type="sibTrans" cxnId="{144BDDF7-3C7F-4521-B9D0-2B16320EEBA0}">
      <dgm:prSet/>
      <dgm:spPr/>
      <dgm:t>
        <a:bodyPr/>
        <a:lstStyle/>
        <a:p>
          <a:endParaRPr lang="en-US"/>
        </a:p>
      </dgm:t>
    </dgm:pt>
    <dgm:pt modelId="{34F45FB0-E032-49A6-A77D-4D70FF3739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Generate Results</a:t>
          </a:r>
        </a:p>
      </dgm:t>
    </dgm:pt>
    <dgm:pt modelId="{F76A5C83-2A4C-4D00-B602-5E1F3390F4D1}" type="parTrans" cxnId="{AC6BBBB7-88F3-4B7F-93FC-6F21E8917E90}">
      <dgm:prSet/>
      <dgm:spPr/>
      <dgm:t>
        <a:bodyPr/>
        <a:lstStyle/>
        <a:p>
          <a:endParaRPr lang="en-US"/>
        </a:p>
      </dgm:t>
    </dgm:pt>
    <dgm:pt modelId="{0F740054-3329-4887-A496-5A2F9E04C1CC}" type="sibTrans" cxnId="{AC6BBBB7-88F3-4B7F-93FC-6F21E8917E90}">
      <dgm:prSet/>
      <dgm:spPr/>
      <dgm:t>
        <a:bodyPr/>
        <a:lstStyle/>
        <a:p>
          <a:endParaRPr lang="en-US"/>
        </a:p>
      </dgm:t>
    </dgm:pt>
    <dgm:pt modelId="{2EC2BB48-DE0E-4E76-9963-B8177D65358A}" type="pres">
      <dgm:prSet presAssocID="{F7FADB91-0E26-4F14-9A80-02654F0270B1}" presName="root" presStyleCnt="0">
        <dgm:presLayoutVars>
          <dgm:dir/>
          <dgm:resizeHandles val="exact"/>
        </dgm:presLayoutVars>
      </dgm:prSet>
      <dgm:spPr/>
    </dgm:pt>
    <dgm:pt modelId="{F0F712D9-925E-4A51-9BAB-302568729613}" type="pres">
      <dgm:prSet presAssocID="{DAF67EF3-95F2-4D48-95C0-893B1384E300}" presName="compNode" presStyleCnt="0"/>
      <dgm:spPr/>
    </dgm:pt>
    <dgm:pt modelId="{D21B7BA0-22D0-4C3D-B6D9-BE97171512F6}" type="pres">
      <dgm:prSet presAssocID="{DAF67EF3-95F2-4D48-95C0-893B1384E300}" presName="bgRect" presStyleLbl="bgShp" presStyleIdx="0" presStyleCnt="5"/>
      <dgm:spPr/>
    </dgm:pt>
    <dgm:pt modelId="{B6D6843C-C1A6-45AF-880F-ED3569525E62}" type="pres">
      <dgm:prSet presAssocID="{DAF67EF3-95F2-4D48-95C0-893B1384E30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 outline"/>
        </a:ext>
      </dgm:extLst>
    </dgm:pt>
    <dgm:pt modelId="{ACEBBAAA-C440-493B-A5D9-015AC4330952}" type="pres">
      <dgm:prSet presAssocID="{DAF67EF3-95F2-4D48-95C0-893B1384E300}" presName="spaceRect" presStyleCnt="0"/>
      <dgm:spPr/>
    </dgm:pt>
    <dgm:pt modelId="{D1B395FC-87AE-49C1-A8F0-BAB5276E824C}" type="pres">
      <dgm:prSet presAssocID="{DAF67EF3-95F2-4D48-95C0-893B1384E300}" presName="parTx" presStyleLbl="revTx" presStyleIdx="0" presStyleCnt="5">
        <dgm:presLayoutVars>
          <dgm:chMax val="0"/>
          <dgm:chPref val="0"/>
        </dgm:presLayoutVars>
      </dgm:prSet>
      <dgm:spPr/>
    </dgm:pt>
    <dgm:pt modelId="{5B820447-B8AE-4BA7-B0F9-27F81B3CDCDF}" type="pres">
      <dgm:prSet presAssocID="{5E02341F-05B4-4DBC-A0D7-2A68DB78FDDE}" presName="sibTrans" presStyleCnt="0"/>
      <dgm:spPr/>
    </dgm:pt>
    <dgm:pt modelId="{0C1BB9A5-18C6-4AA1-AAA0-BB087F295B85}" type="pres">
      <dgm:prSet presAssocID="{1D70D730-3761-4D6C-B14A-3EC2E119991E}" presName="compNode" presStyleCnt="0"/>
      <dgm:spPr/>
    </dgm:pt>
    <dgm:pt modelId="{EE1D7BF0-3B91-49BD-B906-D95FF2042E3D}" type="pres">
      <dgm:prSet presAssocID="{1D70D730-3761-4D6C-B14A-3EC2E119991E}" presName="bgRect" presStyleLbl="bgShp" presStyleIdx="1" presStyleCnt="5"/>
      <dgm:spPr/>
    </dgm:pt>
    <dgm:pt modelId="{46FDEB91-D7A9-49C0-B769-DAD28FFCA062}" type="pres">
      <dgm:prSet presAssocID="{1D70D730-3761-4D6C-B14A-3EC2E119991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 with solid fill"/>
        </a:ext>
      </dgm:extLst>
    </dgm:pt>
    <dgm:pt modelId="{8396B1AC-C951-489C-8B5E-F57810E1F314}" type="pres">
      <dgm:prSet presAssocID="{1D70D730-3761-4D6C-B14A-3EC2E119991E}" presName="spaceRect" presStyleCnt="0"/>
      <dgm:spPr/>
    </dgm:pt>
    <dgm:pt modelId="{E1DA6693-ED50-414A-ACA7-C719A998E77E}" type="pres">
      <dgm:prSet presAssocID="{1D70D730-3761-4D6C-B14A-3EC2E119991E}" presName="parTx" presStyleLbl="revTx" presStyleIdx="1" presStyleCnt="5">
        <dgm:presLayoutVars>
          <dgm:chMax val="0"/>
          <dgm:chPref val="0"/>
        </dgm:presLayoutVars>
      </dgm:prSet>
      <dgm:spPr/>
    </dgm:pt>
    <dgm:pt modelId="{C1C4EB92-7FA5-4137-8EAE-5EE0C041F561}" type="pres">
      <dgm:prSet presAssocID="{39A29483-F3BC-452E-BD06-7FA9F408BE80}" presName="sibTrans" presStyleCnt="0"/>
      <dgm:spPr/>
    </dgm:pt>
    <dgm:pt modelId="{2952DBFD-8A31-43B2-876E-A046F72BE5C0}" type="pres">
      <dgm:prSet presAssocID="{24BCE534-15AD-47EF-B1BF-C1586C47B0DA}" presName="compNode" presStyleCnt="0"/>
      <dgm:spPr/>
    </dgm:pt>
    <dgm:pt modelId="{7A2F625F-7F68-406A-A9FD-52F9325203DA}" type="pres">
      <dgm:prSet presAssocID="{24BCE534-15AD-47EF-B1BF-C1586C47B0DA}" presName="bgRect" presStyleLbl="bgShp" presStyleIdx="2" presStyleCnt="5"/>
      <dgm:spPr/>
    </dgm:pt>
    <dgm:pt modelId="{5A04AE27-AA7E-4F00-85C6-F9509F4609ED}" type="pres">
      <dgm:prSet presAssocID="{24BCE534-15AD-47EF-B1BF-C1586C47B0D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 outline"/>
        </a:ext>
      </dgm:extLst>
    </dgm:pt>
    <dgm:pt modelId="{B422A651-929A-4FEF-B05A-F000BA81E6EF}" type="pres">
      <dgm:prSet presAssocID="{24BCE534-15AD-47EF-B1BF-C1586C47B0DA}" presName="spaceRect" presStyleCnt="0"/>
      <dgm:spPr/>
    </dgm:pt>
    <dgm:pt modelId="{A5572D1E-1253-469C-B2DF-68FD8B99D87F}" type="pres">
      <dgm:prSet presAssocID="{24BCE534-15AD-47EF-B1BF-C1586C47B0DA}" presName="parTx" presStyleLbl="revTx" presStyleIdx="2" presStyleCnt="5">
        <dgm:presLayoutVars>
          <dgm:chMax val="0"/>
          <dgm:chPref val="0"/>
        </dgm:presLayoutVars>
      </dgm:prSet>
      <dgm:spPr/>
    </dgm:pt>
    <dgm:pt modelId="{156E63AB-4C4F-4907-979B-89383D0565AF}" type="pres">
      <dgm:prSet presAssocID="{0D8DCBD5-054F-40D5-B1D3-90F58E7E1F18}" presName="sibTrans" presStyleCnt="0"/>
      <dgm:spPr/>
    </dgm:pt>
    <dgm:pt modelId="{7651DB16-01DD-49A3-9843-2153F7CD26D6}" type="pres">
      <dgm:prSet presAssocID="{FDA9C482-3343-422F-92E2-74BC6A2A9FAA}" presName="compNode" presStyleCnt="0"/>
      <dgm:spPr/>
    </dgm:pt>
    <dgm:pt modelId="{6FAEDE92-5322-4ED7-AE0D-75C48D134C82}" type="pres">
      <dgm:prSet presAssocID="{FDA9C482-3343-422F-92E2-74BC6A2A9FAA}" presName="bgRect" presStyleLbl="bgShp" presStyleIdx="3" presStyleCnt="5"/>
      <dgm:spPr/>
    </dgm:pt>
    <dgm:pt modelId="{33284D09-1D8D-4094-9718-2A43C254D93E}" type="pres">
      <dgm:prSet presAssocID="{FDA9C482-3343-422F-92E2-74BC6A2A9FA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tterplot with solid fill"/>
        </a:ext>
      </dgm:extLst>
    </dgm:pt>
    <dgm:pt modelId="{11176AF3-6E39-40C4-A6F8-0BD8E455A538}" type="pres">
      <dgm:prSet presAssocID="{FDA9C482-3343-422F-92E2-74BC6A2A9FAA}" presName="spaceRect" presStyleCnt="0"/>
      <dgm:spPr/>
    </dgm:pt>
    <dgm:pt modelId="{E8BB78FE-8E87-447A-B389-F9233824B46E}" type="pres">
      <dgm:prSet presAssocID="{FDA9C482-3343-422F-92E2-74BC6A2A9FAA}" presName="parTx" presStyleLbl="revTx" presStyleIdx="3" presStyleCnt="5">
        <dgm:presLayoutVars>
          <dgm:chMax val="0"/>
          <dgm:chPref val="0"/>
        </dgm:presLayoutVars>
      </dgm:prSet>
      <dgm:spPr/>
    </dgm:pt>
    <dgm:pt modelId="{FD311B56-5586-490A-B56B-B5C5E0EC9C1E}" type="pres">
      <dgm:prSet presAssocID="{23C70D6F-9DE4-449C-B770-3E273E8F2B17}" presName="sibTrans" presStyleCnt="0"/>
      <dgm:spPr/>
    </dgm:pt>
    <dgm:pt modelId="{0C24433E-D8D7-4EFB-A35D-0FAEBC7CACDC}" type="pres">
      <dgm:prSet presAssocID="{34F45FB0-E032-49A6-A77D-4D70FF373948}" presName="compNode" presStyleCnt="0"/>
      <dgm:spPr/>
    </dgm:pt>
    <dgm:pt modelId="{931C3059-CB90-41C5-8C40-BF1C9AB15C99}" type="pres">
      <dgm:prSet presAssocID="{34F45FB0-E032-49A6-A77D-4D70FF373948}" presName="bgRect" presStyleLbl="bgShp" presStyleIdx="4" presStyleCnt="5"/>
      <dgm:spPr/>
    </dgm:pt>
    <dgm:pt modelId="{648CF723-7D13-4803-A841-65605AFC1F44}" type="pres">
      <dgm:prSet presAssocID="{34F45FB0-E032-49A6-A77D-4D70FF37394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CE33B526-A863-4CFB-A527-8051E5AEF084}" type="pres">
      <dgm:prSet presAssocID="{34F45FB0-E032-49A6-A77D-4D70FF373948}" presName="spaceRect" presStyleCnt="0"/>
      <dgm:spPr/>
    </dgm:pt>
    <dgm:pt modelId="{A47E04DF-C975-4641-B7A6-275956DAB420}" type="pres">
      <dgm:prSet presAssocID="{34F45FB0-E032-49A6-A77D-4D70FF37394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379DA10-D32A-4486-80EC-7B10866D70BF}" type="presOf" srcId="{F7FADB91-0E26-4F14-9A80-02654F0270B1}" destId="{2EC2BB48-DE0E-4E76-9963-B8177D65358A}" srcOrd="0" destOrd="0" presId="urn:microsoft.com/office/officeart/2018/2/layout/IconVerticalSolidList"/>
    <dgm:cxn modelId="{145E4625-C672-4E6B-8B52-0C07100E26F4}" srcId="{F7FADB91-0E26-4F14-9A80-02654F0270B1}" destId="{1D70D730-3761-4D6C-B14A-3EC2E119991E}" srcOrd="1" destOrd="0" parTransId="{E9A8A615-3C4A-4943-BACC-6CCF67938E17}" sibTransId="{39A29483-F3BC-452E-BD06-7FA9F408BE80}"/>
    <dgm:cxn modelId="{1727EA2D-0227-4EF7-9966-0F07EAC72CE4}" srcId="{F7FADB91-0E26-4F14-9A80-02654F0270B1}" destId="{24BCE534-15AD-47EF-B1BF-C1586C47B0DA}" srcOrd="2" destOrd="0" parTransId="{07A182B1-6E65-46B6-B5D0-D4B6D9C72AF6}" sibTransId="{0D8DCBD5-054F-40D5-B1D3-90F58E7E1F18}"/>
    <dgm:cxn modelId="{E249AE60-A27E-40C1-9D67-64215CD730B1}" type="presOf" srcId="{1D70D730-3761-4D6C-B14A-3EC2E119991E}" destId="{E1DA6693-ED50-414A-ACA7-C719A998E77E}" srcOrd="0" destOrd="0" presId="urn:microsoft.com/office/officeart/2018/2/layout/IconVerticalSolidList"/>
    <dgm:cxn modelId="{A799AD61-1AAC-43EC-8FD5-C2041CA0CADB}" type="presOf" srcId="{DAF67EF3-95F2-4D48-95C0-893B1384E300}" destId="{D1B395FC-87AE-49C1-A8F0-BAB5276E824C}" srcOrd="0" destOrd="0" presId="urn:microsoft.com/office/officeart/2018/2/layout/IconVerticalSolidList"/>
    <dgm:cxn modelId="{1F294785-89A8-4145-AC3D-F6C56A40BD86}" type="presOf" srcId="{FDA9C482-3343-422F-92E2-74BC6A2A9FAA}" destId="{E8BB78FE-8E87-447A-B389-F9233824B46E}" srcOrd="0" destOrd="0" presId="urn:microsoft.com/office/officeart/2018/2/layout/IconVerticalSolidList"/>
    <dgm:cxn modelId="{69FBB78D-C155-4CE7-851B-9640E1E34D5B}" type="presOf" srcId="{34F45FB0-E032-49A6-A77D-4D70FF373948}" destId="{A47E04DF-C975-4641-B7A6-275956DAB420}" srcOrd="0" destOrd="0" presId="urn:microsoft.com/office/officeart/2018/2/layout/IconVerticalSolidList"/>
    <dgm:cxn modelId="{D8B723B7-E060-4415-A956-BF11669824C4}" type="presOf" srcId="{24BCE534-15AD-47EF-B1BF-C1586C47B0DA}" destId="{A5572D1E-1253-469C-B2DF-68FD8B99D87F}" srcOrd="0" destOrd="0" presId="urn:microsoft.com/office/officeart/2018/2/layout/IconVerticalSolidList"/>
    <dgm:cxn modelId="{AC6BBBB7-88F3-4B7F-93FC-6F21E8917E90}" srcId="{F7FADB91-0E26-4F14-9A80-02654F0270B1}" destId="{34F45FB0-E032-49A6-A77D-4D70FF373948}" srcOrd="4" destOrd="0" parTransId="{F76A5C83-2A4C-4D00-B602-5E1F3390F4D1}" sibTransId="{0F740054-3329-4887-A496-5A2F9E04C1CC}"/>
    <dgm:cxn modelId="{1F446BC8-6D1C-43F3-8350-5E99A9B40572}" srcId="{F7FADB91-0E26-4F14-9A80-02654F0270B1}" destId="{DAF67EF3-95F2-4D48-95C0-893B1384E300}" srcOrd="0" destOrd="0" parTransId="{FB661D74-790B-428C-86F1-4F616F666D61}" sibTransId="{5E02341F-05B4-4DBC-A0D7-2A68DB78FDDE}"/>
    <dgm:cxn modelId="{144BDDF7-3C7F-4521-B9D0-2B16320EEBA0}" srcId="{F7FADB91-0E26-4F14-9A80-02654F0270B1}" destId="{FDA9C482-3343-422F-92E2-74BC6A2A9FAA}" srcOrd="3" destOrd="0" parTransId="{703FD658-9BC2-4F2B-AB3C-4B4CF8B05AFA}" sibTransId="{23C70D6F-9DE4-449C-B770-3E273E8F2B17}"/>
    <dgm:cxn modelId="{C361DA4D-D668-4A91-974D-72E5D05006A0}" type="presParOf" srcId="{2EC2BB48-DE0E-4E76-9963-B8177D65358A}" destId="{F0F712D9-925E-4A51-9BAB-302568729613}" srcOrd="0" destOrd="0" presId="urn:microsoft.com/office/officeart/2018/2/layout/IconVerticalSolidList"/>
    <dgm:cxn modelId="{03C7DC77-1330-4142-A471-8A28A40AC9F5}" type="presParOf" srcId="{F0F712D9-925E-4A51-9BAB-302568729613}" destId="{D21B7BA0-22D0-4C3D-B6D9-BE97171512F6}" srcOrd="0" destOrd="0" presId="urn:microsoft.com/office/officeart/2018/2/layout/IconVerticalSolidList"/>
    <dgm:cxn modelId="{67D69466-8EAE-483C-A53F-B0A86B3E88E3}" type="presParOf" srcId="{F0F712D9-925E-4A51-9BAB-302568729613}" destId="{B6D6843C-C1A6-45AF-880F-ED3569525E62}" srcOrd="1" destOrd="0" presId="urn:microsoft.com/office/officeart/2018/2/layout/IconVerticalSolidList"/>
    <dgm:cxn modelId="{9A83495C-D241-4147-A217-FCE683C7ECC8}" type="presParOf" srcId="{F0F712D9-925E-4A51-9BAB-302568729613}" destId="{ACEBBAAA-C440-493B-A5D9-015AC4330952}" srcOrd="2" destOrd="0" presId="urn:microsoft.com/office/officeart/2018/2/layout/IconVerticalSolidList"/>
    <dgm:cxn modelId="{136E9101-0D86-4BBB-BF4A-911C560D833C}" type="presParOf" srcId="{F0F712D9-925E-4A51-9BAB-302568729613}" destId="{D1B395FC-87AE-49C1-A8F0-BAB5276E824C}" srcOrd="3" destOrd="0" presId="urn:microsoft.com/office/officeart/2018/2/layout/IconVerticalSolidList"/>
    <dgm:cxn modelId="{84E760BA-6CCB-4BF8-A1C5-270C29C4AA0D}" type="presParOf" srcId="{2EC2BB48-DE0E-4E76-9963-B8177D65358A}" destId="{5B820447-B8AE-4BA7-B0F9-27F81B3CDCDF}" srcOrd="1" destOrd="0" presId="urn:microsoft.com/office/officeart/2018/2/layout/IconVerticalSolidList"/>
    <dgm:cxn modelId="{242021C3-C8F1-47D8-B86A-BD009EC7F8FB}" type="presParOf" srcId="{2EC2BB48-DE0E-4E76-9963-B8177D65358A}" destId="{0C1BB9A5-18C6-4AA1-AAA0-BB087F295B85}" srcOrd="2" destOrd="0" presId="urn:microsoft.com/office/officeart/2018/2/layout/IconVerticalSolidList"/>
    <dgm:cxn modelId="{FB0CFD2A-649E-499A-B8C9-AA8A06C933C1}" type="presParOf" srcId="{0C1BB9A5-18C6-4AA1-AAA0-BB087F295B85}" destId="{EE1D7BF0-3B91-49BD-B906-D95FF2042E3D}" srcOrd="0" destOrd="0" presId="urn:microsoft.com/office/officeart/2018/2/layout/IconVerticalSolidList"/>
    <dgm:cxn modelId="{920CE025-B751-44D2-8E2D-210640C1C178}" type="presParOf" srcId="{0C1BB9A5-18C6-4AA1-AAA0-BB087F295B85}" destId="{46FDEB91-D7A9-49C0-B769-DAD28FFCA062}" srcOrd="1" destOrd="0" presId="urn:microsoft.com/office/officeart/2018/2/layout/IconVerticalSolidList"/>
    <dgm:cxn modelId="{F0254B01-CE06-47C6-8AF1-F70380A83991}" type="presParOf" srcId="{0C1BB9A5-18C6-4AA1-AAA0-BB087F295B85}" destId="{8396B1AC-C951-489C-8B5E-F57810E1F314}" srcOrd="2" destOrd="0" presId="urn:microsoft.com/office/officeart/2018/2/layout/IconVerticalSolidList"/>
    <dgm:cxn modelId="{5142558B-B227-42CD-B0FA-1168613E9474}" type="presParOf" srcId="{0C1BB9A5-18C6-4AA1-AAA0-BB087F295B85}" destId="{E1DA6693-ED50-414A-ACA7-C719A998E77E}" srcOrd="3" destOrd="0" presId="urn:microsoft.com/office/officeart/2018/2/layout/IconVerticalSolidList"/>
    <dgm:cxn modelId="{B9596DDE-35E9-4997-BAC5-4D23A7011788}" type="presParOf" srcId="{2EC2BB48-DE0E-4E76-9963-B8177D65358A}" destId="{C1C4EB92-7FA5-4137-8EAE-5EE0C041F561}" srcOrd="3" destOrd="0" presId="urn:microsoft.com/office/officeart/2018/2/layout/IconVerticalSolidList"/>
    <dgm:cxn modelId="{91648EDE-8DDE-4096-9637-460A9902D8F9}" type="presParOf" srcId="{2EC2BB48-DE0E-4E76-9963-B8177D65358A}" destId="{2952DBFD-8A31-43B2-876E-A046F72BE5C0}" srcOrd="4" destOrd="0" presId="urn:microsoft.com/office/officeart/2018/2/layout/IconVerticalSolidList"/>
    <dgm:cxn modelId="{095073C6-2962-44D9-9ADB-2E91FFA0B9C4}" type="presParOf" srcId="{2952DBFD-8A31-43B2-876E-A046F72BE5C0}" destId="{7A2F625F-7F68-406A-A9FD-52F9325203DA}" srcOrd="0" destOrd="0" presId="urn:microsoft.com/office/officeart/2018/2/layout/IconVerticalSolidList"/>
    <dgm:cxn modelId="{563407B8-5D72-4437-B5DD-01137DED7347}" type="presParOf" srcId="{2952DBFD-8A31-43B2-876E-A046F72BE5C0}" destId="{5A04AE27-AA7E-4F00-85C6-F9509F4609ED}" srcOrd="1" destOrd="0" presId="urn:microsoft.com/office/officeart/2018/2/layout/IconVerticalSolidList"/>
    <dgm:cxn modelId="{617B7847-A370-4289-B8D2-941E0E31768B}" type="presParOf" srcId="{2952DBFD-8A31-43B2-876E-A046F72BE5C0}" destId="{B422A651-929A-4FEF-B05A-F000BA81E6EF}" srcOrd="2" destOrd="0" presId="urn:microsoft.com/office/officeart/2018/2/layout/IconVerticalSolidList"/>
    <dgm:cxn modelId="{A575D699-F7C5-44E4-9420-4BE2B4FF84FD}" type="presParOf" srcId="{2952DBFD-8A31-43B2-876E-A046F72BE5C0}" destId="{A5572D1E-1253-469C-B2DF-68FD8B99D87F}" srcOrd="3" destOrd="0" presId="urn:microsoft.com/office/officeart/2018/2/layout/IconVerticalSolidList"/>
    <dgm:cxn modelId="{6F5DB46A-523C-400B-AF92-3AF40AEBB00F}" type="presParOf" srcId="{2EC2BB48-DE0E-4E76-9963-B8177D65358A}" destId="{156E63AB-4C4F-4907-979B-89383D0565AF}" srcOrd="5" destOrd="0" presId="urn:microsoft.com/office/officeart/2018/2/layout/IconVerticalSolidList"/>
    <dgm:cxn modelId="{05601CA0-4AAD-435E-93FC-5F72AAAFCF61}" type="presParOf" srcId="{2EC2BB48-DE0E-4E76-9963-B8177D65358A}" destId="{7651DB16-01DD-49A3-9843-2153F7CD26D6}" srcOrd="6" destOrd="0" presId="urn:microsoft.com/office/officeart/2018/2/layout/IconVerticalSolidList"/>
    <dgm:cxn modelId="{33905243-B88D-4D1D-B822-B25B991FBD93}" type="presParOf" srcId="{7651DB16-01DD-49A3-9843-2153F7CD26D6}" destId="{6FAEDE92-5322-4ED7-AE0D-75C48D134C82}" srcOrd="0" destOrd="0" presId="urn:microsoft.com/office/officeart/2018/2/layout/IconVerticalSolidList"/>
    <dgm:cxn modelId="{72F9AB62-25A7-4473-9F79-2BC09FE890D7}" type="presParOf" srcId="{7651DB16-01DD-49A3-9843-2153F7CD26D6}" destId="{33284D09-1D8D-4094-9718-2A43C254D93E}" srcOrd="1" destOrd="0" presId="urn:microsoft.com/office/officeart/2018/2/layout/IconVerticalSolidList"/>
    <dgm:cxn modelId="{D41299E9-8975-428B-98CB-9AD68775AC7F}" type="presParOf" srcId="{7651DB16-01DD-49A3-9843-2153F7CD26D6}" destId="{11176AF3-6E39-40C4-A6F8-0BD8E455A538}" srcOrd="2" destOrd="0" presId="urn:microsoft.com/office/officeart/2018/2/layout/IconVerticalSolidList"/>
    <dgm:cxn modelId="{FA82FFC7-C770-4062-AC8A-9AB0124A2928}" type="presParOf" srcId="{7651DB16-01DD-49A3-9843-2153F7CD26D6}" destId="{E8BB78FE-8E87-447A-B389-F9233824B46E}" srcOrd="3" destOrd="0" presId="urn:microsoft.com/office/officeart/2018/2/layout/IconVerticalSolidList"/>
    <dgm:cxn modelId="{0411D80A-F567-4F63-A61F-6B31D7179ECA}" type="presParOf" srcId="{2EC2BB48-DE0E-4E76-9963-B8177D65358A}" destId="{FD311B56-5586-490A-B56B-B5C5E0EC9C1E}" srcOrd="7" destOrd="0" presId="urn:microsoft.com/office/officeart/2018/2/layout/IconVerticalSolidList"/>
    <dgm:cxn modelId="{493F4277-F4BD-4495-BE56-A88DDDC7E19D}" type="presParOf" srcId="{2EC2BB48-DE0E-4E76-9963-B8177D65358A}" destId="{0C24433E-D8D7-4EFB-A35D-0FAEBC7CACDC}" srcOrd="8" destOrd="0" presId="urn:microsoft.com/office/officeart/2018/2/layout/IconVerticalSolidList"/>
    <dgm:cxn modelId="{B3D2C163-1D0B-4BA0-80A7-68AC705FC325}" type="presParOf" srcId="{0C24433E-D8D7-4EFB-A35D-0FAEBC7CACDC}" destId="{931C3059-CB90-41C5-8C40-BF1C9AB15C99}" srcOrd="0" destOrd="0" presId="urn:microsoft.com/office/officeart/2018/2/layout/IconVerticalSolidList"/>
    <dgm:cxn modelId="{4352B743-31F7-42CB-B7DA-83BC0D51981E}" type="presParOf" srcId="{0C24433E-D8D7-4EFB-A35D-0FAEBC7CACDC}" destId="{648CF723-7D13-4803-A841-65605AFC1F44}" srcOrd="1" destOrd="0" presId="urn:microsoft.com/office/officeart/2018/2/layout/IconVerticalSolidList"/>
    <dgm:cxn modelId="{65101DA2-D9D2-470D-B4EB-7FBD95704A58}" type="presParOf" srcId="{0C24433E-D8D7-4EFB-A35D-0FAEBC7CACDC}" destId="{CE33B526-A863-4CFB-A527-8051E5AEF084}" srcOrd="2" destOrd="0" presId="urn:microsoft.com/office/officeart/2018/2/layout/IconVerticalSolidList"/>
    <dgm:cxn modelId="{240E7632-D558-48AF-B5C4-657D40C9FEBC}" type="presParOf" srcId="{0C24433E-D8D7-4EFB-A35D-0FAEBC7CACDC}" destId="{A47E04DF-C975-4641-B7A6-275956DAB4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B7BA0-22D0-4C3D-B6D9-BE97171512F6}">
      <dsp:nvSpPr>
        <dsp:cNvPr id="0" name=""/>
        <dsp:cNvSpPr/>
      </dsp:nvSpPr>
      <dsp:spPr>
        <a:xfrm>
          <a:off x="0" y="2951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6843C-C1A6-45AF-880F-ED3569525E62}">
      <dsp:nvSpPr>
        <dsp:cNvPr id="0" name=""/>
        <dsp:cNvSpPr/>
      </dsp:nvSpPr>
      <dsp:spPr>
        <a:xfrm>
          <a:off x="190189" y="144414"/>
          <a:ext cx="345798" cy="3457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B395FC-87AE-49C1-A8F0-BAB5276E824C}">
      <dsp:nvSpPr>
        <dsp:cNvPr id="0" name=""/>
        <dsp:cNvSpPr/>
      </dsp:nvSpPr>
      <dsp:spPr>
        <a:xfrm>
          <a:off x="726176" y="2951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Obtain a Business Understanding</a:t>
          </a:r>
        </a:p>
      </dsp:txBody>
      <dsp:txXfrm>
        <a:off x="726176" y="2951"/>
        <a:ext cx="8189223" cy="628724"/>
      </dsp:txXfrm>
    </dsp:sp>
    <dsp:sp modelId="{EE1D7BF0-3B91-49BD-B906-D95FF2042E3D}">
      <dsp:nvSpPr>
        <dsp:cNvPr id="0" name=""/>
        <dsp:cNvSpPr/>
      </dsp:nvSpPr>
      <dsp:spPr>
        <a:xfrm>
          <a:off x="0" y="788857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FDEB91-D7A9-49C0-B769-DAD28FFCA062}">
      <dsp:nvSpPr>
        <dsp:cNvPr id="0" name=""/>
        <dsp:cNvSpPr/>
      </dsp:nvSpPr>
      <dsp:spPr>
        <a:xfrm>
          <a:off x="190189" y="930320"/>
          <a:ext cx="345798" cy="3457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DA6693-ED50-414A-ACA7-C719A998E77E}">
      <dsp:nvSpPr>
        <dsp:cNvPr id="0" name=""/>
        <dsp:cNvSpPr/>
      </dsp:nvSpPr>
      <dsp:spPr>
        <a:xfrm>
          <a:off x="726176" y="788857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Understand the Data</a:t>
          </a:r>
        </a:p>
      </dsp:txBody>
      <dsp:txXfrm>
        <a:off x="726176" y="788857"/>
        <a:ext cx="8189223" cy="628724"/>
      </dsp:txXfrm>
    </dsp:sp>
    <dsp:sp modelId="{7A2F625F-7F68-406A-A9FD-52F9325203DA}">
      <dsp:nvSpPr>
        <dsp:cNvPr id="0" name=""/>
        <dsp:cNvSpPr/>
      </dsp:nvSpPr>
      <dsp:spPr>
        <a:xfrm>
          <a:off x="0" y="1574762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4AE27-AA7E-4F00-85C6-F9509F4609ED}">
      <dsp:nvSpPr>
        <dsp:cNvPr id="0" name=""/>
        <dsp:cNvSpPr/>
      </dsp:nvSpPr>
      <dsp:spPr>
        <a:xfrm>
          <a:off x="190189" y="1716225"/>
          <a:ext cx="345798" cy="3457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72D1E-1253-469C-B2DF-68FD8B99D87F}">
      <dsp:nvSpPr>
        <dsp:cNvPr id="0" name=""/>
        <dsp:cNvSpPr/>
      </dsp:nvSpPr>
      <dsp:spPr>
        <a:xfrm>
          <a:off x="726176" y="1574762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Prepare Data for Modeling</a:t>
          </a:r>
        </a:p>
      </dsp:txBody>
      <dsp:txXfrm>
        <a:off x="726176" y="1574762"/>
        <a:ext cx="8189223" cy="628724"/>
      </dsp:txXfrm>
    </dsp:sp>
    <dsp:sp modelId="{6FAEDE92-5322-4ED7-AE0D-75C48D134C82}">
      <dsp:nvSpPr>
        <dsp:cNvPr id="0" name=""/>
        <dsp:cNvSpPr/>
      </dsp:nvSpPr>
      <dsp:spPr>
        <a:xfrm>
          <a:off x="0" y="2360668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84D09-1D8D-4094-9718-2A43C254D93E}">
      <dsp:nvSpPr>
        <dsp:cNvPr id="0" name=""/>
        <dsp:cNvSpPr/>
      </dsp:nvSpPr>
      <dsp:spPr>
        <a:xfrm>
          <a:off x="190189" y="2502131"/>
          <a:ext cx="345798" cy="3457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B78FE-8E87-447A-B389-F9233824B46E}">
      <dsp:nvSpPr>
        <dsp:cNvPr id="0" name=""/>
        <dsp:cNvSpPr/>
      </dsp:nvSpPr>
      <dsp:spPr>
        <a:xfrm>
          <a:off x="726176" y="2360668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Models</a:t>
          </a:r>
        </a:p>
      </dsp:txBody>
      <dsp:txXfrm>
        <a:off x="726176" y="2360668"/>
        <a:ext cx="8189223" cy="628724"/>
      </dsp:txXfrm>
    </dsp:sp>
    <dsp:sp modelId="{931C3059-CB90-41C5-8C40-BF1C9AB15C99}">
      <dsp:nvSpPr>
        <dsp:cNvPr id="0" name=""/>
        <dsp:cNvSpPr/>
      </dsp:nvSpPr>
      <dsp:spPr>
        <a:xfrm>
          <a:off x="0" y="3146573"/>
          <a:ext cx="8915400" cy="62872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8CF723-7D13-4803-A841-65605AFC1F44}">
      <dsp:nvSpPr>
        <dsp:cNvPr id="0" name=""/>
        <dsp:cNvSpPr/>
      </dsp:nvSpPr>
      <dsp:spPr>
        <a:xfrm>
          <a:off x="190189" y="3288036"/>
          <a:ext cx="345798" cy="34579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E04DF-C975-4641-B7A6-275956DAB420}">
      <dsp:nvSpPr>
        <dsp:cNvPr id="0" name=""/>
        <dsp:cNvSpPr/>
      </dsp:nvSpPr>
      <dsp:spPr>
        <a:xfrm>
          <a:off x="726176" y="3146573"/>
          <a:ext cx="8189223" cy="6287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540" tIns="66540" rIns="66540" bIns="6654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Generate Results</a:t>
          </a:r>
        </a:p>
      </dsp:txBody>
      <dsp:txXfrm>
        <a:off x="726176" y="3146573"/>
        <a:ext cx="8189223" cy="6287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38C0C5-6B9F-F547-A11B-E04AFC0E239D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38DC2-7E67-B547-87C6-3E50E81A8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79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8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82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Gives our categorical variables numeric meaning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42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47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68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80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Precision: If our model says that it will rain tomorrow, there is a 65% chance that it is a class 1 and will actually rain the next day.</a:t>
            </a:r>
          </a:p>
          <a:p>
            <a:endParaRPr lang="en-US" dirty="0"/>
          </a:p>
          <a:p>
            <a:r>
              <a:rPr lang="en-US" dirty="0"/>
              <a:t>Recall: If a given cell of rain data for the next day really is class 1, there is about a 60% chance that our model will label it correctly.</a:t>
            </a:r>
          </a:p>
          <a:p>
            <a:endParaRPr lang="en-US" dirty="0"/>
          </a:p>
          <a:p>
            <a:r>
              <a:rPr lang="en-US" dirty="0"/>
              <a:t>AUC: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AUC Score is .86. That means that our classifiers have an 86% true positive rate. Our model seems sufficient at predicting whether or not it will rain, and that it isn’t classifying in a random manner.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29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38DC2-7E67-B547-87C6-3E50E81A83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00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0140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972486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4201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08362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81219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89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75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C961-8E22-7140-A857-2A2ED2303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25002-5505-3A4D-BD7E-B05A706E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C52-C53A-7440-93BF-9D945C04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12/13/21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AA8DA-7F01-F34C-BEBB-7C955243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F64EA-8ECE-1749-BF64-403D2DF2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893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44DF3-C451-EC48-9E77-04096FAD6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46BC8-F463-584E-BF3E-232628658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4162B-A2E1-8B48-B2ED-95CD5237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153E-260A-7349-846A-3B035EA5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A8CDA-8FA7-034C-A3F8-74DDAAEE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011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D68E-34D5-6441-9179-8A6BBEBF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30D52-57E3-C14B-8655-4F05171B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BD917-179F-4A46-A199-23ABA1F7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984E4-DE05-1741-8D25-F27BCD06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35E25-7797-854C-870C-F48E8FA5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515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FFDE-F72C-D04F-B49F-158DB515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96D64-3CE2-F746-A839-09D954B4B1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F01EA-696D-CA43-935E-FD33A78AE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66F6A-632B-354D-BC6A-3F536196D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2009D-9A30-7C44-8A35-82DDDA22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1F41-BF12-B240-811F-A0C97DEE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00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9281-66C0-9842-A002-EB3E954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F0CCDE-5128-0948-A1F5-6AC039D2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86F57-357F-7347-A9C6-8D7285325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2A4B05-37E8-F24B-B1A9-F303DA585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2CB7B-D7AC-0F48-8885-70C4BAB6F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85484C-F58D-0642-853A-3DFC71F83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924C6-6A9C-F249-87C8-E17A2837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72D4C0-46AD-3445-BEDE-D133239F5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269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493-45EC-4F47-AC38-9D9AC7BA0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0D586-6E87-5147-9E57-429D35EE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3F41B-13E0-574F-B5F5-F67A9CB80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ED0AB-9549-CF4C-8359-B0811248A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013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DA435-A1E3-834B-9AC9-2D95C600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FB7F93-6AAA-B64C-955E-437CB9B05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6B7C0-F84C-DE42-A993-7BD6772E1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0783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E377-4A5F-CD47-A6A2-FE30F42F1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779B5-0272-2642-9914-7A442848F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96C23A-E84B-4D49-9F75-51397889B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1CCD4-0437-B946-BDD0-04475C26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F1C85-EC4D-1247-B971-E942244F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90A50-EE75-6B4F-8601-8FE5EBDC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405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A830-6083-EB4C-9990-5DEEB712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D5F50-7915-3A45-908C-787F6CAB3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572C7-FAB3-5641-9B85-A2A04608F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32307-7BF9-DB42-998D-B226F18E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A914B-F84D-2849-A3CC-E83B6433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E5779-85EE-584F-8101-BDA92642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602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DF26-FB69-B44F-B29F-0221F3DF5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452BA0-6C32-6447-894D-95BC3547A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B4FC-C80F-964E-B3B2-231E4DD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9610D-1896-8C49-B49E-1B22D4B8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D4229-FF46-CD4E-92CC-870B126D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806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1EE07B-2152-D547-98DD-FA7B35203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BEEB4-F6F2-1746-89F4-A6504F942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58288-8D2F-4648-860C-0DFC69D7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7261B-91E6-2E4C-96E3-D7F6C36DC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0FAD6-B45F-7942-9677-141028E01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6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3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1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2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37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6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23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88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735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  <p:sldLayoutId id="2147483805" r:id="rId12"/>
    <p:sldLayoutId id="2147483806" r:id="rId13"/>
    <p:sldLayoutId id="2147483807" r:id="rId14"/>
    <p:sldLayoutId id="2147483808" r:id="rId15"/>
    <p:sldLayoutId id="214748380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161CA1-59F5-8148-AE59-F872860F6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268D-1F69-8F47-B2E4-4243087F7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16F05-8794-124A-BAAB-9260FEF3D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12/13/21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EE919-E273-714D-A3E3-895DC8E9E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F2337-7840-0041-9AC3-8AB98324F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53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>
            <a:extLst>
              <a:ext uri="{FF2B5EF4-FFF2-40B4-BE49-F238E27FC236}">
                <a16:creationId xmlns:a16="http://schemas.microsoft.com/office/drawing/2014/main" id="{2AA83F04-2E0B-40A6-8252-C402931F6C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88" t="37828" r="170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D25891-8F82-CF48-827A-A86253D1E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962400"/>
            <a:ext cx="8458200" cy="95891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solidFill>
                  <a:srgbClr val="FEFFFF"/>
                </a:solidFill>
              </a:rPr>
              <a:t>Predicting Rain Patterns in Australia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859AF-767B-444C-B6E9-525C197CC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8458200" cy="5249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EFFFF"/>
                </a:solidFill>
              </a:rPr>
              <a:t>Justin Grisanti</a:t>
            </a:r>
          </a:p>
        </p:txBody>
      </p:sp>
    </p:spTree>
    <p:extLst>
      <p:ext uri="{BB962C8B-B14F-4D97-AF65-F5344CB8AC3E}">
        <p14:creationId xmlns:p14="http://schemas.microsoft.com/office/powerpoint/2010/main" val="3391282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1797" y="64924"/>
            <a:ext cx="8911687" cy="1280890"/>
          </a:xfrm>
        </p:spPr>
        <p:txBody>
          <a:bodyPr/>
          <a:lstStyle/>
          <a:p>
            <a:r>
              <a:rPr lang="en-US" dirty="0"/>
              <a:t>K-Nearest Neighbors: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5CEE0-6EC8-FF42-BDF5-2E810487F856}"/>
              </a:ext>
            </a:extLst>
          </p:cNvPr>
          <p:cNvSpPr/>
          <p:nvPr/>
        </p:nvSpPr>
        <p:spPr>
          <a:xfrm>
            <a:off x="0" y="0"/>
            <a:ext cx="281354" cy="619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DCF316-457F-1F44-B2BD-89DEA2598192}"/>
              </a:ext>
            </a:extLst>
          </p:cNvPr>
          <p:cNvSpPr txBox="1">
            <a:spLocks/>
          </p:cNvSpPr>
          <p:nvPr/>
        </p:nvSpPr>
        <p:spPr>
          <a:xfrm>
            <a:off x="8178800" y="1968813"/>
            <a:ext cx="3478212" cy="400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81% Accurate</a:t>
            </a:r>
          </a:p>
          <a:p>
            <a:r>
              <a:rPr lang="en-US" sz="2200" dirty="0"/>
              <a:t>1% Type I Error</a:t>
            </a:r>
          </a:p>
          <a:p>
            <a:r>
              <a:rPr lang="en-US" sz="2200" dirty="0"/>
              <a:t>18% Type II Error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FE57EFC4-1174-DA44-8A6C-49B1FBBE4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502680"/>
            <a:ext cx="5279633" cy="412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638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901" y="30123"/>
            <a:ext cx="8911687" cy="1280890"/>
          </a:xfrm>
        </p:spPr>
        <p:txBody>
          <a:bodyPr/>
          <a:lstStyle/>
          <a:p>
            <a:r>
              <a:rPr lang="en-US" dirty="0"/>
              <a:t>Decision Trees: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5CEE0-6EC8-FF42-BDF5-2E810487F856}"/>
              </a:ext>
            </a:extLst>
          </p:cNvPr>
          <p:cNvSpPr/>
          <p:nvPr/>
        </p:nvSpPr>
        <p:spPr>
          <a:xfrm>
            <a:off x="0" y="0"/>
            <a:ext cx="281354" cy="619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DCF316-457F-1F44-B2BD-89DEA2598192}"/>
              </a:ext>
            </a:extLst>
          </p:cNvPr>
          <p:cNvSpPr txBox="1">
            <a:spLocks/>
          </p:cNvSpPr>
          <p:nvPr/>
        </p:nvSpPr>
        <p:spPr>
          <a:xfrm>
            <a:off x="8178800" y="1968813"/>
            <a:ext cx="3478212" cy="400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82% Accurate</a:t>
            </a:r>
          </a:p>
          <a:p>
            <a:r>
              <a:rPr lang="en-US" sz="2200" dirty="0"/>
              <a:t>2% Type I Error</a:t>
            </a:r>
          </a:p>
          <a:p>
            <a:r>
              <a:rPr lang="en-US" sz="2200" dirty="0"/>
              <a:t>16% Type II Error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3BAF96B5-A5F1-A04B-AEA0-AF86025AC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525631"/>
            <a:ext cx="5269694" cy="41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6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13C3-41F1-0549-9618-E8E0DBDB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A6DF-0C6A-3847-9AD2-89A8ED34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728" y="165181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Best Model: Logistic Regression with an 82% Accuracy Score</a:t>
            </a:r>
          </a:p>
          <a:p>
            <a:pPr lvl="1"/>
            <a:r>
              <a:rPr lang="en-US" sz="2200" dirty="0"/>
              <a:t>Precision: 65%</a:t>
            </a:r>
          </a:p>
          <a:p>
            <a:pPr lvl="1"/>
            <a:r>
              <a:rPr lang="en-US" sz="2200" dirty="0"/>
              <a:t>Recall: 60%</a:t>
            </a:r>
          </a:p>
          <a:p>
            <a:r>
              <a:rPr lang="en-US" sz="2400" dirty="0"/>
              <a:t>AUC: .86</a:t>
            </a:r>
          </a:p>
          <a:p>
            <a:r>
              <a:rPr lang="en-US" sz="2400" dirty="0" err="1"/>
              <a:t>kNN</a:t>
            </a:r>
            <a:r>
              <a:rPr lang="en-US" sz="2400" dirty="0"/>
              <a:t> and Decision Trees have less Type I error but more Type II Error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1287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A91A465A-CFC5-144A-9BD9-7C5043C91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847" y="0"/>
            <a:ext cx="8656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4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B13C3-41F1-0549-9618-E8E0DBDB6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CA6DF-0C6A-3847-9AD2-89A8ED34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1728" y="165181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Find more rain data in different periods and see how it performs</a:t>
            </a:r>
          </a:p>
          <a:p>
            <a:r>
              <a:rPr lang="en-US" sz="2400" dirty="0"/>
              <a:t>Try a Random Forest Model</a:t>
            </a:r>
          </a:p>
          <a:p>
            <a:r>
              <a:rPr lang="en-US" sz="2400" dirty="0"/>
              <a:t>Test more attributes in </a:t>
            </a:r>
            <a:r>
              <a:rPr lang="en-US" sz="2400" dirty="0" err="1"/>
              <a:t>GridSearchCV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508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F680-A039-CE42-80C9-5974AE4532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319019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3ADA-042E-854E-BAC3-83B92EE88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– 5 Step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2512B1-1AA2-4F1C-A703-0152AEDEB6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914328"/>
              </p:ext>
            </p:extLst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2016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0452-65FB-E94A-A1BE-46B72B04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723292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Stakeholders:</a:t>
            </a:r>
          </a:p>
          <a:p>
            <a:pPr lvl="1"/>
            <a:r>
              <a:rPr lang="en-US" sz="2000" dirty="0"/>
              <a:t>Australian Government</a:t>
            </a:r>
          </a:p>
          <a:p>
            <a:pPr lvl="1"/>
            <a:r>
              <a:rPr lang="en-US" sz="2000" dirty="0"/>
              <a:t>Citizens of Australia</a:t>
            </a:r>
          </a:p>
          <a:p>
            <a:pPr lvl="1"/>
            <a:r>
              <a:rPr lang="en-US" sz="2000" dirty="0"/>
              <a:t>Firefighters of Australia</a:t>
            </a:r>
          </a:p>
          <a:p>
            <a:r>
              <a:rPr lang="en-US" sz="2400" dirty="0"/>
              <a:t>Business Problem:</a:t>
            </a:r>
          </a:p>
          <a:p>
            <a:pPr lvl="1"/>
            <a:r>
              <a:rPr lang="en-US" sz="2000" dirty="0"/>
              <a:t>To understand which attributes best predict whether or not it will rain the next day</a:t>
            </a:r>
          </a:p>
          <a:p>
            <a:r>
              <a:rPr lang="en-US" sz="2400" dirty="0"/>
              <a:t>Predictive Classification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47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0452-65FB-E94A-A1BE-46B72B04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843" y="154018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Various Weather Data</a:t>
            </a:r>
          </a:p>
          <a:p>
            <a:pPr lvl="1"/>
            <a:r>
              <a:rPr lang="en-US" sz="2200" dirty="0"/>
              <a:t>Wind Patterns</a:t>
            </a:r>
          </a:p>
          <a:p>
            <a:pPr lvl="1"/>
            <a:r>
              <a:rPr lang="en-US" sz="2200" dirty="0"/>
              <a:t>Sunshine Data</a:t>
            </a:r>
          </a:p>
          <a:p>
            <a:pPr lvl="1"/>
            <a:r>
              <a:rPr lang="en-US" sz="2200" dirty="0"/>
              <a:t>Cloud Data</a:t>
            </a:r>
          </a:p>
          <a:p>
            <a:pPr lvl="1"/>
            <a:r>
              <a:rPr lang="en-US" sz="2200" dirty="0"/>
              <a:t>Humidity</a:t>
            </a:r>
          </a:p>
          <a:p>
            <a:pPr lvl="1"/>
            <a:r>
              <a:rPr lang="en-US" sz="2200" dirty="0"/>
              <a:t>Temperature</a:t>
            </a:r>
          </a:p>
          <a:p>
            <a:pPr lvl="1"/>
            <a:r>
              <a:rPr lang="en-US" sz="2200" dirty="0"/>
              <a:t>Etc.</a:t>
            </a:r>
          </a:p>
          <a:p>
            <a:r>
              <a:rPr lang="en-US" sz="2400" dirty="0"/>
              <a:t>Histograms of Columns</a:t>
            </a:r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crossword puzzle, shoji, scoreboard, cabinet&#10;&#10;Description automatically generated">
            <a:extLst>
              <a:ext uri="{FF2B5EF4-FFF2-40B4-BE49-F238E27FC236}">
                <a16:creationId xmlns:a16="http://schemas.microsoft.com/office/drawing/2014/main" id="{2E1AC62E-2BF5-5545-8B54-785AEF9E08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4176" y="206477"/>
            <a:ext cx="12083648" cy="623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8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rossword puzzle, shoji, scoreboard, cabinet&#10;&#10;Description automatically generated">
            <a:extLst>
              <a:ext uri="{FF2B5EF4-FFF2-40B4-BE49-F238E27FC236}">
                <a16:creationId xmlns:a16="http://schemas.microsoft.com/office/drawing/2014/main" id="{D9D328D8-198E-2543-83D5-2F1D9816BB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672"/>
          <a:stretch/>
        </p:blipFill>
        <p:spPr>
          <a:xfrm>
            <a:off x="154806" y="235974"/>
            <a:ext cx="11882388" cy="577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7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EE19-30E3-684A-92C1-F6D772B6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D0452-65FB-E94A-A1BE-46B72B04E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4677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Create Dummy Variables</a:t>
            </a:r>
          </a:p>
          <a:p>
            <a:r>
              <a:rPr lang="en-US" sz="2400" dirty="0"/>
              <a:t>Train and Test Split:</a:t>
            </a:r>
          </a:p>
          <a:p>
            <a:pPr lvl="1"/>
            <a:r>
              <a:rPr lang="en-US" sz="2000" dirty="0"/>
              <a:t>Fill empty data</a:t>
            </a:r>
          </a:p>
          <a:p>
            <a:pPr lvl="1"/>
            <a:r>
              <a:rPr lang="en-US" sz="2000" dirty="0"/>
              <a:t>Check for erroneous data</a:t>
            </a:r>
          </a:p>
          <a:p>
            <a:pPr lvl="1"/>
            <a:r>
              <a:rPr lang="en-US" sz="2000" dirty="0"/>
              <a:t>Normalize data</a:t>
            </a:r>
          </a:p>
          <a:p>
            <a:r>
              <a:rPr lang="en-US" sz="2200" dirty="0"/>
              <a:t>Clean all columns to ensure better modeling</a:t>
            </a:r>
          </a:p>
          <a:p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0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r>
              <a:rPr lang="en-US" sz="2200" b="1" dirty="0"/>
              <a:t>Logistic Regression</a:t>
            </a:r>
          </a:p>
          <a:p>
            <a:pPr lvl="1"/>
            <a:r>
              <a:rPr lang="en-US" sz="2000" dirty="0"/>
              <a:t>Best Model: </a:t>
            </a:r>
            <a:r>
              <a:rPr lang="en-US" sz="2000" b="1" dirty="0"/>
              <a:t>84.19%</a:t>
            </a:r>
            <a:r>
              <a:rPr lang="en-US" sz="2000" dirty="0"/>
              <a:t> Accurate</a:t>
            </a:r>
          </a:p>
          <a:p>
            <a:r>
              <a:rPr lang="en-US" sz="2200" dirty="0"/>
              <a:t>K-Nearest Neighbors</a:t>
            </a:r>
          </a:p>
          <a:p>
            <a:pPr lvl="1"/>
            <a:r>
              <a:rPr lang="en-US" sz="2000" dirty="0"/>
              <a:t>Best Model: 81.21% Accurate</a:t>
            </a:r>
          </a:p>
          <a:p>
            <a:r>
              <a:rPr lang="en-US" sz="2200" dirty="0"/>
              <a:t>Decision Trees</a:t>
            </a:r>
            <a:endParaRPr lang="en-US" sz="2200" dirty="0">
              <a:sym typeface="Wingdings" pitchFamily="2" charset="2"/>
            </a:endParaRPr>
          </a:p>
          <a:p>
            <a:pPr lvl="1"/>
            <a:r>
              <a:rPr lang="en-US" sz="2000" dirty="0"/>
              <a:t>Best Model: 82.44% Accurate</a:t>
            </a:r>
          </a:p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848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0FD5-64C6-194F-A48E-B1DE2390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-20659"/>
            <a:ext cx="8911687" cy="1280890"/>
          </a:xfrm>
        </p:spPr>
        <p:txBody>
          <a:bodyPr/>
          <a:lstStyle/>
          <a:p>
            <a:r>
              <a:rPr lang="en-US" dirty="0"/>
              <a:t>Logistic Regression: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F994-5586-4342-B169-1CB0D857A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16413"/>
            <a:ext cx="8915400" cy="4009955"/>
          </a:xfrm>
        </p:spPr>
        <p:txBody>
          <a:bodyPr>
            <a:normAutofit/>
          </a:bodyPr>
          <a:lstStyle/>
          <a:p>
            <a:pPr lvl="1"/>
            <a:endParaRPr lang="en-US" sz="20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F5CEE0-6EC8-FF42-BDF5-2E810487F856}"/>
              </a:ext>
            </a:extLst>
          </p:cNvPr>
          <p:cNvSpPr/>
          <p:nvPr/>
        </p:nvSpPr>
        <p:spPr>
          <a:xfrm>
            <a:off x="0" y="0"/>
            <a:ext cx="281354" cy="6197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DCF316-457F-1F44-B2BD-89DEA2598192}"/>
              </a:ext>
            </a:extLst>
          </p:cNvPr>
          <p:cNvSpPr txBox="1">
            <a:spLocks/>
          </p:cNvSpPr>
          <p:nvPr/>
        </p:nvSpPr>
        <p:spPr>
          <a:xfrm>
            <a:off x="8178800" y="1968813"/>
            <a:ext cx="3478212" cy="4009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84% Accurate</a:t>
            </a:r>
          </a:p>
          <a:p>
            <a:r>
              <a:rPr lang="en-US" sz="2200" dirty="0"/>
              <a:t>7% Type I Error</a:t>
            </a:r>
          </a:p>
          <a:p>
            <a:r>
              <a:rPr lang="en-US" sz="2200" dirty="0"/>
              <a:t>9% Type II Error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83A74FDA-C543-184C-A549-61D7C48D7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1513412"/>
            <a:ext cx="5281113" cy="413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38727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376</Words>
  <Application>Microsoft Macintosh PowerPoint</Application>
  <PresentationFormat>Widescreen</PresentationFormat>
  <Paragraphs>80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Century Gothic</vt:lpstr>
      <vt:lpstr>Wingdings 3</vt:lpstr>
      <vt:lpstr>Wisp</vt:lpstr>
      <vt:lpstr>Office Theme</vt:lpstr>
      <vt:lpstr>Predicting Rain Patterns in Australia</vt:lpstr>
      <vt:lpstr>Objectives – 5 Step Model</vt:lpstr>
      <vt:lpstr>Business Understanding</vt:lpstr>
      <vt:lpstr>Data Understanding</vt:lpstr>
      <vt:lpstr>PowerPoint Presentation</vt:lpstr>
      <vt:lpstr>PowerPoint Presentation</vt:lpstr>
      <vt:lpstr>Data Preparation</vt:lpstr>
      <vt:lpstr>Modeling</vt:lpstr>
      <vt:lpstr>Logistic Regression: Confusion Matrix</vt:lpstr>
      <vt:lpstr>K-Nearest Neighbors: Confusion Matrix</vt:lpstr>
      <vt:lpstr>Decision Trees: Confusion Matrix</vt:lpstr>
      <vt:lpstr>Results</vt:lpstr>
      <vt:lpstr>PowerPoint Presentation</vt:lpstr>
      <vt:lpstr>Next Steps:</vt:lpstr>
      <vt:lpstr>Thank you for your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Recommendations for Microsoft FilmsTM  </dc:title>
  <dc:creator>Justin Grisanti</dc:creator>
  <cp:lastModifiedBy>Justin Grisanti</cp:lastModifiedBy>
  <cp:revision>19</cp:revision>
  <dcterms:created xsi:type="dcterms:W3CDTF">2021-05-11T21:30:38Z</dcterms:created>
  <dcterms:modified xsi:type="dcterms:W3CDTF">2021-12-14T04:12:22Z</dcterms:modified>
</cp:coreProperties>
</file>