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9" r:id="rId1"/>
  </p:sldMasterIdLst>
  <p:notesMasterIdLst>
    <p:notesMasterId r:id="rId12"/>
  </p:notesMasterIdLst>
  <p:sldIdLst>
    <p:sldId id="256" r:id="rId2"/>
    <p:sldId id="258" r:id="rId3"/>
    <p:sldId id="259" r:id="rId4"/>
    <p:sldId id="280" r:id="rId5"/>
    <p:sldId id="298" r:id="rId6"/>
    <p:sldId id="282" r:id="rId7"/>
    <p:sldId id="276" r:id="rId8"/>
    <p:sldId id="296" r:id="rId9"/>
    <p:sldId id="29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45"/>
    <p:restoredTop sz="89101"/>
  </p:normalViewPr>
  <p:slideViewPr>
    <p:cSldViewPr snapToGrid="0" snapToObjects="1">
      <p:cViewPr varScale="1">
        <p:scale>
          <a:sx n="139" d="100"/>
          <a:sy n="139" d="100"/>
        </p:scale>
        <p:origin x="1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320D02-DDD5-4249-8739-C4472F0FFA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84205-6FFA-4C68-9F89-FE39EA1D43F5}">
      <dgm:prSet/>
      <dgm:spPr/>
      <dgm:t>
        <a:bodyPr/>
        <a:lstStyle/>
        <a:p>
          <a:r>
            <a:rPr lang="en-US" dirty="0"/>
            <a:t>Stakeholders:</a:t>
          </a:r>
        </a:p>
      </dgm:t>
    </dgm:pt>
    <dgm:pt modelId="{C3074861-AB9D-466E-A4E4-8EB3C14B6B6A}" type="parTrans" cxnId="{14425FAF-02B4-4A16-B654-5D9F278B2CFD}">
      <dgm:prSet/>
      <dgm:spPr/>
      <dgm:t>
        <a:bodyPr/>
        <a:lstStyle/>
        <a:p>
          <a:endParaRPr lang="en-US"/>
        </a:p>
      </dgm:t>
    </dgm:pt>
    <dgm:pt modelId="{ADA8B6E8-AAA9-4C89-B899-6FDF1B642364}" type="sibTrans" cxnId="{14425FAF-02B4-4A16-B654-5D9F278B2CFD}">
      <dgm:prSet/>
      <dgm:spPr/>
      <dgm:t>
        <a:bodyPr/>
        <a:lstStyle/>
        <a:p>
          <a:endParaRPr lang="en-US"/>
        </a:p>
      </dgm:t>
    </dgm:pt>
    <dgm:pt modelId="{72271C77-6D28-4173-9017-F127AFF2E8D2}">
      <dgm:prSet/>
      <dgm:spPr/>
      <dgm:t>
        <a:bodyPr/>
        <a:lstStyle/>
        <a:p>
          <a:r>
            <a:rPr lang="en-US" dirty="0"/>
            <a:t>Hospital </a:t>
          </a:r>
          <a:r>
            <a:rPr lang="en-US"/>
            <a:t>Patients with Pneumonia</a:t>
          </a:r>
          <a:endParaRPr lang="en-US" dirty="0"/>
        </a:p>
      </dgm:t>
    </dgm:pt>
    <dgm:pt modelId="{74549D7C-BAC9-4D5F-B590-2B556CEDD9F7}" type="parTrans" cxnId="{18B7A941-D1DD-463E-B292-C7965AC5B3F3}">
      <dgm:prSet/>
      <dgm:spPr/>
      <dgm:t>
        <a:bodyPr/>
        <a:lstStyle/>
        <a:p>
          <a:endParaRPr lang="en-US"/>
        </a:p>
      </dgm:t>
    </dgm:pt>
    <dgm:pt modelId="{4A4BAD35-F999-4378-9E40-E2C9FEE5848E}" type="sibTrans" cxnId="{18B7A941-D1DD-463E-B292-C7965AC5B3F3}">
      <dgm:prSet/>
      <dgm:spPr/>
      <dgm:t>
        <a:bodyPr/>
        <a:lstStyle/>
        <a:p>
          <a:endParaRPr lang="en-US"/>
        </a:p>
      </dgm:t>
    </dgm:pt>
    <dgm:pt modelId="{68D536E1-02AF-47EA-B774-5D10B0E355D6}">
      <dgm:prSet/>
      <dgm:spPr/>
      <dgm:t>
        <a:bodyPr/>
        <a:lstStyle/>
        <a:p>
          <a:r>
            <a:rPr lang="en-US" dirty="0"/>
            <a:t>Doctors from Mount Sinai</a:t>
          </a:r>
        </a:p>
      </dgm:t>
    </dgm:pt>
    <dgm:pt modelId="{78EEC3CF-A827-4EC8-BEB8-CEA614777CDB}" type="parTrans" cxnId="{376E5B51-9332-408A-8F25-85EF08B153A9}">
      <dgm:prSet/>
      <dgm:spPr/>
      <dgm:t>
        <a:bodyPr/>
        <a:lstStyle/>
        <a:p>
          <a:endParaRPr lang="en-US"/>
        </a:p>
      </dgm:t>
    </dgm:pt>
    <dgm:pt modelId="{FA4E0934-2169-4B7B-8D52-104CD8D06D01}" type="sibTrans" cxnId="{376E5B51-9332-408A-8F25-85EF08B153A9}">
      <dgm:prSet/>
      <dgm:spPr/>
      <dgm:t>
        <a:bodyPr/>
        <a:lstStyle/>
        <a:p>
          <a:endParaRPr lang="en-US"/>
        </a:p>
      </dgm:t>
    </dgm:pt>
    <dgm:pt modelId="{ECFFA3F8-6BA8-4416-8B8B-EADFAA4C98E3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525169F6-6515-418C-8181-793D8407141B}" type="parTrans" cxnId="{72975240-21AC-4E62-9697-5EAC431698D0}">
      <dgm:prSet/>
      <dgm:spPr/>
      <dgm:t>
        <a:bodyPr/>
        <a:lstStyle/>
        <a:p>
          <a:endParaRPr lang="en-US"/>
        </a:p>
      </dgm:t>
    </dgm:pt>
    <dgm:pt modelId="{369B6EAF-CA3A-477A-9799-9D8B9BB14081}" type="sibTrans" cxnId="{72975240-21AC-4E62-9697-5EAC431698D0}">
      <dgm:prSet/>
      <dgm:spPr/>
      <dgm:t>
        <a:bodyPr/>
        <a:lstStyle/>
        <a:p>
          <a:endParaRPr lang="en-US"/>
        </a:p>
      </dgm:t>
    </dgm:pt>
    <dgm:pt modelId="{02A3A324-75ED-480B-8E44-1EB2FC2979E8}">
      <dgm:prSet/>
      <dgm:spPr/>
      <dgm:t>
        <a:bodyPr/>
        <a:lstStyle/>
        <a:p>
          <a:r>
            <a:rPr lang="en-US" dirty="0"/>
            <a:t>Pneumonia ranks second to congestive heart failure as the reason for hospital readmission within 30 days of a previous hospitalization</a:t>
          </a:r>
        </a:p>
      </dgm:t>
    </dgm:pt>
    <dgm:pt modelId="{18B45896-328E-4078-939B-8A1A85F1AA84}" type="parTrans" cxnId="{E0E81776-77C0-4D58-B229-FAB45DA441C3}">
      <dgm:prSet/>
      <dgm:spPr/>
      <dgm:t>
        <a:bodyPr/>
        <a:lstStyle/>
        <a:p>
          <a:endParaRPr lang="en-US"/>
        </a:p>
      </dgm:t>
    </dgm:pt>
    <dgm:pt modelId="{CD58DEF8-435D-4CEC-B41B-16BA0A54BA5A}" type="sibTrans" cxnId="{E0E81776-77C0-4D58-B229-FAB45DA441C3}">
      <dgm:prSet/>
      <dgm:spPr/>
      <dgm:t>
        <a:bodyPr/>
        <a:lstStyle/>
        <a:p>
          <a:endParaRPr lang="en-US"/>
        </a:p>
      </dgm:t>
    </dgm:pt>
    <dgm:pt modelId="{09154FA1-4B72-4CC7-A01A-D68340A951BC}">
      <dgm:prSet/>
      <dgm:spPr/>
      <dgm:t>
        <a:bodyPr/>
        <a:lstStyle/>
        <a:p>
          <a:r>
            <a:rPr lang="en-US"/>
            <a:t>Goals/Value-add</a:t>
          </a:r>
        </a:p>
      </dgm:t>
    </dgm:pt>
    <dgm:pt modelId="{B6EB7E3A-D7BB-4458-9D42-C523EE770E43}" type="parTrans" cxnId="{C8BD037E-245C-4C5C-AB72-476246574990}">
      <dgm:prSet/>
      <dgm:spPr/>
      <dgm:t>
        <a:bodyPr/>
        <a:lstStyle/>
        <a:p>
          <a:endParaRPr lang="en-US"/>
        </a:p>
      </dgm:t>
    </dgm:pt>
    <dgm:pt modelId="{CA927755-6254-40A7-AF31-DCBAF1004AAE}" type="sibTrans" cxnId="{C8BD037E-245C-4C5C-AB72-476246574990}">
      <dgm:prSet/>
      <dgm:spPr/>
      <dgm:t>
        <a:bodyPr/>
        <a:lstStyle/>
        <a:p>
          <a:endParaRPr lang="en-US"/>
        </a:p>
      </dgm:t>
    </dgm:pt>
    <dgm:pt modelId="{451856BA-BE36-4408-B4B0-EF1284DC3A07}">
      <dgm:prSet/>
      <dgm:spPr/>
      <dgm:t>
        <a:bodyPr/>
        <a:lstStyle/>
        <a:p>
          <a:r>
            <a:rPr lang="en-US" dirty="0"/>
            <a:t>To reduce the number of readmissions due to missed cases of pneumonia</a:t>
          </a:r>
        </a:p>
      </dgm:t>
    </dgm:pt>
    <dgm:pt modelId="{C936A6EC-0125-462B-9433-9A99A2D98D75}" type="parTrans" cxnId="{3EA83586-EFFC-4F36-B75B-223C69B6A273}">
      <dgm:prSet/>
      <dgm:spPr/>
      <dgm:t>
        <a:bodyPr/>
        <a:lstStyle/>
        <a:p>
          <a:endParaRPr lang="en-US"/>
        </a:p>
      </dgm:t>
    </dgm:pt>
    <dgm:pt modelId="{11CC3832-8E83-4A5E-91E5-DD8C58746D8F}" type="sibTrans" cxnId="{3EA83586-EFFC-4F36-B75B-223C69B6A273}">
      <dgm:prSet/>
      <dgm:spPr/>
      <dgm:t>
        <a:bodyPr/>
        <a:lstStyle/>
        <a:p>
          <a:endParaRPr lang="en-US"/>
        </a:p>
      </dgm:t>
    </dgm:pt>
    <dgm:pt modelId="{8F480526-AD88-B54C-A6A0-33B0F272B764}">
      <dgm:prSet/>
      <dgm:spPr/>
      <dgm:t>
        <a:bodyPr/>
        <a:lstStyle/>
        <a:p>
          <a:r>
            <a:rPr lang="en-US" dirty="0"/>
            <a:t>Radiologists</a:t>
          </a:r>
        </a:p>
      </dgm:t>
    </dgm:pt>
    <dgm:pt modelId="{051FFC6E-F2E4-3F47-9064-0337FB63D096}" type="parTrans" cxnId="{C049D512-052B-9447-9625-88532D071F1D}">
      <dgm:prSet/>
      <dgm:spPr/>
      <dgm:t>
        <a:bodyPr/>
        <a:lstStyle/>
        <a:p>
          <a:endParaRPr lang="en-US"/>
        </a:p>
      </dgm:t>
    </dgm:pt>
    <dgm:pt modelId="{00B56148-E384-4C42-8491-CBB7E9B0C3DA}" type="sibTrans" cxnId="{C049D512-052B-9447-9625-88532D071F1D}">
      <dgm:prSet/>
      <dgm:spPr/>
      <dgm:t>
        <a:bodyPr/>
        <a:lstStyle/>
        <a:p>
          <a:endParaRPr lang="en-US"/>
        </a:p>
      </dgm:t>
    </dgm:pt>
    <dgm:pt modelId="{67FE5459-9287-7B4E-94F4-3F63500619CC}">
      <dgm:prSet/>
      <dgm:spPr/>
      <dgm:t>
        <a:bodyPr/>
        <a:lstStyle/>
        <a:p>
          <a:r>
            <a:rPr lang="en-US" dirty="0"/>
            <a:t>Mount Sinai has contracted me to use deep learning to more accurately predict whether a patient has pneumonia, given a patient’s chest x-ray</a:t>
          </a:r>
        </a:p>
      </dgm:t>
    </dgm:pt>
    <dgm:pt modelId="{83E1ADD8-D4A6-804C-B68E-D81E5EF86810}" type="parTrans" cxnId="{472AC9AD-5E27-254E-9C8F-D27238E9FE79}">
      <dgm:prSet/>
      <dgm:spPr/>
      <dgm:t>
        <a:bodyPr/>
        <a:lstStyle/>
        <a:p>
          <a:endParaRPr lang="en-US"/>
        </a:p>
      </dgm:t>
    </dgm:pt>
    <dgm:pt modelId="{3FB8556F-CB89-6A4E-B361-AED057445AB6}" type="sibTrans" cxnId="{472AC9AD-5E27-254E-9C8F-D27238E9FE79}">
      <dgm:prSet/>
      <dgm:spPr/>
      <dgm:t>
        <a:bodyPr/>
        <a:lstStyle/>
        <a:p>
          <a:endParaRPr lang="en-US"/>
        </a:p>
      </dgm:t>
    </dgm:pt>
    <dgm:pt modelId="{808D2030-4337-1345-BAB2-374C2A2FF5FA}">
      <dgm:prSet/>
      <dgm:spPr/>
      <dgm:t>
        <a:bodyPr/>
        <a:lstStyle/>
        <a:p>
          <a:r>
            <a:rPr lang="en-US" dirty="0"/>
            <a:t>To provide Mount Sinai with a model that can more accurately classify a patient’s chest x-ray</a:t>
          </a:r>
        </a:p>
      </dgm:t>
    </dgm:pt>
    <dgm:pt modelId="{F6259992-542E-3D41-81B0-6E8300304755}" type="parTrans" cxnId="{C5C37B9C-0171-BF40-9F58-A02EC85AB029}">
      <dgm:prSet/>
      <dgm:spPr/>
      <dgm:t>
        <a:bodyPr/>
        <a:lstStyle/>
        <a:p>
          <a:endParaRPr lang="en-US"/>
        </a:p>
      </dgm:t>
    </dgm:pt>
    <dgm:pt modelId="{3E3E028D-2482-E84C-A68A-49C182393371}" type="sibTrans" cxnId="{C5C37B9C-0171-BF40-9F58-A02EC85AB029}">
      <dgm:prSet/>
      <dgm:spPr/>
      <dgm:t>
        <a:bodyPr/>
        <a:lstStyle/>
        <a:p>
          <a:endParaRPr lang="en-US"/>
        </a:p>
      </dgm:t>
    </dgm:pt>
    <dgm:pt modelId="{18510C3E-AB09-B04A-B36C-8ED84978C2DC}" type="pres">
      <dgm:prSet presAssocID="{4F320D02-DDD5-4249-8739-C4472F0FFAE2}" presName="linear" presStyleCnt="0">
        <dgm:presLayoutVars>
          <dgm:dir/>
          <dgm:animLvl val="lvl"/>
          <dgm:resizeHandles val="exact"/>
        </dgm:presLayoutVars>
      </dgm:prSet>
      <dgm:spPr/>
    </dgm:pt>
    <dgm:pt modelId="{9130B5ED-D411-EC42-8798-6142D79A923C}" type="pres">
      <dgm:prSet presAssocID="{A9384205-6FFA-4C68-9F89-FE39EA1D43F5}" presName="parentLin" presStyleCnt="0"/>
      <dgm:spPr/>
    </dgm:pt>
    <dgm:pt modelId="{4940A700-8548-3E4B-B505-199C3A188764}" type="pres">
      <dgm:prSet presAssocID="{A9384205-6FFA-4C68-9F89-FE39EA1D43F5}" presName="parentLeftMargin" presStyleLbl="node1" presStyleIdx="0" presStyleCnt="3"/>
      <dgm:spPr/>
    </dgm:pt>
    <dgm:pt modelId="{9FD09961-E04F-EA49-942F-8C195814FC95}" type="pres">
      <dgm:prSet presAssocID="{A9384205-6FFA-4C68-9F89-FE39EA1D43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0DFD2B-669C-E34B-A17C-8D9A13BB8A3D}" type="pres">
      <dgm:prSet presAssocID="{A9384205-6FFA-4C68-9F89-FE39EA1D43F5}" presName="negativeSpace" presStyleCnt="0"/>
      <dgm:spPr/>
    </dgm:pt>
    <dgm:pt modelId="{31828A71-1326-844E-9F88-886984C736A5}" type="pres">
      <dgm:prSet presAssocID="{A9384205-6FFA-4C68-9F89-FE39EA1D43F5}" presName="childText" presStyleLbl="conFgAcc1" presStyleIdx="0" presStyleCnt="3">
        <dgm:presLayoutVars>
          <dgm:bulletEnabled val="1"/>
        </dgm:presLayoutVars>
      </dgm:prSet>
      <dgm:spPr/>
    </dgm:pt>
    <dgm:pt modelId="{C81CF058-249D-6744-BB88-BF39941CEE88}" type="pres">
      <dgm:prSet presAssocID="{ADA8B6E8-AAA9-4C89-B899-6FDF1B642364}" presName="spaceBetweenRectangles" presStyleCnt="0"/>
      <dgm:spPr/>
    </dgm:pt>
    <dgm:pt modelId="{0AEDC84B-24ED-6347-BE3C-D6B434095F81}" type="pres">
      <dgm:prSet presAssocID="{ECFFA3F8-6BA8-4416-8B8B-EADFAA4C98E3}" presName="parentLin" presStyleCnt="0"/>
      <dgm:spPr/>
    </dgm:pt>
    <dgm:pt modelId="{D09C6AA9-0FA3-7342-91EC-49A35E200108}" type="pres">
      <dgm:prSet presAssocID="{ECFFA3F8-6BA8-4416-8B8B-EADFAA4C98E3}" presName="parentLeftMargin" presStyleLbl="node1" presStyleIdx="0" presStyleCnt="3"/>
      <dgm:spPr/>
    </dgm:pt>
    <dgm:pt modelId="{EE702229-5DA9-7047-A552-C9285DC25656}" type="pres">
      <dgm:prSet presAssocID="{ECFFA3F8-6BA8-4416-8B8B-EADFAA4C98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B8FAB0-C5EF-8446-B5E4-C73C56D0CAF3}" type="pres">
      <dgm:prSet presAssocID="{ECFFA3F8-6BA8-4416-8B8B-EADFAA4C98E3}" presName="negativeSpace" presStyleCnt="0"/>
      <dgm:spPr/>
    </dgm:pt>
    <dgm:pt modelId="{9EB3AED0-BF08-AD4D-B8A1-2E00D18F42C3}" type="pres">
      <dgm:prSet presAssocID="{ECFFA3F8-6BA8-4416-8B8B-EADFAA4C98E3}" presName="childText" presStyleLbl="conFgAcc1" presStyleIdx="1" presStyleCnt="3">
        <dgm:presLayoutVars>
          <dgm:bulletEnabled val="1"/>
        </dgm:presLayoutVars>
      </dgm:prSet>
      <dgm:spPr/>
    </dgm:pt>
    <dgm:pt modelId="{2B4CFC84-2488-EA41-B427-82DFE6FD962A}" type="pres">
      <dgm:prSet presAssocID="{369B6EAF-CA3A-477A-9799-9D8B9BB14081}" presName="spaceBetweenRectangles" presStyleCnt="0"/>
      <dgm:spPr/>
    </dgm:pt>
    <dgm:pt modelId="{63AA9E2F-0CC1-0D4A-93EE-7F6E734FB28B}" type="pres">
      <dgm:prSet presAssocID="{09154FA1-4B72-4CC7-A01A-D68340A951BC}" presName="parentLin" presStyleCnt="0"/>
      <dgm:spPr/>
    </dgm:pt>
    <dgm:pt modelId="{ECA88972-A2F8-2E4D-9B33-98FC636B74D1}" type="pres">
      <dgm:prSet presAssocID="{09154FA1-4B72-4CC7-A01A-D68340A951BC}" presName="parentLeftMargin" presStyleLbl="node1" presStyleIdx="1" presStyleCnt="3"/>
      <dgm:spPr/>
    </dgm:pt>
    <dgm:pt modelId="{90520EB1-3271-B545-B5B6-5BCB6A9AF39B}" type="pres">
      <dgm:prSet presAssocID="{09154FA1-4B72-4CC7-A01A-D68340A951B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002D8C-08A0-464D-9D7C-D3821D9AA3E9}" type="pres">
      <dgm:prSet presAssocID="{09154FA1-4B72-4CC7-A01A-D68340A951BC}" presName="negativeSpace" presStyleCnt="0"/>
      <dgm:spPr/>
    </dgm:pt>
    <dgm:pt modelId="{FA892051-E519-A444-92D1-2B5B06C7A0CF}" type="pres">
      <dgm:prSet presAssocID="{09154FA1-4B72-4CC7-A01A-D68340A951B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2F24501-EEC6-A942-BEF2-FBC521980314}" type="presOf" srcId="{ECFFA3F8-6BA8-4416-8B8B-EADFAA4C98E3}" destId="{D09C6AA9-0FA3-7342-91EC-49A35E200108}" srcOrd="0" destOrd="0" presId="urn:microsoft.com/office/officeart/2005/8/layout/list1"/>
    <dgm:cxn modelId="{42ED6705-A415-C244-855D-50B68C33093F}" type="presOf" srcId="{4F320D02-DDD5-4249-8739-C4472F0FFAE2}" destId="{18510C3E-AB09-B04A-B36C-8ED84978C2DC}" srcOrd="0" destOrd="0" presId="urn:microsoft.com/office/officeart/2005/8/layout/list1"/>
    <dgm:cxn modelId="{D24B7A09-12CC-ED40-B1A0-876779C25F3C}" type="presOf" srcId="{ECFFA3F8-6BA8-4416-8B8B-EADFAA4C98E3}" destId="{EE702229-5DA9-7047-A552-C9285DC25656}" srcOrd="1" destOrd="0" presId="urn:microsoft.com/office/officeart/2005/8/layout/list1"/>
    <dgm:cxn modelId="{C049D512-052B-9447-9625-88532D071F1D}" srcId="{A9384205-6FFA-4C68-9F89-FE39EA1D43F5}" destId="{8F480526-AD88-B54C-A6A0-33B0F272B764}" srcOrd="2" destOrd="0" parTransId="{051FFC6E-F2E4-3F47-9064-0337FB63D096}" sibTransId="{00B56148-E384-4C42-8491-CBB7E9B0C3DA}"/>
    <dgm:cxn modelId="{EE192829-7CB6-4C4A-9303-A37AC48DC8B9}" type="presOf" srcId="{67FE5459-9287-7B4E-94F4-3F63500619CC}" destId="{9EB3AED0-BF08-AD4D-B8A1-2E00D18F42C3}" srcOrd="0" destOrd="1" presId="urn:microsoft.com/office/officeart/2005/8/layout/list1"/>
    <dgm:cxn modelId="{D5FE093B-A770-8E41-B7A9-CCDDA3A79DCF}" type="presOf" srcId="{A9384205-6FFA-4C68-9F89-FE39EA1D43F5}" destId="{9FD09961-E04F-EA49-942F-8C195814FC95}" srcOrd="1" destOrd="0" presId="urn:microsoft.com/office/officeart/2005/8/layout/list1"/>
    <dgm:cxn modelId="{72975240-21AC-4E62-9697-5EAC431698D0}" srcId="{4F320D02-DDD5-4249-8739-C4472F0FFAE2}" destId="{ECFFA3F8-6BA8-4416-8B8B-EADFAA4C98E3}" srcOrd="1" destOrd="0" parTransId="{525169F6-6515-418C-8181-793D8407141B}" sibTransId="{369B6EAF-CA3A-477A-9799-9D8B9BB14081}"/>
    <dgm:cxn modelId="{18B7A941-D1DD-463E-B292-C7965AC5B3F3}" srcId="{A9384205-6FFA-4C68-9F89-FE39EA1D43F5}" destId="{72271C77-6D28-4173-9017-F127AFF2E8D2}" srcOrd="0" destOrd="0" parTransId="{74549D7C-BAC9-4D5F-B590-2B556CEDD9F7}" sibTransId="{4A4BAD35-F999-4378-9E40-E2C9FEE5848E}"/>
    <dgm:cxn modelId="{376E5B51-9332-408A-8F25-85EF08B153A9}" srcId="{A9384205-6FFA-4C68-9F89-FE39EA1D43F5}" destId="{68D536E1-02AF-47EA-B774-5D10B0E355D6}" srcOrd="1" destOrd="0" parTransId="{78EEC3CF-A827-4EC8-BEB8-CEA614777CDB}" sibTransId="{FA4E0934-2169-4B7B-8D52-104CD8D06D01}"/>
    <dgm:cxn modelId="{3821FE61-F121-2142-9963-6D027443D77F}" type="presOf" srcId="{8F480526-AD88-B54C-A6A0-33B0F272B764}" destId="{31828A71-1326-844E-9F88-886984C736A5}" srcOrd="0" destOrd="2" presId="urn:microsoft.com/office/officeart/2005/8/layout/list1"/>
    <dgm:cxn modelId="{F501C564-24A5-0D44-BC3B-ADA1DFBB85C5}" type="presOf" srcId="{451856BA-BE36-4408-B4B0-EF1284DC3A07}" destId="{FA892051-E519-A444-92D1-2B5B06C7A0CF}" srcOrd="0" destOrd="0" presId="urn:microsoft.com/office/officeart/2005/8/layout/list1"/>
    <dgm:cxn modelId="{28D6C470-FEE9-934E-91EC-DAF62999CC46}" type="presOf" srcId="{808D2030-4337-1345-BAB2-374C2A2FF5FA}" destId="{FA892051-E519-A444-92D1-2B5B06C7A0CF}" srcOrd="0" destOrd="1" presId="urn:microsoft.com/office/officeart/2005/8/layout/list1"/>
    <dgm:cxn modelId="{E0E81776-77C0-4D58-B229-FAB45DA441C3}" srcId="{ECFFA3F8-6BA8-4416-8B8B-EADFAA4C98E3}" destId="{02A3A324-75ED-480B-8E44-1EB2FC2979E8}" srcOrd="0" destOrd="0" parTransId="{18B45896-328E-4078-939B-8A1A85F1AA84}" sibTransId="{CD58DEF8-435D-4CEC-B41B-16BA0A54BA5A}"/>
    <dgm:cxn modelId="{CFC1C178-553F-E34B-B3C6-4BEFF5019951}" type="presOf" srcId="{09154FA1-4B72-4CC7-A01A-D68340A951BC}" destId="{ECA88972-A2F8-2E4D-9B33-98FC636B74D1}" srcOrd="0" destOrd="0" presId="urn:microsoft.com/office/officeart/2005/8/layout/list1"/>
    <dgm:cxn modelId="{7F6F7C7D-CED3-9143-A306-1C4A71DCCD6D}" type="presOf" srcId="{09154FA1-4B72-4CC7-A01A-D68340A951BC}" destId="{90520EB1-3271-B545-B5B6-5BCB6A9AF39B}" srcOrd="1" destOrd="0" presId="urn:microsoft.com/office/officeart/2005/8/layout/list1"/>
    <dgm:cxn modelId="{C8BD037E-245C-4C5C-AB72-476246574990}" srcId="{4F320D02-DDD5-4249-8739-C4472F0FFAE2}" destId="{09154FA1-4B72-4CC7-A01A-D68340A951BC}" srcOrd="2" destOrd="0" parTransId="{B6EB7E3A-D7BB-4458-9D42-C523EE770E43}" sibTransId="{CA927755-6254-40A7-AF31-DCBAF1004AAE}"/>
    <dgm:cxn modelId="{F1C8497E-EF68-AA43-9AC1-B78F17109F15}" type="presOf" srcId="{68D536E1-02AF-47EA-B774-5D10B0E355D6}" destId="{31828A71-1326-844E-9F88-886984C736A5}" srcOrd="0" destOrd="1" presId="urn:microsoft.com/office/officeart/2005/8/layout/list1"/>
    <dgm:cxn modelId="{3EA83586-EFFC-4F36-B75B-223C69B6A273}" srcId="{09154FA1-4B72-4CC7-A01A-D68340A951BC}" destId="{451856BA-BE36-4408-B4B0-EF1284DC3A07}" srcOrd="0" destOrd="0" parTransId="{C936A6EC-0125-462B-9433-9A99A2D98D75}" sibTransId="{11CC3832-8E83-4A5E-91E5-DD8C58746D8F}"/>
    <dgm:cxn modelId="{22DDA287-7AAA-6444-9AB6-75E71FAA200E}" type="presOf" srcId="{02A3A324-75ED-480B-8E44-1EB2FC2979E8}" destId="{9EB3AED0-BF08-AD4D-B8A1-2E00D18F42C3}" srcOrd="0" destOrd="0" presId="urn:microsoft.com/office/officeart/2005/8/layout/list1"/>
    <dgm:cxn modelId="{81CD508C-9058-C94E-A8C7-20F8F9767739}" type="presOf" srcId="{A9384205-6FFA-4C68-9F89-FE39EA1D43F5}" destId="{4940A700-8548-3E4B-B505-199C3A188764}" srcOrd="0" destOrd="0" presId="urn:microsoft.com/office/officeart/2005/8/layout/list1"/>
    <dgm:cxn modelId="{C5C37B9C-0171-BF40-9F58-A02EC85AB029}" srcId="{09154FA1-4B72-4CC7-A01A-D68340A951BC}" destId="{808D2030-4337-1345-BAB2-374C2A2FF5FA}" srcOrd="1" destOrd="0" parTransId="{F6259992-542E-3D41-81B0-6E8300304755}" sibTransId="{3E3E028D-2482-E84C-A68A-49C182393371}"/>
    <dgm:cxn modelId="{472AC9AD-5E27-254E-9C8F-D27238E9FE79}" srcId="{ECFFA3F8-6BA8-4416-8B8B-EADFAA4C98E3}" destId="{67FE5459-9287-7B4E-94F4-3F63500619CC}" srcOrd="1" destOrd="0" parTransId="{83E1ADD8-D4A6-804C-B68E-D81E5EF86810}" sibTransId="{3FB8556F-CB89-6A4E-B361-AED057445AB6}"/>
    <dgm:cxn modelId="{14425FAF-02B4-4A16-B654-5D9F278B2CFD}" srcId="{4F320D02-DDD5-4249-8739-C4472F0FFAE2}" destId="{A9384205-6FFA-4C68-9F89-FE39EA1D43F5}" srcOrd="0" destOrd="0" parTransId="{C3074861-AB9D-466E-A4E4-8EB3C14B6B6A}" sibTransId="{ADA8B6E8-AAA9-4C89-B899-6FDF1B642364}"/>
    <dgm:cxn modelId="{60BEC7B7-C4F7-5D48-B232-EA2208CB1E6E}" type="presOf" srcId="{72271C77-6D28-4173-9017-F127AFF2E8D2}" destId="{31828A71-1326-844E-9F88-886984C736A5}" srcOrd="0" destOrd="0" presId="urn:microsoft.com/office/officeart/2005/8/layout/list1"/>
    <dgm:cxn modelId="{1E57B9CC-A093-454B-B561-69CCE45CDBA1}" type="presParOf" srcId="{18510C3E-AB09-B04A-B36C-8ED84978C2DC}" destId="{9130B5ED-D411-EC42-8798-6142D79A923C}" srcOrd="0" destOrd="0" presId="urn:microsoft.com/office/officeart/2005/8/layout/list1"/>
    <dgm:cxn modelId="{DDB2EE4B-B073-5C4E-83C5-CD65CE042867}" type="presParOf" srcId="{9130B5ED-D411-EC42-8798-6142D79A923C}" destId="{4940A700-8548-3E4B-B505-199C3A188764}" srcOrd="0" destOrd="0" presId="urn:microsoft.com/office/officeart/2005/8/layout/list1"/>
    <dgm:cxn modelId="{D61E5773-4A4C-C84F-9FA0-DBB5DDD8CB29}" type="presParOf" srcId="{9130B5ED-D411-EC42-8798-6142D79A923C}" destId="{9FD09961-E04F-EA49-942F-8C195814FC95}" srcOrd="1" destOrd="0" presId="urn:microsoft.com/office/officeart/2005/8/layout/list1"/>
    <dgm:cxn modelId="{F553A772-B719-AA4E-A3B5-D36E867E72EA}" type="presParOf" srcId="{18510C3E-AB09-B04A-B36C-8ED84978C2DC}" destId="{A30DFD2B-669C-E34B-A17C-8D9A13BB8A3D}" srcOrd="1" destOrd="0" presId="urn:microsoft.com/office/officeart/2005/8/layout/list1"/>
    <dgm:cxn modelId="{2B66E09D-6BC5-874E-AA81-1086323CF478}" type="presParOf" srcId="{18510C3E-AB09-B04A-B36C-8ED84978C2DC}" destId="{31828A71-1326-844E-9F88-886984C736A5}" srcOrd="2" destOrd="0" presId="urn:microsoft.com/office/officeart/2005/8/layout/list1"/>
    <dgm:cxn modelId="{CD8D7FB6-E326-624E-86E6-A2FFE3D33019}" type="presParOf" srcId="{18510C3E-AB09-B04A-B36C-8ED84978C2DC}" destId="{C81CF058-249D-6744-BB88-BF39941CEE88}" srcOrd="3" destOrd="0" presId="urn:microsoft.com/office/officeart/2005/8/layout/list1"/>
    <dgm:cxn modelId="{8F704343-3E73-D54F-9703-FF422EA73E78}" type="presParOf" srcId="{18510C3E-AB09-B04A-B36C-8ED84978C2DC}" destId="{0AEDC84B-24ED-6347-BE3C-D6B434095F81}" srcOrd="4" destOrd="0" presId="urn:microsoft.com/office/officeart/2005/8/layout/list1"/>
    <dgm:cxn modelId="{6D2223B7-5097-6649-8781-4540FF89679D}" type="presParOf" srcId="{0AEDC84B-24ED-6347-BE3C-D6B434095F81}" destId="{D09C6AA9-0FA3-7342-91EC-49A35E200108}" srcOrd="0" destOrd="0" presId="urn:microsoft.com/office/officeart/2005/8/layout/list1"/>
    <dgm:cxn modelId="{8F8A8F31-7B7D-164D-9370-25963D7A59C6}" type="presParOf" srcId="{0AEDC84B-24ED-6347-BE3C-D6B434095F81}" destId="{EE702229-5DA9-7047-A552-C9285DC25656}" srcOrd="1" destOrd="0" presId="urn:microsoft.com/office/officeart/2005/8/layout/list1"/>
    <dgm:cxn modelId="{30A7687A-1C83-D344-9E18-F2DAE8764425}" type="presParOf" srcId="{18510C3E-AB09-B04A-B36C-8ED84978C2DC}" destId="{A6B8FAB0-C5EF-8446-B5E4-C73C56D0CAF3}" srcOrd="5" destOrd="0" presId="urn:microsoft.com/office/officeart/2005/8/layout/list1"/>
    <dgm:cxn modelId="{696938FD-94D6-8B4E-8812-99D6CE1DF44C}" type="presParOf" srcId="{18510C3E-AB09-B04A-B36C-8ED84978C2DC}" destId="{9EB3AED0-BF08-AD4D-B8A1-2E00D18F42C3}" srcOrd="6" destOrd="0" presId="urn:microsoft.com/office/officeart/2005/8/layout/list1"/>
    <dgm:cxn modelId="{57642685-14B5-F14B-A803-E6B76257ECBD}" type="presParOf" srcId="{18510C3E-AB09-B04A-B36C-8ED84978C2DC}" destId="{2B4CFC84-2488-EA41-B427-82DFE6FD962A}" srcOrd="7" destOrd="0" presId="urn:microsoft.com/office/officeart/2005/8/layout/list1"/>
    <dgm:cxn modelId="{8C6DF358-252C-154E-8A3D-5BFD8BE321F1}" type="presParOf" srcId="{18510C3E-AB09-B04A-B36C-8ED84978C2DC}" destId="{63AA9E2F-0CC1-0D4A-93EE-7F6E734FB28B}" srcOrd="8" destOrd="0" presId="urn:microsoft.com/office/officeart/2005/8/layout/list1"/>
    <dgm:cxn modelId="{C2A34026-AB3D-5343-A073-55FA3A30BBB6}" type="presParOf" srcId="{63AA9E2F-0CC1-0D4A-93EE-7F6E734FB28B}" destId="{ECA88972-A2F8-2E4D-9B33-98FC636B74D1}" srcOrd="0" destOrd="0" presId="urn:microsoft.com/office/officeart/2005/8/layout/list1"/>
    <dgm:cxn modelId="{E52102A5-6FFF-7E4F-A705-6DE8CBFD1E09}" type="presParOf" srcId="{63AA9E2F-0CC1-0D4A-93EE-7F6E734FB28B}" destId="{90520EB1-3271-B545-B5B6-5BCB6A9AF39B}" srcOrd="1" destOrd="0" presId="urn:microsoft.com/office/officeart/2005/8/layout/list1"/>
    <dgm:cxn modelId="{19345F21-7C55-1449-BF97-067410D416F9}" type="presParOf" srcId="{18510C3E-AB09-B04A-B36C-8ED84978C2DC}" destId="{01002D8C-08A0-464D-9D7C-D3821D9AA3E9}" srcOrd="9" destOrd="0" presId="urn:microsoft.com/office/officeart/2005/8/layout/list1"/>
    <dgm:cxn modelId="{86DBEA5C-8EF0-5147-9391-C630AF1169CD}" type="presParOf" srcId="{18510C3E-AB09-B04A-B36C-8ED84978C2DC}" destId="{FA892051-E519-A444-92D1-2B5B06C7A0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F4C75-D29F-4239-85DD-1865F8EA42E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A9C3A0-D755-447D-88AE-CBF05F95C12A}">
      <dgm:prSet/>
      <dgm:spPr/>
      <dgm:t>
        <a:bodyPr/>
        <a:lstStyle/>
        <a:p>
          <a:r>
            <a:rPr lang="en-US"/>
            <a:t>Introduce more data</a:t>
          </a:r>
        </a:p>
      </dgm:t>
    </dgm:pt>
    <dgm:pt modelId="{BDBBCC42-EBD2-420E-A523-A173D42F7074}" type="parTrans" cxnId="{76FD2D0F-BA09-4525-B1E8-6830132415A8}">
      <dgm:prSet/>
      <dgm:spPr/>
      <dgm:t>
        <a:bodyPr/>
        <a:lstStyle/>
        <a:p>
          <a:endParaRPr lang="en-US"/>
        </a:p>
      </dgm:t>
    </dgm:pt>
    <dgm:pt modelId="{64EEC748-B605-4E71-90AE-B931FC5143A9}" type="sibTrans" cxnId="{76FD2D0F-BA09-4525-B1E8-6830132415A8}">
      <dgm:prSet/>
      <dgm:spPr/>
      <dgm:t>
        <a:bodyPr/>
        <a:lstStyle/>
        <a:p>
          <a:endParaRPr lang="en-US"/>
        </a:p>
      </dgm:t>
    </dgm:pt>
    <dgm:pt modelId="{F5A1A4C2-8CA6-4D2A-8E86-F27321AC0BB0}">
      <dgm:prSet/>
      <dgm:spPr/>
      <dgm:t>
        <a:bodyPr/>
        <a:lstStyle/>
        <a:p>
          <a:r>
            <a:rPr lang="en-US"/>
            <a:t>Try a new set of models</a:t>
          </a:r>
        </a:p>
      </dgm:t>
    </dgm:pt>
    <dgm:pt modelId="{3D0D6F84-9DEB-4888-A0F6-49CFB3F85BF8}" type="parTrans" cxnId="{4FB70541-12BF-48BD-AA8E-A3EF873FADA1}">
      <dgm:prSet/>
      <dgm:spPr/>
      <dgm:t>
        <a:bodyPr/>
        <a:lstStyle/>
        <a:p>
          <a:endParaRPr lang="en-US"/>
        </a:p>
      </dgm:t>
    </dgm:pt>
    <dgm:pt modelId="{FAE3F88B-0A4A-4A81-9F6A-866FC8421215}" type="sibTrans" cxnId="{4FB70541-12BF-48BD-AA8E-A3EF873FADA1}">
      <dgm:prSet/>
      <dgm:spPr/>
      <dgm:t>
        <a:bodyPr/>
        <a:lstStyle/>
        <a:p>
          <a:endParaRPr lang="en-US"/>
        </a:p>
      </dgm:t>
    </dgm:pt>
    <dgm:pt modelId="{8F15C1EE-C27B-2249-96A4-7DD8F5E2B096}" type="pres">
      <dgm:prSet presAssocID="{812F4C75-D29F-4239-85DD-1865F8EA42E7}" presName="Name0" presStyleCnt="0">
        <dgm:presLayoutVars>
          <dgm:dir/>
          <dgm:resizeHandles val="exact"/>
        </dgm:presLayoutVars>
      </dgm:prSet>
      <dgm:spPr/>
    </dgm:pt>
    <dgm:pt modelId="{986E8667-A461-D847-95C1-ECA621996E78}" type="pres">
      <dgm:prSet presAssocID="{24A9C3A0-D755-447D-88AE-CBF05F95C12A}" presName="node" presStyleLbl="node1" presStyleIdx="0" presStyleCnt="2">
        <dgm:presLayoutVars>
          <dgm:bulletEnabled val="1"/>
        </dgm:presLayoutVars>
      </dgm:prSet>
      <dgm:spPr/>
    </dgm:pt>
    <dgm:pt modelId="{674317D0-1633-6641-ACE3-76F5F4174151}" type="pres">
      <dgm:prSet presAssocID="{64EEC748-B605-4E71-90AE-B931FC5143A9}" presName="sibTrans" presStyleLbl="sibTrans1D1" presStyleIdx="0" presStyleCnt="1"/>
      <dgm:spPr/>
    </dgm:pt>
    <dgm:pt modelId="{FDE40309-B367-F54B-9821-10DB8DA0EFF5}" type="pres">
      <dgm:prSet presAssocID="{64EEC748-B605-4E71-90AE-B931FC5143A9}" presName="connectorText" presStyleLbl="sibTrans1D1" presStyleIdx="0" presStyleCnt="1"/>
      <dgm:spPr/>
    </dgm:pt>
    <dgm:pt modelId="{19C04AB3-1CD8-9B49-9074-DBF589FDDE19}" type="pres">
      <dgm:prSet presAssocID="{F5A1A4C2-8CA6-4D2A-8E86-F27321AC0BB0}" presName="node" presStyleLbl="node1" presStyleIdx="1" presStyleCnt="2">
        <dgm:presLayoutVars>
          <dgm:bulletEnabled val="1"/>
        </dgm:presLayoutVars>
      </dgm:prSet>
      <dgm:spPr/>
    </dgm:pt>
  </dgm:ptLst>
  <dgm:cxnLst>
    <dgm:cxn modelId="{76FD2D0F-BA09-4525-B1E8-6830132415A8}" srcId="{812F4C75-D29F-4239-85DD-1865F8EA42E7}" destId="{24A9C3A0-D755-447D-88AE-CBF05F95C12A}" srcOrd="0" destOrd="0" parTransId="{BDBBCC42-EBD2-420E-A523-A173D42F7074}" sibTransId="{64EEC748-B605-4E71-90AE-B931FC5143A9}"/>
    <dgm:cxn modelId="{4FB70541-12BF-48BD-AA8E-A3EF873FADA1}" srcId="{812F4C75-D29F-4239-85DD-1865F8EA42E7}" destId="{F5A1A4C2-8CA6-4D2A-8E86-F27321AC0BB0}" srcOrd="1" destOrd="0" parTransId="{3D0D6F84-9DEB-4888-A0F6-49CFB3F85BF8}" sibTransId="{FAE3F88B-0A4A-4A81-9F6A-866FC8421215}"/>
    <dgm:cxn modelId="{6161A647-1603-BD4B-BAD3-8F9A2B6D9BD1}" type="presOf" srcId="{24A9C3A0-D755-447D-88AE-CBF05F95C12A}" destId="{986E8667-A461-D847-95C1-ECA621996E78}" srcOrd="0" destOrd="0" presId="urn:microsoft.com/office/officeart/2016/7/layout/RepeatingBendingProcessNew"/>
    <dgm:cxn modelId="{955E1D7D-7385-1F4F-8EBC-C830C928506B}" type="presOf" srcId="{812F4C75-D29F-4239-85DD-1865F8EA42E7}" destId="{8F15C1EE-C27B-2249-96A4-7DD8F5E2B096}" srcOrd="0" destOrd="0" presId="urn:microsoft.com/office/officeart/2016/7/layout/RepeatingBendingProcessNew"/>
    <dgm:cxn modelId="{04F265A1-75B1-8542-905A-EB51588CF298}" type="presOf" srcId="{64EEC748-B605-4E71-90AE-B931FC5143A9}" destId="{FDE40309-B367-F54B-9821-10DB8DA0EFF5}" srcOrd="1" destOrd="0" presId="urn:microsoft.com/office/officeart/2016/7/layout/RepeatingBendingProcessNew"/>
    <dgm:cxn modelId="{13C508C6-393E-B742-8905-7D70692C2A7E}" type="presOf" srcId="{F5A1A4C2-8CA6-4D2A-8E86-F27321AC0BB0}" destId="{19C04AB3-1CD8-9B49-9074-DBF589FDDE19}" srcOrd="0" destOrd="0" presId="urn:microsoft.com/office/officeart/2016/7/layout/RepeatingBendingProcessNew"/>
    <dgm:cxn modelId="{2247CACB-30E2-7945-8878-43BE1B0F5603}" type="presOf" srcId="{64EEC748-B605-4E71-90AE-B931FC5143A9}" destId="{674317D0-1633-6641-ACE3-76F5F4174151}" srcOrd="0" destOrd="0" presId="urn:microsoft.com/office/officeart/2016/7/layout/RepeatingBendingProcessNew"/>
    <dgm:cxn modelId="{2D479DB9-0210-0E48-9C2E-F99AB4C5A769}" type="presParOf" srcId="{8F15C1EE-C27B-2249-96A4-7DD8F5E2B096}" destId="{986E8667-A461-D847-95C1-ECA621996E78}" srcOrd="0" destOrd="0" presId="urn:microsoft.com/office/officeart/2016/7/layout/RepeatingBendingProcessNew"/>
    <dgm:cxn modelId="{D7ED5484-63A1-8D42-A8F4-25D8949D7C9C}" type="presParOf" srcId="{8F15C1EE-C27B-2249-96A4-7DD8F5E2B096}" destId="{674317D0-1633-6641-ACE3-76F5F4174151}" srcOrd="1" destOrd="0" presId="urn:microsoft.com/office/officeart/2016/7/layout/RepeatingBendingProcessNew"/>
    <dgm:cxn modelId="{D1251893-AAA3-894B-B039-4860CFC87ABB}" type="presParOf" srcId="{674317D0-1633-6641-ACE3-76F5F4174151}" destId="{FDE40309-B367-F54B-9821-10DB8DA0EFF5}" srcOrd="0" destOrd="0" presId="urn:microsoft.com/office/officeart/2016/7/layout/RepeatingBendingProcessNew"/>
    <dgm:cxn modelId="{1E763519-AC70-7342-A036-0F327B28B3B6}" type="presParOf" srcId="{8F15C1EE-C27B-2249-96A4-7DD8F5E2B096}" destId="{19C04AB3-1CD8-9B49-9074-DBF589FDDE19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3974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256085" y="194451"/>
          <a:ext cx="465609" cy="465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977779" y="3974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977779" y="3974"/>
        <a:ext cx="6750487" cy="846562"/>
      </dsp:txXfrm>
    </dsp:sp>
    <dsp:sp modelId="{EE1D7BF0-3B91-49BD-B906-D95FF2042E3D}">
      <dsp:nvSpPr>
        <dsp:cNvPr id="0" name=""/>
        <dsp:cNvSpPr/>
      </dsp:nvSpPr>
      <dsp:spPr>
        <a:xfrm>
          <a:off x="0" y="1062177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256085" y="1252654"/>
          <a:ext cx="465609" cy="465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977779" y="106217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977779" y="1062177"/>
        <a:ext cx="6750487" cy="846562"/>
      </dsp:txXfrm>
    </dsp:sp>
    <dsp:sp modelId="{7A2F625F-7F68-406A-A9FD-52F9325203DA}">
      <dsp:nvSpPr>
        <dsp:cNvPr id="0" name=""/>
        <dsp:cNvSpPr/>
      </dsp:nvSpPr>
      <dsp:spPr>
        <a:xfrm>
          <a:off x="0" y="2120380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256085" y="2310857"/>
          <a:ext cx="465609" cy="4656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977779" y="2120380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Prepare Data for Modeling</a:t>
          </a:r>
        </a:p>
      </dsp:txBody>
      <dsp:txXfrm>
        <a:off x="977779" y="2120380"/>
        <a:ext cx="6750487" cy="846562"/>
      </dsp:txXfrm>
    </dsp:sp>
    <dsp:sp modelId="{6FAEDE92-5322-4ED7-AE0D-75C48D134C82}">
      <dsp:nvSpPr>
        <dsp:cNvPr id="0" name=""/>
        <dsp:cNvSpPr/>
      </dsp:nvSpPr>
      <dsp:spPr>
        <a:xfrm>
          <a:off x="0" y="3178583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256085" y="3369060"/>
          <a:ext cx="465609" cy="4656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977779" y="3178583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Models</a:t>
          </a:r>
        </a:p>
      </dsp:txBody>
      <dsp:txXfrm>
        <a:off x="977779" y="3178583"/>
        <a:ext cx="6750487" cy="846562"/>
      </dsp:txXfrm>
    </dsp:sp>
    <dsp:sp modelId="{931C3059-CB90-41C5-8C40-BF1C9AB15C99}">
      <dsp:nvSpPr>
        <dsp:cNvPr id="0" name=""/>
        <dsp:cNvSpPr/>
      </dsp:nvSpPr>
      <dsp:spPr>
        <a:xfrm>
          <a:off x="0" y="4236787"/>
          <a:ext cx="7728267" cy="8465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256085" y="4427263"/>
          <a:ext cx="465609" cy="4656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977779" y="423678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Generate Results</a:t>
          </a:r>
        </a:p>
      </dsp:txBody>
      <dsp:txXfrm>
        <a:off x="977779" y="4236787"/>
        <a:ext cx="6750487" cy="84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28A71-1326-844E-9F88-886984C736A5}">
      <dsp:nvSpPr>
        <dsp:cNvPr id="0" name=""/>
        <dsp:cNvSpPr/>
      </dsp:nvSpPr>
      <dsp:spPr>
        <a:xfrm>
          <a:off x="0" y="383282"/>
          <a:ext cx="7728267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54076" rIns="5997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Hospital </a:t>
          </a:r>
          <a:r>
            <a:rPr lang="en-US" sz="1700" kern="1200"/>
            <a:t>Patients with Pneumonia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Doctors from Mount Sinai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Radiologists</a:t>
          </a:r>
        </a:p>
      </dsp:txBody>
      <dsp:txXfrm>
        <a:off x="0" y="383282"/>
        <a:ext cx="7728267" cy="1285200"/>
      </dsp:txXfrm>
    </dsp:sp>
    <dsp:sp modelId="{9FD09961-E04F-EA49-942F-8C195814FC95}">
      <dsp:nvSpPr>
        <dsp:cNvPr id="0" name=""/>
        <dsp:cNvSpPr/>
      </dsp:nvSpPr>
      <dsp:spPr>
        <a:xfrm>
          <a:off x="386413" y="132362"/>
          <a:ext cx="54097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Stakeholders:</a:t>
          </a:r>
        </a:p>
      </dsp:txBody>
      <dsp:txXfrm>
        <a:off x="410911" y="156860"/>
        <a:ext cx="5360790" cy="452844"/>
      </dsp:txXfrm>
    </dsp:sp>
    <dsp:sp modelId="{9EB3AED0-BF08-AD4D-B8A1-2E00D18F42C3}">
      <dsp:nvSpPr>
        <dsp:cNvPr id="0" name=""/>
        <dsp:cNvSpPr/>
      </dsp:nvSpPr>
      <dsp:spPr>
        <a:xfrm>
          <a:off x="0" y="2011202"/>
          <a:ext cx="7728267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54076" rIns="5997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Pneumonia ranks second to congestive heart failure as the reason for hospital readmission within 30 days of a previous hospitalization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Mount Sinai has contracted me to use deep learning to more accurately predict whether a patient has pneumonia, given a patient’s chest x-ray</a:t>
          </a:r>
        </a:p>
      </dsp:txBody>
      <dsp:txXfrm>
        <a:off x="0" y="2011202"/>
        <a:ext cx="7728267" cy="1472625"/>
      </dsp:txXfrm>
    </dsp:sp>
    <dsp:sp modelId="{EE702229-5DA9-7047-A552-C9285DC25656}">
      <dsp:nvSpPr>
        <dsp:cNvPr id="0" name=""/>
        <dsp:cNvSpPr/>
      </dsp:nvSpPr>
      <dsp:spPr>
        <a:xfrm>
          <a:off x="386413" y="1760282"/>
          <a:ext cx="54097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Problem</a:t>
          </a:r>
        </a:p>
      </dsp:txBody>
      <dsp:txXfrm>
        <a:off x="410911" y="1784780"/>
        <a:ext cx="5360790" cy="452844"/>
      </dsp:txXfrm>
    </dsp:sp>
    <dsp:sp modelId="{FA892051-E519-A444-92D1-2B5B06C7A0CF}">
      <dsp:nvSpPr>
        <dsp:cNvPr id="0" name=""/>
        <dsp:cNvSpPr/>
      </dsp:nvSpPr>
      <dsp:spPr>
        <a:xfrm>
          <a:off x="0" y="3826547"/>
          <a:ext cx="7728267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9799" tIns="354076" rIns="59979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reduce the number of readmissions due to missed cases of pneumonia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To provide Mount Sinai with a model that can more accurately classify a patient’s chest x-ray</a:t>
          </a:r>
        </a:p>
      </dsp:txBody>
      <dsp:txXfrm>
        <a:off x="0" y="3826547"/>
        <a:ext cx="7728267" cy="1472625"/>
      </dsp:txXfrm>
    </dsp:sp>
    <dsp:sp modelId="{90520EB1-3271-B545-B5B6-5BCB6A9AF39B}">
      <dsp:nvSpPr>
        <dsp:cNvPr id="0" name=""/>
        <dsp:cNvSpPr/>
      </dsp:nvSpPr>
      <dsp:spPr>
        <a:xfrm>
          <a:off x="386413" y="3575627"/>
          <a:ext cx="54097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77" tIns="0" rIns="2044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Goals/Value-add</a:t>
          </a:r>
        </a:p>
      </dsp:txBody>
      <dsp:txXfrm>
        <a:off x="410911" y="3600125"/>
        <a:ext cx="5360790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317D0-1633-6641-ACE3-76F5F4174151}">
      <dsp:nvSpPr>
        <dsp:cNvPr id="0" name=""/>
        <dsp:cNvSpPr/>
      </dsp:nvSpPr>
      <dsp:spPr>
        <a:xfrm>
          <a:off x="3818413" y="2133071"/>
          <a:ext cx="91440" cy="7869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98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3693" y="2522474"/>
        <a:ext cx="40879" cy="8175"/>
      </dsp:txXfrm>
    </dsp:sp>
    <dsp:sp modelId="{986E8667-A461-D847-95C1-ECA621996E78}">
      <dsp:nvSpPr>
        <dsp:cNvPr id="0" name=""/>
        <dsp:cNvSpPr/>
      </dsp:nvSpPr>
      <dsp:spPr>
        <a:xfrm>
          <a:off x="2086783" y="2050"/>
          <a:ext cx="3554700" cy="2132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83" tIns="182836" rIns="174183" bIns="182836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Introduce more data</a:t>
          </a:r>
        </a:p>
      </dsp:txBody>
      <dsp:txXfrm>
        <a:off x="2086783" y="2050"/>
        <a:ext cx="3554700" cy="2132820"/>
      </dsp:txXfrm>
    </dsp:sp>
    <dsp:sp modelId="{19C04AB3-1CD8-9B49-9074-DBF589FDDE19}">
      <dsp:nvSpPr>
        <dsp:cNvPr id="0" name=""/>
        <dsp:cNvSpPr/>
      </dsp:nvSpPr>
      <dsp:spPr>
        <a:xfrm>
          <a:off x="2086783" y="2952452"/>
          <a:ext cx="3554700" cy="21328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83" tIns="182836" rIns="174183" bIns="182836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Try a new set of models</a:t>
          </a:r>
        </a:p>
      </dsp:txBody>
      <dsp:txXfrm>
        <a:off x="2086783" y="2952452"/>
        <a:ext cx="3554700" cy="213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6k chest x-rays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73% class 1; 27% is class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hold-out validation data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84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357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82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9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86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683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2/23/22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61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1" y="1298448"/>
            <a:ext cx="6441741" cy="3255264"/>
          </a:xfrm>
        </p:spPr>
        <p:txBody>
          <a:bodyPr>
            <a:normAutofit/>
          </a:bodyPr>
          <a:lstStyle/>
          <a:p>
            <a:r>
              <a:rPr lang="en-US" dirty="0"/>
              <a:t>Analyzing Chest X-Rays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dirty="0"/>
              <a:t>Justin Grisanti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228E467F-40DB-4E26-87D1-79DB7E8D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cap="none" dirty="0"/>
              <a:t>Thank You For Your Time!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CD4D877-1442-4736-BCB8-A79069B5A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Objectives – 5 Step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01197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Business Understanding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F0DB980-33C0-419E-B86B-5212BF74F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96159"/>
              </p:ext>
            </p:extLst>
          </p:nvPr>
        </p:nvGraphicFramePr>
        <p:xfrm>
          <a:off x="3759896" y="731520"/>
          <a:ext cx="7728267" cy="543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Data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0CC7C-25F2-1442-9D17-0C7D16768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64" y="391830"/>
            <a:ext cx="7831629" cy="37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Data Understanding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23B3E788-D962-3C47-90FF-FBB53A84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12" y="541043"/>
            <a:ext cx="7648934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7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cap="none" dirty="0">
                <a:solidFill>
                  <a:srgbClr val="FFFFFF"/>
                </a:solidFill>
              </a:rPr>
              <a:t>Using preprocessing techniques to convert an image from a picture to an array of numbers that our computer can read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5CC0B2-5FDB-7649-A293-7D2228DB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63" y="1264848"/>
            <a:ext cx="6193767" cy="43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/>
              <a:t>Redefine the Problem</a:t>
            </a:r>
          </a:p>
          <a:p>
            <a:pPr lvl="1"/>
            <a:r>
              <a:rPr lang="en-US" sz="2400" cap="none" dirty="0"/>
              <a:t>Patients are readmitted due to doctors’ failure to diagnose pneumonia</a:t>
            </a:r>
          </a:p>
          <a:p>
            <a:r>
              <a:rPr lang="en-US" sz="2600" cap="none" dirty="0"/>
              <a:t>Modeling Solution</a:t>
            </a:r>
          </a:p>
          <a:p>
            <a:pPr lvl="1"/>
            <a:r>
              <a:rPr lang="en-US" sz="2400" cap="none" dirty="0"/>
              <a:t>Our model should minimize false negatives (Type II error)</a:t>
            </a:r>
          </a:p>
          <a:p>
            <a:pPr lvl="1"/>
            <a:r>
              <a:rPr lang="en-US" sz="2400" cap="none" dirty="0"/>
              <a:t>False Negatives: </a:t>
            </a:r>
            <a:r>
              <a:rPr lang="en-US" sz="2400" dirty="0"/>
              <a:t>Patients diagnosed as not having pneumonia when they actually have pneumonia</a:t>
            </a:r>
            <a:endParaRPr lang="en-US" sz="2400" cap="none" dirty="0"/>
          </a:p>
          <a:p>
            <a:pPr lvl="1"/>
            <a:r>
              <a:rPr lang="en-US" sz="2400" cap="none" dirty="0"/>
              <a:t>Using Recall to minimize Type II error</a:t>
            </a:r>
          </a:p>
          <a:p>
            <a:pPr lvl="1"/>
            <a:r>
              <a:rPr lang="en-US" sz="2400" cap="none" dirty="0"/>
              <a:t>Image Classification using </a:t>
            </a:r>
            <a:r>
              <a:rPr lang="en-US" sz="2400" cap="none" dirty="0" err="1"/>
              <a:t>Keras</a:t>
            </a:r>
            <a:endParaRPr lang="en-US" sz="2400" cap="none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Best Model Results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590B8289-BD32-1843-8844-7C50D245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03" y="977532"/>
            <a:ext cx="5700660" cy="46032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0" y="2306154"/>
            <a:ext cx="4182166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1700" cap="none" dirty="0">
                <a:solidFill>
                  <a:srgbClr val="FFFFFF"/>
                </a:solidFill>
              </a:rPr>
              <a:t>Best Model: 97% Recall Score</a:t>
            </a:r>
          </a:p>
          <a:p>
            <a:pPr>
              <a:buClr>
                <a:schemeClr val="bg1"/>
              </a:buClr>
            </a:pPr>
            <a:r>
              <a:rPr lang="en-US" sz="1700" b="1" cap="none" dirty="0">
                <a:solidFill>
                  <a:srgbClr val="FFFFFF"/>
                </a:solidFill>
              </a:rPr>
              <a:t>Patient has Pn</a:t>
            </a:r>
            <a:r>
              <a:rPr lang="en-US" sz="1700" b="1" dirty="0">
                <a:solidFill>
                  <a:srgbClr val="FFFFFF"/>
                </a:solidFill>
              </a:rPr>
              <a:t>eumonia</a:t>
            </a:r>
            <a:r>
              <a:rPr lang="en-US" sz="1700" b="1" cap="none" dirty="0">
                <a:solidFill>
                  <a:srgbClr val="FFFFFF"/>
                </a:solidFill>
              </a:rPr>
              <a:t>:</a:t>
            </a:r>
          </a:p>
          <a:p>
            <a:pPr lvl="1">
              <a:buClr>
                <a:schemeClr val="bg1"/>
              </a:buClr>
            </a:pPr>
            <a:r>
              <a:rPr lang="en-US" sz="1700" b="1" cap="none" dirty="0">
                <a:solidFill>
                  <a:srgbClr val="FFFFFF"/>
                </a:solidFill>
              </a:rPr>
              <a:t>Correctly classified that </a:t>
            </a:r>
            <a:r>
              <a:rPr lang="en-US" sz="1700" b="1" dirty="0">
                <a:solidFill>
                  <a:srgbClr val="FFFFFF"/>
                </a:solidFill>
              </a:rPr>
              <a:t>the patient has pneumonia 97</a:t>
            </a:r>
            <a:r>
              <a:rPr lang="en-US" sz="1700" b="1" cap="none" dirty="0">
                <a:solidFill>
                  <a:srgbClr val="FFFFFF"/>
                </a:solidFill>
              </a:rPr>
              <a:t>% of the time</a:t>
            </a:r>
          </a:p>
          <a:p>
            <a:pPr>
              <a:buClr>
                <a:schemeClr val="bg1"/>
              </a:buClr>
            </a:pPr>
            <a:r>
              <a:rPr lang="en-US" sz="1700" dirty="0">
                <a:solidFill>
                  <a:srgbClr val="FFFFFF"/>
                </a:solidFill>
              </a:rPr>
              <a:t>Patient doesn’t have Pneumonia </a:t>
            </a:r>
            <a:r>
              <a:rPr lang="en-US" sz="1700" cap="none" dirty="0">
                <a:solidFill>
                  <a:srgbClr val="FFFFFF"/>
                </a:solidFill>
              </a:rPr>
              <a:t>:</a:t>
            </a:r>
          </a:p>
          <a:p>
            <a:pPr lvl="1">
              <a:buClr>
                <a:schemeClr val="bg1"/>
              </a:buClr>
            </a:pPr>
            <a:r>
              <a:rPr lang="en-US" sz="1700" dirty="0">
                <a:solidFill>
                  <a:srgbClr val="FFFFFF"/>
                </a:solidFill>
              </a:rPr>
              <a:t>Correctly classified that the patient doesn’t have pneumonia 89% of the time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700" cap="none" dirty="0">
                <a:solidFill>
                  <a:srgbClr val="FFFFFF"/>
                </a:solidFill>
              </a:rPr>
              <a:t>Value: Model prevents False Negatives </a:t>
            </a:r>
            <a:r>
              <a:rPr lang="en-US" sz="1700" dirty="0">
                <a:solidFill>
                  <a:srgbClr val="FFFFFF"/>
                </a:solidFill>
              </a:rPr>
              <a:t>92</a:t>
            </a:r>
            <a:r>
              <a:rPr lang="en-US" sz="1700" cap="none" dirty="0">
                <a:solidFill>
                  <a:srgbClr val="FFFFFF"/>
                </a:solidFill>
              </a:rPr>
              <a:t>% of the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24653-607A-704E-B51E-6C7F5A3D2CDB}"/>
              </a:ext>
            </a:extLst>
          </p:cNvPr>
          <p:cNvSpPr/>
          <p:nvPr/>
        </p:nvSpPr>
        <p:spPr>
          <a:xfrm>
            <a:off x="6096000" y="1444752"/>
            <a:ext cx="4511040" cy="170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A769D7-F889-7340-BB0A-473C89FC3904}"/>
              </a:ext>
            </a:extLst>
          </p:cNvPr>
          <p:cNvSpPr/>
          <p:nvPr/>
        </p:nvSpPr>
        <p:spPr>
          <a:xfrm>
            <a:off x="6096000" y="3145536"/>
            <a:ext cx="4511040" cy="170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DAE105-DD4F-E042-9FB4-70E8B00A3866}"/>
              </a:ext>
            </a:extLst>
          </p:cNvPr>
          <p:cNvSpPr/>
          <p:nvPr/>
        </p:nvSpPr>
        <p:spPr>
          <a:xfrm>
            <a:off x="6096000" y="1444752"/>
            <a:ext cx="405384" cy="3401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Next Steps: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8D59502-8C06-42C7-A28E-064C90A6B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71302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50858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{B6D3BCC8-DA62-9F40-95F3-479E32EF0C35}tf10001124</Template>
  <TotalTime>719</TotalTime>
  <Words>295</Words>
  <Application>Microsoft Macintosh PowerPoint</Application>
  <PresentationFormat>Widescreen</PresentationFormat>
  <Paragraphs>51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Frame</vt:lpstr>
      <vt:lpstr>Analyzing Chest X-Rays Using Machine Learning</vt:lpstr>
      <vt:lpstr>Objectives – 5 Step Model</vt:lpstr>
      <vt:lpstr>Business Understanding</vt:lpstr>
      <vt:lpstr>Data Understanding</vt:lpstr>
      <vt:lpstr>Data Understanding</vt:lpstr>
      <vt:lpstr>Data Preparation</vt:lpstr>
      <vt:lpstr>Modeling</vt:lpstr>
      <vt:lpstr>Best Model Results</vt:lpstr>
      <vt:lpstr>Next Steps: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28</cp:revision>
  <dcterms:created xsi:type="dcterms:W3CDTF">2021-05-11T21:30:38Z</dcterms:created>
  <dcterms:modified xsi:type="dcterms:W3CDTF">2022-02-23T23:02:54Z</dcterms:modified>
</cp:coreProperties>
</file>