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48"/>
  </p:notesMasterIdLst>
  <p:handoutMasterIdLst>
    <p:handoutMasterId r:id="rId49"/>
  </p:handoutMasterIdLst>
  <p:sldIdLst>
    <p:sldId id="779" r:id="rId6"/>
    <p:sldId id="746" r:id="rId7"/>
    <p:sldId id="745" r:id="rId8"/>
    <p:sldId id="553" r:id="rId9"/>
    <p:sldId id="597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29" r:id="rId24"/>
    <p:sldId id="795" r:id="rId25"/>
    <p:sldId id="796" r:id="rId26"/>
    <p:sldId id="797" r:id="rId27"/>
    <p:sldId id="798" r:id="rId28"/>
    <p:sldId id="799" r:id="rId29"/>
    <p:sldId id="800" r:id="rId30"/>
    <p:sldId id="801" r:id="rId31"/>
    <p:sldId id="802" r:id="rId32"/>
    <p:sldId id="803" r:id="rId33"/>
    <p:sldId id="804" r:id="rId34"/>
    <p:sldId id="805" r:id="rId35"/>
    <p:sldId id="806" r:id="rId36"/>
    <p:sldId id="807" r:id="rId37"/>
    <p:sldId id="808" r:id="rId38"/>
    <p:sldId id="809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744" r:id="rId47"/>
  </p:sldIdLst>
  <p:sldSz cx="12192000" cy="6858000"/>
  <p:notesSz cx="7315200" cy="9601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Herrmann Stephan-R70157" initials="HS" lastIdx="40" clrIdx="1">
    <p:extLst>
      <p:ext uri="{19B8F6BF-5375-455C-9EA6-DF929625EA0E}">
        <p15:presenceInfo xmlns:p15="http://schemas.microsoft.com/office/powerpoint/2012/main" userId="S-1-5-21-1757981266-1326574676-839522115-109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33E"/>
    <a:srgbClr val="537F9F"/>
    <a:srgbClr val="34ACDE"/>
    <a:srgbClr val="00BABA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9762" autoAdjust="0"/>
  </p:normalViewPr>
  <p:slideViewPr>
    <p:cSldViewPr snapToGrid="0">
      <p:cViewPr varScale="1">
        <p:scale>
          <a:sx n="67" d="100"/>
          <a:sy n="67" d="100"/>
        </p:scale>
        <p:origin x="94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9/2/2019 10:22:16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9/2/2019 10:22:16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3376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September 2,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6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Marie-anne</a:t>
            </a:r>
            <a:r>
              <a:rPr lang="en-GB" dirty="0"/>
              <a:t> le </a:t>
            </a:r>
            <a:r>
              <a:rPr lang="en-GB" dirty="0" err="1"/>
              <a:t>menn</a:t>
            </a:r>
            <a:endParaRPr lang="en-GB" dirty="0"/>
          </a:p>
          <a:p>
            <a:r>
              <a:rPr lang="en-GB" dirty="0"/>
              <a:t>19 May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Architecture and tool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ISP Overview</a:t>
            </a:r>
          </a:p>
        </p:txBody>
      </p:sp>
    </p:spTree>
    <p:extLst>
      <p:ext uri="{BB962C8B-B14F-4D97-AF65-F5344CB8AC3E}">
        <p14:creationId xmlns:p14="http://schemas.microsoft.com/office/powerpoint/2010/main" val="37418916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99072" y="2339066"/>
            <a:ext cx="4200482" cy="7733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The full SRAM is 4MB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=&gt; 1MB is optimised for the ISP</a:t>
            </a:r>
          </a:p>
        </p:txBody>
      </p:sp>
    </p:spTree>
    <p:extLst>
      <p:ext uri="{BB962C8B-B14F-4D97-AF65-F5344CB8AC3E}">
        <p14:creationId xmlns:p14="http://schemas.microsoft.com/office/powerpoint/2010/main" val="8901523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435975" y="2501764"/>
            <a:ext cx="946077" cy="6286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M0 Core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881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8435975" y="2501764"/>
            <a:ext cx="946077" cy="1645493"/>
            <a:chOff x="8445405" y="3153021"/>
            <a:chExt cx="946077" cy="1645493"/>
          </a:xfrm>
        </p:grpSpPr>
        <p:sp>
          <p:nvSpPr>
            <p:cNvPr id="74" name="Rectangle 73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718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9" idx="3"/>
          </p:cNvCxnSpPr>
          <p:nvPr/>
        </p:nvCxnSpPr>
        <p:spPr>
          <a:xfrm flipV="1">
            <a:off x="9382052" y="1632854"/>
            <a:ext cx="854148" cy="555052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16745" y="1188110"/>
            <a:ext cx="1576795" cy="74949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200" b="1" dirty="0">
                <a:solidFill>
                  <a:srgbClr val="FFC000"/>
                </a:solidFill>
              </a:rPr>
              <a:t>Crypto protected</a:t>
            </a:r>
            <a:endParaRPr lang="fr-FR" sz="2200" b="1" dirty="0" err="1">
              <a:solidFill>
                <a:srgbClr val="FFC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435975" y="1873568"/>
            <a:ext cx="946077" cy="2273628"/>
            <a:chOff x="8445405" y="2524886"/>
            <a:chExt cx="946077" cy="2273628"/>
          </a:xfrm>
        </p:grpSpPr>
        <p:sp>
          <p:nvSpPr>
            <p:cNvPr id="69" name="Rectangle 68"/>
            <p:cNvSpPr/>
            <p:nvPr/>
          </p:nvSpPr>
          <p:spPr>
            <a:xfrm>
              <a:off x="8445405" y="2524886"/>
              <a:ext cx="946077" cy="628675"/>
            </a:xfrm>
            <a:prstGeom prst="rect">
              <a:avLst/>
            </a:prstGeom>
            <a:solidFill>
              <a:srgbClr val="F67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Kernel RAM</a:t>
              </a:r>
              <a:endParaRPr lang="fr-FR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438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9019" y="162624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49019" y="1804896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9019" y="2111632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9019" y="2290280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49019" y="283055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9019" y="300919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49019" y="3499987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9019" y="3678635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49019" y="422557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9019" y="4404218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75294" y="126462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2337" y="173949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9" idx="0"/>
          </p:cNvCxnSpPr>
          <p:nvPr/>
        </p:nvCxnSpPr>
        <p:spPr>
          <a:xfrm>
            <a:off x="7398327" y="4509969"/>
            <a:ext cx="310491" cy="621552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22933" y="5131521"/>
            <a:ext cx="3571770" cy="74949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200" b="1" dirty="0">
                <a:solidFill>
                  <a:srgbClr val="FFC000"/>
                </a:solidFill>
              </a:rPr>
              <a:t>Configuration and synchronization signals</a:t>
            </a:r>
            <a:endParaRPr lang="fr-FR" sz="2200" b="1" dirty="0" err="1">
              <a:solidFill>
                <a:srgbClr val="FFC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435975" y="1873629"/>
            <a:ext cx="946077" cy="2273628"/>
            <a:chOff x="8445405" y="2524886"/>
            <a:chExt cx="946077" cy="2273628"/>
          </a:xfrm>
        </p:grpSpPr>
        <p:sp>
          <p:nvSpPr>
            <p:cNvPr id="70" name="Rectangle 69"/>
            <p:cNvSpPr/>
            <p:nvPr/>
          </p:nvSpPr>
          <p:spPr>
            <a:xfrm>
              <a:off x="8445405" y="2524886"/>
              <a:ext cx="946077" cy="628675"/>
            </a:xfrm>
            <a:prstGeom prst="rect">
              <a:avLst/>
            </a:prstGeom>
            <a:solidFill>
              <a:srgbClr val="F67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Kernel RAM</a:t>
              </a:r>
              <a:endParaRPr lang="fr-FR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79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9019" y="162624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49019" y="1804896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9019" y="2111632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9019" y="2290280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49019" y="283055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9019" y="300919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49019" y="3499987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9019" y="3678635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49019" y="422557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9019" y="4404218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75294" y="126462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2337" y="173949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91833" y="4714182"/>
            <a:ext cx="1851174" cy="43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Fast DMA</a:t>
            </a:r>
            <a:endParaRPr lang="fr-FR" sz="2000" b="1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488706" y="4919084"/>
            <a:ext cx="409997" cy="61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145644" y="5487659"/>
            <a:ext cx="1343553" cy="425461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DRAM</a:t>
            </a:r>
            <a:endParaRPr lang="fr-FR" sz="2800" dirty="0"/>
          </a:p>
        </p:txBody>
      </p:sp>
      <p:cxnSp>
        <p:nvCxnSpPr>
          <p:cNvPr id="124" name="Straight Arrow Connector 123"/>
          <p:cNvCxnSpPr>
            <a:endCxn id="70" idx="2"/>
          </p:cNvCxnSpPr>
          <p:nvPr/>
        </p:nvCxnSpPr>
        <p:spPr>
          <a:xfrm flipV="1">
            <a:off x="5816600" y="5145266"/>
            <a:ext cx="820" cy="3411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8435975" y="1873568"/>
            <a:ext cx="946077" cy="2273628"/>
            <a:chOff x="8445405" y="2524886"/>
            <a:chExt cx="946077" cy="2273628"/>
          </a:xfrm>
        </p:grpSpPr>
        <p:sp>
          <p:nvSpPr>
            <p:cNvPr id="68" name="Rectangle 67"/>
            <p:cNvSpPr/>
            <p:nvPr/>
          </p:nvSpPr>
          <p:spPr>
            <a:xfrm>
              <a:off x="8445405" y="2524886"/>
              <a:ext cx="946077" cy="628675"/>
            </a:xfrm>
            <a:prstGeom prst="rect">
              <a:avLst/>
            </a:prstGeom>
            <a:solidFill>
              <a:srgbClr val="F67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Kernel RAM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411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9019" y="162624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49019" y="1804896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9019" y="2111632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9019" y="2290280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49019" y="283055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9019" y="300919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49019" y="3499987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9019" y="3678635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49019" y="422557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9019" y="4404218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75294" y="126462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2337" y="173949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91833" y="4714182"/>
            <a:ext cx="1851174" cy="43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Fast DMA</a:t>
            </a:r>
            <a:endParaRPr lang="fr-FR" sz="2000" b="1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488706" y="4919084"/>
            <a:ext cx="409997" cy="61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0" idx="2"/>
          </p:cNvCxnSpPr>
          <p:nvPr/>
        </p:nvCxnSpPr>
        <p:spPr>
          <a:xfrm flipV="1">
            <a:off x="5816600" y="5145266"/>
            <a:ext cx="820" cy="3411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482271" y="5174932"/>
            <a:ext cx="388021" cy="31146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66175" y="5145266"/>
            <a:ext cx="3580250" cy="74949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200" b="1" dirty="0">
                <a:solidFill>
                  <a:srgbClr val="FFC000"/>
                </a:solidFill>
              </a:rPr>
              <a:t>Configuration and synchronization signals</a:t>
            </a:r>
            <a:endParaRPr lang="fr-FR" sz="2200" b="1" dirty="0" err="1">
              <a:solidFill>
                <a:srgbClr val="FFC000"/>
              </a:solidFill>
            </a:endParaRPr>
          </a:p>
        </p:txBody>
      </p:sp>
      <p:cxnSp>
        <p:nvCxnSpPr>
          <p:cNvPr id="69" name="Elbow Connector 68"/>
          <p:cNvCxnSpPr>
            <a:endCxn id="16" idx="2"/>
          </p:cNvCxnSpPr>
          <p:nvPr/>
        </p:nvCxnSpPr>
        <p:spPr>
          <a:xfrm flipV="1">
            <a:off x="6743007" y="4591251"/>
            <a:ext cx="2171872" cy="249574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68424" y="4496940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6763617" y="4598331"/>
            <a:ext cx="2664731" cy="414805"/>
          </a:xfrm>
          <a:prstGeom prst="bentConnector3">
            <a:avLst>
              <a:gd name="adj1" fmla="val 100519"/>
            </a:avLst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68423" y="507663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435975" y="1873629"/>
            <a:ext cx="946077" cy="2273628"/>
            <a:chOff x="8445405" y="2524886"/>
            <a:chExt cx="946077" cy="2273628"/>
          </a:xfrm>
        </p:grpSpPr>
        <p:sp>
          <p:nvSpPr>
            <p:cNvPr id="75" name="Rectangle 74"/>
            <p:cNvSpPr/>
            <p:nvPr/>
          </p:nvSpPr>
          <p:spPr>
            <a:xfrm>
              <a:off x="8445405" y="2524886"/>
              <a:ext cx="946077" cy="628675"/>
            </a:xfrm>
            <a:prstGeom prst="rect">
              <a:avLst/>
            </a:prstGeom>
            <a:solidFill>
              <a:srgbClr val="F67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Kernel RAM</a:t>
              </a:r>
              <a:endParaRPr lang="fr-FR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145644" y="5487659"/>
            <a:ext cx="1343553" cy="425461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DRAM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623903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  <a:ln w="76200"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  <a:ln w="50800"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035037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9019" y="162624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49019" y="1804896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9019" y="2111632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9019" y="2290280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49019" y="283055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9019" y="300919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49019" y="3499987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9019" y="3678635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49019" y="422557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9019" y="4404218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75294" y="126462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2337" y="173949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8587" y="4968463"/>
            <a:ext cx="2209974" cy="939940"/>
          </a:xfrm>
          <a:prstGeom prst="rect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Programmable Engines</a:t>
            </a:r>
            <a:endParaRPr lang="fr-FR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78561" y="2481432"/>
            <a:ext cx="2666068" cy="2510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685431" y="3902396"/>
            <a:ext cx="2625574" cy="13029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" idx="3"/>
          </p:cNvCxnSpPr>
          <p:nvPr/>
        </p:nvCxnSpPr>
        <p:spPr>
          <a:xfrm flipV="1">
            <a:off x="2678561" y="2802129"/>
            <a:ext cx="5757414" cy="26363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891833" y="4714182"/>
            <a:ext cx="1851174" cy="43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Fast DMA</a:t>
            </a:r>
            <a:endParaRPr lang="fr-FR" sz="20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488706" y="4919084"/>
            <a:ext cx="409997" cy="61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1" idx="2"/>
          </p:cNvCxnSpPr>
          <p:nvPr/>
        </p:nvCxnSpPr>
        <p:spPr>
          <a:xfrm flipV="1">
            <a:off x="5816600" y="5145266"/>
            <a:ext cx="820" cy="3411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6743007" y="4591251"/>
            <a:ext cx="2171872" cy="249574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968424" y="4496940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 flipV="1">
            <a:off x="6763617" y="4598331"/>
            <a:ext cx="2664731" cy="414805"/>
          </a:xfrm>
          <a:prstGeom prst="bentConnector3">
            <a:avLst>
              <a:gd name="adj1" fmla="val 100519"/>
            </a:avLst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8423" y="5076635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435975" y="1874696"/>
            <a:ext cx="946077" cy="2273628"/>
            <a:chOff x="8445405" y="2524886"/>
            <a:chExt cx="946077" cy="2273628"/>
          </a:xfrm>
        </p:grpSpPr>
        <p:sp>
          <p:nvSpPr>
            <p:cNvPr id="81" name="Rectangle 80"/>
            <p:cNvSpPr/>
            <p:nvPr/>
          </p:nvSpPr>
          <p:spPr>
            <a:xfrm>
              <a:off x="8445405" y="2524886"/>
              <a:ext cx="946077" cy="628675"/>
            </a:xfrm>
            <a:prstGeom prst="rect">
              <a:avLst/>
            </a:prstGeom>
            <a:solidFill>
              <a:srgbClr val="F67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Kernel RAM</a:t>
              </a:r>
              <a:endParaRPr lang="fr-FR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H="1">
            <a:off x="4489317" y="181469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489317" y="187060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89317" y="160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89317" y="167142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89317" y="17339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79436" y="363988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79436" y="358181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479436" y="351641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79436" y="34590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484516" y="373070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484516" y="378661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4484237" y="228315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84237" y="233906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84237" y="207736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484237" y="213988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484237" y="220236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481833" y="302464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481833" y="308056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481833" y="281885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481833" y="288138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481833" y="294385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84516" y="43460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84516" y="42879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484516" y="42225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484516" y="41651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89596" y="44368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489596" y="44927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145644" y="5487659"/>
            <a:ext cx="1343553" cy="425461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DRAM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04702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934763"/>
            <a:ext cx="1363651" cy="4141680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934763"/>
            <a:ext cx="445129" cy="49280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520229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2048047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4972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3238542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775472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93050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62246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4163827"/>
            <a:ext cx="798407" cy="3823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51553" y="1520229"/>
            <a:ext cx="2126652" cy="35562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Sequencer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41840" y="2327820"/>
            <a:ext cx="946077" cy="2273628"/>
            <a:chOff x="8445405" y="2524886"/>
            <a:chExt cx="946077" cy="2273628"/>
          </a:xfrm>
        </p:grpSpPr>
        <p:sp>
          <p:nvSpPr>
            <p:cNvPr id="17" name="Rectangle 16"/>
            <p:cNvSpPr/>
            <p:nvPr/>
          </p:nvSpPr>
          <p:spPr>
            <a:xfrm>
              <a:off x="8445405" y="2524886"/>
              <a:ext cx="946077" cy="628675"/>
            </a:xfrm>
            <a:prstGeom prst="rect">
              <a:avLst/>
            </a:prstGeom>
            <a:solidFill>
              <a:srgbClr val="F67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Kernel RAM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45405" y="3153021"/>
              <a:ext cx="946077" cy="62867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M0 Core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5405" y="3780544"/>
              <a:ext cx="946077" cy="1017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Data/ Instr. RAM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6249019" y="211144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49019" y="2290088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9019" y="2596824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9019" y="2775472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49019" y="3315743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9019" y="3494391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49019" y="3985179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9019" y="4163827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49019" y="4710763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9019" y="4889410"/>
            <a:ext cx="160253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75294" y="1749817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2337" y="2224687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998619"/>
            <a:ext cx="458848" cy="698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91833" y="5199374"/>
            <a:ext cx="1851174" cy="43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Fast DMA</a:t>
            </a:r>
            <a:endParaRPr lang="fr-FR" sz="2000" b="1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488706" y="5404276"/>
            <a:ext cx="409997" cy="61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0" idx="2"/>
          </p:cNvCxnSpPr>
          <p:nvPr/>
        </p:nvCxnSpPr>
        <p:spPr>
          <a:xfrm flipV="1">
            <a:off x="5816600" y="5630458"/>
            <a:ext cx="820" cy="3411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16" idx="2"/>
          </p:cNvCxnSpPr>
          <p:nvPr/>
        </p:nvCxnSpPr>
        <p:spPr>
          <a:xfrm flipV="1">
            <a:off x="6743007" y="5076443"/>
            <a:ext cx="2171872" cy="249574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68424" y="4982132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d</a:t>
            </a:r>
            <a:r>
              <a:rPr lang="en-GB" sz="1600" i="1" dirty="0">
                <a:solidFill>
                  <a:schemeClr val="tx1"/>
                </a:solidFill>
              </a:rPr>
              <a:t>one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6763617" y="5083523"/>
            <a:ext cx="2664731" cy="414805"/>
          </a:xfrm>
          <a:prstGeom prst="bentConnector3">
            <a:avLst>
              <a:gd name="adj1" fmla="val 100519"/>
            </a:avLst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68423" y="5561827"/>
            <a:ext cx="650842" cy="3123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600" i="1" dirty="0"/>
              <a:t>start</a:t>
            </a:r>
            <a:endParaRPr lang="fr-FR" sz="1600" i="1" dirty="0" err="1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80143" y="923963"/>
            <a:ext cx="1216143" cy="4882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MIPI-CSI</a:t>
            </a:r>
            <a:endParaRPr lang="fr-FR" dirty="0"/>
          </a:p>
        </p:txBody>
      </p:sp>
      <p:cxnSp>
        <p:nvCxnSpPr>
          <p:cNvPr id="77" name="Straight Connector 76"/>
          <p:cNvCxnSpPr>
            <a:stCxn id="109" idx="1"/>
            <a:endCxn id="75" idx="3"/>
          </p:cNvCxnSpPr>
          <p:nvPr/>
        </p:nvCxnSpPr>
        <p:spPr>
          <a:xfrm flipH="1">
            <a:off x="6396286" y="1160463"/>
            <a:ext cx="1262406" cy="7627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5" idx="1"/>
          </p:cNvCxnSpPr>
          <p:nvPr/>
        </p:nvCxnSpPr>
        <p:spPr>
          <a:xfrm flipH="1" flipV="1">
            <a:off x="3004796" y="1160463"/>
            <a:ext cx="2175347" cy="76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3014322" y="1168090"/>
            <a:ext cx="2480905" cy="959934"/>
          </a:xfrm>
          <a:prstGeom prst="bentConnector3">
            <a:avLst>
              <a:gd name="adj1" fmla="val 1000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93"/>
          <p:cNvCxnSpPr/>
          <p:nvPr/>
        </p:nvCxnSpPr>
        <p:spPr>
          <a:xfrm rot="10800000" flipV="1">
            <a:off x="3004796" y="2124014"/>
            <a:ext cx="2490430" cy="203805"/>
          </a:xfrm>
          <a:prstGeom prst="bentConnector3">
            <a:avLst>
              <a:gd name="adj1" fmla="val -1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04796" y="2327820"/>
            <a:ext cx="2488078" cy="2572232"/>
            <a:chOff x="3004796" y="1842628"/>
            <a:chExt cx="2488078" cy="2572232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3004796" y="1842628"/>
              <a:ext cx="0" cy="25697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3004796" y="2088100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475861" y="2088100"/>
              <a:ext cx="460" cy="2297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3004796" y="2289879"/>
              <a:ext cx="2486612" cy="18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004796" y="2289879"/>
              <a:ext cx="0" cy="5648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004796" y="2854765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475861" y="2845240"/>
              <a:ext cx="460" cy="2297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3004796" y="3076290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004796" y="3072228"/>
              <a:ext cx="0" cy="4519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3006262" y="3514877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486852" y="3514877"/>
              <a:ext cx="460" cy="2297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 flipV="1">
              <a:off x="3006262" y="3745927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014321" y="3745927"/>
              <a:ext cx="0" cy="43917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3004796" y="4185100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475861" y="4185100"/>
              <a:ext cx="460" cy="2297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 flipV="1">
              <a:off x="3004796" y="4397098"/>
              <a:ext cx="2486612" cy="44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014321" y="4878226"/>
            <a:ext cx="2684844" cy="1111998"/>
            <a:chOff x="3014321" y="4393034"/>
            <a:chExt cx="2684844" cy="1111998"/>
          </a:xfrm>
        </p:grpSpPr>
        <p:cxnSp>
          <p:nvCxnSpPr>
            <p:cNvPr id="159" name="Straight Connector 158"/>
            <p:cNvCxnSpPr/>
            <p:nvPr/>
          </p:nvCxnSpPr>
          <p:spPr>
            <a:xfrm flipH="1">
              <a:off x="3014321" y="4393034"/>
              <a:ext cx="1" cy="25364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014321" y="4646678"/>
              <a:ext cx="268484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699165" y="4658761"/>
              <a:ext cx="0" cy="846271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92" y="950611"/>
            <a:ext cx="419703" cy="41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8095982" y="1027179"/>
            <a:ext cx="796021" cy="297418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1200" b="1" dirty="0"/>
              <a:t>Camera</a:t>
            </a:r>
            <a:endParaRPr lang="fr-FR" sz="1200" b="1" dirty="0" err="1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489317" y="2292214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89317" y="234812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89317" y="208642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489317" y="2148949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489317" y="221142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479436" y="411740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79436" y="405933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479436" y="399393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479436" y="39365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484516" y="420822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484516" y="42641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484237" y="276067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484237" y="2816586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484237" y="255488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484237" y="261740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84237" y="267988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481833" y="3502168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481833" y="3558082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481833" y="3296377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481833" y="3358903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481833" y="3421376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484516" y="482352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484516" y="476545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484516" y="4700052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4516" y="4642700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4489596" y="4914345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489596" y="497025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144823" y="5990224"/>
            <a:ext cx="1343553" cy="425461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DRAM</a:t>
            </a:r>
            <a:endParaRPr lang="fr-FR" sz="2800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6396286" y="1324597"/>
            <a:ext cx="1455267" cy="425220"/>
          </a:xfrm>
          <a:prstGeom prst="bentConnector3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90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Sequencer: Block Diagram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712" y="1178670"/>
            <a:ext cx="4724818" cy="51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/>
        </p:nvSpPr>
        <p:spPr>
          <a:xfrm>
            <a:off x="6131034" y="1440607"/>
            <a:ext cx="5831511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5022" indent="-175022" algn="l" rtl="0" fontAlgn="base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1229" indent="-126206" algn="l" rtl="0" fontAlgn="base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+mn-lt"/>
              </a:defRPr>
            </a:lvl2pPr>
            <a:lvl3pPr marL="427435" indent="-126206" algn="l" rtl="0" fontAlgn="base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+mn-lt"/>
              </a:defRPr>
            </a:lvl3pPr>
            <a:lvl4pPr marL="559594" indent="-132160" algn="l" rtl="0" fontAlgn="base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727472" indent="-167879" algn="l" rtl="0" fontAlgn="base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+mn-lt"/>
              </a:defRPr>
            </a:lvl5pPr>
            <a:lvl6pPr marL="1672829" indent="-117872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050">
                <a:solidFill>
                  <a:srgbClr val="000000"/>
                </a:solidFill>
                <a:latin typeface="+mn-lt"/>
              </a:defRPr>
            </a:lvl6pPr>
            <a:lvl7pPr marL="2015729" indent="-117872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050">
                <a:solidFill>
                  <a:srgbClr val="000000"/>
                </a:solidFill>
                <a:latin typeface="+mn-lt"/>
              </a:defRPr>
            </a:lvl7pPr>
            <a:lvl8pPr marL="2358629" indent="-117872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050">
                <a:solidFill>
                  <a:srgbClr val="000000"/>
                </a:solidFill>
                <a:latin typeface="+mn-lt"/>
              </a:defRPr>
            </a:lvl8pPr>
            <a:lvl9pPr marL="2701529" indent="-117872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05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dirty="0"/>
              <a:t>Mapped into Host address space</a:t>
            </a:r>
          </a:p>
          <a:p>
            <a:r>
              <a:rPr lang="en-US" dirty="0"/>
              <a:t>Peripherals can also be controlled by Host CPU: IPUs and FastDMA</a:t>
            </a:r>
          </a:p>
          <a:p>
            <a:r>
              <a:rPr lang="en-US" dirty="0"/>
              <a:t>Servicing the Debug Unit for the IPUs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8530" y="3292304"/>
            <a:ext cx="5908009" cy="8399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Sequencer code runs on the M0+ core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88530" y="4788816"/>
            <a:ext cx="5908009" cy="8578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The sequencer executes/synchronises the ISP pipeline based on the graph description</a:t>
            </a:r>
          </a:p>
        </p:txBody>
      </p:sp>
      <p:sp>
        <p:nvSpPr>
          <p:cNvPr id="6" name="Arrow: Right 5"/>
          <p:cNvSpPr/>
          <p:nvPr/>
        </p:nvSpPr>
        <p:spPr>
          <a:xfrm rot="5400000">
            <a:off x="8311760" y="4228845"/>
            <a:ext cx="661548" cy="4583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97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S32V234: Block Diagram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 r="1845" b="5971"/>
          <a:stretch/>
        </p:blipFill>
        <p:spPr>
          <a:xfrm>
            <a:off x="1287860" y="917923"/>
            <a:ext cx="9616281" cy="5022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7388" y="1085295"/>
            <a:ext cx="1617148" cy="2343705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0112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Engine (IPUS)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19" y="934763"/>
            <a:ext cx="3227182" cy="50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5755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Engine (IPUS)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19" y="934763"/>
            <a:ext cx="3227182" cy="50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64219" y="934763"/>
            <a:ext cx="4563092" cy="134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1607488"/>
            <a:ext cx="4599007" cy="3844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4125" y="5334000"/>
            <a:ext cx="1185863" cy="766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46345" y="4244340"/>
            <a:ext cx="1185863" cy="65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1887" y="2280213"/>
            <a:ext cx="2515392" cy="1212776"/>
            <a:chOff x="4700914" y="2158893"/>
            <a:chExt cx="3185423" cy="1535826"/>
          </a:xfrm>
        </p:grpSpPr>
        <p:sp>
          <p:nvSpPr>
            <p:cNvPr id="11" name="Rectangle 10"/>
            <p:cNvSpPr/>
            <p:nvPr/>
          </p:nvSpPr>
          <p:spPr>
            <a:xfrm>
              <a:off x="4700914" y="2158893"/>
              <a:ext cx="853703" cy="609600"/>
            </a:xfrm>
            <a:prstGeom prst="rect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5554617" y="2173804"/>
              <a:ext cx="2331720" cy="289889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543931" y="2173804"/>
              <a:ext cx="2342406" cy="938461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43931" y="2173804"/>
              <a:ext cx="2342406" cy="1520915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361054" y="1902750"/>
            <a:ext cx="3703320" cy="1189378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Input window: 3x3 or 9x1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Up to 3 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Ex: R, G,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tx1"/>
              </a:solidFill>
            </a:endParaRPr>
          </a:p>
          <a:p>
            <a:endParaRPr lang="fr-FR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967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Engine (IPUS)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19" y="934763"/>
            <a:ext cx="3227182" cy="50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64219" y="934763"/>
            <a:ext cx="4563092" cy="134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1607488"/>
            <a:ext cx="4599007" cy="2164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4125" y="5334000"/>
            <a:ext cx="1185863" cy="766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2705" y="4813578"/>
            <a:ext cx="1117283" cy="65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190" y="4198273"/>
            <a:ext cx="3052291" cy="81113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Instruction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Decoding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err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20311" y="1887974"/>
            <a:ext cx="528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data memory (no load/store), only registers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1694" y="4269022"/>
            <a:ext cx="1138617" cy="54455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648700" y="4541300"/>
            <a:ext cx="1432994" cy="23812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58502" y="3749008"/>
            <a:ext cx="452142" cy="807518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944742" y="2441964"/>
            <a:ext cx="1919882" cy="1307045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49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Engine (IPUS)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19" y="934763"/>
            <a:ext cx="3227182" cy="50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0" y="1771650"/>
            <a:ext cx="4599007" cy="2000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4125" y="5334000"/>
            <a:ext cx="1185863" cy="766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2705" y="4813578"/>
            <a:ext cx="1117283" cy="65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1640" y="1261899"/>
            <a:ext cx="1138646" cy="1037585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2949668" y="1780692"/>
            <a:ext cx="1281972" cy="0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1091" y="1502124"/>
            <a:ext cx="2148577" cy="55713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Working matrix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1042" y="1237675"/>
            <a:ext cx="420851" cy="557134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6671893" y="1516242"/>
            <a:ext cx="1438956" cy="0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0849" y="1295405"/>
            <a:ext cx="3458624" cy="53268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Matrix ALU (3x3 -&gt; 3x3)</a:t>
            </a: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75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Engine (IPUS)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19" y="934763"/>
            <a:ext cx="3227182" cy="50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334125" y="5334000"/>
            <a:ext cx="1185863" cy="766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2705" y="4813578"/>
            <a:ext cx="1117283" cy="65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8660" y="3164114"/>
            <a:ext cx="1346902" cy="71826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796940" y="3523247"/>
            <a:ext cx="1751720" cy="0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713" y="2625726"/>
            <a:ext cx="3246317" cy="192410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Mask matrix: </a:t>
            </a:r>
            <a:r>
              <a:rPr lang="en-GB" sz="2200" dirty="0"/>
              <a:t>T</a:t>
            </a:r>
            <a:r>
              <a:rPr lang="en-GB" sz="2200" dirty="0">
                <a:solidFill>
                  <a:schemeClr val="tx1"/>
                </a:solidFill>
              </a:rPr>
              <a:t>o select on which elements of the matrix the operation or accelerator should be applied to</a:t>
            </a:r>
          </a:p>
        </p:txBody>
      </p:sp>
      <p:cxnSp>
        <p:nvCxnSpPr>
          <p:cNvPr id="13" name="Straight Arrow Connector 12"/>
          <p:cNvCxnSpPr>
            <a:stCxn id="14" idx="3"/>
          </p:cNvCxnSpPr>
          <p:nvPr/>
        </p:nvCxnSpPr>
        <p:spPr>
          <a:xfrm flipV="1">
            <a:off x="7358290" y="2296928"/>
            <a:ext cx="639081" cy="1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2111" y="1763572"/>
            <a:ext cx="1136179" cy="1066713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8106496" y="1066297"/>
            <a:ext cx="3149600" cy="2461261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3X3 Accelerators: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Sum, scaled, clipped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Max, median, min</a:t>
            </a:r>
          </a:p>
          <a:p>
            <a:r>
              <a:rPr lang="en-GB" sz="2200" dirty="0"/>
              <a:t>Other accelerators: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PRNG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9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Engine (IPUS)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19" y="934763"/>
            <a:ext cx="3227182" cy="50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371771" y="4746173"/>
            <a:ext cx="1828341" cy="957942"/>
            <a:chOff x="6929120" y="4978401"/>
            <a:chExt cx="2094283" cy="1097280"/>
          </a:xfrm>
        </p:grpSpPr>
        <p:cxnSp>
          <p:nvCxnSpPr>
            <p:cNvPr id="6" name="Straight Arrow Connector 5"/>
            <p:cNvCxnSpPr>
              <a:stCxn id="7" idx="3"/>
            </p:cNvCxnSpPr>
            <p:nvPr/>
          </p:nvCxnSpPr>
          <p:spPr>
            <a:xfrm>
              <a:off x="8264830" y="5527041"/>
              <a:ext cx="758573" cy="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929120" y="4978401"/>
              <a:ext cx="1335710" cy="1097280"/>
            </a:xfrm>
            <a:prstGeom prst="rect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00112" y="5017119"/>
            <a:ext cx="2033052" cy="4160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Up to 2 output</a:t>
            </a: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290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Engine (IPUV)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894" y="934763"/>
            <a:ext cx="4286598" cy="501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94852" y="934763"/>
            <a:ext cx="2119036" cy="1171540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>
            <a:stCxn id="5" idx="1"/>
            <a:endCxn id="7" idx="3"/>
          </p:cNvCxnSpPr>
          <p:nvPr/>
        </p:nvCxnSpPr>
        <p:spPr>
          <a:xfrm flipH="1">
            <a:off x="3630511" y="1520533"/>
            <a:ext cx="1064341" cy="0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2629" y="1212054"/>
            <a:ext cx="1467882" cy="61695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5x5 input windows</a:t>
            </a: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8083" y="2339550"/>
            <a:ext cx="641543" cy="729027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/>
          <p:cNvCxnSpPr>
            <a:stCxn id="13" idx="3"/>
            <a:endCxn id="15" idx="1"/>
          </p:cNvCxnSpPr>
          <p:nvPr/>
        </p:nvCxnSpPr>
        <p:spPr>
          <a:xfrm>
            <a:off x="7309626" y="2704064"/>
            <a:ext cx="1589238" cy="0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98863" y="2395585"/>
            <a:ext cx="2425264" cy="61695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4-way SIMD ALU</a:t>
            </a: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err="1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873" y="2395585"/>
            <a:ext cx="3374947" cy="1446044"/>
          </a:xfrm>
          <a:prstGeom prst="rect">
            <a:avLst/>
          </a:prstGeom>
          <a:noFill/>
          <a:ln w="25400">
            <a:noFill/>
          </a:ln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Handles operation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Horizontal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Vertical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Scalars</a:t>
            </a:r>
            <a:endParaRPr lang="fr-FR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08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IPU Engines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8 x IPUS &amp; 4 x IPUV</a:t>
            </a:r>
          </a:p>
          <a:p>
            <a:r>
              <a:rPr lang="en-US" dirty="0"/>
              <a:t>500MHz per Engine: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6000MHz total</a:t>
            </a:r>
          </a:p>
          <a:p>
            <a:r>
              <a:rPr lang="en-US" dirty="0"/>
              <a:t>Pixels are 16-bit fixed point data in signed or unsigned mode</a:t>
            </a:r>
          </a:p>
          <a:p>
            <a:r>
              <a:rPr lang="en-US" dirty="0"/>
              <a:t>Input and output managed by the </a:t>
            </a:r>
            <a:r>
              <a:rPr lang="en-US" dirty="0" err="1"/>
              <a:t>StreamDMA</a:t>
            </a:r>
            <a:r>
              <a:rPr lang="en-US" dirty="0"/>
              <a:t> engines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7056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312" y="1243000"/>
          <a:ext cx="162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In0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In3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In7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In5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842" y="3482457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In8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In7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In6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In0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4035" y="1933097"/>
            <a:ext cx="654946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3x3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844035" y="4195705"/>
            <a:ext cx="654946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9x1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296570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05648" y="934763"/>
          <a:ext cx="75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8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17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26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35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44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53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6929" y="1384197"/>
            <a:ext cx="1860287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dirty="0"/>
              <a:t>Input image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8751" y="34547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2687216" y="1604865"/>
            <a:ext cx="1018432" cy="2437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6929" y="2672284"/>
            <a:ext cx="1860287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dirty="0"/>
              <a:t>Input matrix</a:t>
            </a:r>
          </a:p>
        </p:txBody>
      </p:sp>
    </p:spTree>
    <p:extLst>
      <p:ext uri="{BB962C8B-B14F-4D97-AF65-F5344CB8AC3E}">
        <p14:creationId xmlns:p14="http://schemas.microsoft.com/office/powerpoint/2010/main" val="1747827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Image Sensor Processing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Black level correction</a:t>
            </a:r>
          </a:p>
          <a:p>
            <a:r>
              <a:rPr lang="en-GB" dirty="0"/>
              <a:t>Exposure</a:t>
            </a:r>
          </a:p>
          <a:p>
            <a:r>
              <a:rPr lang="en-GB" dirty="0"/>
              <a:t>White balancing</a:t>
            </a:r>
          </a:p>
          <a:p>
            <a:r>
              <a:rPr lang="en-GB" dirty="0"/>
              <a:t>HDR</a:t>
            </a:r>
          </a:p>
          <a:p>
            <a:r>
              <a:rPr lang="en-GB" dirty="0" err="1"/>
              <a:t>Vignetting</a:t>
            </a:r>
            <a:endParaRPr lang="en-GB" dirty="0"/>
          </a:p>
          <a:p>
            <a:r>
              <a:rPr lang="en-GB" dirty="0" err="1"/>
              <a:t>Debayering</a:t>
            </a:r>
            <a:endParaRPr lang="en-GB" dirty="0"/>
          </a:p>
          <a:p>
            <a:r>
              <a:rPr lang="en-GB" dirty="0"/>
              <a:t>RGB2YUV</a:t>
            </a:r>
          </a:p>
          <a:p>
            <a:r>
              <a:rPr lang="en-GB" dirty="0"/>
              <a:t>Noise Filter</a:t>
            </a:r>
          </a:p>
          <a:p>
            <a:r>
              <a:rPr lang="en-GB" dirty="0"/>
              <a:t>Format Conversion</a:t>
            </a:r>
          </a:p>
          <a:p>
            <a:pPr lvl="1"/>
            <a:endParaRPr lang="fr-F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876800" y="1800840"/>
            <a:ext cx="5866544" cy="171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3200" kern="0" dirty="0"/>
              <a:t>Full processing for </a:t>
            </a:r>
          </a:p>
          <a:p>
            <a:pPr marL="0" indent="0" algn="ctr">
              <a:buNone/>
            </a:pPr>
            <a:r>
              <a:rPr lang="en-GB" sz="3200" b="1" u="sng" kern="0" dirty="0">
                <a:solidFill>
                  <a:srgbClr val="3889C9"/>
                </a:solidFill>
              </a:rPr>
              <a:t>up to 2x1Mpix @ 30fps!</a:t>
            </a:r>
            <a:endParaRPr lang="en-GB" sz="3200" u="sng" kern="0" dirty="0">
              <a:solidFill>
                <a:srgbClr val="3889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74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05648" y="934763"/>
          <a:ext cx="75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0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8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9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17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18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26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35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44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53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9641" y="9347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3664" y="3662603"/>
            <a:ext cx="1415978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1</a:t>
            </a:r>
            <a:r>
              <a:rPr lang="en-GB" sz="2400" b="1" baseline="30000" dirty="0">
                <a:solidFill>
                  <a:srgbClr val="FF0000"/>
                </a:solidFill>
              </a:rPr>
              <a:t>st</a:t>
            </a:r>
            <a:r>
              <a:rPr lang="en-GB" sz="2400" b="1" dirty="0">
                <a:solidFill>
                  <a:srgbClr val="FF0000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19824059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05648" y="934763"/>
          <a:ext cx="75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0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8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9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10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17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18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19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26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35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44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53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85269" y="9347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3663" y="3662603"/>
            <a:ext cx="1683005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2</a:t>
            </a:r>
            <a:r>
              <a:rPr lang="en-GB" sz="2400" b="1" baseline="30000" dirty="0">
                <a:solidFill>
                  <a:srgbClr val="FF0000"/>
                </a:solidFill>
              </a:rPr>
              <a:t>nd</a:t>
            </a:r>
            <a:r>
              <a:rPr lang="en-GB" sz="2400" b="1" dirty="0">
                <a:solidFill>
                  <a:srgbClr val="FF0000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4674341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05648" y="934763"/>
          <a:ext cx="75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0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2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3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4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8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9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10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11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12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13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17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18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19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20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21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22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26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35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44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53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94489" y="94579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3663" y="3662603"/>
            <a:ext cx="2028239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… 5</a:t>
            </a:r>
            <a:r>
              <a:rPr lang="en-GB" sz="2400" b="1" baseline="30000" dirty="0">
                <a:solidFill>
                  <a:srgbClr val="FF0000"/>
                </a:solidFill>
              </a:rPr>
              <a:t>th</a:t>
            </a:r>
            <a:r>
              <a:rPr lang="en-GB" sz="2400" b="1" dirty="0">
                <a:solidFill>
                  <a:srgbClr val="FF0000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30099192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05648" y="934763"/>
          <a:ext cx="75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0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2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3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4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8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9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10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11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12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13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17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18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19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20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21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22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26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27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35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44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53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0361" y="17602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5076" y="4491658"/>
            <a:ext cx="3410571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1</a:t>
            </a:r>
            <a:r>
              <a:rPr lang="en-GB" sz="2400" b="1" baseline="30000" dirty="0">
                <a:solidFill>
                  <a:srgbClr val="FF0000"/>
                </a:solidFill>
              </a:rPr>
              <a:t>st</a:t>
            </a:r>
            <a:r>
              <a:rPr lang="en-GB" sz="2400" b="1" dirty="0">
                <a:solidFill>
                  <a:srgbClr val="FF0000"/>
                </a:solidFill>
              </a:rPr>
              <a:t> Input of the 2</a:t>
            </a:r>
            <a:r>
              <a:rPr lang="en-GB" sz="2400" b="1" baseline="30000" dirty="0">
                <a:solidFill>
                  <a:srgbClr val="FF0000"/>
                </a:solidFill>
              </a:rPr>
              <a:t>nd</a:t>
            </a:r>
            <a:r>
              <a:rPr lang="en-GB" sz="2400" b="1" dirty="0">
                <a:solidFill>
                  <a:srgbClr val="FF0000"/>
                </a:solidFill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678967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Matrix: IPUS</a:t>
            </a:r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9758" y="934763"/>
          <a:ext cx="504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0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1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/>
                        <a:t>Pix</a:t>
                      </a:r>
                      <a:r>
                        <a:rPr lang="en-GB" sz="1600" b="1" baseline="0" dirty="0"/>
                        <a:t> 2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9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14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Pix</a:t>
                      </a:r>
                      <a:r>
                        <a:rPr lang="en-GB" sz="1600" b="0" baseline="0" dirty="0"/>
                        <a:t> 18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19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23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29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32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39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41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49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Pix</a:t>
                      </a:r>
                      <a:r>
                        <a:rPr lang="en-GB" sz="1600" baseline="0" dirty="0"/>
                        <a:t> 50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9758" y="934763"/>
          <a:ext cx="7560000" cy="8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29210" y="3231658"/>
            <a:ext cx="3250548" cy="44620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9x1 mode 3rd Input</a:t>
            </a:r>
          </a:p>
        </p:txBody>
      </p:sp>
    </p:spTree>
    <p:extLst>
      <p:ext uri="{BB962C8B-B14F-4D97-AF65-F5344CB8AC3E}">
        <p14:creationId xmlns:p14="http://schemas.microsoft.com/office/powerpoint/2010/main" val="358390230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13195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Kernel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lot of image processing steps 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kernels</a:t>
            </a:r>
            <a:r>
              <a:rPr lang="en-GB" dirty="0"/>
              <a:t>) require multiple lines: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000" y="2080826"/>
            <a:ext cx="1991016" cy="199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70326" y="4157720"/>
            <a:ext cx="1844363" cy="6865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De-</a:t>
            </a:r>
            <a:r>
              <a:rPr lang="en-GB" sz="2200" dirty="0" err="1">
                <a:solidFill>
                  <a:schemeClr val="tx1"/>
                </a:solidFill>
              </a:rPr>
              <a:t>bayering</a:t>
            </a:r>
            <a:endParaRPr lang="fr-FR" sz="2200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http://docs.opencv.org/2.4/_images/Sobel_Derivatives_Tutorial_Res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/>
          <a:stretch/>
        </p:blipFill>
        <p:spPr bwMode="auto">
          <a:xfrm>
            <a:off x="9545967" y="2039329"/>
            <a:ext cx="2085329" cy="207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084226" y="1712700"/>
            <a:ext cx="0" cy="3131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08" y="2677698"/>
            <a:ext cx="2648361" cy="13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66386" y="4143187"/>
            <a:ext cx="1988487" cy="6865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Sobel filtering</a:t>
            </a:r>
            <a:endParaRPr lang="fr-FR" sz="2200" dirty="0" err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0386" y="5313680"/>
            <a:ext cx="7801293" cy="751076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800" u="sng" dirty="0">
                <a:solidFill>
                  <a:schemeClr val="accent2">
                    <a:lumMod val="75000"/>
                  </a:schemeClr>
                </a:solidFill>
              </a:rPr>
              <a:t>IPUs can fetch pixels from different lines</a:t>
            </a:r>
            <a:endParaRPr lang="fr-FR" sz="2800" u="sng" dirty="0" err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83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 kernel</a:t>
            </a:r>
            <a:endParaRPr lang="fr-F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021" y="2510517"/>
            <a:ext cx="3314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1" y="4225699"/>
            <a:ext cx="3314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094" y="3382737"/>
            <a:ext cx="981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819400" y="2579915"/>
            <a:ext cx="1534886" cy="16981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091544" y="4463144"/>
            <a:ext cx="272143" cy="195943"/>
          </a:xfrm>
          <a:prstGeom prst="flowChartProcess">
            <a:avLst/>
          </a:prstGeom>
          <a:solidFill>
            <a:schemeClr val="accent2">
              <a:alpha val="1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08516" y="4267198"/>
            <a:ext cx="794657" cy="576943"/>
          </a:xfrm>
          <a:prstGeom prst="flowChartProcess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62944" y="4005944"/>
            <a:ext cx="729343" cy="7946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90259" y="3995058"/>
            <a:ext cx="696685" cy="7946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626430" y="2732315"/>
            <a:ext cx="272143" cy="195943"/>
          </a:xfrm>
          <a:prstGeom prst="flowChartProcess">
            <a:avLst/>
          </a:prstGeom>
          <a:solidFill>
            <a:schemeClr val="accent2">
              <a:alpha val="1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5208" y="271464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6772" y="488768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6257" y="374468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1172" y="244928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90115" y="4659087"/>
            <a:ext cx="1480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20744" y="47897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19" name="Straight Arrow Connector 18"/>
          <p:cNvCxnSpPr>
            <a:stCxn id="18" idx="1"/>
            <a:endCxn id="13" idx="2"/>
          </p:cNvCxnSpPr>
          <p:nvPr/>
        </p:nvCxnSpPr>
        <p:spPr>
          <a:xfrm flipH="1" flipV="1">
            <a:off x="4762501" y="2928258"/>
            <a:ext cx="3358242" cy="204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50444" y="2563793"/>
            <a:ext cx="133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x -1+</a:t>
            </a:r>
          </a:p>
          <a:p>
            <a:r>
              <a:rPr lang="en-US" dirty="0"/>
              <a:t>13 x   5 +</a:t>
            </a:r>
          </a:p>
          <a:p>
            <a:r>
              <a:rPr lang="en-US" dirty="0"/>
              <a:t>14 x -1+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0743" y="3596404"/>
            <a:ext cx="133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x 0+</a:t>
            </a:r>
          </a:p>
          <a:p>
            <a:r>
              <a:rPr lang="en-US" dirty="0"/>
              <a:t>25 x -1+</a:t>
            </a:r>
          </a:p>
          <a:p>
            <a:r>
              <a:rPr lang="en-US" dirty="0"/>
              <a:t>26 x  0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4584" y="1373493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x  0 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4584" y="1667439"/>
            <a:ext cx="133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x -1 +</a:t>
            </a:r>
          </a:p>
          <a:p>
            <a:r>
              <a:rPr lang="en-US" dirty="0"/>
              <a:t>  2 x  0 +</a:t>
            </a:r>
          </a:p>
        </p:txBody>
      </p:sp>
    </p:spTree>
    <p:extLst>
      <p:ext uri="{BB962C8B-B14F-4D97-AF65-F5344CB8AC3E}">
        <p14:creationId xmlns:p14="http://schemas.microsoft.com/office/powerpoint/2010/main" val="2127728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 kernel</a:t>
            </a:r>
            <a:endParaRPr lang="fr-FR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5380" y="2045154"/>
            <a:ext cx="371270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1" y="4225699"/>
            <a:ext cx="3314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7693" y="2936422"/>
            <a:ext cx="981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owchart: Process 26"/>
          <p:cNvSpPr/>
          <p:nvPr/>
        </p:nvSpPr>
        <p:spPr>
          <a:xfrm>
            <a:off x="4430487" y="2111828"/>
            <a:ext cx="272143" cy="195943"/>
          </a:xfrm>
          <a:prstGeom prst="flowChartProcess">
            <a:avLst/>
          </a:prstGeom>
          <a:solidFill>
            <a:schemeClr val="accent2">
              <a:alpha val="1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26772" y="488768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42457" y="33092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17372" y="201385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2808516" y="4245428"/>
            <a:ext cx="272143" cy="195943"/>
          </a:xfrm>
          <a:prstGeom prst="flowChartProcess">
            <a:avLst/>
          </a:prstGeom>
          <a:solidFill>
            <a:schemeClr val="accent2">
              <a:alpha val="1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4184728" y="1903523"/>
            <a:ext cx="794657" cy="576943"/>
          </a:xfrm>
          <a:prstGeom prst="flowChartProcess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579915" y="1905001"/>
            <a:ext cx="1578428" cy="21444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20145" y="1937657"/>
            <a:ext cx="1665513" cy="2133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52800" y="2449288"/>
            <a:ext cx="1643744" cy="2198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69029" y="2427516"/>
            <a:ext cx="1643744" cy="2198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2823830" y="4255759"/>
            <a:ext cx="272143" cy="195943"/>
          </a:xfrm>
          <a:prstGeom prst="flowChartProcess">
            <a:avLst/>
          </a:prstGeom>
          <a:solidFill>
            <a:schemeClr val="accent2">
              <a:alpha val="1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225" y="4082142"/>
            <a:ext cx="790575" cy="571500"/>
          </a:xfrm>
          <a:prstGeom prst="rect">
            <a:avLst/>
          </a:prstGeom>
        </p:spPr>
      </p:pic>
      <p:sp>
        <p:nvSpPr>
          <p:cNvPr id="43" name="Flowchart: Process 42"/>
          <p:cNvSpPr/>
          <p:nvPr/>
        </p:nvSpPr>
        <p:spPr>
          <a:xfrm>
            <a:off x="2528354" y="4060984"/>
            <a:ext cx="824177" cy="576943"/>
          </a:xfrm>
          <a:prstGeom prst="flowChartProcess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2814209" y="4264716"/>
            <a:ext cx="272143" cy="195943"/>
          </a:xfrm>
          <a:prstGeom prst="flowChartProcess">
            <a:avLst/>
          </a:prstGeom>
          <a:solidFill>
            <a:schemeClr val="accent2">
              <a:alpha val="1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 animBg="1"/>
      <p:bldP spid="32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Replacement Modes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75157"/>
          <a:stretch/>
        </p:blipFill>
        <p:spPr bwMode="auto">
          <a:xfrm>
            <a:off x="1092295" y="1077849"/>
            <a:ext cx="6431090" cy="116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92160" y="2540000"/>
            <a:ext cx="2987040" cy="1788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StreamDMA</a:t>
            </a:r>
            <a:r>
              <a:rPr lang="en-GB" dirty="0"/>
              <a:t> has a lot of additional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data format support</a:t>
            </a:r>
            <a:endParaRPr lang="fr-FR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t="53171"/>
          <a:stretch/>
        </p:blipFill>
        <p:spPr bwMode="auto">
          <a:xfrm>
            <a:off x="1092295" y="3390900"/>
            <a:ext cx="6431090" cy="220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t="25259" b="50394"/>
          <a:stretch/>
        </p:blipFill>
        <p:spPr bwMode="auto">
          <a:xfrm>
            <a:off x="1092295" y="2246050"/>
            <a:ext cx="6431090" cy="11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492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ISP architecture</a:t>
            </a:r>
          </a:p>
          <a:p>
            <a:r>
              <a:rPr lang="en-US" dirty="0"/>
              <a:t>How to program it</a:t>
            </a:r>
          </a:p>
          <a:p>
            <a:r>
              <a:rPr lang="en-US" dirty="0"/>
              <a:t>Current software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6069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Its architecture</a:t>
            </a:r>
          </a:p>
          <a:p>
            <a:r>
              <a:rPr lang="en-US" dirty="0"/>
              <a:t>How to program it</a:t>
            </a:r>
          </a:p>
          <a:p>
            <a:r>
              <a:rPr lang="en-US" dirty="0"/>
              <a:t>Current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3991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Its architecture</a:t>
            </a:r>
          </a:p>
          <a:p>
            <a:r>
              <a:rPr lang="en-US" b="1" dirty="0"/>
              <a:t>How to program it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Graph tool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Kernel example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Software Components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Build Process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structure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Optimisations</a:t>
            </a:r>
          </a:p>
          <a:p>
            <a:r>
              <a:rPr lang="en-US" dirty="0"/>
              <a:t>Current software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432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Kernels</a:t>
            </a:r>
          </a:p>
        </p:txBody>
      </p:sp>
      <p:graphicFrame>
        <p:nvGraphicFramePr>
          <p:cNvPr id="4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6025"/>
              </p:ext>
            </p:extLst>
          </p:nvPr>
        </p:nvGraphicFramePr>
        <p:xfrm>
          <a:off x="1037443" y="820535"/>
          <a:ext cx="2510168" cy="5006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68">
                  <a:extLst>
                    <a:ext uri="{9D8B030D-6E8A-4147-A177-3AD203B41FA5}">
                      <a16:colId xmlns:a16="http://schemas.microsoft.com/office/drawing/2014/main" val="638954059"/>
                    </a:ext>
                  </a:extLst>
                </a:gridCol>
              </a:tblGrid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0825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Black level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36759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Black level correction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35260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Dead pixel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31247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Channel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76253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L/S decompression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97000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Input decompression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26060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Exposure</a:t>
                      </a:r>
                      <a:r>
                        <a:rPr lang="en-US" sz="1200" baseline="0" dirty="0"/>
                        <a:t> measurement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7216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HDR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69349"/>
                  </a:ext>
                </a:extLst>
              </a:tr>
              <a:tr h="445721">
                <a:tc>
                  <a:txBody>
                    <a:bodyPr/>
                    <a:lstStyle/>
                    <a:p>
                      <a:r>
                        <a:rPr lang="en-US" sz="1200" dirty="0"/>
                        <a:t>De-Bayer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73683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Color Correction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36679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RGB2Y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36264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74317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YRB</a:t>
                      </a:r>
                      <a:r>
                        <a:rPr lang="en-US" sz="1200" baseline="0" dirty="0"/>
                        <a:t> to </a:t>
                      </a:r>
                      <a:r>
                        <a:rPr lang="en-US" sz="1200" dirty="0"/>
                        <a:t>YUV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5298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Denoise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16076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Subsample</a:t>
                      </a:r>
                      <a:r>
                        <a:rPr lang="en-US" sz="1200" baseline="0" dirty="0"/>
                        <a:t> UV and denoise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7168"/>
                  </a:ext>
                </a:extLst>
              </a:tr>
              <a:tr h="445721">
                <a:tc>
                  <a:txBody>
                    <a:bodyPr/>
                    <a:lstStyle/>
                    <a:p>
                      <a:r>
                        <a:rPr lang="en-US" sz="1200" dirty="0"/>
                        <a:t>Edge Enhancement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63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54319"/>
              </p:ext>
            </p:extLst>
          </p:nvPr>
        </p:nvGraphicFramePr>
        <p:xfrm>
          <a:off x="5179952" y="820535"/>
          <a:ext cx="2510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68">
                  <a:extLst>
                    <a:ext uri="{9D8B030D-6E8A-4147-A177-3AD203B41FA5}">
                      <a16:colId xmlns:a16="http://schemas.microsoft.com/office/drawing/2014/main" val="638954059"/>
                    </a:ext>
                  </a:extLst>
                </a:gridCol>
              </a:tblGrid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0825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Channel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36759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3x3 filters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35260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 err="1"/>
                        <a:t>Vignetting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31247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Global tone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76253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Histogram 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97000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1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062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Its architecture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Image processing and ISP kernels 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ISP sub-system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ISP graph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Sequencer and processing pipeline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Memory management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GB" dirty="0"/>
              <a:t>IPU</a:t>
            </a:r>
          </a:p>
          <a:p>
            <a:r>
              <a:rPr lang="en-US" dirty="0"/>
              <a:t>How to program it</a:t>
            </a:r>
          </a:p>
          <a:p>
            <a:r>
              <a:rPr lang="en-US" dirty="0"/>
              <a:t>Current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901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973999" y="1428751"/>
            <a:ext cx="5211988" cy="14668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IPUS </a:t>
            </a:r>
          </a:p>
          <a:p>
            <a:pPr algn="ctr"/>
            <a:r>
              <a:rPr lang="en-GB" sz="2200" dirty="0">
                <a:solidFill>
                  <a:schemeClr val="tx1"/>
                </a:solidFill>
              </a:rPr>
              <a:t>= </a:t>
            </a:r>
          </a:p>
          <a:p>
            <a:pPr algn="ctr"/>
            <a:r>
              <a:rPr lang="en-GB" sz="2200" b="1" u="sng" dirty="0"/>
              <a:t>Scalar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Image Processing Unit</a:t>
            </a:r>
          </a:p>
          <a:p>
            <a:pPr algn="ctr"/>
            <a:r>
              <a:rPr lang="en-GB" sz="2200" dirty="0"/>
              <a:t>(one result pixel at a time)</a:t>
            </a:r>
            <a:endParaRPr lang="fr-FR" sz="2200" dirty="0" err="1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00320" y="1035037"/>
            <a:ext cx="2043405" cy="3556214"/>
            <a:chOff x="4247378" y="1035037"/>
            <a:chExt cx="2048460" cy="3556214"/>
          </a:xfrm>
        </p:grpSpPr>
        <p:sp>
          <p:nvSpPr>
            <p:cNvPr id="14" name="Rectangle 13"/>
            <p:cNvSpPr/>
            <p:nvPr/>
          </p:nvSpPr>
          <p:spPr>
            <a:xfrm>
              <a:off x="4247378" y="1035037"/>
              <a:ext cx="2048460" cy="355621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5080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b="1" dirty="0"/>
                <a:t>IPU Modules</a:t>
              </a:r>
              <a:endParaRPr lang="fr-FR" sz="2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99289" y="1562855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IPUS_0</a:t>
              </a:r>
              <a:endParaRPr lang="fr-FR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9289" y="2012016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IPUS_1</a:t>
              </a:r>
              <a:endParaRPr lang="fr-FR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99289" y="2753350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IPUS_7</a:t>
              </a:r>
              <a:endParaRPr lang="fr-F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9288" y="2290280"/>
              <a:ext cx="798407" cy="38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rtlCol="0" anchor="ctr">
              <a:noAutofit/>
            </a:bodyPr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…</a:t>
              </a:r>
              <a:endParaRPr lang="fr-FR" sz="2800" b="1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34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4900320" y="1035037"/>
            <a:ext cx="2043405" cy="3556214"/>
            <a:chOff x="4247378" y="1035037"/>
            <a:chExt cx="2048460" cy="3556214"/>
          </a:xfrm>
        </p:grpSpPr>
        <p:sp>
          <p:nvSpPr>
            <p:cNvPr id="7" name="Rectangle 6"/>
            <p:cNvSpPr/>
            <p:nvPr/>
          </p:nvSpPr>
          <p:spPr>
            <a:xfrm>
              <a:off x="4247378" y="1035037"/>
              <a:ext cx="2048460" cy="355621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5080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b="1" dirty="0"/>
                <a:t>IPU Modules</a:t>
              </a:r>
              <a:endParaRPr lang="fr-FR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9289" y="1562855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IPUS_0</a:t>
              </a:r>
              <a:endParaRPr lang="fr-FR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9289" y="2012016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IPUS_1</a:t>
              </a:r>
              <a:endParaRPr lang="fr-FR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9289" y="2753350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IPUS_7</a:t>
              </a:r>
              <a:endParaRPr lang="fr-FR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9288" y="2290280"/>
              <a:ext cx="798407" cy="38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rtlCol="0" anchor="ctr">
              <a:noAutofit/>
            </a:bodyPr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…</a:t>
              </a:r>
              <a:endParaRPr lang="fr-FR" sz="2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9287" y="3445308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IPUV_0</a:t>
              </a:r>
              <a:endParaRPr lang="fr-FR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01643" y="4137268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IPUV_3</a:t>
              </a:r>
              <a:endParaRPr lang="fr-FR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9287" y="3678635"/>
              <a:ext cx="798407" cy="38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rtlCol="0" anchor="ctr">
              <a:noAutofit/>
            </a:bodyPr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…</a:t>
              </a:r>
              <a:endParaRPr lang="fr-FR" sz="2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258557" y="3445308"/>
            <a:ext cx="4110483" cy="139918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IPUV </a:t>
            </a:r>
          </a:p>
          <a:p>
            <a:pPr algn="ctr"/>
            <a:r>
              <a:rPr lang="en-GB" sz="2200" dirty="0">
                <a:solidFill>
                  <a:schemeClr val="tx1"/>
                </a:solidFill>
              </a:rPr>
              <a:t>= </a:t>
            </a:r>
          </a:p>
          <a:p>
            <a:pPr algn="ctr"/>
            <a:r>
              <a:rPr lang="en-GB" sz="2200" b="1" u="sng" dirty="0"/>
              <a:t>Vector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Image </a:t>
            </a:r>
            <a:r>
              <a:rPr lang="en-GB" sz="2200" dirty="0"/>
              <a:t>P</a:t>
            </a:r>
            <a:r>
              <a:rPr lang="en-GB" sz="2200" dirty="0">
                <a:solidFill>
                  <a:schemeClr val="tx1"/>
                </a:solidFill>
              </a:rPr>
              <a:t>rocessing Unit</a:t>
            </a:r>
          </a:p>
          <a:p>
            <a:pPr algn="ctr"/>
            <a:r>
              <a:rPr lang="en-GB" sz="2200" dirty="0"/>
              <a:t>(4 result pixels at a time)</a:t>
            </a:r>
            <a:endParaRPr lang="fr-FR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96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4900320" y="1035037"/>
            <a:ext cx="2043405" cy="3556214"/>
            <a:chOff x="4247378" y="1035037"/>
            <a:chExt cx="2048460" cy="3556214"/>
          </a:xfrm>
        </p:grpSpPr>
        <p:sp>
          <p:nvSpPr>
            <p:cNvPr id="7" name="Rectangle 6"/>
            <p:cNvSpPr/>
            <p:nvPr/>
          </p:nvSpPr>
          <p:spPr>
            <a:xfrm>
              <a:off x="4247378" y="1035037"/>
              <a:ext cx="2048460" cy="355621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5080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b="1" dirty="0"/>
                <a:t>IPU Modules</a:t>
              </a:r>
              <a:endParaRPr lang="fr-FR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9289" y="1562855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IPUS_0</a:t>
              </a:r>
              <a:endParaRPr lang="fr-FR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9289" y="2012016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IPUS_1</a:t>
              </a:r>
              <a:endParaRPr lang="fr-FR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9289" y="2753350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IPUS_7</a:t>
              </a:r>
              <a:endParaRPr lang="fr-FR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9288" y="2290280"/>
              <a:ext cx="798407" cy="38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rtlCol="0" anchor="ctr">
              <a:noAutofit/>
            </a:bodyPr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…</a:t>
              </a:r>
              <a:endParaRPr lang="fr-FR" sz="2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9287" y="3445308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IPUV_0</a:t>
              </a:r>
              <a:endParaRPr lang="fr-FR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01643" y="4137268"/>
              <a:ext cx="798407" cy="359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IPUV_3</a:t>
              </a:r>
              <a:endParaRPr lang="fr-FR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9287" y="3678635"/>
              <a:ext cx="798407" cy="382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rtlCol="0" anchor="ctr">
              <a:noAutofit/>
            </a:bodyPr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…</a:t>
              </a:r>
              <a:endParaRPr lang="fr-FR" sz="2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Explosion 1 15"/>
          <p:cNvSpPr/>
          <p:nvPr/>
        </p:nvSpPr>
        <p:spPr>
          <a:xfrm>
            <a:off x="7863299" y="1598586"/>
            <a:ext cx="3915862" cy="2668555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Execute the Kernels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985383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 Sub-system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13795" y="1035037"/>
            <a:ext cx="1363651" cy="3556214"/>
          </a:xfrm>
          <a:prstGeom prst="rect">
            <a:avLst/>
          </a:pr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SRAM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4036707" y="1035037"/>
            <a:ext cx="445129" cy="4342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SRAM controller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98703" y="1035037"/>
            <a:ext cx="2048460" cy="355621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b="1" dirty="0"/>
              <a:t>IPU Modules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50614" y="1562855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IPUS_0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450614" y="2012016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IPUS_1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450614" y="2753350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IPUS_7</a:t>
            </a:r>
            <a:endParaRPr lang="fr-F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0613" y="2290280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0612" y="344530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IPUV_0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452968" y="4137268"/>
            <a:ext cx="798407" cy="3590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IPUV_3</a:t>
            </a:r>
            <a:endParaRPr lang="fr-F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0612" y="3678635"/>
            <a:ext cx="798407" cy="382305"/>
          </a:xfrm>
          <a:prstGeom prst="rect">
            <a:avLst/>
          </a:prstGeom>
          <a:noFill/>
        </p:spPr>
        <p:txBody>
          <a:bodyPr wrap="square" lIns="91440" tIns="45720" rIns="91440" rtlCol="0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</a:t>
            </a:r>
            <a:endParaRPr lang="fr-FR" sz="2800" b="1" dirty="0" err="1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481836" y="1576939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81836" y="1632853"/>
            <a:ext cx="96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1"/>
          </p:cNvCxnSpPr>
          <p:nvPr/>
        </p:nvCxnSpPr>
        <p:spPr>
          <a:xfrm>
            <a:off x="4481836" y="1739495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81836" y="1802021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81836" y="1864494"/>
            <a:ext cx="968778" cy="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3"/>
          </p:cNvCxnSpPr>
          <p:nvPr/>
        </p:nvCxnSpPr>
        <p:spPr>
          <a:xfrm flipV="1">
            <a:off x="3577446" y="2813144"/>
            <a:ext cx="459261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3" idx="1"/>
          </p:cNvCxnSpPr>
          <p:nvPr/>
        </p:nvCxnSpPr>
        <p:spPr>
          <a:xfrm>
            <a:off x="5033745" y="1987585"/>
            <a:ext cx="3358415" cy="1645342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92160" y="2764015"/>
            <a:ext cx="2997200" cy="173782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GB" sz="2200" b="1" dirty="0">
                <a:solidFill>
                  <a:srgbClr val="FFC000"/>
                </a:solidFill>
              </a:rPr>
              <a:t>Each input/output can fetch/output multiple data at the same time</a:t>
            </a:r>
            <a:endParaRPr lang="fr-FR" sz="2200" b="1" dirty="0" err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34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A1CF16D3F231F542B0C3BB7B3CE6AFA3" ma:contentTypeVersion="1" ma:contentTypeDescription="Upload an image." ma:contentTypeScope="" ma:versionID="e4138e7673ead783bfb3835beaf39bb5">
  <xsd:schema xmlns:xsd="http://www.w3.org/2001/XMLSchema" xmlns:xs="http://www.w3.org/2001/XMLSchema" xmlns:p="http://schemas.microsoft.com/office/2006/metadata/properties" xmlns:ns1="http://schemas.microsoft.com/sharepoint/v3" xmlns:ns2="B726B980-9F48-4B62-B6DB-7257583548F3" xmlns:ns3="http://schemas.microsoft.com/sharepoint/v3/fields" targetNamespace="http://schemas.microsoft.com/office/2006/metadata/properties" ma:root="true" ma:fieldsID="4fd720ace74b3a18ec92a999b47a8751" ns1:_="" ns2:_="" ns3:_="">
    <xsd:import namespace="http://schemas.microsoft.com/sharepoint/v3"/>
    <xsd:import namespace="B726B980-9F48-4B62-B6DB-7257583548F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6B980-9F48-4B62-B6DB-7257583548F3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B726B980-9F48-4B62-B6DB-7257583548F3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04681FAB-9F3F-4E5C-9558-4643493A7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2A2347-0883-49D9-94D0-A107D7804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26B980-9F48-4B62-B6DB-7257583548F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ED307F-BC7B-4A3E-BFC6-C6B5651E7FD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B726B980-9F48-4B62-B6DB-7257583548F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6271</TotalTime>
  <Pages>0</Pages>
  <Words>1619</Words>
  <Characters>0</Characters>
  <Application>Microsoft Office PowerPoint</Application>
  <DocSecurity>0</DocSecurity>
  <PresentationFormat>Widescreen</PresentationFormat>
  <Lines>0</Lines>
  <Paragraphs>689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Wingdings</vt:lpstr>
      <vt:lpstr>0_Master Content Slide</vt:lpstr>
      <vt:lpstr>10_ FSL Logo Slide</vt:lpstr>
      <vt:lpstr>ISP Overview</vt:lpstr>
      <vt:lpstr>S32V234: Block Diagram</vt:lpstr>
      <vt:lpstr>Image Sensor Processing</vt:lpstr>
      <vt:lpstr>AGENDA</vt:lpstr>
      <vt:lpstr>AGENDA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ISP Sub-system</vt:lpstr>
      <vt:lpstr>Sequencer: Block Diagram</vt:lpstr>
      <vt:lpstr>Scalar Engine (IPUS)</vt:lpstr>
      <vt:lpstr>Scalar Engine (IPUS)</vt:lpstr>
      <vt:lpstr>Scalar Engine (IPUS)</vt:lpstr>
      <vt:lpstr>Scalar Engine (IPUS)</vt:lpstr>
      <vt:lpstr>Scalar Engine (IPUS)</vt:lpstr>
      <vt:lpstr>Scalar Engine (IPUS)</vt:lpstr>
      <vt:lpstr>Vector Engine (IPUV)</vt:lpstr>
      <vt:lpstr>IPU Engines</vt:lpstr>
      <vt:lpstr>Input Matrix: IPUS</vt:lpstr>
      <vt:lpstr>Input Matrix: IPUS</vt:lpstr>
      <vt:lpstr>Input Matrix: IPUS</vt:lpstr>
      <vt:lpstr>Input Matrix: IPUS</vt:lpstr>
      <vt:lpstr>Input Matrix: IPUS</vt:lpstr>
      <vt:lpstr>Input Matrix: IPUS</vt:lpstr>
      <vt:lpstr>Input Matrix: IPUS</vt:lpstr>
      <vt:lpstr>Memory management</vt:lpstr>
      <vt:lpstr>ISP Kernel</vt:lpstr>
      <vt:lpstr>Image processing kernel</vt:lpstr>
      <vt:lpstr>Image processing kernel</vt:lpstr>
      <vt:lpstr>Hardware Replacement Modes</vt:lpstr>
      <vt:lpstr>AGENDA</vt:lpstr>
      <vt:lpstr>AGENDA</vt:lpstr>
      <vt:lpstr>ISP Kernels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Ye Geng</cp:lastModifiedBy>
  <cp:revision>458</cp:revision>
  <dcterms:created xsi:type="dcterms:W3CDTF">2012-11-14T23:25:03Z</dcterms:created>
  <dcterms:modified xsi:type="dcterms:W3CDTF">2019-09-02T14:27:28Z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0x0101009148F5A04DDD49CBA7127AADA5FB792B00AADE34325A8B49CDA8BB4DB53328F21400A1CF16D3F231F542B0C3BB7B3CE6AFA3</vt:lpwstr>
  </property>
</Properties>
</file>