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90" r:id="rId5"/>
    <p:sldId id="318" r:id="rId6"/>
    <p:sldId id="319" r:id="rId7"/>
    <p:sldId id="326" r:id="rId8"/>
    <p:sldId id="325" r:id="rId9"/>
    <p:sldId id="327" r:id="rId10"/>
    <p:sldId id="338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16:09:43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0,'10'3,"0"-1,-1 1,1 1,-1 0,0 0,0 1,0 0,9 7,29 24,-1 2,74 79,9 8,-122-119,204 192,-79-66,-4-5,-52-56,-56-55,-1 1,-1 1,-1 0,-1 1,17 25,-18-23,1-1,1-1,1 0,31 26,-4-4,172 154,-2-2,-3 0,405 281,323 219,-637-463,78 61,-187-126,47 38,-31-25,-173-142,-2 1,-2 2,38 58,22 54,-75-123,2-2,1 0,42 42,25 29,19 28,-16-19,-55-68,1-2,1-1,69 48,-42-34,260 205,-297-229,-2 2,-1 0,-1 2,21 32,43 50,-59-75,-3 1,0 2,-3 0,30 68,-22-43,-14-25,-2 2,15 60,-22-64,-2 1,3 66,-7-60,13 72,17-5,1 8,-29-102,-1 1,-1-1,-1 0,-1 35,-15 28,6-41,8-34,0 1,-1-1,1 0,-1 0,-1 0,-3 7,-5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16:09:45.3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1450,'113'-106,"-14"15,-23 22,3 2,166-104,81-19,-29 19,78-46,-9 7,-329 187,-4 3,140-82,-148 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16:09:47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3:41:01.82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3:41:05.71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50,'232'-1,"264"2,45 48,-63-3,214 25,-560-56,256-3,-319-10,119 21,-31-3,-156-20,0 1,1-1,-1 0,0 0,1 1,-1-1,1 0,-1-1,0 1,1 0,-1 0,0 0,1-1,-1 1,0-1,0 1,2-2,-3 2,0-1,0 0,0 1,-1-1,1 0,0 1,0-1,-1 1,1-1,0 1,-1-1,1 0,-1 1,1 0,-1-1,1 1,-1-1,1 1,-1-1,1 1,-1 0,1-1,-2 1,-47-25,-2 9,-1 2,-72-10,56 13,-372-59,114 20,-218-5,-3 47,459 9,-251 4,2 28,309-28,-41 8,-1-4,-91 1,320 9,341-16,-100-3,176 61,-117-6,-320-43,108 4,-244-16,22 1,-24-1,0 0,0 0,0 0,-1 0,1 0,0 1,0-1,0 0,-1 0,1 1,0-1,0 0,-1 1,1-1,0 1,0-1,-1 1,1-1,-1 1,1-1,0 2,-1-1,-1-1,0 1,1-1,-1 1,0-1,1 1,-1-1,0 0,0 1,1-1,-1 0,0 0,0 0,0 0,0 1,1-1,-1 0,0 0,0 0,0-1,0 1,1 0,-1 0,-1-1,-26-1,-147-41,51 10,-363-64,-8 45,-322 49,452 28,13-1,308-24,-70 5,101-4,0 1,0 0,-1 1,1 1,-24 10,36-14,0 0,1 0,-1 1,0-1,1 0,-1 1,1-1,-1 0,1 1,-1-1,0 0,1 1,-1-1,1 1,0-1,-1 1,1-1,-1 1,1 0,0-1,-1 1,1-1,0 1,0 0,0-1,-1 1,1 1,0-1,1 0,-1-1,1 1,-1 0,1 0,0-1,-1 1,1 0,0-1,-1 1,1-1,0 1,0-1,-1 1,1-1,0 1,1-1,39 12,-10-10,0-1,-1-1,1-2,36-6,33-3,63 0,239-5,349 60,-4 38,-675-75,58 8,-118-12,-1-1,1 2,-1 0,0 0,0 1,0 0,-1 1,14 9,-23-15,-1 0,1 1,-1-1,1 0,-1 1,1-1,-1 0,0 1,1-1,-1 0,0 1,1-1,-1 1,0-1,1 0,-1 1,0-1,0 1,1-1,-1 1,0-1,0 1,0-1,0 1,0-1,0 1,0-1,0 1,0-1,0 2,-14 4,-30-3,39-3,-35-3,1-2,-1-1,1-2,-74-26,48 14,3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3:41:12.0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76 893,'-2'-51,"-18"-96,-1 0,13-22,-5-49,10 191,-3-38,6 60,0 0,0 1,1-1,0 0,-1 1,2-1,-1 1,0-1,1 1,4-8,-6 12,0-1,0 1,0-1,0 1,1-1,-1 0,0 1,1-1,-1 1,0-1,1 1,-1 0,1-1,-1 1,0-1,1 1,-1 0,1-1,-1 1,1 0,0 0,-1-1,1 1,-1 0,1 0,-1 0,1 0,0-1,-1 1,1 0,-1 0,1 0,0 0,-1 1,2-1,-1 1,0 0,0 0,0 1,0-1,-1 0,1 1,0-1,-1 0,1 1,0-1,-1 1,1 2,6 50,-5 216,-5-156,14 123,4 213,-15-385,0-886,-1 831,0 0,-1 0,-1-1,-3 12,-4 14,-9 62,4 0,-3 124,18 202,3-189,-3-177,0-35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3:41:18.6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1,'680'43,"-668"-42,1285 168,-387-43,99-76,-442-33,-555-17,3 1,0 0,0 1,0 0,0 1,24 9,-38-12,0 0,0 0,0 1,0-1,0 0,0 1,-1-1,1 1,0-1,0 1,-1 0,1-1,0 1,-1-1,1 1,0 0,-1 0,1-1,0 3,-1-3,0 1,-1-1,1 1,0-1,-1 0,1 1,0-1,-1 1,1-1,-1 0,1 1,-1-1,1 0,-1 0,1 1,-1-1,1 0,-1 0,1 0,-1 0,1 1,-1-1,0 0,-42 3,-20-13,-95-26,108 23,-70-18,16 2,0 5,-178-18,-208 38,294 7,-89 7,-1 12,-466 99,716-114,-251 45,245-47,1-2,-1-2,0-1,-77-13,94 8,23 4,6 1,39 4,117 15,276-3,-263-12,225 34,165 62,32 40,-519-119,121 53,-194-72,0-1,0 0,0 1,-1-1,1 1,0 0,-1 0,3 3,-5-5,0 0,0 0,0 0,0 1,1-1,-1 0,0 0,0 0,0 0,0 1,0-1,0 0,0 0,0 1,0-1,0 0,0 0,0 0,0 1,0-1,0 0,0 0,0 1,0-1,0 0,0 0,0 0,0 1,-1-1,1 0,0 0,0 0,0 0,0 1,0-1,-1 0,1 0,-17 5,0-4,0-1,0-1,0 0,0-1,-21-6,-85-28,64 17,-256-84,-136-40,-422-77,556 144,-479-66,685 124,68 9,-71-4,114 13,-1 0,1 0,0 0,-1 0,1 0,0 0,0 0,-1 0,1-1,0 1,-1 0,1 0,0 0,-1 0,1 0,0 1,0-1,-1 0,1 0,0 0,-1 0,1 0,0 0,0 0,-1 1,1-1,0 0,0 0,-1 0,1 0,0 1,0-1,-1 0,1 0,0 1,0-1,0 0,0 0,0 1,-1-1,1 0,0 1,0-1,0 1,11 11,24 10,-20-16,1 0,-1-2,1 1,0-2,32 4,85-4,-64-3,554 34,-392-19,188 19,765 162,-1133-184,500 104,-507-109,-19-4,-1 1,1 0,-1 2,31 12,-37-8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3:41:31.27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2334,'5'-115,"26"-154,-18 184,12-96,46-475,-70 144,-3 299,1 172,-9-71,8 98,-1 0,0 1,-1 0,0 0,-1 0,-1 0,0 1,-15-23,21 35,0-1,-1 1,1-1,0 1,-1-1,1 1,0-1,-1 1,1-1,-1 1,1-1,0 1,-1 0,0-1,1 1,-1 0,1-1,-1 1,1 0,-1 0,1-1,-1 1,0 0,1 0,-1 0,0 0,1 0,-1 0,1 0,-1 0,0 0,0 0,0 1,0 0,0 0,0 0,1 0,-1 0,0 1,0-1,1 0,-1 0,1 0,-1 1,1-1,0 0,-1 2,-6 56,7-53,-55 355,5-55,14 125,36-426,-25 839,24-723,4 121,4-187,-5-50,-1-8,-3-30,-9-444,12 319,-14-479,9 519,21-213,10-55,-33 345,5 40,1 0,0 1,0-1,-1 0,1 0,0 0,-1 0,1 1,-1-1,1 0,-1 1,1-1,-1 0,0 1,1-1,-1 1,-1-2,2 2,-1 0,1 1,-1-1,0 0,1 0,-1 0,0 0,1 0,-1 1,1-1,-1 0,0 1,1-1,-1 0,1 1,-1-1,1 1,-1-1,1 1,0-1,-1 1,1-1,0 1,-1-1,1 1,0-1,-1 2,-2 5,0-1,0 1,0 0,1 0,0 0,0 0,1 0,-1 11,1 63,1-52,2 552,0-539,1-1,2 0,12 49,42 118,-45-163,-4-10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3:41:33.22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51524-2995-47F3-80D1-1BD67BD168B7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90D34-443D-4F8C-A312-D49BFDFD18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432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ADAB-1D53-A92E-0271-A5B18AD3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79F6-144F-DDCF-12C6-1EB22AAD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382F-4CDF-446C-E6FB-ECA60F9B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01A8-9E5C-9C2E-F04D-CF29B21E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5490-011C-4C6A-28B1-647B4255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916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FFE-D506-14F0-AD3D-4614FB9A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86CDC-C134-4EAB-860F-945DC6C65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ABB4-7AF9-2133-2628-0E45B360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289C-8CC4-45E2-F40B-51AAC84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DD7B-BB20-8404-09E8-5F5340A0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053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A2AED-2276-AF57-05FC-37F80E93B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1EC2-81AC-0427-2B97-68687C93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655C-05B4-2AE1-7100-1ADA62C0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01B5-984E-0036-623E-E2EFEFD9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BB7A-FB7D-EC2F-586E-20530BA5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156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0AA2457-33CD-479A-A268-153B860DE67F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147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A01E-961E-4DA9-B790-BF3932BAD5DB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198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5D55-E6F9-44B3-88D9-9FD0BCD904F4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78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518C-EB1E-4779-94DF-D3D465049AE7}" type="datetime1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369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34-2198-4417-B551-916EFF662F18}" type="datetime1">
              <a:rPr lang="en-MY" smtClean="0"/>
              <a:t>1/11/2022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81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96E8-196A-4116-A486-5B543405B5EF}" type="datetime1">
              <a:rPr lang="en-MY" smtClean="0"/>
              <a:t>1/11/2022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775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FDA7-5AEC-4BDE-9C56-509A32E6EC99}" type="datetime1">
              <a:rPr lang="en-MY" smtClean="0"/>
              <a:t>1/11/2022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5022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48-383C-41E6-B522-AC01CBD8C000}" type="datetime1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182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F164-B244-285D-DD8A-1C7D938E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46F1-DB90-9DCF-9B56-36962601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51D2-A935-0A3B-0D86-6D4EF810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2CD1-6708-1359-4776-A4ADF9B2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0DDE-FE29-A744-8039-C2DA4B5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6804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F6F8-6EEA-44FF-BA70-AF65A70BD3D2}" type="datetime1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0213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41EF-D0C8-4ECA-84D3-83233AAD6AF6}" type="datetime1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1558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BB6-DE10-4200-9629-23FAB438560C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9584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9074-D413-499A-9CF8-200716DE1849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4963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7515-9C3E-4C2F-B3FB-315A4C5FC524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5462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32D8-13D5-4C27-96A0-42E909468D53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0514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8A7-B28D-4DBD-B1C7-BB5EE6B4F54C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7396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557F-FAE8-487B-93A7-2EDA5FCA10E2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02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41F4-84CC-46FB-B5DE-4AFAC6D24388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817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0F13-3CD1-CAAE-7277-1194979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0B87-6500-B705-C89B-E07EF07B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4C8F-1015-4A60-1461-DCE79FEA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E94F-1958-4FA9-77B9-DF4A0F2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2540-00F6-B172-11E2-16C9ADCD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077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F26-41AF-BFCB-7D2D-C280C570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DD29-447F-6B64-6020-6A7AA158F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5B343-2618-2D1D-6DEF-E93234BE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2E24-FCFD-4C6F-1728-70FC8F30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2403-52EB-3380-2222-1D73AAF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5FD78-AA88-1F5D-FA1B-2376842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147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C87E-F26B-B305-4404-59534BB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4058-F61A-2687-5FF4-DB647615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49B2-0C32-5B3A-D9C0-A7F61A96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A1AF8-D4C5-6200-4F4D-578E381D0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D59FE-ACD1-D85B-3E67-337875EA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2D1B1-1078-4B5C-E302-01AA0F4A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2DAB9-1F68-3AAF-AC15-0648AC3D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FD9E8-671C-D447-EDDA-5A3FDBFF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33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FE5A-47E7-6B13-AA95-B5CF6B9F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F5F6E-7867-12AB-79E8-C095673A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9A522-2047-33DC-EA5D-1578380B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7AAC7-6DAE-CB00-B5EA-FB0C986F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4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76437-1D5C-8434-23FC-C7080402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8EDE6-6499-5F92-5DD9-35124B7F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836-B30A-565A-35EB-C18A3B6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8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3179-FE7F-0973-2468-C4F9E3B4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788A-9711-9EF0-88B8-C19ED442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36A7-EA2F-EDD6-877B-F6CA78D8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E8B4-11D4-3267-00BE-69833B8E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593E-CCE5-EA05-B9F7-FDB1335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31C6-A326-8077-3A03-E6F8A32F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99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82ED-F5B0-7908-0682-11B1DB25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08437-A7B9-6F6C-9709-A9B7C70B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50DC-BB52-1466-CEE8-3D04C1A3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655B9-474D-6839-800D-F3B9D6D1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FA76-0965-3FF6-848F-53BD14D3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EF306-6079-DDAF-5DCA-5E669B8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3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68B53-4251-6353-7995-A438E1B3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D4633-7DF8-1C6E-858C-91F1D1BA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FBE4-884E-B4D1-D1F7-7A9DA24A6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04C5-E34D-464A-B6F9-716DCAD5F02D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0541-CBFB-2353-3876-60E01CBA7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271F-F139-927F-C727-FB19F9B92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B421-6668-4CD6-AF1A-3860FD34DAC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5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441DA-9158-41BB-8222-AB85F0536122}" type="datetime1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E979B2-6BF5-4B4C-8335-AC913F7913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293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01.png"/><Relationship Id="rId5" Type="http://schemas.openxmlformats.org/officeDocument/2006/relationships/image" Target="../media/image1710.pn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21.png"/><Relationship Id="rId12" Type="http://schemas.openxmlformats.org/officeDocument/2006/relationships/customXml" Target="../ink/ink8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34.png"/><Relationship Id="rId5" Type="http://schemas.openxmlformats.org/officeDocument/2006/relationships/image" Target="../media/image310.png"/><Relationship Id="rId15" Type="http://schemas.openxmlformats.org/officeDocument/2006/relationships/image" Target="../media/image36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330.png"/><Relationship Id="rId1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AEC-607D-D1AE-755A-CA9DC9719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MY" dirty="0"/>
              <a:t>Lecture notes on shock reflection in steady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CAC03-C5E7-BD69-809B-1A4E1F968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20463" cy="1948530"/>
          </a:xfrm>
        </p:spPr>
        <p:txBody>
          <a:bodyPr>
            <a:normAutofit fontScale="77500" lnSpcReduction="20000"/>
          </a:bodyPr>
          <a:lstStyle/>
          <a:p>
            <a:r>
              <a:rPr lang="en-MY" sz="4100" b="1" dirty="0"/>
              <a:t>Justin Kin Jun Hew</a:t>
            </a:r>
          </a:p>
          <a:p>
            <a:endParaRPr lang="en-MY" sz="3200" b="1" dirty="0"/>
          </a:p>
          <a:p>
            <a:r>
              <a:rPr lang="en-MY" sz="3800" dirty="0"/>
              <a:t>Space Plasma Power &amp; Propulsion (SP3) Lab, Department of Nuclear Physics &amp; Accelerator Applications, Australian National University, ACT, 2601, Australia</a:t>
            </a:r>
          </a:p>
        </p:txBody>
      </p:sp>
    </p:spTree>
    <p:extLst>
      <p:ext uri="{BB962C8B-B14F-4D97-AF65-F5344CB8AC3E}">
        <p14:creationId xmlns:p14="http://schemas.microsoft.com/office/powerpoint/2010/main" val="37990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EF7-496D-E95D-D50D-8405D5ED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0"/>
            <a:ext cx="10131425" cy="1456267"/>
          </a:xfrm>
        </p:spPr>
        <p:txBody>
          <a:bodyPr/>
          <a:lstStyle/>
          <a:p>
            <a:r>
              <a:rPr lang="en-MY" dirty="0"/>
              <a:t>Other branches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68A8-7323-84A6-E6A2-47CC8288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69" y="1536352"/>
            <a:ext cx="6685385" cy="3649133"/>
          </a:xfrm>
        </p:spPr>
        <p:txBody>
          <a:bodyPr>
            <a:normAutofit lnSpcReduction="10000"/>
          </a:bodyPr>
          <a:lstStyle/>
          <a:p>
            <a:r>
              <a:rPr lang="en-MY" sz="2800" dirty="0"/>
              <a:t>Dynamic effects in steady MR &lt;-&gt; RR transition, Naidoo &amp; Skews (2013, 2014) </a:t>
            </a:r>
          </a:p>
          <a:p>
            <a:r>
              <a:rPr lang="en-MY" sz="2800" dirty="0"/>
              <a:t>Many extensive studies on pseudo-steady and unsteady shock reflection </a:t>
            </a:r>
          </a:p>
          <a:p>
            <a:r>
              <a:rPr lang="en-MY" sz="2800" dirty="0"/>
              <a:t>Configurations such as single Mach reflection (SMR), transitioned Mach reflection (TMR) and Double Mach reflection (DMR). 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2BF05CA-49CA-A05E-1441-3AD1AC1E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54" y="1334278"/>
            <a:ext cx="5030067" cy="3420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5BB37-D74F-C479-59B6-AD20396002FA}"/>
              </a:ext>
            </a:extLst>
          </p:cNvPr>
          <p:cNvSpPr txBox="1"/>
          <p:nvPr/>
        </p:nvSpPr>
        <p:spPr>
          <a:xfrm>
            <a:off x="6845172" y="5185485"/>
            <a:ext cx="503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Sun’s group SWR adaptive grid code from 2009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SMR -&gt; TMR -&gt; DMR w. increasing shock Mach number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8799-AE61-31CA-B923-4F40A009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4072" y="6196901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E979B2-6BF5-4B4C-8335-AC913F79133D}" type="slidenum">
              <a:rPr kumimoji="0" lang="en-MY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MY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07" y="46299"/>
            <a:ext cx="10755307" cy="1456267"/>
          </a:xfrm>
        </p:spPr>
        <p:txBody>
          <a:bodyPr>
            <a:normAutofit/>
          </a:bodyPr>
          <a:lstStyle/>
          <a:p>
            <a:r>
              <a:rPr lang="en-US" dirty="0"/>
              <a:t>Shock reflection configurations in steady flow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C5114-06E9-4E22-AA77-1A292AB41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08" b="32013"/>
          <a:stretch/>
        </p:blipFill>
        <p:spPr>
          <a:xfrm>
            <a:off x="5989480" y="1338658"/>
            <a:ext cx="6147098" cy="342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B47B9F-64F5-2F54-0C2F-617BE556E254}"/>
              </a:ext>
            </a:extLst>
          </p:cNvPr>
          <p:cNvSpPr txBox="1"/>
          <p:nvPr/>
        </p:nvSpPr>
        <p:spPr>
          <a:xfrm>
            <a:off x="6389298" y="5102917"/>
            <a:ext cx="55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Mach reflection (more generally as irregular reflection)</a:t>
            </a:r>
          </a:p>
          <a:p>
            <a:r>
              <a:rPr lang="en-MY" dirty="0"/>
              <a:t>Three-shock confluence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060D8-FEE3-5E43-FB49-F87F947C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8658"/>
            <a:ext cx="5989480" cy="3417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BB8B05-2BC2-2553-C644-10020AF7054C}"/>
              </a:ext>
            </a:extLst>
          </p:cNvPr>
          <p:cNvSpPr txBox="1"/>
          <p:nvPr/>
        </p:nvSpPr>
        <p:spPr>
          <a:xfrm>
            <a:off x="60385" y="5102917"/>
            <a:ext cx="685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Regular reflection (similar to specular reflection for light waves)</a:t>
            </a:r>
          </a:p>
          <a:p>
            <a:r>
              <a:rPr lang="en-MY" dirty="0"/>
              <a:t>Two-shock confluence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17003A-48D1-219C-2875-0312AC7BA53D}"/>
                  </a:ext>
                </a:extLst>
              </p:cNvPr>
              <p:cNvSpPr txBox="1"/>
              <p:nvPr/>
            </p:nvSpPr>
            <p:spPr>
              <a:xfrm>
                <a:off x="905252" y="1356770"/>
                <a:ext cx="6744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dirty="0">
                    <a:solidFill>
                      <a:schemeClr val="bg1"/>
                    </a:solidFill>
                  </a:rPr>
                  <a:t>Supersonic flow from LEFT to RIGHT, turned by a wedge with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MY" dirty="0"/>
                  <a:t>,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17003A-48D1-219C-2875-0312AC7BA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2" y="1356770"/>
                <a:ext cx="6744944" cy="369332"/>
              </a:xfrm>
              <a:prstGeom prst="rect">
                <a:avLst/>
              </a:prstGeom>
              <a:blipFill>
                <a:blip r:embed="rId5"/>
                <a:stretch>
                  <a:fillRect l="-723" t="-10000" r="-632" b="-26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E0CB14-4949-5948-BA0F-037B7E847977}"/>
                  </a:ext>
                </a:extLst>
              </p14:cNvPr>
              <p14:cNvContentPartPr/>
              <p14:nvPr/>
            </p14:nvContentPartPr>
            <p14:xfrm>
              <a:off x="7004459" y="1802724"/>
              <a:ext cx="2408040" cy="251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E0CB14-4949-5948-BA0F-037B7E847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0459" y="1694724"/>
                <a:ext cx="2515680" cy="27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29AA40-33C0-C943-F0AC-350719B25466}"/>
                  </a:ext>
                </a:extLst>
              </p14:cNvPr>
              <p14:cNvContentPartPr/>
              <p14:nvPr/>
            </p14:nvContentPartPr>
            <p14:xfrm>
              <a:off x="9143939" y="3006564"/>
              <a:ext cx="808200" cy="52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29AA40-33C0-C943-F0AC-350719B254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0299" y="2898924"/>
                <a:ext cx="91584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9A7618-DDBC-79B5-8F69-1784F10D6C87}"/>
                  </a:ext>
                </a:extLst>
              </p14:cNvPr>
              <p14:cNvContentPartPr/>
              <p14:nvPr/>
            </p14:nvContentPartPr>
            <p14:xfrm>
              <a:off x="11162459" y="97436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9A7618-DDBC-79B5-8F69-1784F10D6C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08819" y="86672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0B989B-B804-5BAB-03E2-D246C6A0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CB603-42D7-4D70-BF79-C458BC22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055"/>
            <a:ext cx="5526054" cy="3680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23356-FCB1-4AE1-840C-2BC983258A8A}"/>
              </a:ext>
            </a:extLst>
          </p:cNvPr>
          <p:cNvSpPr txBox="1"/>
          <p:nvPr/>
        </p:nvSpPr>
        <p:spPr>
          <a:xfrm>
            <a:off x="1135924" y="5256031"/>
            <a:ext cx="368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of Li &amp; Ben-</a:t>
            </a:r>
            <a:r>
              <a:rPr lang="en-US" sz="2000" dirty="0" err="1"/>
              <a:t>Dor</a:t>
            </a:r>
            <a:r>
              <a:rPr lang="en-US" sz="2000" dirty="0"/>
              <a:t> (1997)</a:t>
            </a:r>
            <a:endParaRPr lang="en-A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9489E-4BB5-4C76-A60E-22B85F43EAE6}"/>
              </a:ext>
            </a:extLst>
          </p:cNvPr>
          <p:cNvSpPr txBox="1"/>
          <p:nvPr/>
        </p:nvSpPr>
        <p:spPr>
          <a:xfrm>
            <a:off x="91440" y="498948"/>
            <a:ext cx="6004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PLANAR MACH REFLECTION WITH FLOWS BETWEEN WEDGES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EAF3E-24AE-46D3-8C87-CEF8CFE092A0}"/>
              </a:ext>
            </a:extLst>
          </p:cNvPr>
          <p:cNvSpPr txBox="1"/>
          <p:nvPr/>
        </p:nvSpPr>
        <p:spPr>
          <a:xfrm>
            <a:off x="6096000" y="505327"/>
            <a:ext cx="5204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PLANAR MACH REFLECTION WITH FLOWS INSIDE NOZZLES/JETS</a:t>
            </a:r>
            <a:endParaRPr lang="en-AU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19576-B5E9-4DF2-B902-5E14A4F99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74" b="35166"/>
          <a:stretch/>
        </p:blipFill>
        <p:spPr>
          <a:xfrm>
            <a:off x="5849381" y="1465813"/>
            <a:ext cx="6251179" cy="3680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8AD74A-5F16-7D81-7D4C-E547A589E4B0}"/>
              </a:ext>
            </a:extLst>
          </p:cNvPr>
          <p:cNvSpPr txBox="1"/>
          <p:nvPr/>
        </p:nvSpPr>
        <p:spPr>
          <a:xfrm>
            <a:off x="7104765" y="5265593"/>
            <a:ext cx="457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Hadjadj</a:t>
            </a:r>
            <a:r>
              <a:rPr lang="en-US" sz="2000" dirty="0"/>
              <a:t>, Ivanov and </a:t>
            </a:r>
            <a:r>
              <a:rPr lang="en-US" sz="2000" dirty="0" err="1"/>
              <a:t>Kudryatsev</a:t>
            </a:r>
            <a:r>
              <a:rPr lang="en-US" sz="2000" dirty="0"/>
              <a:t> (2004)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C2802-7046-096D-26D5-A9DE84715437}"/>
              </a:ext>
            </a:extLst>
          </p:cNvPr>
          <p:cNvSpPr txBox="1"/>
          <p:nvPr/>
        </p:nvSpPr>
        <p:spPr>
          <a:xfrm>
            <a:off x="111851" y="5665703"/>
            <a:ext cx="1147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Other planar models: Mouton &amp; Hornung (2007,2008), Gao &amp; Wu (2010), Bai &amp; Wu (2017) ,Roy &amp; </a:t>
            </a:r>
            <a:r>
              <a:rPr lang="en-US" sz="1600" i="1" dirty="0" err="1"/>
              <a:t>Gopalapillai</a:t>
            </a:r>
            <a:r>
              <a:rPr lang="en-US" sz="1600" i="1" dirty="0"/>
              <a:t> (2019)</a:t>
            </a:r>
          </a:p>
          <a:p>
            <a:endParaRPr lang="en-US" sz="1600" i="1" dirty="0"/>
          </a:p>
          <a:p>
            <a:r>
              <a:rPr lang="en-US" sz="1600" i="1" dirty="0"/>
              <a:t>Later models extended on earlier ones by incorporating prediction of asymmetric shocks, and secondary wave effects. </a:t>
            </a:r>
            <a:endParaRPr lang="en-AU" sz="16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097D-D7BA-3864-B2AF-C5F8710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169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B911-F1E2-FA68-0480-F2C624FE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6" y="43921"/>
            <a:ext cx="10670720" cy="1456267"/>
          </a:xfrm>
        </p:spPr>
        <p:txBody>
          <a:bodyPr/>
          <a:lstStyle/>
          <a:p>
            <a:r>
              <a:rPr lang="en-MY" dirty="0"/>
              <a:t>Theoretical transition boundaries between planar symmetric steady MR and 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8DDC2-C378-1D6E-84E6-595B2612A281}"/>
                  </a:ext>
                </a:extLst>
              </p:cNvPr>
              <p:cNvSpPr txBox="1"/>
              <p:nvPr/>
            </p:nvSpPr>
            <p:spPr>
              <a:xfrm>
                <a:off x="6677337" y="1358192"/>
                <a:ext cx="551466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MY" b="1" dirty="0"/>
                  <a:t> is the von Neumann criterion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MY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MY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b="1" dirty="0"/>
                  <a:t> is the detachment criterion</a:t>
                </a:r>
              </a:p>
              <a:p>
                <a:r>
                  <a:rPr lang="en-MY" dirty="0"/>
                  <a:t>Region between the two criteria is called the dual-solution domain (DSD). </a:t>
                </a:r>
              </a:p>
              <a:p>
                <a:r>
                  <a:rPr lang="en-MY" dirty="0"/>
                  <a:t>There are many other criterions, but these are the two most celebrated ones (see Mouton, 2009).</a:t>
                </a:r>
              </a:p>
              <a:p>
                <a:endParaRPr lang="en-MY" dirty="0"/>
              </a:p>
              <a:p>
                <a:r>
                  <a:rPr lang="en-MY" b="1" u="sng" dirty="0"/>
                  <a:t>Standard shock theory regime</a:t>
                </a:r>
                <a:endParaRPr lang="en-MY" dirty="0"/>
              </a:p>
              <a:p>
                <a:r>
                  <a:rPr lang="en-MY" dirty="0" err="1"/>
                  <a:t>DiMR</a:t>
                </a:r>
                <a:r>
                  <a:rPr lang="en-MY" dirty="0"/>
                  <a:t> – Direct Mach Reflection (standard 3-ST)</a:t>
                </a:r>
              </a:p>
              <a:p>
                <a:r>
                  <a:rPr lang="en-MY" dirty="0" err="1"/>
                  <a:t>StMR</a:t>
                </a:r>
                <a:r>
                  <a:rPr lang="en-MY" dirty="0"/>
                  <a:t> – Stationary Mach Reflection (standard 3-ST)</a:t>
                </a:r>
              </a:p>
              <a:p>
                <a:r>
                  <a:rPr lang="en-MY" dirty="0" err="1"/>
                  <a:t>InMR</a:t>
                </a:r>
                <a:r>
                  <a:rPr lang="en-MY" dirty="0"/>
                  <a:t> – Inverse/Inverted Mach Reflection (standard 3-ST)</a:t>
                </a:r>
              </a:p>
              <a:p>
                <a:r>
                  <a:rPr lang="en-MY" dirty="0" err="1"/>
                  <a:t>wRR</a:t>
                </a:r>
                <a:r>
                  <a:rPr lang="en-MY" dirty="0"/>
                  <a:t> -  weak Regular reflection (2-ST)</a:t>
                </a:r>
              </a:p>
              <a:p>
                <a:r>
                  <a:rPr lang="en-MY" dirty="0" err="1"/>
                  <a:t>sRR</a:t>
                </a:r>
                <a:r>
                  <a:rPr lang="en-MY" dirty="0"/>
                  <a:t> – strong Regular reflection (2-ST)</a:t>
                </a:r>
              </a:p>
              <a:p>
                <a:endParaRPr lang="en-MY" dirty="0"/>
              </a:p>
              <a:p>
                <a:r>
                  <a:rPr lang="en-MY" b="1" u="sng" dirty="0"/>
                  <a:t>Von Neumann Paradox weak shock regime</a:t>
                </a:r>
              </a:p>
              <a:p>
                <a:r>
                  <a:rPr lang="en-MY" dirty="0"/>
                  <a:t>GR – </a:t>
                </a:r>
                <a:r>
                  <a:rPr lang="en-MY" dirty="0" err="1"/>
                  <a:t>Guderley</a:t>
                </a:r>
                <a:r>
                  <a:rPr lang="en-MY" dirty="0"/>
                  <a:t> Reflection (4-WT) </a:t>
                </a:r>
              </a:p>
              <a:p>
                <a:r>
                  <a:rPr lang="en-MY" dirty="0"/>
                  <a:t>VR – </a:t>
                </a:r>
                <a:r>
                  <a:rPr lang="en-MY" dirty="0" err="1"/>
                  <a:t>Vasilev</a:t>
                </a:r>
                <a:r>
                  <a:rPr lang="en-MY" dirty="0"/>
                  <a:t> Reflection (4-WT)</a:t>
                </a:r>
              </a:p>
              <a:p>
                <a:r>
                  <a:rPr lang="en-MY" dirty="0" err="1"/>
                  <a:t>vNR</a:t>
                </a:r>
                <a:r>
                  <a:rPr lang="en-MY" dirty="0"/>
                  <a:t> – Von Neumann reflection (non-standard 3-ST)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8DDC2-C378-1D6E-84E6-595B2612A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37" y="1358192"/>
                <a:ext cx="5514663" cy="5078313"/>
              </a:xfrm>
              <a:prstGeom prst="rect">
                <a:avLst/>
              </a:prstGeom>
              <a:blipFill>
                <a:blip r:embed="rId2"/>
                <a:stretch>
                  <a:fillRect l="-884" t="-720" r="-110" b="-96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DA54FE-2362-3497-690E-BC7FF059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299"/>
            <a:ext cx="6637608" cy="49782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DCB49-E65D-C41B-B1EB-A6237209C167}"/>
              </a:ext>
            </a:extLst>
          </p:cNvPr>
          <p:cNvSpPr txBox="1"/>
          <p:nvPr/>
        </p:nvSpPr>
        <p:spPr>
          <a:xfrm>
            <a:off x="891881" y="3274181"/>
            <a:ext cx="175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</a:rPr>
              <a:t>GR, VR, </a:t>
            </a:r>
          </a:p>
          <a:p>
            <a:r>
              <a:rPr lang="en-MY" sz="1600" dirty="0">
                <a:solidFill>
                  <a:schemeClr val="bg1"/>
                </a:solidFill>
              </a:rPr>
              <a:t>or </a:t>
            </a:r>
            <a:r>
              <a:rPr lang="en-MY" sz="1600" dirty="0" err="1">
                <a:solidFill>
                  <a:schemeClr val="bg1"/>
                </a:solidFill>
              </a:rPr>
              <a:t>vNR</a:t>
            </a:r>
            <a:endParaRPr lang="en-MY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A96CEA-3BD0-0A98-318C-112D1D6CFF04}"/>
                  </a:ext>
                </a:extLst>
              </p14:cNvPr>
              <p14:cNvContentPartPr/>
              <p14:nvPr/>
            </p14:nvContentPartPr>
            <p14:xfrm>
              <a:off x="3157139" y="273440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A96CEA-3BD0-0A98-318C-112D1D6CFF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3499" y="26264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24BC55-3BE8-9348-9E29-41AF9EB16809}"/>
                  </a:ext>
                </a:extLst>
              </p14:cNvPr>
              <p14:cNvContentPartPr/>
              <p14:nvPr/>
            </p14:nvContentPartPr>
            <p14:xfrm>
              <a:off x="2884979" y="2699484"/>
              <a:ext cx="140976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24BC55-3BE8-9348-9E29-41AF9EB168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0979" y="2591484"/>
                <a:ext cx="15174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2E544B-383A-C87F-F736-7CCDA24EB360}"/>
                  </a:ext>
                </a:extLst>
              </p14:cNvPr>
              <p14:cNvContentPartPr/>
              <p14:nvPr/>
            </p14:nvContentPartPr>
            <p14:xfrm>
              <a:off x="5804219" y="4190244"/>
              <a:ext cx="27720" cy="58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2E544B-383A-C87F-F736-7CCDA24EB3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50579" y="4082244"/>
                <a:ext cx="13536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952A03-C08E-EE4C-ABF6-718BB0F02062}"/>
                  </a:ext>
                </a:extLst>
              </p14:cNvPr>
              <p14:cNvContentPartPr/>
              <p14:nvPr/>
            </p14:nvContentPartPr>
            <p14:xfrm>
              <a:off x="3148499" y="5244684"/>
              <a:ext cx="1662480" cy="328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952A03-C08E-EE4C-ABF6-718BB0F020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4859" y="5137044"/>
                <a:ext cx="17701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577EC1-F4D3-5ABB-5760-827D6AE5B7F1}"/>
                  </a:ext>
                </a:extLst>
              </p14:cNvPr>
              <p14:cNvContentPartPr/>
              <p14:nvPr/>
            </p14:nvContentPartPr>
            <p14:xfrm>
              <a:off x="1275779" y="4301124"/>
              <a:ext cx="105480" cy="883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577EC1-F4D3-5ABB-5760-827D6AE5B7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2139" y="4193484"/>
                <a:ext cx="21312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4EB0D0-DA0F-7A9D-2DCC-04FCE92C0348}"/>
                  </a:ext>
                </a:extLst>
              </p14:cNvPr>
              <p14:cNvContentPartPr/>
              <p14:nvPr/>
            </p14:nvContentPartPr>
            <p14:xfrm>
              <a:off x="11999459" y="123320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4EB0D0-DA0F-7A9D-2DCC-04FCE92C03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45459" y="112556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81BF5-ED2A-7BDE-F84D-E99EB53F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9B2-6BF5-4B4C-8335-AC913F79133D}" type="slidenum">
              <a:rPr lang="en-MY" smtClean="0"/>
              <a:t>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158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C7533A-454F-696E-2E17-E4FB06C1D54B}"/>
              </a:ext>
            </a:extLst>
          </p:cNvPr>
          <p:cNvSpPr txBox="1"/>
          <p:nvPr/>
        </p:nvSpPr>
        <p:spPr>
          <a:xfrm>
            <a:off x="428296" y="983848"/>
            <a:ext cx="11335407" cy="46812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F62CBE-1D45-84E0-0C01-F6CB5B6465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8296" y="0"/>
                <a:ext cx="11335407" cy="86019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MY" cap="none" dirty="0"/>
                  <a:t>Oblique Shock Polar Theory In The Pressure-deflection </a:t>
                </a:r>
                <a14:m>
                  <m:oMath xmlns:m="http://schemas.openxmlformats.org/officeDocument/2006/math">
                    <m:r>
                      <a:rPr lang="en-MY" b="0" i="1" cap="none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MY" b="0" i="1" cap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MY" b="0" i="1" cap="none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r>
                      <a:rPr lang="en-MY" b="0" i="1" cap="none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MY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cap="none" dirty="0"/>
                  <a:t> Plane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F62CBE-1D45-84E0-0C01-F6CB5B646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8296" y="0"/>
                <a:ext cx="11335407" cy="860197"/>
              </a:xfrm>
              <a:blipFill>
                <a:blip r:embed="rId2"/>
                <a:stretch>
                  <a:fillRect l="-1344" b="-780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08D216C-841D-A600-6ABC-BBD5074760C7}"/>
              </a:ext>
            </a:extLst>
          </p:cNvPr>
          <p:cNvSpPr txBox="1"/>
          <p:nvPr/>
        </p:nvSpPr>
        <p:spPr>
          <a:xfrm>
            <a:off x="624046" y="5233872"/>
            <a:ext cx="98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Expressions for </a:t>
            </a:r>
            <a:r>
              <a:rPr kumimoji="0" lang="en-MY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Crocco</a:t>
            </a:r>
            <a:r>
              <a:rPr kumimoji="0" lang="en-M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Thomas </a:t>
            </a:r>
            <a:r>
              <a:rPr kumimoji="0" lang="en-MY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en-M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found in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Mölder</a:t>
            </a:r>
            <a:r>
              <a:rPr kumimoji="0" lang="en-M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’s thesis (2012) and </a:t>
            </a:r>
            <a:r>
              <a:rPr kumimoji="0" lang="en-MY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Silnikov</a:t>
            </a:r>
            <a:r>
              <a:rPr kumimoji="0" lang="en-M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n-MY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Chernyshov</a:t>
            </a:r>
            <a:r>
              <a:rPr kumimoji="0" lang="en-MY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(2017)</a:t>
            </a:r>
          </a:p>
        </p:txBody>
      </p:sp>
      <p:pic>
        <p:nvPicPr>
          <p:cNvPr id="24" name="Content Placeholder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60EE1D-74BF-378B-3ACD-14AF761A7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" y="1100869"/>
            <a:ext cx="6243969" cy="4162646"/>
          </a:xfrm>
        </p:spPr>
      </p:pic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0B1FF1-AA9E-6AA5-DC63-D8C0F760E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64" y="1169482"/>
            <a:ext cx="6038133" cy="40254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CBDFE4-AC29-8AC4-A799-D9A7AB024142}"/>
              </a:ext>
            </a:extLst>
          </p:cNvPr>
          <p:cNvSpPr txBox="1"/>
          <p:nvPr/>
        </p:nvSpPr>
        <p:spPr>
          <a:xfrm>
            <a:off x="740778" y="936091"/>
            <a:ext cx="634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Representative polar for von Neumann criterion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24BB9D-8F8E-320F-9BC1-47D712DBD1A8}"/>
              </a:ext>
            </a:extLst>
          </p:cNvPr>
          <p:cNvSpPr txBox="1"/>
          <p:nvPr/>
        </p:nvSpPr>
        <p:spPr>
          <a:xfrm>
            <a:off x="6371291" y="952217"/>
            <a:ext cx="634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Representative polar for detachment criterion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8E1C6-8992-33C6-C9BC-D8198C30B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00" y="2530947"/>
            <a:ext cx="1616483" cy="651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D7C94-A318-25E7-CC6C-024CC17C7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028" y="1690663"/>
            <a:ext cx="1673373" cy="617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D7F55-FCD3-9C92-3EC8-9549E130003E}"/>
              </a:ext>
            </a:extLst>
          </p:cNvPr>
          <p:cNvSpPr txBox="1"/>
          <p:nvPr/>
        </p:nvSpPr>
        <p:spPr>
          <a:xfrm>
            <a:off x="9233388" y="4853769"/>
            <a:ext cx="310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deflection angle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350E08-64F1-8C5B-8443-E5884F298DDE}"/>
              </a:ext>
            </a:extLst>
          </p:cNvPr>
          <p:cNvCxnSpPr/>
          <p:nvPr/>
        </p:nvCxnSpPr>
        <p:spPr>
          <a:xfrm>
            <a:off x="4054415" y="4278702"/>
            <a:ext cx="0" cy="47445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CF938-9781-2E9C-1386-D0FD1528BCC8}"/>
              </a:ext>
            </a:extLst>
          </p:cNvPr>
          <p:cNvCxnSpPr>
            <a:cxnSpLocks/>
          </p:cNvCxnSpPr>
          <p:nvPr/>
        </p:nvCxnSpPr>
        <p:spPr>
          <a:xfrm>
            <a:off x="9857117" y="4123426"/>
            <a:ext cx="0" cy="56071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A7EA9C-070B-814D-5745-BF7C17ACD225}"/>
                  </a:ext>
                </a:extLst>
              </p:cNvPr>
              <p:cNvSpPr txBox="1"/>
              <p:nvPr/>
            </p:nvSpPr>
            <p:spPr>
              <a:xfrm>
                <a:off x="3912242" y="4353612"/>
                <a:ext cx="79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MY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MY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MY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kumimoji="0" lang="en-MY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A7EA9C-070B-814D-5745-BF7C17ACD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42" y="4353612"/>
                <a:ext cx="7977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934DFC-CAFE-EBCC-C82D-E221C5317EA3}"/>
                  </a:ext>
                </a:extLst>
              </p:cNvPr>
              <p:cNvSpPr txBox="1"/>
              <p:nvPr/>
            </p:nvSpPr>
            <p:spPr>
              <a:xfrm>
                <a:off x="9720850" y="4224000"/>
                <a:ext cx="742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MY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MY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MY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kumimoji="0" lang="en-MY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934DFC-CAFE-EBCC-C82D-E221C5317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50" y="4224000"/>
                <a:ext cx="7426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36D4E3D-83FB-4162-2073-8ACBE8B943B4}"/>
              </a:ext>
            </a:extLst>
          </p:cNvPr>
          <p:cNvSpPr txBox="1"/>
          <p:nvPr/>
        </p:nvSpPr>
        <p:spPr>
          <a:xfrm>
            <a:off x="3710080" y="4925815"/>
            <a:ext cx="310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deflection angle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5063-63BD-3D48-12D0-70C9293E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E979B2-6BF5-4B4C-8335-AC913F79133D}" type="slidenum">
              <a:rPr kumimoji="0" lang="en-MY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MY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3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466A-1305-24FD-219A-27B9DF2C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193409"/>
            <a:ext cx="10131425" cy="1456267"/>
          </a:xfrm>
        </p:spPr>
        <p:txBody>
          <a:bodyPr/>
          <a:lstStyle/>
          <a:p>
            <a:r>
              <a:rPr lang="en-MY" dirty="0"/>
              <a:t>Dual solution domain hysteresis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93FBB-8E0F-EBB3-65C5-183B3B198CA9}"/>
              </a:ext>
            </a:extLst>
          </p:cNvPr>
          <p:cNvSpPr txBox="1"/>
          <p:nvPr/>
        </p:nvSpPr>
        <p:spPr>
          <a:xfrm>
            <a:off x="983932" y="799913"/>
            <a:ext cx="92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DSD, both MR and RR are possible in theory (according to the </a:t>
            </a:r>
            <a:r>
              <a:rPr kumimoji="0" lang="en-MY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vN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d criterion in 3-ST)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A5AD6-A37E-282C-DB6C-1F3AF13C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57" y="1329265"/>
            <a:ext cx="6669430" cy="5414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2A5C2-517F-ABEE-6770-3A998A005E6E}"/>
              </a:ext>
            </a:extLst>
          </p:cNvPr>
          <p:cNvSpPr txBox="1"/>
          <p:nvPr/>
        </p:nvSpPr>
        <p:spPr>
          <a:xfrm>
            <a:off x="9675574" y="4469891"/>
            <a:ext cx="2303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HLLC approximate Riemann solver, simulation from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Paramanantham</a:t>
            </a:r>
            <a:r>
              <a:rPr kumimoji="0" lang="en-MY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MY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Janakiram</a:t>
            </a:r>
            <a:r>
              <a:rPr kumimoji="0" lang="en-MY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MY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Gopalapillai</a:t>
            </a:r>
            <a:r>
              <a:rPr kumimoji="0" lang="en-MY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(2022,JFM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3E359-B98F-8418-D76F-BACBF8B6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715" y="5824393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E979B2-6BF5-4B4C-8335-AC913F79133D}" type="slidenum">
              <a:rPr kumimoji="0" lang="en-MY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MY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79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C569-D04A-9647-3E9B-1B7F9FAC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MY" dirty="0"/>
              <a:t>Dual solution domain hysteresis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8E06-F51F-0AA8-A940-F0850D60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6267"/>
            <a:ext cx="10256519" cy="4680764"/>
          </a:xfrm>
        </p:spPr>
        <p:txBody>
          <a:bodyPr>
            <a:normAutofit fontScale="25000" lnSpcReduction="20000"/>
          </a:bodyPr>
          <a:lstStyle/>
          <a:p>
            <a:r>
              <a:rPr lang="en-MY" sz="9600" dirty="0"/>
              <a:t>Possibility of an MR &lt;-&gt; RR hysteresis pattern was first hypothesised by Hornung, </a:t>
            </a:r>
            <a:r>
              <a:rPr lang="en-MY" sz="9600" dirty="0" err="1"/>
              <a:t>Oertel</a:t>
            </a:r>
            <a:r>
              <a:rPr lang="en-MY" sz="9600" dirty="0"/>
              <a:t> &amp; </a:t>
            </a:r>
            <a:r>
              <a:rPr lang="en-MY" sz="9600" dirty="0" err="1"/>
              <a:t>Sandeman</a:t>
            </a:r>
            <a:r>
              <a:rPr lang="en-MY" sz="9600" dirty="0"/>
              <a:t> (1979) based on results from the T3 Stalker Tunnel at ANU and experiments in Sydney by Henderson &amp; </a:t>
            </a:r>
            <a:r>
              <a:rPr lang="en-MY" sz="9600" dirty="0" err="1"/>
              <a:t>Lozzi</a:t>
            </a:r>
            <a:r>
              <a:rPr lang="en-MY" sz="9600" dirty="0"/>
              <a:t> (1975), but they never observed RR above the </a:t>
            </a:r>
            <a:r>
              <a:rPr lang="en-MY" sz="9600" dirty="0" err="1"/>
              <a:t>vN</a:t>
            </a:r>
            <a:r>
              <a:rPr lang="en-MY" sz="9600" dirty="0"/>
              <a:t> condition</a:t>
            </a:r>
          </a:p>
          <a:p>
            <a:r>
              <a:rPr lang="en-MY" sz="9600" dirty="0"/>
              <a:t>Experimental efforts followed (Henderson &amp; </a:t>
            </a:r>
            <a:r>
              <a:rPr lang="en-MY" sz="9600" dirty="0" err="1"/>
              <a:t>Lozzi</a:t>
            </a:r>
            <a:r>
              <a:rPr lang="en-MY" sz="9600" dirty="0"/>
              <a:t>, 1979), (Hornung &amp; Robinson, 1982), (Fomin et al., 1996), but could not detect the RR wave configuration in the DSD. </a:t>
            </a:r>
          </a:p>
          <a:p>
            <a:r>
              <a:rPr lang="en-MY" sz="9600" dirty="0" err="1"/>
              <a:t>Chpoun</a:t>
            </a:r>
            <a:r>
              <a:rPr lang="en-MY" sz="9600" dirty="0"/>
              <a:t> et al. (1995) found hysteresis but results contaminated by 3-D edge effects according to Skews et al. (2000) and Fomin et al. (1996). </a:t>
            </a:r>
          </a:p>
          <a:p>
            <a:r>
              <a:rPr lang="en-MY" sz="9600" dirty="0"/>
              <a:t>There were strong numerical evidence, Riemann solvers by </a:t>
            </a:r>
            <a:r>
              <a:rPr lang="en-MY" sz="9600" dirty="0" err="1"/>
              <a:t>Chpoun</a:t>
            </a:r>
            <a:r>
              <a:rPr lang="en-MY" sz="9600" dirty="0"/>
              <a:t> et al. (1995), </a:t>
            </a:r>
            <a:r>
              <a:rPr lang="en-MY" sz="9600" dirty="0" err="1"/>
              <a:t>Vuillon</a:t>
            </a:r>
            <a:r>
              <a:rPr lang="en-MY" sz="9600" dirty="0"/>
              <a:t> et al. (1996) &amp; DSMC from Ivanov et al.  (1997)  with the early SMILE code. </a:t>
            </a:r>
          </a:p>
          <a:p>
            <a:r>
              <a:rPr lang="en-MY" sz="9600" dirty="0"/>
              <a:t>Depending on who one asks, the DSD problem has either been “resolved” as summarised in Ben </a:t>
            </a:r>
            <a:r>
              <a:rPr lang="en-MY" sz="9600" dirty="0" err="1"/>
              <a:t>Dor</a:t>
            </a:r>
            <a:r>
              <a:rPr lang="en-MY" sz="9600" dirty="0"/>
              <a:t> et al. (2002) &amp; more investigations by Mouton &amp; Hornung (2007, 2008), or still remains to be solved.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5FA9-71CE-C640-D083-85A4CE05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E979B2-6BF5-4B4C-8335-AC913F79133D}" type="slidenum">
              <a:rPr kumimoji="0" lang="en-MY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MY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41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AB84-B322-E4BA-CAFA-E2ED4A20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05" y="255037"/>
            <a:ext cx="10131425" cy="1456267"/>
          </a:xfrm>
        </p:spPr>
        <p:txBody>
          <a:bodyPr/>
          <a:lstStyle/>
          <a:p>
            <a:r>
              <a:rPr lang="en-MY" dirty="0"/>
              <a:t>Resolving the Von </a:t>
            </a:r>
            <a:r>
              <a:rPr lang="en-MY" dirty="0" err="1"/>
              <a:t>neumann</a:t>
            </a:r>
            <a:r>
              <a:rPr lang="en-MY" dirty="0"/>
              <a:t> paradox in weak shock reflection: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3A9A-6A55-ED00-ACEE-B7421105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" y="1621957"/>
            <a:ext cx="8436634" cy="4468292"/>
          </a:xfrm>
        </p:spPr>
        <p:txBody>
          <a:bodyPr>
            <a:normAutofit lnSpcReduction="10000"/>
          </a:bodyPr>
          <a:lstStyle/>
          <a:p>
            <a:r>
              <a:rPr lang="en-MY" sz="2000" dirty="0"/>
              <a:t>There is a region in shock-polar theory, where von Neumann three shock theory yields no results but experimental evidence shows an MR configuration.</a:t>
            </a:r>
          </a:p>
          <a:p>
            <a:r>
              <a:rPr lang="en-MY" sz="2000" dirty="0"/>
              <a:t>Here the shock structure can be either von Neumann reflection (</a:t>
            </a:r>
            <a:r>
              <a:rPr lang="en-MY" sz="2000" dirty="0" err="1"/>
              <a:t>vNR</a:t>
            </a:r>
            <a:r>
              <a:rPr lang="en-MY" sz="2000" dirty="0"/>
              <a:t>), </a:t>
            </a:r>
            <a:r>
              <a:rPr lang="en-MY" sz="2000" dirty="0" err="1"/>
              <a:t>Guderley</a:t>
            </a:r>
            <a:r>
              <a:rPr lang="en-MY" sz="2000" dirty="0"/>
              <a:t> reflection (GR) or </a:t>
            </a:r>
            <a:r>
              <a:rPr lang="en-MY" sz="2000" dirty="0" err="1"/>
              <a:t>Vasilev</a:t>
            </a:r>
            <a:r>
              <a:rPr lang="en-MY" sz="2000" dirty="0"/>
              <a:t> reflection (VR)</a:t>
            </a:r>
          </a:p>
          <a:p>
            <a:r>
              <a:rPr lang="en-MY" sz="2000" dirty="0"/>
              <a:t>GR was first predicted by </a:t>
            </a:r>
            <a:r>
              <a:rPr lang="en-MY" sz="2000" dirty="0" err="1"/>
              <a:t>Guderley</a:t>
            </a:r>
            <a:r>
              <a:rPr lang="en-MY" sz="2000" dirty="0"/>
              <a:t> in the 50s. But he did not account for the fact that the flow behind the Mach stem can be subsonic, and used the hodograph form of the </a:t>
            </a:r>
            <a:r>
              <a:rPr lang="en-MY" sz="2000" dirty="0" err="1"/>
              <a:t>Tricomi</a:t>
            </a:r>
            <a:r>
              <a:rPr lang="en-MY" sz="2000" dirty="0"/>
              <a:t> equations. </a:t>
            </a:r>
          </a:p>
          <a:p>
            <a:r>
              <a:rPr lang="en-MY" sz="2000" dirty="0"/>
              <a:t>First numerical observation made by </a:t>
            </a:r>
            <a:r>
              <a:rPr lang="en-MY" sz="2000" dirty="0" err="1"/>
              <a:t>Collela</a:t>
            </a:r>
            <a:r>
              <a:rPr lang="en-MY" sz="2000" dirty="0"/>
              <a:t> &amp; Henderson and Henderson, </a:t>
            </a:r>
            <a:r>
              <a:rPr lang="en-MY" sz="2000" dirty="0" err="1"/>
              <a:t>Collela</a:t>
            </a:r>
            <a:r>
              <a:rPr lang="en-MY" sz="2000" dirty="0"/>
              <a:t> and Puckett in the early 90s, using experiments in Sydney and an adaptive unstructured Godunov flux code. </a:t>
            </a:r>
          </a:p>
          <a:p>
            <a:r>
              <a:rPr lang="en-MY" sz="2000" dirty="0"/>
              <a:t>Followed by many observations of the </a:t>
            </a:r>
            <a:r>
              <a:rPr lang="en-MY" sz="2000" dirty="0" err="1"/>
              <a:t>Guderley</a:t>
            </a:r>
            <a:r>
              <a:rPr lang="en-MY" sz="2000" dirty="0"/>
              <a:t> reflection and </a:t>
            </a:r>
            <a:r>
              <a:rPr lang="en-MY" sz="2000" dirty="0" err="1"/>
              <a:t>Vasilev</a:t>
            </a:r>
            <a:r>
              <a:rPr lang="en-MY" sz="2000" dirty="0"/>
              <a:t> reflection and others in numerical codes (</a:t>
            </a:r>
            <a:r>
              <a:rPr lang="en-MY" sz="2000" dirty="0" err="1"/>
              <a:t>Vasi’lev</a:t>
            </a:r>
            <a:r>
              <a:rPr lang="en-MY" sz="2000" dirty="0"/>
              <a:t> &amp; </a:t>
            </a:r>
            <a:r>
              <a:rPr lang="en-MY" sz="2000" dirty="0" err="1"/>
              <a:t>Kraiko</a:t>
            </a:r>
            <a:r>
              <a:rPr lang="en-MY" sz="2000" dirty="0"/>
              <a:t>, 1999) (</a:t>
            </a:r>
            <a:r>
              <a:rPr lang="en-MY" sz="2000" dirty="0" err="1"/>
              <a:t>Tesdall</a:t>
            </a:r>
            <a:r>
              <a:rPr lang="en-MY" sz="2000" dirty="0"/>
              <a:t> &amp; Hunter, 2002) and experiments by Skews &amp; Ashworth (2005)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6194E-DFFB-8AAB-1847-6D01E0DA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7" y="1414067"/>
            <a:ext cx="3180697" cy="4246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13E7D-8FB4-81F4-3066-913C0CF0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E979B2-6BF5-4B4C-8335-AC913F79133D}" type="slidenum">
              <a:rPr kumimoji="0" lang="en-MY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MY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3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30F99B-44BB-44A5-36A4-467A3A60DD63}"/>
              </a:ext>
            </a:extLst>
          </p:cNvPr>
          <p:cNvSpPr txBox="1"/>
          <p:nvPr/>
        </p:nvSpPr>
        <p:spPr>
          <a:xfrm>
            <a:off x="0" y="1954203"/>
            <a:ext cx="12192000" cy="45143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E6A6-406C-5B25-6CEB-B8A8E3B1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2" y="191694"/>
            <a:ext cx="12604042" cy="952231"/>
          </a:xfrm>
        </p:spPr>
        <p:txBody>
          <a:bodyPr>
            <a:normAutofit fontScale="90000"/>
          </a:bodyPr>
          <a:lstStyle/>
          <a:p>
            <a:r>
              <a:rPr lang="en-MY" dirty="0"/>
              <a:t>Resolving the Von </a:t>
            </a:r>
            <a:r>
              <a:rPr lang="en-MY" dirty="0" err="1"/>
              <a:t>neumann</a:t>
            </a:r>
            <a:r>
              <a:rPr lang="en-MY" dirty="0"/>
              <a:t> paradox in weak shock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D0955-19B3-1069-5AC6-639C7E9D5B66}"/>
              </a:ext>
            </a:extLst>
          </p:cNvPr>
          <p:cNvSpPr txBox="1"/>
          <p:nvPr/>
        </p:nvSpPr>
        <p:spPr>
          <a:xfrm>
            <a:off x="533907" y="993346"/>
            <a:ext cx="10755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R-polar either does not intersect the I-polar, or it intersects to the right of it, i.e., no standard solutions via von Neumann theory.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393D3-2AA1-80FB-A378-7B0BEB2EF243}"/>
                  </a:ext>
                </a:extLst>
              </p:cNvPr>
              <p:cNvSpPr txBox="1"/>
              <p:nvPr/>
            </p:nvSpPr>
            <p:spPr>
              <a:xfrm>
                <a:off x="136732" y="5439817"/>
                <a:ext cx="128437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One can prove theoretically via shock polar theory  that the </a:t>
                </a:r>
                <a:r>
                  <a:rPr kumimoji="0" lang="en-MY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vN</a:t>
                </a:r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paradox appears in this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MY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MY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</m:t>
                        </m:r>
                      </m:e>
                      <m:sub>
                        <m:r>
                          <a:rPr kumimoji="0" lang="en-MY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1.2,</a:t>
                </a:r>
                <a14:m>
                  <m:oMath xmlns:m="http://schemas.openxmlformats.org/officeDocument/2006/math">
                    <m:r>
                      <a:rPr kumimoji="0" lang="en-MY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5/3,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MY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MY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MY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sub>
                    </m:sSub>
                    <m:r>
                      <a:rPr kumimoji="0" lang="en-MY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 </m:t>
                    </m:r>
                  </m:oMath>
                </a14:m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This is the von Neumann reflection (</a:t>
                </a:r>
                <a:r>
                  <a:rPr kumimoji="0" lang="en-MY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vNR</a:t>
                </a:r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), </a:t>
                </a:r>
                <a:r>
                  <a:rPr kumimoji="0" lang="en-MY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Guderley</a:t>
                </a:r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reflection (GR), and </a:t>
                </a:r>
                <a:r>
                  <a:rPr kumimoji="0" lang="en-MY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Vasilev</a:t>
                </a:r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reflection (</a:t>
                </a:r>
                <a:r>
                  <a:rPr kumimoji="0" lang="en-MY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vR</a:t>
                </a:r>
                <a:r>
                  <a:rPr kumimoji="0" lang="en-MY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393D3-2AA1-80FB-A378-7B0BEB2E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2" y="5439817"/>
                <a:ext cx="12843767" cy="646331"/>
              </a:xfrm>
              <a:prstGeom prst="rect">
                <a:avLst/>
              </a:prstGeom>
              <a:blipFill>
                <a:blip r:embed="rId2"/>
                <a:stretch>
                  <a:fillRect l="-380" t="-4717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picture containing chart&#10;&#10;Description automatically generated">
            <a:extLst>
              <a:ext uri="{FF2B5EF4-FFF2-40B4-BE49-F238E27FC236}">
                <a16:creationId xmlns:a16="http://schemas.microsoft.com/office/drawing/2014/main" id="{0BAA7923-EC86-F232-9470-B347A3598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68" y="2240264"/>
            <a:ext cx="4557889" cy="3038593"/>
          </a:xfr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0B2FF4A-8253-710C-645E-DF547E4BC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46" y="2257135"/>
            <a:ext cx="4635825" cy="3090549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3498FD-0149-36FF-4929-B9F279ACB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355" y="2279053"/>
            <a:ext cx="4557888" cy="303859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4403D0-C9C2-DCAC-504E-B3F39975869B}"/>
              </a:ext>
            </a:extLst>
          </p:cNvPr>
          <p:cNvCxnSpPr>
            <a:cxnSpLocks/>
          </p:cNvCxnSpPr>
          <p:nvPr/>
        </p:nvCxnSpPr>
        <p:spPr>
          <a:xfrm>
            <a:off x="7567749" y="3605349"/>
            <a:ext cx="55182" cy="1050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BC8C6-6AB2-C803-AE31-03AF8C5E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E979B2-6BF5-4B4C-8335-AC913F79133D}" type="slidenum">
              <a:rPr kumimoji="0" lang="en-MY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MY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353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945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Celestial</vt:lpstr>
      <vt:lpstr>Lecture notes on shock reflection in steady flow</vt:lpstr>
      <vt:lpstr>Shock reflection configurations in steady flow</vt:lpstr>
      <vt:lpstr>PowerPoint Presentation</vt:lpstr>
      <vt:lpstr>Theoretical transition boundaries between planar symmetric steady MR and RR</vt:lpstr>
      <vt:lpstr>Oblique Shock Polar Theory In The Pressure-deflection ((p,) ̃θ) Plane </vt:lpstr>
      <vt:lpstr>Dual solution domain hysteresis</vt:lpstr>
      <vt:lpstr>Dual solution domain hysteresis</vt:lpstr>
      <vt:lpstr>Resolving the Von neumann paradox in weak shock reflection: 2000s</vt:lpstr>
      <vt:lpstr>Resolving the Von neumann paradox in weak shock reflection</vt:lpstr>
      <vt:lpstr>Other branches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on shock reflection in steady flow</dc:title>
  <dc:creator>Justin Kin Jun Hew</dc:creator>
  <cp:lastModifiedBy>Justin Kin Jun Hew</cp:lastModifiedBy>
  <cp:revision>3</cp:revision>
  <dcterms:created xsi:type="dcterms:W3CDTF">2022-10-31T14:03:56Z</dcterms:created>
  <dcterms:modified xsi:type="dcterms:W3CDTF">2022-10-31T14:14:38Z</dcterms:modified>
</cp:coreProperties>
</file>