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06" r:id="rId2"/>
    <p:sldId id="402" r:id="rId3"/>
    <p:sldId id="404" r:id="rId4"/>
    <p:sldId id="405" r:id="rId5"/>
    <p:sldId id="264" r:id="rId6"/>
    <p:sldId id="408" r:id="rId7"/>
    <p:sldId id="407" r:id="rId8"/>
    <p:sldId id="409" r:id="rId9"/>
    <p:sldId id="410" r:id="rId10"/>
    <p:sldId id="411" r:id="rId11"/>
    <p:sldId id="4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30E78-C1FE-4D11-B92A-F6F76B4E8015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CA9E1-DB95-4E16-A885-D2A7516C1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78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D3A73-44A9-4D7E-BE25-A2EA5D4CD2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642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Justin</a:t>
            </a:r>
          </a:p>
          <a:p>
            <a:r>
              <a:rPr lang="en-US" sz="1200">
                <a:solidFill>
                  <a:schemeClr val="accent5"/>
                </a:solidFill>
              </a:rPr>
              <a:t>4 Pillars to Business</a:t>
            </a:r>
          </a:p>
          <a:p>
            <a:endParaRPr lang="en-US" sz="1200">
              <a:solidFill>
                <a:schemeClr val="accent5"/>
              </a:solidFill>
            </a:endParaRPr>
          </a:p>
          <a:p>
            <a:r>
              <a:rPr lang="en-US" sz="1200">
                <a:solidFill>
                  <a:schemeClr val="accent5"/>
                </a:solidFill>
              </a:rPr>
              <a:t>- Marketing</a:t>
            </a:r>
          </a:p>
          <a:p>
            <a:r>
              <a:rPr lang="en-US" sz="1200">
                <a:solidFill>
                  <a:schemeClr val="accent5"/>
                </a:solidFill>
              </a:rPr>
              <a:t>- Finance</a:t>
            </a:r>
          </a:p>
          <a:p>
            <a:r>
              <a:rPr lang="en-US" sz="1200">
                <a:solidFill>
                  <a:schemeClr val="accent5"/>
                </a:solidFill>
              </a:rPr>
              <a:t>- Operations</a:t>
            </a:r>
          </a:p>
          <a:p>
            <a:r>
              <a:rPr lang="en-US" sz="1200">
                <a:solidFill>
                  <a:schemeClr val="accent5"/>
                </a:solidFill>
              </a:rPr>
              <a:t>- Management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D3A73-44A9-4D7E-BE25-A2EA5D4CD2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563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ea2f20f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ea2f20f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4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D3A73-44A9-4D7E-BE25-A2EA5D4CD2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63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D3A73-44A9-4D7E-BE25-A2EA5D4CD2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12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D3A73-44A9-4D7E-BE25-A2EA5D4CD2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844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Justin</a:t>
            </a:r>
          </a:p>
          <a:p>
            <a:r>
              <a:rPr lang="en-US" sz="1200">
                <a:solidFill>
                  <a:schemeClr val="accent5"/>
                </a:solidFill>
              </a:rPr>
              <a:t>4 Pillars to Business</a:t>
            </a:r>
          </a:p>
          <a:p>
            <a:endParaRPr lang="en-US" sz="1200">
              <a:solidFill>
                <a:schemeClr val="accent5"/>
              </a:solidFill>
            </a:endParaRPr>
          </a:p>
          <a:p>
            <a:r>
              <a:rPr lang="en-US" sz="1200">
                <a:solidFill>
                  <a:schemeClr val="accent5"/>
                </a:solidFill>
              </a:rPr>
              <a:t>- Marketing</a:t>
            </a:r>
          </a:p>
          <a:p>
            <a:r>
              <a:rPr lang="en-US" sz="1200">
                <a:solidFill>
                  <a:schemeClr val="accent5"/>
                </a:solidFill>
              </a:rPr>
              <a:t>- Finance</a:t>
            </a:r>
          </a:p>
          <a:p>
            <a:r>
              <a:rPr lang="en-US" sz="1200">
                <a:solidFill>
                  <a:schemeClr val="accent5"/>
                </a:solidFill>
              </a:rPr>
              <a:t>- Operations</a:t>
            </a:r>
          </a:p>
          <a:p>
            <a:r>
              <a:rPr lang="en-US" sz="1200">
                <a:solidFill>
                  <a:schemeClr val="accent5"/>
                </a:solidFill>
              </a:rPr>
              <a:t>- Management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D3A73-44A9-4D7E-BE25-A2EA5D4CD2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364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Justin</a:t>
            </a:r>
          </a:p>
          <a:p>
            <a:r>
              <a:rPr lang="en-US" sz="1200">
                <a:solidFill>
                  <a:schemeClr val="accent5"/>
                </a:solidFill>
              </a:rPr>
              <a:t>4 Pillars to Business</a:t>
            </a:r>
          </a:p>
          <a:p>
            <a:endParaRPr lang="en-US" sz="1200">
              <a:solidFill>
                <a:schemeClr val="accent5"/>
              </a:solidFill>
            </a:endParaRPr>
          </a:p>
          <a:p>
            <a:r>
              <a:rPr lang="en-US" sz="1200">
                <a:solidFill>
                  <a:schemeClr val="accent5"/>
                </a:solidFill>
              </a:rPr>
              <a:t>- Marketing</a:t>
            </a:r>
          </a:p>
          <a:p>
            <a:r>
              <a:rPr lang="en-US" sz="1200">
                <a:solidFill>
                  <a:schemeClr val="accent5"/>
                </a:solidFill>
              </a:rPr>
              <a:t>- Finance</a:t>
            </a:r>
          </a:p>
          <a:p>
            <a:r>
              <a:rPr lang="en-US" sz="1200">
                <a:solidFill>
                  <a:schemeClr val="accent5"/>
                </a:solidFill>
              </a:rPr>
              <a:t>- Operations</a:t>
            </a:r>
          </a:p>
          <a:p>
            <a:r>
              <a:rPr lang="en-US" sz="1200">
                <a:solidFill>
                  <a:schemeClr val="accent5"/>
                </a:solidFill>
              </a:rPr>
              <a:t>- Management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D3A73-44A9-4D7E-BE25-A2EA5D4CD2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695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Justin</a:t>
            </a:r>
          </a:p>
          <a:p>
            <a:r>
              <a:rPr lang="en-US" sz="1200">
                <a:solidFill>
                  <a:schemeClr val="accent5"/>
                </a:solidFill>
              </a:rPr>
              <a:t>4 Pillars to Business</a:t>
            </a:r>
          </a:p>
          <a:p>
            <a:endParaRPr lang="en-US" sz="1200">
              <a:solidFill>
                <a:schemeClr val="accent5"/>
              </a:solidFill>
            </a:endParaRPr>
          </a:p>
          <a:p>
            <a:r>
              <a:rPr lang="en-US" sz="1200">
                <a:solidFill>
                  <a:schemeClr val="accent5"/>
                </a:solidFill>
              </a:rPr>
              <a:t>- Marketing</a:t>
            </a:r>
          </a:p>
          <a:p>
            <a:r>
              <a:rPr lang="en-US" sz="1200">
                <a:solidFill>
                  <a:schemeClr val="accent5"/>
                </a:solidFill>
              </a:rPr>
              <a:t>- Finance</a:t>
            </a:r>
          </a:p>
          <a:p>
            <a:r>
              <a:rPr lang="en-US" sz="1200">
                <a:solidFill>
                  <a:schemeClr val="accent5"/>
                </a:solidFill>
              </a:rPr>
              <a:t>- Operations</a:t>
            </a:r>
          </a:p>
          <a:p>
            <a:r>
              <a:rPr lang="en-US" sz="1200">
                <a:solidFill>
                  <a:schemeClr val="accent5"/>
                </a:solidFill>
              </a:rPr>
              <a:t>- Management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D3A73-44A9-4D7E-BE25-A2EA5D4CD2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916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Justin</a:t>
            </a:r>
          </a:p>
          <a:p>
            <a:r>
              <a:rPr lang="en-US" sz="1200">
                <a:solidFill>
                  <a:schemeClr val="accent5"/>
                </a:solidFill>
              </a:rPr>
              <a:t>4 Pillars to Business</a:t>
            </a:r>
          </a:p>
          <a:p>
            <a:endParaRPr lang="en-US" sz="1200">
              <a:solidFill>
                <a:schemeClr val="accent5"/>
              </a:solidFill>
            </a:endParaRPr>
          </a:p>
          <a:p>
            <a:r>
              <a:rPr lang="en-US" sz="1200">
                <a:solidFill>
                  <a:schemeClr val="accent5"/>
                </a:solidFill>
              </a:rPr>
              <a:t>- Marketing</a:t>
            </a:r>
          </a:p>
          <a:p>
            <a:r>
              <a:rPr lang="en-US" sz="1200">
                <a:solidFill>
                  <a:schemeClr val="accent5"/>
                </a:solidFill>
              </a:rPr>
              <a:t>- Finance</a:t>
            </a:r>
          </a:p>
          <a:p>
            <a:r>
              <a:rPr lang="en-US" sz="1200">
                <a:solidFill>
                  <a:schemeClr val="accent5"/>
                </a:solidFill>
              </a:rPr>
              <a:t>- Operations</a:t>
            </a:r>
          </a:p>
          <a:p>
            <a:r>
              <a:rPr lang="en-US" sz="1200">
                <a:solidFill>
                  <a:schemeClr val="accent5"/>
                </a:solidFill>
              </a:rPr>
              <a:t>- Management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D3A73-44A9-4D7E-BE25-A2EA5D4CD2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994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Justin</a:t>
            </a:r>
          </a:p>
          <a:p>
            <a:r>
              <a:rPr lang="en-US" sz="1200">
                <a:solidFill>
                  <a:schemeClr val="accent5"/>
                </a:solidFill>
              </a:rPr>
              <a:t>4 Pillars to Business</a:t>
            </a:r>
          </a:p>
          <a:p>
            <a:endParaRPr lang="en-US" sz="1200">
              <a:solidFill>
                <a:schemeClr val="accent5"/>
              </a:solidFill>
            </a:endParaRPr>
          </a:p>
          <a:p>
            <a:r>
              <a:rPr lang="en-US" sz="1200">
                <a:solidFill>
                  <a:schemeClr val="accent5"/>
                </a:solidFill>
              </a:rPr>
              <a:t>- Marketing</a:t>
            </a:r>
          </a:p>
          <a:p>
            <a:r>
              <a:rPr lang="en-US" sz="1200">
                <a:solidFill>
                  <a:schemeClr val="accent5"/>
                </a:solidFill>
              </a:rPr>
              <a:t>- Finance</a:t>
            </a:r>
          </a:p>
          <a:p>
            <a:r>
              <a:rPr lang="en-US" sz="1200">
                <a:solidFill>
                  <a:schemeClr val="accent5"/>
                </a:solidFill>
              </a:rPr>
              <a:t>- Operations</a:t>
            </a:r>
          </a:p>
          <a:p>
            <a:r>
              <a:rPr lang="en-US" sz="1200">
                <a:solidFill>
                  <a:schemeClr val="accent5"/>
                </a:solidFill>
              </a:rPr>
              <a:t>- Management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D3A73-44A9-4D7E-BE25-A2EA5D4CD2C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79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62600" y="1847833"/>
            <a:ext cx="8466800" cy="2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62600" y="4597167"/>
            <a:ext cx="8466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2133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 b="1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 b="1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 b="1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 b="1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 b="1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 b="1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 b="1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400"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327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926FF2-6958-969E-4F8F-6C2ED49DB3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34592" y="6253880"/>
            <a:ext cx="1843209" cy="60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3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B34FEC-149F-3A36-F805-01705D6590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4592" y="6253880"/>
            <a:ext cx="1843209" cy="60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33594-AEC1-E319-B568-ED2242FD93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34592" y="6253880"/>
            <a:ext cx="1843209" cy="60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2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B709-6B4F-40D8-B448-FD86E0866B1A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732C2-E8FB-4611-B76A-28AC3B817C0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7F1155-EEC4-5911-82BC-DED761A77F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34592" y="6253880"/>
            <a:ext cx="1843209" cy="60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9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500"/>
              <a:buFont typeface="Josefin Sans SemiBold"/>
              <a:buNone/>
              <a:defRPr sz="3500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400"/>
              <a:buFont typeface="Work Sans"/>
              <a:buChar char="●"/>
              <a:defRPr>
                <a:solidFill>
                  <a:srgbClr val="EEEEEE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Work Sans"/>
              <a:buChar char="■"/>
              <a:defRPr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76717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22.svg"/><Relationship Id="rId4" Type="http://schemas.openxmlformats.org/officeDocument/2006/relationships/image" Target="../media/image20.sv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18B3-2585-2ECC-1CB9-F47870C9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48" y="2854896"/>
            <a:ext cx="11519704" cy="1148207"/>
          </a:xfrm>
        </p:spPr>
        <p:txBody>
          <a:bodyPr/>
          <a:lstStyle/>
          <a:p>
            <a:pPr algn="ctr"/>
            <a:r>
              <a:rPr lang="en-US" sz="5400">
                <a:solidFill>
                  <a:schemeClr val="accent5"/>
                </a:solidFill>
              </a:rPr>
              <a:t>Future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72434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40C26C2-405E-D47E-AB73-761B9E754298}"/>
              </a:ext>
            </a:extLst>
          </p:cNvPr>
          <p:cNvGrpSpPr/>
          <p:nvPr/>
        </p:nvGrpSpPr>
        <p:grpSpPr>
          <a:xfrm>
            <a:off x="1200987" y="2692327"/>
            <a:ext cx="9790025" cy="1950903"/>
            <a:chOff x="992992" y="2035834"/>
            <a:chExt cx="9790025" cy="1950903"/>
          </a:xfrm>
        </p:grpSpPr>
        <p:pic>
          <p:nvPicPr>
            <p:cNvPr id="6" name="Graphic 5" descr="Marketing with solid fill">
              <a:extLst>
                <a:ext uri="{FF2B5EF4-FFF2-40B4-BE49-F238E27FC236}">
                  <a16:creationId xmlns:a16="http://schemas.microsoft.com/office/drawing/2014/main" id="{84085A26-A4EF-2137-1298-622BACD88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2992" y="2145620"/>
              <a:ext cx="1841117" cy="1841117"/>
            </a:xfrm>
            <a:prstGeom prst="rect">
              <a:avLst/>
            </a:prstGeom>
          </p:spPr>
        </p:pic>
        <p:pic>
          <p:nvPicPr>
            <p:cNvPr id="8" name="Graphic 7" descr="Upward trend outline">
              <a:extLst>
                <a:ext uri="{FF2B5EF4-FFF2-40B4-BE49-F238E27FC236}">
                  <a16:creationId xmlns:a16="http://schemas.microsoft.com/office/drawing/2014/main" id="{0AE2DD42-EDD8-E9F0-4023-EBF2C4705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65126" y="2141712"/>
              <a:ext cx="1746442" cy="1746442"/>
            </a:xfrm>
            <a:prstGeom prst="rect">
              <a:avLst/>
            </a:prstGeom>
          </p:spPr>
        </p:pic>
        <p:pic>
          <p:nvPicPr>
            <p:cNvPr id="10" name="Graphic 9" descr="Stopwatch with solid fill">
              <a:extLst>
                <a:ext uri="{FF2B5EF4-FFF2-40B4-BE49-F238E27FC236}">
                  <a16:creationId xmlns:a16="http://schemas.microsoft.com/office/drawing/2014/main" id="{EF970335-3D0B-432A-0E95-FEC5B8D91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642585" y="2306130"/>
              <a:ext cx="1421514" cy="1421514"/>
            </a:xfrm>
            <a:prstGeom prst="rect">
              <a:avLst/>
            </a:prstGeom>
          </p:spPr>
        </p:pic>
        <p:pic>
          <p:nvPicPr>
            <p:cNvPr id="12" name="Graphic 11" descr="Management with solid fill">
              <a:extLst>
                <a:ext uri="{FF2B5EF4-FFF2-40B4-BE49-F238E27FC236}">
                  <a16:creationId xmlns:a16="http://schemas.microsoft.com/office/drawing/2014/main" id="{91262E72-F181-257D-7574-891AE1438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095115" y="2035834"/>
              <a:ext cx="1687902" cy="1687902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C40781-49B2-DC5C-768D-DDA59374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86" y="472597"/>
            <a:ext cx="10290000" cy="763600"/>
          </a:xfrm>
        </p:spPr>
        <p:txBody>
          <a:bodyPr/>
          <a:lstStyle/>
          <a:p>
            <a:r>
              <a:rPr lang="en-US" sz="5400">
                <a:solidFill>
                  <a:schemeClr val="accent5"/>
                </a:solidFill>
              </a:rPr>
              <a:t>Business Value of this Model</a:t>
            </a:r>
          </a:p>
        </p:txBody>
      </p:sp>
    </p:spTree>
    <p:extLst>
      <p:ext uri="{BB962C8B-B14F-4D97-AF65-F5344CB8AC3E}">
        <p14:creationId xmlns:p14="http://schemas.microsoft.com/office/powerpoint/2010/main" val="4286517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Maverik Store Grand Openings – Maverik – Adventure's First Stop">
            <a:extLst>
              <a:ext uri="{FF2B5EF4-FFF2-40B4-BE49-F238E27FC236}">
                <a16:creationId xmlns:a16="http://schemas.microsoft.com/office/drawing/2014/main" id="{299BAA1D-FB52-51C2-0CF3-258C47F1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889" r="96000">
                        <a14:foregroundMark x1="91556" y1="76000" x2="91556" y2="76000"/>
                        <a14:foregroundMark x1="96000" y1="79556" x2="96000" y2="79556"/>
                        <a14:foregroundMark x1="42222" y1="69333" x2="42222" y2="69333"/>
                        <a14:foregroundMark x1="20000" y1="56444" x2="20000" y2="56444"/>
                        <a14:foregroundMark x1="5333" y1="77778" x2="5333" y2="77778"/>
                        <a14:foregroundMark x1="889" y1="82222" x2="889" y2="8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015" y="507766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averik Store Grand Openings – Maverik – Adventure's First Stop">
            <a:extLst>
              <a:ext uri="{FF2B5EF4-FFF2-40B4-BE49-F238E27FC236}">
                <a16:creationId xmlns:a16="http://schemas.microsoft.com/office/drawing/2014/main" id="{F2542706-FA9A-E803-F6C8-B9A449CC6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889" r="96000">
                        <a14:foregroundMark x1="91556" y1="76000" x2="91556" y2="76000"/>
                        <a14:foregroundMark x1="96000" y1="79556" x2="96000" y2="79556"/>
                        <a14:foregroundMark x1="42222" y1="69333" x2="42222" y2="69333"/>
                        <a14:foregroundMark x1="20000" y1="56444" x2="20000" y2="56444"/>
                        <a14:foregroundMark x1="5333" y1="77778" x2="5333" y2="77778"/>
                        <a14:foregroundMark x1="889" y1="82222" x2="889" y2="8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008" y="507766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Maverik Store Grand Openings – Maverik – Adventure's First Stop">
            <a:extLst>
              <a:ext uri="{FF2B5EF4-FFF2-40B4-BE49-F238E27FC236}">
                <a16:creationId xmlns:a16="http://schemas.microsoft.com/office/drawing/2014/main" id="{9187DC5F-C080-58D3-2F36-3E7219A02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889" r="96000">
                        <a14:foregroundMark x1="91556" y1="76000" x2="91556" y2="76000"/>
                        <a14:foregroundMark x1="96000" y1="79556" x2="96000" y2="79556"/>
                        <a14:foregroundMark x1="42222" y1="69333" x2="42222" y2="69333"/>
                        <a14:foregroundMark x1="20000" y1="56444" x2="20000" y2="56444"/>
                        <a14:foregroundMark x1="5333" y1="77778" x2="5333" y2="77778"/>
                        <a14:foregroundMark x1="889" y1="82222" x2="889" y2="8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991" y="3969695"/>
            <a:ext cx="3504017" cy="350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F53DF-8542-DE64-D095-1853852439DB}"/>
              </a:ext>
            </a:extLst>
          </p:cNvPr>
          <p:cNvSpPr txBox="1">
            <a:spLocks/>
          </p:cNvSpPr>
          <p:nvPr/>
        </p:nvSpPr>
        <p:spPr>
          <a:xfrm>
            <a:off x="936482" y="330442"/>
            <a:ext cx="10508184" cy="1247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Josefin Sans SemiBold"/>
              <a:buNone/>
              <a:defRPr sz="9600" b="0" i="0" u="none" strike="noStrike" cap="none">
                <a:solidFill>
                  <a:srgbClr val="6FA8DC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Josefin Sans SemiBold"/>
              <a:buNone/>
              <a:defRPr sz="6933" b="0" i="0" u="none" strike="noStrike" cap="none">
                <a:solidFill>
                  <a:srgbClr val="191919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Josefin Sans SemiBold"/>
              <a:buNone/>
              <a:defRPr sz="6933" b="0" i="0" u="none" strike="noStrike" cap="none">
                <a:solidFill>
                  <a:srgbClr val="191919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Josefin Sans SemiBold"/>
              <a:buNone/>
              <a:defRPr sz="6933" b="0" i="0" u="none" strike="noStrike" cap="none">
                <a:solidFill>
                  <a:srgbClr val="191919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Josefin Sans SemiBold"/>
              <a:buNone/>
              <a:defRPr sz="6933" b="0" i="0" u="none" strike="noStrike" cap="none">
                <a:solidFill>
                  <a:srgbClr val="191919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Josefin Sans SemiBold"/>
              <a:buNone/>
              <a:defRPr sz="6933" b="0" i="0" u="none" strike="noStrike" cap="none">
                <a:solidFill>
                  <a:srgbClr val="191919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Josefin Sans SemiBold"/>
              <a:buNone/>
              <a:defRPr sz="6933" b="0" i="0" u="none" strike="noStrike" cap="none">
                <a:solidFill>
                  <a:srgbClr val="191919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Josefin Sans SemiBold"/>
              <a:buNone/>
              <a:defRPr sz="6933" b="0" i="0" u="none" strike="noStrike" cap="none">
                <a:solidFill>
                  <a:srgbClr val="191919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Josefin Sans SemiBold"/>
              <a:buNone/>
              <a:defRPr sz="6933" b="0" i="0" u="none" strike="noStrike" cap="none">
                <a:solidFill>
                  <a:srgbClr val="191919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Josefin Sans SemiBold"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efin Sans SemiBold"/>
                <a:sym typeface="Josefin Sans SemiBold"/>
              </a:rPr>
              <a:t>Fuel to Maverik’s Big Adventure</a:t>
            </a:r>
          </a:p>
        </p:txBody>
      </p:sp>
      <p:pic>
        <p:nvPicPr>
          <p:cNvPr id="3" name="Picture 2" descr="A red text on a white background&#10;&#10;Description automatically generated">
            <a:extLst>
              <a:ext uri="{FF2B5EF4-FFF2-40B4-BE49-F238E27FC236}">
                <a16:creationId xmlns:a16="http://schemas.microsoft.com/office/drawing/2014/main" id="{F99701BA-6029-314F-F7E3-F6D2E49E2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7400" r="93200">
                        <a14:foregroundMark x1="17400" y1="31786" x2="17400" y2="31786"/>
                        <a14:foregroundMark x1="7400" y1="30714" x2="7400" y2="30714"/>
                        <a14:foregroundMark x1="27400" y1="25357" x2="27400" y2="25357"/>
                        <a14:foregroundMark x1="37200" y1="24643" x2="37200" y2="24643"/>
                        <a14:foregroundMark x1="50600" y1="29286" x2="50600" y2="29286"/>
                        <a14:foregroundMark x1="63000" y1="30714" x2="63000" y2="30714"/>
                        <a14:foregroundMark x1="75600" y1="33214" x2="75600" y2="33214"/>
                        <a14:foregroundMark x1="84400" y1="36786" x2="84400" y2="36786"/>
                        <a14:foregroundMark x1="93000" y1="54643" x2="93000" y2="54643"/>
                        <a14:foregroundMark x1="93200" y1="20714" x2="93200" y2="20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69" y="2495585"/>
            <a:ext cx="4159218" cy="2329162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9F6216F-1AFC-5CCA-5750-08DFF7CDE1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21" b="92063" l="2116" r="89735">
                        <a14:foregroundMark x1="5714" y1="28571" x2="5714" y2="28571"/>
                        <a14:foregroundMark x1="15767" y1="92460" x2="15767" y2="92460"/>
                        <a14:foregroundMark x1="2116" y1="19048" x2="2116" y2="19048"/>
                        <a14:foregroundMark x1="24127" y1="9921" x2="24127" y2="99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383" y="2762004"/>
            <a:ext cx="514349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3300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oad with solid fill">
            <a:extLst>
              <a:ext uri="{FF2B5EF4-FFF2-40B4-BE49-F238E27FC236}">
                <a16:creationId xmlns:a16="http://schemas.microsoft.com/office/drawing/2014/main" id="{500E67F1-5862-A5D8-1651-D064876B6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57036" y="1741574"/>
            <a:ext cx="5946954" cy="5946954"/>
          </a:xfrm>
          <a:prstGeom prst="rect">
            <a:avLst/>
          </a:prstGeom>
        </p:spPr>
      </p:pic>
      <p:pic>
        <p:nvPicPr>
          <p:cNvPr id="9" name="Graphic 8" descr="Hike with solid fill">
            <a:extLst>
              <a:ext uri="{FF2B5EF4-FFF2-40B4-BE49-F238E27FC236}">
                <a16:creationId xmlns:a16="http://schemas.microsoft.com/office/drawing/2014/main" id="{CDBB1A8F-22B7-CBEC-0C58-B13C5C5A2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5170" y="4715051"/>
            <a:ext cx="2231844" cy="2231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EE75E1-BA41-1769-0845-D07F14132731}"/>
              </a:ext>
            </a:extLst>
          </p:cNvPr>
          <p:cNvSpPr txBox="1"/>
          <p:nvPr/>
        </p:nvSpPr>
        <p:spPr>
          <a:xfrm>
            <a:off x="6095967" y="5865479"/>
            <a:ext cx="5340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efin Sans SemiBold"/>
                <a:ea typeface="+mn-ea"/>
                <a:cs typeface="+mn-cs"/>
                <a:sym typeface="Josefin Sans SemiBold"/>
              </a:rPr>
              <a:t>Macroeconomic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efin Sans SemiBold"/>
                <a:ea typeface="+mn-ea"/>
                <a:cs typeface="+mn-cs"/>
              </a:rPr>
              <a:t>Effects</a:t>
            </a:r>
          </a:p>
        </p:txBody>
      </p:sp>
    </p:spTree>
    <p:extLst>
      <p:ext uri="{BB962C8B-B14F-4D97-AF65-F5344CB8AC3E}">
        <p14:creationId xmlns:p14="http://schemas.microsoft.com/office/powerpoint/2010/main" val="2714712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oad with solid fill">
            <a:extLst>
              <a:ext uri="{FF2B5EF4-FFF2-40B4-BE49-F238E27FC236}">
                <a16:creationId xmlns:a16="http://schemas.microsoft.com/office/drawing/2014/main" id="{500E67F1-5862-A5D8-1651-D064876B6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57036" y="1741574"/>
            <a:ext cx="5946954" cy="5946954"/>
          </a:xfrm>
          <a:prstGeom prst="rect">
            <a:avLst/>
          </a:prstGeom>
        </p:spPr>
      </p:pic>
      <p:pic>
        <p:nvPicPr>
          <p:cNvPr id="9" name="Graphic 8" descr="Hike with solid fill">
            <a:extLst>
              <a:ext uri="{FF2B5EF4-FFF2-40B4-BE49-F238E27FC236}">
                <a16:creationId xmlns:a16="http://schemas.microsoft.com/office/drawing/2014/main" id="{CDBB1A8F-22B7-CBEC-0C58-B13C5C5A2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81223" y="3308231"/>
            <a:ext cx="1656511" cy="16565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EE75E1-BA41-1769-0845-D07F14132731}"/>
              </a:ext>
            </a:extLst>
          </p:cNvPr>
          <p:cNvSpPr txBox="1"/>
          <p:nvPr/>
        </p:nvSpPr>
        <p:spPr>
          <a:xfrm>
            <a:off x="6095967" y="5865479"/>
            <a:ext cx="5340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efin Sans SemiBold"/>
                <a:ea typeface="+mn-ea"/>
                <a:cs typeface="+mn-cs"/>
                <a:sym typeface="Josefin Sans SemiBold"/>
              </a:rPr>
              <a:t>Macroeconomic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efin Sans SemiBold"/>
                <a:ea typeface="+mn-ea"/>
                <a:cs typeface="+mn-cs"/>
              </a:rPr>
              <a:t>Effects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9DFEB-FA6A-6BEF-1C68-FEF870D91AC9}"/>
              </a:ext>
            </a:extLst>
          </p:cNvPr>
          <p:cNvSpPr txBox="1"/>
          <p:nvPr/>
        </p:nvSpPr>
        <p:spPr>
          <a:xfrm>
            <a:off x="6095966" y="3982045"/>
            <a:ext cx="5340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efin Sans SemiBold"/>
                <a:ea typeface="+mn-ea"/>
                <a:cs typeface="+mn-cs"/>
              </a:rPr>
              <a:t>Store Locations</a:t>
            </a:r>
          </a:p>
        </p:txBody>
      </p:sp>
    </p:spTree>
    <p:extLst>
      <p:ext uri="{BB962C8B-B14F-4D97-AF65-F5344CB8AC3E}">
        <p14:creationId xmlns:p14="http://schemas.microsoft.com/office/powerpoint/2010/main" val="678160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oad with solid fill">
            <a:extLst>
              <a:ext uri="{FF2B5EF4-FFF2-40B4-BE49-F238E27FC236}">
                <a16:creationId xmlns:a16="http://schemas.microsoft.com/office/drawing/2014/main" id="{500E67F1-5862-A5D8-1651-D064876B6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57036" y="1741574"/>
            <a:ext cx="5946954" cy="5946954"/>
          </a:xfrm>
          <a:prstGeom prst="rect">
            <a:avLst/>
          </a:prstGeom>
        </p:spPr>
      </p:pic>
      <p:pic>
        <p:nvPicPr>
          <p:cNvPr id="9" name="Graphic 8" descr="Hike with solid fill">
            <a:extLst>
              <a:ext uri="{FF2B5EF4-FFF2-40B4-BE49-F238E27FC236}">
                <a16:creationId xmlns:a16="http://schemas.microsoft.com/office/drawing/2014/main" id="{CDBB1A8F-22B7-CBEC-0C58-B13C5C5A2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54094" y="2304024"/>
            <a:ext cx="988789" cy="9887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EE75E1-BA41-1769-0845-D07F14132731}"/>
              </a:ext>
            </a:extLst>
          </p:cNvPr>
          <p:cNvSpPr txBox="1"/>
          <p:nvPr/>
        </p:nvSpPr>
        <p:spPr>
          <a:xfrm>
            <a:off x="6095967" y="5865479"/>
            <a:ext cx="5340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efin Sans SemiBold"/>
                <a:ea typeface="+mn-ea"/>
                <a:cs typeface="+mn-cs"/>
                <a:sym typeface="Josefin Sans SemiBold"/>
              </a:rPr>
              <a:t>Macroeconomic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efin Sans SemiBold"/>
                <a:ea typeface="+mn-ea"/>
                <a:cs typeface="+mn-cs"/>
              </a:rPr>
              <a:t>Effects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9DFEB-FA6A-6BEF-1C68-FEF870D91AC9}"/>
              </a:ext>
            </a:extLst>
          </p:cNvPr>
          <p:cNvSpPr txBox="1"/>
          <p:nvPr/>
        </p:nvSpPr>
        <p:spPr>
          <a:xfrm>
            <a:off x="6095966" y="3982045"/>
            <a:ext cx="5340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efin Sans SemiBold"/>
                <a:ea typeface="+mn-ea"/>
                <a:cs typeface="+mn-cs"/>
              </a:rPr>
              <a:t>Store Locations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81FC2-2E77-B73B-E64C-EECEF2AE1892}"/>
              </a:ext>
            </a:extLst>
          </p:cNvPr>
          <p:cNvSpPr txBox="1"/>
          <p:nvPr/>
        </p:nvSpPr>
        <p:spPr>
          <a:xfrm>
            <a:off x="6095965" y="2133381"/>
            <a:ext cx="53404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efin Sans SemiBold"/>
                <a:ea typeface="+mn-ea"/>
                <a:cs typeface="+mn-cs"/>
              </a:rPr>
              <a:t>Integrate Model with Current Technology</a:t>
            </a:r>
          </a:p>
        </p:txBody>
      </p:sp>
    </p:spTree>
    <p:extLst>
      <p:ext uri="{BB962C8B-B14F-4D97-AF65-F5344CB8AC3E}">
        <p14:creationId xmlns:p14="http://schemas.microsoft.com/office/powerpoint/2010/main" val="704948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18B3-2585-2ECC-1CB9-F47870C9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86" y="472597"/>
            <a:ext cx="10290000" cy="763600"/>
          </a:xfrm>
        </p:spPr>
        <p:txBody>
          <a:bodyPr/>
          <a:lstStyle/>
          <a:p>
            <a:pPr algn="ctr"/>
            <a:r>
              <a:rPr lang="en-US" sz="5400">
                <a:solidFill>
                  <a:schemeClr val="accent5"/>
                </a:solidFill>
              </a:rPr>
              <a:t>Business Value of this Model</a:t>
            </a:r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500FD530-B295-F3AC-546A-77BBAD8F8F39}"/>
              </a:ext>
            </a:extLst>
          </p:cNvPr>
          <p:cNvSpPr/>
          <p:nvPr/>
        </p:nvSpPr>
        <p:spPr>
          <a:xfrm>
            <a:off x="12663638" y="1592904"/>
            <a:ext cx="3702017" cy="3672192"/>
          </a:xfrm>
          <a:prstGeom prst="donut">
            <a:avLst>
              <a:gd name="adj" fmla="val 5434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FA8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27FC50-52DD-40D0-BB45-8508B3B4C791}"/>
              </a:ext>
            </a:extLst>
          </p:cNvPr>
          <p:cNvGrpSpPr/>
          <p:nvPr/>
        </p:nvGrpSpPr>
        <p:grpSpPr>
          <a:xfrm>
            <a:off x="2113427" y="2778369"/>
            <a:ext cx="7965146" cy="2215662"/>
            <a:chOff x="2269100" y="2508738"/>
            <a:chExt cx="7420710" cy="18493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181500E-3A44-6958-43AC-AAEC4CF59E8C}"/>
                </a:ext>
              </a:extLst>
            </p:cNvPr>
            <p:cNvGrpSpPr/>
            <p:nvPr/>
          </p:nvGrpSpPr>
          <p:grpSpPr>
            <a:xfrm>
              <a:off x="2269100" y="2804746"/>
              <a:ext cx="7274171" cy="1553308"/>
              <a:chOff x="914400" y="2182092"/>
              <a:chExt cx="7274171" cy="1553308"/>
            </a:xfrm>
          </p:grpSpPr>
          <p:pic>
            <p:nvPicPr>
              <p:cNvPr id="7" name="Graphic 6" descr="Greek Pillar with solid fill">
                <a:extLst>
                  <a:ext uri="{FF2B5EF4-FFF2-40B4-BE49-F238E27FC236}">
                    <a16:creationId xmlns:a16="http://schemas.microsoft.com/office/drawing/2014/main" id="{7C98F3D7-C4AA-3023-55E8-F41840CA94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4400" y="2182092"/>
                <a:ext cx="1553308" cy="1553308"/>
              </a:xfrm>
              <a:prstGeom prst="rect">
                <a:avLst/>
              </a:prstGeom>
            </p:spPr>
          </p:pic>
          <p:pic>
            <p:nvPicPr>
              <p:cNvPr id="8" name="Graphic 7" descr="Greek Pillar with solid fill">
                <a:extLst>
                  <a:ext uri="{FF2B5EF4-FFF2-40B4-BE49-F238E27FC236}">
                    <a16:creationId xmlns:a16="http://schemas.microsoft.com/office/drawing/2014/main" id="{221B6260-DAE9-55E7-0ED0-C65967B51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07323" y="2182092"/>
                <a:ext cx="1553308" cy="1553308"/>
              </a:xfrm>
              <a:prstGeom prst="rect">
                <a:avLst/>
              </a:prstGeom>
            </p:spPr>
          </p:pic>
          <p:pic>
            <p:nvPicPr>
              <p:cNvPr id="9" name="Graphic 8" descr="Greek Pillar with solid fill">
                <a:extLst>
                  <a:ext uri="{FF2B5EF4-FFF2-40B4-BE49-F238E27FC236}">
                    <a16:creationId xmlns:a16="http://schemas.microsoft.com/office/drawing/2014/main" id="{F4914C40-9685-8C18-2E3C-2B684D91B1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71293" y="2182092"/>
                <a:ext cx="1553308" cy="1553308"/>
              </a:xfrm>
              <a:prstGeom prst="rect">
                <a:avLst/>
              </a:prstGeom>
            </p:spPr>
          </p:pic>
          <p:pic>
            <p:nvPicPr>
              <p:cNvPr id="10" name="Graphic 9" descr="Greek Pillar with solid fill">
                <a:extLst>
                  <a:ext uri="{FF2B5EF4-FFF2-40B4-BE49-F238E27FC236}">
                    <a16:creationId xmlns:a16="http://schemas.microsoft.com/office/drawing/2014/main" id="{D3EFBB1C-19C2-A300-95F0-CA07C58D7C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35263" y="2182092"/>
                <a:ext cx="1553308" cy="1553308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3AD3A-6694-5D5A-65A5-5A330A177245}"/>
                </a:ext>
              </a:extLst>
            </p:cNvPr>
            <p:cNvSpPr txBox="1"/>
            <p:nvPr/>
          </p:nvSpPr>
          <p:spPr>
            <a:xfrm>
              <a:off x="2269100" y="2508738"/>
              <a:ext cx="1553308" cy="33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Josefin Sans SemiBold"/>
                  <a:ea typeface="+mn-ea"/>
                  <a:cs typeface="+mn-cs"/>
                </a:rPr>
                <a:t>Marketing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4A7C8D-D8E9-DAA6-F5D8-5DF342BFB142}"/>
                </a:ext>
              </a:extLst>
            </p:cNvPr>
            <p:cNvSpPr txBox="1"/>
            <p:nvPr/>
          </p:nvSpPr>
          <p:spPr>
            <a:xfrm>
              <a:off x="4304754" y="2508738"/>
              <a:ext cx="1553308" cy="33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5"/>
                  </a:solidFill>
                  <a:latin typeface="Josefin Sans SemiBold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Josefin Sans SemiBold"/>
                  <a:ea typeface="+mn-ea"/>
                  <a:cs typeface="+mn-cs"/>
                </a:rPr>
                <a:t>Finance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95215A-7FBA-DA24-42BC-C0AD0E5097A7}"/>
                </a:ext>
              </a:extLst>
            </p:cNvPr>
            <p:cNvSpPr txBox="1"/>
            <p:nvPr/>
          </p:nvSpPr>
          <p:spPr>
            <a:xfrm>
              <a:off x="6144879" y="2508738"/>
              <a:ext cx="1553308" cy="33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5"/>
                  </a:solidFill>
                  <a:latin typeface="Josefin Sans SemiBold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Josefin Sans SemiBold"/>
                  <a:ea typeface="+mn-ea"/>
                  <a:cs typeface="+mn-cs"/>
                </a:rPr>
                <a:t>Operations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90611F-1190-E862-C86B-CB54346D5020}"/>
                </a:ext>
              </a:extLst>
            </p:cNvPr>
            <p:cNvSpPr txBox="1"/>
            <p:nvPr/>
          </p:nvSpPr>
          <p:spPr>
            <a:xfrm>
              <a:off x="7994921" y="2508738"/>
              <a:ext cx="1694889" cy="33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5"/>
                  </a:solidFill>
                  <a:latin typeface="Josefin Sans SemiBold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sng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Josefin Sans SemiBold"/>
                  <a:ea typeface="+mn-ea"/>
                  <a:cs typeface="+mn-cs"/>
                </a:rPr>
                <a:t>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240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Marketing with solid fill">
            <a:extLst>
              <a:ext uri="{FF2B5EF4-FFF2-40B4-BE49-F238E27FC236}">
                <a16:creationId xmlns:a16="http://schemas.microsoft.com/office/drawing/2014/main" id="{84085A26-A4EF-2137-1298-622BACD88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128" y="3927568"/>
            <a:ext cx="1841117" cy="1841117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64AC9A61-8A0E-FED1-1A98-9C3FE4489DB8}"/>
              </a:ext>
            </a:extLst>
          </p:cNvPr>
          <p:cNvSpPr/>
          <p:nvPr/>
        </p:nvSpPr>
        <p:spPr>
          <a:xfrm>
            <a:off x="221677" y="3012030"/>
            <a:ext cx="3702017" cy="3672192"/>
          </a:xfrm>
          <a:prstGeom prst="donut">
            <a:avLst>
              <a:gd name="adj" fmla="val 5434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BD188-D3C3-C693-6FF8-3AC7168C8578}"/>
              </a:ext>
            </a:extLst>
          </p:cNvPr>
          <p:cNvSpPr txBox="1"/>
          <p:nvPr/>
        </p:nvSpPr>
        <p:spPr>
          <a:xfrm>
            <a:off x="3923694" y="2351782"/>
            <a:ext cx="6245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efin Sans SemiBold"/>
                <a:ea typeface="+mn-ea"/>
                <a:cs typeface="+mn-cs"/>
              </a:rPr>
              <a:t>Marketing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efin Sans SemiBold" pitchFamily="2" charset="0"/>
                <a:ea typeface="+mn-ea"/>
                <a:cs typeface="+mn-cs"/>
              </a:rPr>
              <a:t>: Learn where and how sales could increase</a:t>
            </a:r>
          </a:p>
        </p:txBody>
      </p:sp>
    </p:spTree>
    <p:extLst>
      <p:ext uri="{BB962C8B-B14F-4D97-AF65-F5344CB8AC3E}">
        <p14:creationId xmlns:p14="http://schemas.microsoft.com/office/powerpoint/2010/main" val="1633503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Upward trend outline">
            <a:extLst>
              <a:ext uri="{FF2B5EF4-FFF2-40B4-BE49-F238E27FC236}">
                <a16:creationId xmlns:a16="http://schemas.microsoft.com/office/drawing/2014/main" id="{0AE2DD42-EDD8-E9F0-4023-EBF2C4705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3565" y="2139758"/>
            <a:ext cx="1746442" cy="1746442"/>
          </a:xfrm>
          <a:prstGeom prst="rect">
            <a:avLst/>
          </a:prstGeom>
        </p:spPr>
      </p:pic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8621AE6C-3562-2A26-F1F7-49CC17BD8544}"/>
              </a:ext>
            </a:extLst>
          </p:cNvPr>
          <p:cNvSpPr/>
          <p:nvPr/>
        </p:nvSpPr>
        <p:spPr>
          <a:xfrm>
            <a:off x="2655777" y="1176883"/>
            <a:ext cx="3702017" cy="3672192"/>
          </a:xfrm>
          <a:prstGeom prst="donut">
            <a:avLst>
              <a:gd name="adj" fmla="val 5434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FA8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2572F8-670E-A09A-B91D-3B4AD061628A}"/>
              </a:ext>
            </a:extLst>
          </p:cNvPr>
          <p:cNvSpPr txBox="1"/>
          <p:nvPr/>
        </p:nvSpPr>
        <p:spPr>
          <a:xfrm>
            <a:off x="5729717" y="4631316"/>
            <a:ext cx="6245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efin Sans SemiBold"/>
                <a:ea typeface="+mn-ea"/>
                <a:cs typeface="+mn-cs"/>
              </a:rPr>
              <a:t>Finance: See which stores have the highest revenue growth opportunity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sefin Sans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276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Stopwatch with solid fill">
            <a:extLst>
              <a:ext uri="{FF2B5EF4-FFF2-40B4-BE49-F238E27FC236}">
                <a16:creationId xmlns:a16="http://schemas.microsoft.com/office/drawing/2014/main" id="{EF970335-3D0B-432A-0E95-FEC5B8D91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0361" y="3892358"/>
            <a:ext cx="1421514" cy="1421514"/>
          </a:xfrm>
          <a:prstGeom prst="rect">
            <a:avLst/>
          </a:prstGeom>
        </p:spPr>
      </p:pic>
      <p:sp>
        <p:nvSpPr>
          <p:cNvPr id="2" name="Circle: Hollow 1">
            <a:extLst>
              <a:ext uri="{FF2B5EF4-FFF2-40B4-BE49-F238E27FC236}">
                <a16:creationId xmlns:a16="http://schemas.microsoft.com/office/drawing/2014/main" id="{37A3DD16-931E-4934-1E7B-52D8490FB130}"/>
              </a:ext>
            </a:extLst>
          </p:cNvPr>
          <p:cNvSpPr/>
          <p:nvPr/>
        </p:nvSpPr>
        <p:spPr>
          <a:xfrm>
            <a:off x="5640109" y="2767019"/>
            <a:ext cx="3702017" cy="3672192"/>
          </a:xfrm>
          <a:prstGeom prst="donut">
            <a:avLst>
              <a:gd name="adj" fmla="val 5434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FA8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4A4F4-ED0B-0362-F938-E7A7E30C9F30}"/>
              </a:ext>
            </a:extLst>
          </p:cNvPr>
          <p:cNvSpPr txBox="1"/>
          <p:nvPr/>
        </p:nvSpPr>
        <p:spPr>
          <a:xfrm>
            <a:off x="535204" y="1197359"/>
            <a:ext cx="6245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efin Sans SemiBold"/>
                <a:ea typeface="+mn-ea"/>
                <a:cs typeface="+mn-cs"/>
              </a:rPr>
              <a:t>Operations: Anticipate the supply needed to match the demand for each store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sefin Sans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952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Management with solid fill">
            <a:extLst>
              <a:ext uri="{FF2B5EF4-FFF2-40B4-BE49-F238E27FC236}">
                <a16:creationId xmlns:a16="http://schemas.microsoft.com/office/drawing/2014/main" id="{91262E72-F181-257D-7574-891AE1438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5115" y="2422585"/>
            <a:ext cx="1687902" cy="1687902"/>
          </a:xfrm>
          <a:prstGeom prst="rect">
            <a:avLst/>
          </a:prstGeom>
        </p:spPr>
      </p:pic>
      <p:sp>
        <p:nvSpPr>
          <p:cNvPr id="2" name="Circle: Hollow 1">
            <a:extLst>
              <a:ext uri="{FF2B5EF4-FFF2-40B4-BE49-F238E27FC236}">
                <a16:creationId xmlns:a16="http://schemas.microsoft.com/office/drawing/2014/main" id="{49657B9A-17F9-4492-59C4-D88F9359D542}"/>
              </a:ext>
            </a:extLst>
          </p:cNvPr>
          <p:cNvSpPr/>
          <p:nvPr/>
        </p:nvSpPr>
        <p:spPr>
          <a:xfrm>
            <a:off x="8088057" y="1430440"/>
            <a:ext cx="3702017" cy="3672192"/>
          </a:xfrm>
          <a:prstGeom prst="donut">
            <a:avLst>
              <a:gd name="adj" fmla="val 5434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FA8D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89960-F8D8-1C8F-2E6B-E0DEE94CA798}"/>
              </a:ext>
            </a:extLst>
          </p:cNvPr>
          <p:cNvSpPr txBox="1"/>
          <p:nvPr/>
        </p:nvSpPr>
        <p:spPr>
          <a:xfrm>
            <a:off x="1408983" y="2422585"/>
            <a:ext cx="62451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sefin Sans SemiBold"/>
                <a:ea typeface="+mn-ea"/>
                <a:cs typeface="+mn-cs"/>
              </a:rPr>
              <a:t>Management: Anticipate earnings of Maverik stores to inform shareholders of growth to the Maverik brand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sefin Sans SemiBold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320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ight Sky Slideshow by Slidesgo">
  <a:themeElements>
    <a:clrScheme name="Simple Light">
      <a:dk1>
        <a:srgbClr val="6FA8DC"/>
      </a:dk1>
      <a:lt1>
        <a:srgbClr val="EEEEEE"/>
      </a:lt1>
      <a:dk2>
        <a:srgbClr val="3C78D8"/>
      </a:dk2>
      <a:lt2>
        <a:srgbClr val="A4C2F4"/>
      </a:lt2>
      <a:accent1>
        <a:srgbClr val="FF9900"/>
      </a:accent1>
      <a:accent2>
        <a:srgbClr val="F9CB9C"/>
      </a:accent2>
      <a:accent3>
        <a:srgbClr val="FDF9CF"/>
      </a:accent3>
      <a:accent4>
        <a:srgbClr val="FFFFFF"/>
      </a:accent4>
      <a:accent5>
        <a:srgbClr val="FFFFFF"/>
      </a:accent5>
      <a:accent6>
        <a:srgbClr val="FFFFFF"/>
      </a:accent6>
      <a:hlink>
        <a:srgbClr val="EEEEE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177</Words>
  <Application>Microsoft Office PowerPoint</Application>
  <PresentationFormat>Widescreen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Josefin Sans SemiBold</vt:lpstr>
      <vt:lpstr>Work Sans</vt:lpstr>
      <vt:lpstr>Work Sans Medium</vt:lpstr>
      <vt:lpstr>Night Sky Slideshow by Slidesgo</vt:lpstr>
      <vt:lpstr>Future Recommendations</vt:lpstr>
      <vt:lpstr>PowerPoint Presentation</vt:lpstr>
      <vt:lpstr>PowerPoint Presentation</vt:lpstr>
      <vt:lpstr>PowerPoint Presentation</vt:lpstr>
      <vt:lpstr>Business Value of this Model</vt:lpstr>
      <vt:lpstr>PowerPoint Presentation</vt:lpstr>
      <vt:lpstr>PowerPoint Presentation</vt:lpstr>
      <vt:lpstr>PowerPoint Presentation</vt:lpstr>
      <vt:lpstr>PowerPoint Presentation</vt:lpstr>
      <vt:lpstr>Business Value of this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Recommendations</dc:title>
  <dc:creator>JUSTIN HAMILTON</dc:creator>
  <cp:lastModifiedBy>JUSTIN HAMILTON</cp:lastModifiedBy>
  <cp:revision>1</cp:revision>
  <dcterms:created xsi:type="dcterms:W3CDTF">2023-11-28T04:21:20Z</dcterms:created>
  <dcterms:modified xsi:type="dcterms:W3CDTF">2023-11-28T04:22:25Z</dcterms:modified>
</cp:coreProperties>
</file>