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25"/>
  </p:notesMasterIdLst>
  <p:sldIdLst>
    <p:sldId id="256" r:id="rId5"/>
    <p:sldId id="257" r:id="rId6"/>
    <p:sldId id="258" r:id="rId7"/>
    <p:sldId id="259" r:id="rId8"/>
    <p:sldId id="260" r:id="rId9"/>
    <p:sldId id="263" r:id="rId10"/>
    <p:sldId id="262" r:id="rId11"/>
    <p:sldId id="412" r:id="rId12"/>
    <p:sldId id="414" r:id="rId13"/>
    <p:sldId id="406" r:id="rId14"/>
    <p:sldId id="402" r:id="rId15"/>
    <p:sldId id="404" r:id="rId16"/>
    <p:sldId id="405" r:id="rId17"/>
    <p:sldId id="264" r:id="rId18"/>
    <p:sldId id="408" r:id="rId19"/>
    <p:sldId id="407" r:id="rId20"/>
    <p:sldId id="409" r:id="rId21"/>
    <p:sldId id="410" r:id="rId22"/>
    <p:sldId id="411" r:id="rId23"/>
    <p:sldId id="41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B4099-404D-45C7-A9F5-E772E4730335}" v="1611" dt="2023-11-28T04:06:02.146"/>
    <p1510:client id="{947E7235-0B82-424A-A74A-C647B2209613}" v="63" dt="2023-11-28T02:59:44.216"/>
    <p1510:client id="{94A36029-F129-43C5-8425-791DF30B5EF4}" v="2" dt="2023-11-28T03:00:45.131"/>
    <p1510:client id="{B0487482-E31E-4C39-AA00-048C0D3BB367}" v="1513" dt="2023-11-28T04:08:52.911"/>
    <p1510:client id="{C97D6408-A9BB-4FE4-8EB0-AB5B25BD6AAD}" v="8" dt="2023-11-28T02:24:57.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306D9-4F95-4E4A-AC47-8496DADA8FDA}"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3A73-44A9-4D7E-BE25-A2EA5D4CD2C2}" type="slidenum">
              <a:rPr lang="en-US" smtClean="0"/>
              <a:t>‹#›</a:t>
            </a:fld>
            <a:endParaRPr lang="en-US"/>
          </a:p>
        </p:txBody>
      </p:sp>
    </p:spTree>
    <p:extLst>
      <p:ext uri="{BB962C8B-B14F-4D97-AF65-F5344CB8AC3E}">
        <p14:creationId xmlns:p14="http://schemas.microsoft.com/office/powerpoint/2010/main" val="1631086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Evening,</a:t>
            </a:r>
          </a:p>
          <a:p>
            <a:endParaRPr lang="en-US"/>
          </a:p>
          <a:p>
            <a:r>
              <a:rPr lang="en-US"/>
              <a:t>We are Group 7, comprised of Rachel Butterfield, Justin Hamilton, and myself Heber Jenson. Tonight, we are pleased to share with you the results of our efforts over the past semester’s capstone project for the University of Utah and in conjunction with Maverik. Let’s get started.</a:t>
            </a:r>
          </a:p>
        </p:txBody>
      </p:sp>
      <p:sp>
        <p:nvSpPr>
          <p:cNvPr id="4" name="Slide Number Placeholder 3"/>
          <p:cNvSpPr>
            <a:spLocks noGrp="1"/>
          </p:cNvSpPr>
          <p:nvPr>
            <p:ph type="sldNum" sz="quarter" idx="5"/>
          </p:nvPr>
        </p:nvSpPr>
        <p:spPr/>
        <p:txBody>
          <a:bodyPr/>
          <a:lstStyle/>
          <a:p>
            <a:fld id="{A77D3A73-44A9-4D7E-BE25-A2EA5D4CD2C2}" type="slidenum">
              <a:rPr lang="en-US" smtClean="0"/>
              <a:t>1</a:t>
            </a:fld>
            <a:endParaRPr lang="en-US"/>
          </a:p>
        </p:txBody>
      </p:sp>
    </p:spTree>
    <p:extLst>
      <p:ext uri="{BB962C8B-B14F-4D97-AF65-F5344CB8AC3E}">
        <p14:creationId xmlns:p14="http://schemas.microsoft.com/office/powerpoint/2010/main" val="4046330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A77D3A73-44A9-4D7E-BE25-A2EA5D4CD2C2}" type="slidenum">
              <a:rPr lang="en-US" smtClean="0"/>
              <a:t>10</a:t>
            </a:fld>
            <a:endParaRPr lang="en-US"/>
          </a:p>
        </p:txBody>
      </p:sp>
    </p:spTree>
    <p:extLst>
      <p:ext uri="{BB962C8B-B14F-4D97-AF65-F5344CB8AC3E}">
        <p14:creationId xmlns:p14="http://schemas.microsoft.com/office/powerpoint/2010/main" val="3585642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A77D3A73-44A9-4D7E-BE25-A2EA5D4CD2C2}" type="slidenum">
              <a:rPr lang="en-US" smtClean="0"/>
              <a:t>11</a:t>
            </a:fld>
            <a:endParaRPr lang="en-US"/>
          </a:p>
        </p:txBody>
      </p:sp>
    </p:spTree>
    <p:extLst>
      <p:ext uri="{BB962C8B-B14F-4D97-AF65-F5344CB8AC3E}">
        <p14:creationId xmlns:p14="http://schemas.microsoft.com/office/powerpoint/2010/main" val="3561638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A77D3A73-44A9-4D7E-BE25-A2EA5D4CD2C2}" type="slidenum">
              <a:rPr lang="en-US" smtClean="0"/>
              <a:t>12</a:t>
            </a:fld>
            <a:endParaRPr lang="en-US"/>
          </a:p>
        </p:txBody>
      </p:sp>
    </p:spTree>
    <p:extLst>
      <p:ext uri="{BB962C8B-B14F-4D97-AF65-F5344CB8AC3E}">
        <p14:creationId xmlns:p14="http://schemas.microsoft.com/office/powerpoint/2010/main" val="219812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A77D3A73-44A9-4D7E-BE25-A2EA5D4CD2C2}" type="slidenum">
              <a:rPr lang="en-US" smtClean="0"/>
              <a:t>13</a:t>
            </a:fld>
            <a:endParaRPr lang="en-US"/>
          </a:p>
        </p:txBody>
      </p:sp>
    </p:spTree>
    <p:extLst>
      <p:ext uri="{BB962C8B-B14F-4D97-AF65-F5344CB8AC3E}">
        <p14:creationId xmlns:p14="http://schemas.microsoft.com/office/powerpoint/2010/main" val="942844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a:p>
            <a:r>
              <a:rPr lang="en-US" sz="1200">
                <a:solidFill>
                  <a:schemeClr val="accent5"/>
                </a:solidFill>
              </a:rPr>
              <a:t>4 Pillars to Business</a:t>
            </a:r>
          </a:p>
          <a:p>
            <a:endParaRPr lang="en-US" sz="1200">
              <a:solidFill>
                <a:schemeClr val="accent5"/>
              </a:solidFill>
            </a:endParaRPr>
          </a:p>
          <a:p>
            <a:r>
              <a:rPr lang="en-US" sz="1200">
                <a:solidFill>
                  <a:schemeClr val="accent5"/>
                </a:solidFill>
              </a:rPr>
              <a:t>- Marketing</a:t>
            </a:r>
          </a:p>
          <a:p>
            <a:r>
              <a:rPr lang="en-US" sz="1200">
                <a:solidFill>
                  <a:schemeClr val="accent5"/>
                </a:solidFill>
              </a:rPr>
              <a:t>- Finance</a:t>
            </a:r>
          </a:p>
          <a:p>
            <a:r>
              <a:rPr lang="en-US" sz="1200">
                <a:solidFill>
                  <a:schemeClr val="accent5"/>
                </a:solidFill>
              </a:rPr>
              <a:t>- Operations</a:t>
            </a:r>
          </a:p>
          <a:p>
            <a:r>
              <a:rPr lang="en-US" sz="1200">
                <a:solidFill>
                  <a:schemeClr val="accent5"/>
                </a:solidFill>
              </a:rPr>
              <a:t>- Management</a:t>
            </a:r>
          </a:p>
          <a:p>
            <a:endParaRPr lang="en-US"/>
          </a:p>
        </p:txBody>
      </p:sp>
      <p:sp>
        <p:nvSpPr>
          <p:cNvPr id="4" name="Slide Number Placeholder 3"/>
          <p:cNvSpPr>
            <a:spLocks noGrp="1"/>
          </p:cNvSpPr>
          <p:nvPr>
            <p:ph type="sldNum" sz="quarter" idx="5"/>
          </p:nvPr>
        </p:nvSpPr>
        <p:spPr/>
        <p:txBody>
          <a:bodyPr/>
          <a:lstStyle/>
          <a:p>
            <a:fld id="{A77D3A73-44A9-4D7E-BE25-A2EA5D4CD2C2}" type="slidenum">
              <a:rPr lang="en-US" smtClean="0"/>
              <a:t>14</a:t>
            </a:fld>
            <a:endParaRPr lang="en-US"/>
          </a:p>
        </p:txBody>
      </p:sp>
    </p:spTree>
    <p:extLst>
      <p:ext uri="{BB962C8B-B14F-4D97-AF65-F5344CB8AC3E}">
        <p14:creationId xmlns:p14="http://schemas.microsoft.com/office/powerpoint/2010/main" val="3181364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a:p>
            <a:r>
              <a:rPr lang="en-US" sz="1200">
                <a:solidFill>
                  <a:schemeClr val="accent5"/>
                </a:solidFill>
              </a:rPr>
              <a:t>4 Pillars to Business</a:t>
            </a:r>
          </a:p>
          <a:p>
            <a:endParaRPr lang="en-US" sz="1200">
              <a:solidFill>
                <a:schemeClr val="accent5"/>
              </a:solidFill>
            </a:endParaRPr>
          </a:p>
          <a:p>
            <a:r>
              <a:rPr lang="en-US" sz="1200">
                <a:solidFill>
                  <a:schemeClr val="accent5"/>
                </a:solidFill>
              </a:rPr>
              <a:t>- Marketing</a:t>
            </a:r>
          </a:p>
          <a:p>
            <a:r>
              <a:rPr lang="en-US" sz="1200">
                <a:solidFill>
                  <a:schemeClr val="accent5"/>
                </a:solidFill>
              </a:rPr>
              <a:t>- Finance</a:t>
            </a:r>
          </a:p>
          <a:p>
            <a:r>
              <a:rPr lang="en-US" sz="1200">
                <a:solidFill>
                  <a:schemeClr val="accent5"/>
                </a:solidFill>
              </a:rPr>
              <a:t>- Operations</a:t>
            </a:r>
          </a:p>
          <a:p>
            <a:r>
              <a:rPr lang="en-US" sz="1200">
                <a:solidFill>
                  <a:schemeClr val="accent5"/>
                </a:solidFill>
              </a:rPr>
              <a:t>- Management</a:t>
            </a:r>
          </a:p>
          <a:p>
            <a:endParaRPr lang="en-US"/>
          </a:p>
        </p:txBody>
      </p:sp>
      <p:sp>
        <p:nvSpPr>
          <p:cNvPr id="4" name="Slide Number Placeholder 3"/>
          <p:cNvSpPr>
            <a:spLocks noGrp="1"/>
          </p:cNvSpPr>
          <p:nvPr>
            <p:ph type="sldNum" sz="quarter" idx="5"/>
          </p:nvPr>
        </p:nvSpPr>
        <p:spPr/>
        <p:txBody>
          <a:bodyPr/>
          <a:lstStyle/>
          <a:p>
            <a:fld id="{A77D3A73-44A9-4D7E-BE25-A2EA5D4CD2C2}" type="slidenum">
              <a:rPr lang="en-US" smtClean="0"/>
              <a:t>15</a:t>
            </a:fld>
            <a:endParaRPr lang="en-US"/>
          </a:p>
        </p:txBody>
      </p:sp>
    </p:spTree>
    <p:extLst>
      <p:ext uri="{BB962C8B-B14F-4D97-AF65-F5344CB8AC3E}">
        <p14:creationId xmlns:p14="http://schemas.microsoft.com/office/powerpoint/2010/main" val="430695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a:p>
            <a:r>
              <a:rPr lang="en-US" sz="1200">
                <a:solidFill>
                  <a:schemeClr val="accent5"/>
                </a:solidFill>
              </a:rPr>
              <a:t>4 Pillars to Business</a:t>
            </a:r>
          </a:p>
          <a:p>
            <a:endParaRPr lang="en-US" sz="1200">
              <a:solidFill>
                <a:schemeClr val="accent5"/>
              </a:solidFill>
            </a:endParaRPr>
          </a:p>
          <a:p>
            <a:r>
              <a:rPr lang="en-US" sz="1200">
                <a:solidFill>
                  <a:schemeClr val="accent5"/>
                </a:solidFill>
              </a:rPr>
              <a:t>- Marketing</a:t>
            </a:r>
          </a:p>
          <a:p>
            <a:r>
              <a:rPr lang="en-US" sz="1200">
                <a:solidFill>
                  <a:schemeClr val="accent5"/>
                </a:solidFill>
              </a:rPr>
              <a:t>- Finance</a:t>
            </a:r>
          </a:p>
          <a:p>
            <a:r>
              <a:rPr lang="en-US" sz="1200">
                <a:solidFill>
                  <a:schemeClr val="accent5"/>
                </a:solidFill>
              </a:rPr>
              <a:t>- Operations</a:t>
            </a:r>
          </a:p>
          <a:p>
            <a:r>
              <a:rPr lang="en-US" sz="1200">
                <a:solidFill>
                  <a:schemeClr val="accent5"/>
                </a:solidFill>
              </a:rPr>
              <a:t>- Management</a:t>
            </a:r>
          </a:p>
          <a:p>
            <a:endParaRPr lang="en-US"/>
          </a:p>
        </p:txBody>
      </p:sp>
      <p:sp>
        <p:nvSpPr>
          <p:cNvPr id="4" name="Slide Number Placeholder 3"/>
          <p:cNvSpPr>
            <a:spLocks noGrp="1"/>
          </p:cNvSpPr>
          <p:nvPr>
            <p:ph type="sldNum" sz="quarter" idx="5"/>
          </p:nvPr>
        </p:nvSpPr>
        <p:spPr/>
        <p:txBody>
          <a:bodyPr/>
          <a:lstStyle/>
          <a:p>
            <a:fld id="{A77D3A73-44A9-4D7E-BE25-A2EA5D4CD2C2}" type="slidenum">
              <a:rPr lang="en-US" smtClean="0"/>
              <a:t>16</a:t>
            </a:fld>
            <a:endParaRPr lang="en-US"/>
          </a:p>
        </p:txBody>
      </p:sp>
    </p:spTree>
    <p:extLst>
      <p:ext uri="{BB962C8B-B14F-4D97-AF65-F5344CB8AC3E}">
        <p14:creationId xmlns:p14="http://schemas.microsoft.com/office/powerpoint/2010/main" val="827916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a:p>
            <a:r>
              <a:rPr lang="en-US" sz="1200">
                <a:solidFill>
                  <a:schemeClr val="accent5"/>
                </a:solidFill>
              </a:rPr>
              <a:t>4 Pillars to Business</a:t>
            </a:r>
          </a:p>
          <a:p>
            <a:endParaRPr lang="en-US" sz="1200">
              <a:solidFill>
                <a:schemeClr val="accent5"/>
              </a:solidFill>
            </a:endParaRPr>
          </a:p>
          <a:p>
            <a:r>
              <a:rPr lang="en-US" sz="1200">
                <a:solidFill>
                  <a:schemeClr val="accent5"/>
                </a:solidFill>
              </a:rPr>
              <a:t>- Marketing</a:t>
            </a:r>
          </a:p>
          <a:p>
            <a:r>
              <a:rPr lang="en-US" sz="1200">
                <a:solidFill>
                  <a:schemeClr val="accent5"/>
                </a:solidFill>
              </a:rPr>
              <a:t>- Finance</a:t>
            </a:r>
          </a:p>
          <a:p>
            <a:r>
              <a:rPr lang="en-US" sz="1200">
                <a:solidFill>
                  <a:schemeClr val="accent5"/>
                </a:solidFill>
              </a:rPr>
              <a:t>- Operations</a:t>
            </a:r>
          </a:p>
          <a:p>
            <a:r>
              <a:rPr lang="en-US" sz="1200">
                <a:solidFill>
                  <a:schemeClr val="accent5"/>
                </a:solidFill>
              </a:rPr>
              <a:t>- Management</a:t>
            </a:r>
          </a:p>
          <a:p>
            <a:endParaRPr lang="en-US"/>
          </a:p>
        </p:txBody>
      </p:sp>
      <p:sp>
        <p:nvSpPr>
          <p:cNvPr id="4" name="Slide Number Placeholder 3"/>
          <p:cNvSpPr>
            <a:spLocks noGrp="1"/>
          </p:cNvSpPr>
          <p:nvPr>
            <p:ph type="sldNum" sz="quarter" idx="5"/>
          </p:nvPr>
        </p:nvSpPr>
        <p:spPr/>
        <p:txBody>
          <a:bodyPr/>
          <a:lstStyle/>
          <a:p>
            <a:fld id="{A77D3A73-44A9-4D7E-BE25-A2EA5D4CD2C2}" type="slidenum">
              <a:rPr lang="en-US" smtClean="0"/>
              <a:t>17</a:t>
            </a:fld>
            <a:endParaRPr lang="en-US"/>
          </a:p>
        </p:txBody>
      </p:sp>
    </p:spTree>
    <p:extLst>
      <p:ext uri="{BB962C8B-B14F-4D97-AF65-F5344CB8AC3E}">
        <p14:creationId xmlns:p14="http://schemas.microsoft.com/office/powerpoint/2010/main" val="3724994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a:p>
            <a:r>
              <a:rPr lang="en-US" sz="1200">
                <a:solidFill>
                  <a:schemeClr val="accent5"/>
                </a:solidFill>
              </a:rPr>
              <a:t>4 Pillars to Business</a:t>
            </a:r>
          </a:p>
          <a:p>
            <a:endParaRPr lang="en-US" sz="1200">
              <a:solidFill>
                <a:schemeClr val="accent5"/>
              </a:solidFill>
            </a:endParaRPr>
          </a:p>
          <a:p>
            <a:r>
              <a:rPr lang="en-US" sz="1200">
                <a:solidFill>
                  <a:schemeClr val="accent5"/>
                </a:solidFill>
              </a:rPr>
              <a:t>- Marketing</a:t>
            </a:r>
          </a:p>
          <a:p>
            <a:r>
              <a:rPr lang="en-US" sz="1200">
                <a:solidFill>
                  <a:schemeClr val="accent5"/>
                </a:solidFill>
              </a:rPr>
              <a:t>- Finance</a:t>
            </a:r>
          </a:p>
          <a:p>
            <a:r>
              <a:rPr lang="en-US" sz="1200">
                <a:solidFill>
                  <a:schemeClr val="accent5"/>
                </a:solidFill>
              </a:rPr>
              <a:t>- Operations</a:t>
            </a:r>
          </a:p>
          <a:p>
            <a:r>
              <a:rPr lang="en-US" sz="1200">
                <a:solidFill>
                  <a:schemeClr val="accent5"/>
                </a:solidFill>
              </a:rPr>
              <a:t>- Management</a:t>
            </a:r>
          </a:p>
          <a:p>
            <a:endParaRPr lang="en-US"/>
          </a:p>
        </p:txBody>
      </p:sp>
      <p:sp>
        <p:nvSpPr>
          <p:cNvPr id="4" name="Slide Number Placeholder 3"/>
          <p:cNvSpPr>
            <a:spLocks noGrp="1"/>
          </p:cNvSpPr>
          <p:nvPr>
            <p:ph type="sldNum" sz="quarter" idx="5"/>
          </p:nvPr>
        </p:nvSpPr>
        <p:spPr/>
        <p:txBody>
          <a:bodyPr/>
          <a:lstStyle/>
          <a:p>
            <a:fld id="{A77D3A73-44A9-4D7E-BE25-A2EA5D4CD2C2}" type="slidenum">
              <a:rPr lang="en-US" smtClean="0"/>
              <a:t>18</a:t>
            </a:fld>
            <a:endParaRPr lang="en-US"/>
          </a:p>
        </p:txBody>
      </p:sp>
    </p:spTree>
    <p:extLst>
      <p:ext uri="{BB962C8B-B14F-4D97-AF65-F5344CB8AC3E}">
        <p14:creationId xmlns:p14="http://schemas.microsoft.com/office/powerpoint/2010/main" val="3510799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a:p>
            <a:r>
              <a:rPr lang="en-US" sz="1200">
                <a:solidFill>
                  <a:schemeClr val="accent5"/>
                </a:solidFill>
              </a:rPr>
              <a:t>4 Pillars to Business</a:t>
            </a:r>
          </a:p>
          <a:p>
            <a:endParaRPr lang="en-US" sz="1200">
              <a:solidFill>
                <a:schemeClr val="accent5"/>
              </a:solidFill>
            </a:endParaRPr>
          </a:p>
          <a:p>
            <a:r>
              <a:rPr lang="en-US" sz="1200">
                <a:solidFill>
                  <a:schemeClr val="accent5"/>
                </a:solidFill>
              </a:rPr>
              <a:t>- Marketing</a:t>
            </a:r>
          </a:p>
          <a:p>
            <a:r>
              <a:rPr lang="en-US" sz="1200">
                <a:solidFill>
                  <a:schemeClr val="accent5"/>
                </a:solidFill>
              </a:rPr>
              <a:t>- Finance</a:t>
            </a:r>
          </a:p>
          <a:p>
            <a:r>
              <a:rPr lang="en-US" sz="1200">
                <a:solidFill>
                  <a:schemeClr val="accent5"/>
                </a:solidFill>
              </a:rPr>
              <a:t>- Operations</a:t>
            </a:r>
          </a:p>
          <a:p>
            <a:r>
              <a:rPr lang="en-US" sz="1200">
                <a:solidFill>
                  <a:schemeClr val="accent5"/>
                </a:solidFill>
              </a:rPr>
              <a:t>- Management</a:t>
            </a:r>
          </a:p>
          <a:p>
            <a:endParaRPr lang="en-US"/>
          </a:p>
        </p:txBody>
      </p:sp>
      <p:sp>
        <p:nvSpPr>
          <p:cNvPr id="4" name="Slide Number Placeholder 3"/>
          <p:cNvSpPr>
            <a:spLocks noGrp="1"/>
          </p:cNvSpPr>
          <p:nvPr>
            <p:ph type="sldNum" sz="quarter" idx="5"/>
          </p:nvPr>
        </p:nvSpPr>
        <p:spPr/>
        <p:txBody>
          <a:bodyPr/>
          <a:lstStyle/>
          <a:p>
            <a:fld id="{A77D3A73-44A9-4D7E-BE25-A2EA5D4CD2C2}" type="slidenum">
              <a:rPr lang="en-US" smtClean="0"/>
              <a:t>19</a:t>
            </a:fld>
            <a:endParaRPr lang="en-US"/>
          </a:p>
        </p:txBody>
      </p:sp>
    </p:spTree>
    <p:extLst>
      <p:ext uri="{BB962C8B-B14F-4D97-AF65-F5344CB8AC3E}">
        <p14:creationId xmlns:p14="http://schemas.microsoft.com/office/powerpoint/2010/main" val="111156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presentation will go over the following topics. We will first review the business problem, discuss our modeling approach, report on the final recommended model and its results, provide recommendations for further analysis, and conclude with the business value of our efforts.</a:t>
            </a:r>
          </a:p>
        </p:txBody>
      </p:sp>
      <p:sp>
        <p:nvSpPr>
          <p:cNvPr id="4" name="Slide Number Placeholder 3"/>
          <p:cNvSpPr>
            <a:spLocks noGrp="1"/>
          </p:cNvSpPr>
          <p:nvPr>
            <p:ph type="sldNum" sz="quarter" idx="5"/>
          </p:nvPr>
        </p:nvSpPr>
        <p:spPr/>
        <p:txBody>
          <a:bodyPr/>
          <a:lstStyle/>
          <a:p>
            <a:fld id="{A77D3A73-44A9-4D7E-BE25-A2EA5D4CD2C2}" type="slidenum">
              <a:rPr lang="en-US" smtClean="0"/>
              <a:t>2</a:t>
            </a:fld>
            <a:endParaRPr lang="en-US"/>
          </a:p>
        </p:txBody>
      </p:sp>
    </p:spTree>
    <p:extLst>
      <p:ext uri="{BB962C8B-B14F-4D97-AF65-F5344CB8AC3E}">
        <p14:creationId xmlns:p14="http://schemas.microsoft.com/office/powerpoint/2010/main" val="3999295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3ea2f20f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3ea2f20f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4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a:solidFill>
                  <a:srgbClr val="2D3B45"/>
                </a:solidFill>
                <a:effectLst/>
                <a:latin typeface="Arial" panose="020B0604020202020204" pitchFamily="34" charset="0"/>
              </a:rPr>
              <a:t>Maverik is expanding rapidly, with an annual growth rate of 30 new sites. As a business, they want to maximize the return on Investment (ROI) for these new stores and track the sites’ performance. To do this, Maverik challenged us to develop a model that can accurately provide a year's worth of four daily target metrics and update predictions as new data becomes available. Target metrics included Daily Food Sales, Daily Inside Sales, Daily gallons of Unleaded Fuel sold, and daily gallons of diesel fuel sold.</a:t>
            </a:r>
            <a:endParaRPr lang="en-US" b="0">
              <a:effectLst/>
            </a:endParaRPr>
          </a:p>
          <a:p>
            <a:pPr rtl="0">
              <a:spcBef>
                <a:spcPts val="0"/>
              </a:spcBef>
              <a:spcAft>
                <a:spcPts val="0"/>
              </a:spcAft>
            </a:pPr>
            <a:br>
              <a:rPr lang="en-US" b="0">
                <a:effectLst/>
              </a:rPr>
            </a:br>
            <a:r>
              <a:rPr lang="en-US" sz="1800" b="0" i="0" u="none" strike="noStrike">
                <a:solidFill>
                  <a:srgbClr val="2D3B45"/>
                </a:solidFill>
                <a:effectLst/>
                <a:latin typeface="Arial" panose="020B0604020202020204" pitchFamily="34" charset="0"/>
              </a:rPr>
              <a:t>The development of such a model would provide Maverik with a data-driven approach that would enable them to closely monitor the performance of new stores, make informed decisions, and promptly address any underperforming outlets.</a:t>
            </a:r>
            <a:endParaRPr lang="en-US" b="0">
              <a:effectLst/>
            </a:endParaRPr>
          </a:p>
          <a:p>
            <a:pPr rtl="0">
              <a:spcBef>
                <a:spcPts val="0"/>
              </a:spcBef>
              <a:spcAft>
                <a:spcPts val="0"/>
              </a:spcAft>
            </a:pPr>
            <a:br>
              <a:rPr lang="en-US" b="0">
                <a:effectLst/>
              </a:rPr>
            </a:br>
            <a:r>
              <a:rPr lang="en-US" sz="1800" b="0" i="0" u="none" strike="noStrike">
                <a:solidFill>
                  <a:srgbClr val="2D3B45"/>
                </a:solidFill>
                <a:effectLst/>
                <a:latin typeface="Arial" panose="020B0604020202020204" pitchFamily="34" charset="0"/>
              </a:rPr>
              <a:t>Over the past few months, our team has worked hard to develop such a model for Maverik.</a:t>
            </a:r>
            <a:endParaRPr lang="en-US" b="0">
              <a:effectLst/>
            </a:endParaRPr>
          </a:p>
          <a:p>
            <a:br>
              <a:rPr lang="en-US"/>
            </a:br>
            <a:endParaRPr lang="en-US"/>
          </a:p>
        </p:txBody>
      </p:sp>
      <p:sp>
        <p:nvSpPr>
          <p:cNvPr id="4" name="Slide Number Placeholder 3"/>
          <p:cNvSpPr>
            <a:spLocks noGrp="1"/>
          </p:cNvSpPr>
          <p:nvPr>
            <p:ph type="sldNum" sz="quarter" idx="5"/>
          </p:nvPr>
        </p:nvSpPr>
        <p:spPr/>
        <p:txBody>
          <a:bodyPr/>
          <a:lstStyle/>
          <a:p>
            <a:fld id="{A77D3A73-44A9-4D7E-BE25-A2EA5D4CD2C2}" type="slidenum">
              <a:rPr lang="en-US" smtClean="0"/>
              <a:t>3</a:t>
            </a:fld>
            <a:endParaRPr lang="en-US"/>
          </a:p>
        </p:txBody>
      </p:sp>
    </p:spTree>
    <p:extLst>
      <p:ext uri="{BB962C8B-B14F-4D97-AF65-F5344CB8AC3E}">
        <p14:creationId xmlns:p14="http://schemas.microsoft.com/office/powerpoint/2010/main" val="139516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2D3B45"/>
                </a:solidFill>
                <a:effectLst/>
                <a:latin typeface="Arial" panose="020B0604020202020204" pitchFamily="34" charset="0"/>
              </a:rPr>
              <a:t>As a team, we tested a total of eight models to find the most accurate model for Maverik to use to address their business problem. Models included a simple average, linear regression, SARIMA, ARIMA, Exponential Smoothing, </a:t>
            </a:r>
            <a:r>
              <a:rPr lang="en-US" sz="1800" b="0" i="0" u="none" strike="noStrike" err="1">
                <a:solidFill>
                  <a:srgbClr val="2D3B45"/>
                </a:solidFill>
                <a:effectLst/>
                <a:latin typeface="Arial" panose="020B0604020202020204" pitchFamily="34" charset="0"/>
              </a:rPr>
              <a:t>XGBoost</a:t>
            </a:r>
            <a:r>
              <a:rPr lang="en-US" sz="1800" b="0" i="0" u="none" strike="noStrike">
                <a:solidFill>
                  <a:srgbClr val="2D3B45"/>
                </a:solidFill>
                <a:effectLst/>
                <a:latin typeface="Arial" panose="020B0604020202020204" pitchFamily="34" charset="0"/>
              </a:rPr>
              <a:t>, a Neural Network utilizing (LSTM), and Prophet.</a:t>
            </a:r>
            <a:endParaRPr lang="en-US"/>
          </a:p>
        </p:txBody>
      </p:sp>
      <p:sp>
        <p:nvSpPr>
          <p:cNvPr id="4" name="Slide Number Placeholder 3"/>
          <p:cNvSpPr>
            <a:spLocks noGrp="1"/>
          </p:cNvSpPr>
          <p:nvPr>
            <p:ph type="sldNum" sz="quarter" idx="5"/>
          </p:nvPr>
        </p:nvSpPr>
        <p:spPr/>
        <p:txBody>
          <a:bodyPr/>
          <a:lstStyle/>
          <a:p>
            <a:fld id="{A77D3A73-44A9-4D7E-BE25-A2EA5D4CD2C2}" type="slidenum">
              <a:rPr lang="en-US" smtClean="0"/>
              <a:t>4</a:t>
            </a:fld>
            <a:endParaRPr lang="en-US"/>
          </a:p>
        </p:txBody>
      </p:sp>
    </p:spTree>
    <p:extLst>
      <p:ext uri="{BB962C8B-B14F-4D97-AF65-F5344CB8AC3E}">
        <p14:creationId xmlns:p14="http://schemas.microsoft.com/office/powerpoint/2010/main" val="3315085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2D3B45"/>
                </a:solidFill>
                <a:effectLst/>
                <a:latin typeface="Arial" panose="020B0604020202020204" pitchFamily="34" charset="0"/>
              </a:rPr>
              <a:t>Of the eight models tested, the final model we recommend for Maverik is the Prophet model. The Prophet model has multiple advantages, including the capability to train on all site training data covering a two-and-a-half-year period at once, a feature not possible for other modeling techniques, the ability to capture a variety of </a:t>
            </a:r>
            <a:r>
              <a:rPr lang="en-US" sz="1800" b="0" i="0" u="none" strike="noStrike" err="1">
                <a:solidFill>
                  <a:srgbClr val="2D3B45"/>
                </a:solidFill>
                <a:effectLst/>
                <a:latin typeface="Arial" panose="020B0604020202020204" pitchFamily="34" charset="0"/>
              </a:rPr>
              <a:t>seasonalities</a:t>
            </a:r>
            <a:r>
              <a:rPr lang="en-US" sz="1800" b="0" i="0" u="none" strike="noStrike">
                <a:solidFill>
                  <a:srgbClr val="2D3B45"/>
                </a:solidFill>
                <a:effectLst/>
                <a:latin typeface="Arial" panose="020B0604020202020204" pitchFamily="34" charset="0"/>
              </a:rPr>
              <a:t>, including holidays, and its overall predictive performance. I’ll now turn the time over to Racheal to discuss the Prophet model’s performance in more depth.</a:t>
            </a:r>
            <a:endParaRPr lang="en-US"/>
          </a:p>
        </p:txBody>
      </p:sp>
      <p:sp>
        <p:nvSpPr>
          <p:cNvPr id="4" name="Slide Number Placeholder 3"/>
          <p:cNvSpPr>
            <a:spLocks noGrp="1"/>
          </p:cNvSpPr>
          <p:nvPr>
            <p:ph type="sldNum" sz="quarter" idx="5"/>
          </p:nvPr>
        </p:nvSpPr>
        <p:spPr/>
        <p:txBody>
          <a:bodyPr/>
          <a:lstStyle/>
          <a:p>
            <a:fld id="{A77D3A73-44A9-4D7E-BE25-A2EA5D4CD2C2}" type="slidenum">
              <a:rPr lang="en-US" smtClean="0"/>
              <a:t>5</a:t>
            </a:fld>
            <a:endParaRPr lang="en-US"/>
          </a:p>
        </p:txBody>
      </p:sp>
    </p:spTree>
    <p:extLst>
      <p:ext uri="{BB962C8B-B14F-4D97-AF65-F5344CB8AC3E}">
        <p14:creationId xmlns:p14="http://schemas.microsoft.com/office/powerpoint/2010/main" val="753247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D3B45"/>
                </a:solidFill>
                <a:effectLst/>
                <a:latin typeface="Lato Extended"/>
              </a:rPr>
              <a:t>Rachel</a:t>
            </a:r>
          </a:p>
          <a:p>
            <a:endParaRPr lang="en-US"/>
          </a:p>
        </p:txBody>
      </p:sp>
      <p:sp>
        <p:nvSpPr>
          <p:cNvPr id="4" name="Slide Number Placeholder 3"/>
          <p:cNvSpPr>
            <a:spLocks noGrp="1"/>
          </p:cNvSpPr>
          <p:nvPr>
            <p:ph type="sldNum" sz="quarter" idx="5"/>
          </p:nvPr>
        </p:nvSpPr>
        <p:spPr/>
        <p:txBody>
          <a:bodyPr/>
          <a:lstStyle/>
          <a:p>
            <a:fld id="{A77D3A73-44A9-4D7E-BE25-A2EA5D4CD2C2}" type="slidenum">
              <a:rPr lang="en-US" smtClean="0"/>
              <a:t>6</a:t>
            </a:fld>
            <a:endParaRPr lang="en-US"/>
          </a:p>
        </p:txBody>
      </p:sp>
    </p:spTree>
    <p:extLst>
      <p:ext uri="{BB962C8B-B14F-4D97-AF65-F5344CB8AC3E}">
        <p14:creationId xmlns:p14="http://schemas.microsoft.com/office/powerpoint/2010/main" val="439276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D3B45"/>
                </a:solidFill>
                <a:effectLst/>
                <a:latin typeface="Lato Extended"/>
              </a:rPr>
              <a:t>Rachel</a:t>
            </a:r>
          </a:p>
          <a:p>
            <a:endParaRPr lang="en-US"/>
          </a:p>
        </p:txBody>
      </p:sp>
      <p:sp>
        <p:nvSpPr>
          <p:cNvPr id="4" name="Slide Number Placeholder 3"/>
          <p:cNvSpPr>
            <a:spLocks noGrp="1"/>
          </p:cNvSpPr>
          <p:nvPr>
            <p:ph type="sldNum" sz="quarter" idx="5"/>
          </p:nvPr>
        </p:nvSpPr>
        <p:spPr/>
        <p:txBody>
          <a:bodyPr/>
          <a:lstStyle/>
          <a:p>
            <a:fld id="{A77D3A73-44A9-4D7E-BE25-A2EA5D4CD2C2}" type="slidenum">
              <a:rPr lang="en-US" smtClean="0"/>
              <a:t>7</a:t>
            </a:fld>
            <a:endParaRPr lang="en-US"/>
          </a:p>
        </p:txBody>
      </p:sp>
    </p:spTree>
    <p:extLst>
      <p:ext uri="{BB962C8B-B14F-4D97-AF65-F5344CB8AC3E}">
        <p14:creationId xmlns:p14="http://schemas.microsoft.com/office/powerpoint/2010/main" val="362919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D3B45"/>
                </a:solidFill>
                <a:effectLst/>
                <a:latin typeface="Lato Extended"/>
              </a:rPr>
              <a:t>Rachel</a:t>
            </a:r>
          </a:p>
          <a:p>
            <a:endParaRPr lang="en-US"/>
          </a:p>
        </p:txBody>
      </p:sp>
      <p:sp>
        <p:nvSpPr>
          <p:cNvPr id="4" name="Slide Number Placeholder 3"/>
          <p:cNvSpPr>
            <a:spLocks noGrp="1"/>
          </p:cNvSpPr>
          <p:nvPr>
            <p:ph type="sldNum" sz="quarter" idx="5"/>
          </p:nvPr>
        </p:nvSpPr>
        <p:spPr/>
        <p:txBody>
          <a:bodyPr/>
          <a:lstStyle/>
          <a:p>
            <a:fld id="{A77D3A73-44A9-4D7E-BE25-A2EA5D4CD2C2}" type="slidenum">
              <a:rPr lang="en-US" smtClean="0"/>
              <a:t>8</a:t>
            </a:fld>
            <a:endParaRPr lang="en-US"/>
          </a:p>
        </p:txBody>
      </p:sp>
    </p:spTree>
    <p:extLst>
      <p:ext uri="{BB962C8B-B14F-4D97-AF65-F5344CB8AC3E}">
        <p14:creationId xmlns:p14="http://schemas.microsoft.com/office/powerpoint/2010/main" val="4157745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D3B45"/>
                </a:solidFill>
                <a:effectLst/>
                <a:latin typeface="Lato Extended"/>
              </a:rPr>
              <a:t>Rachel</a:t>
            </a:r>
          </a:p>
          <a:p>
            <a:endParaRPr lang="en-US"/>
          </a:p>
        </p:txBody>
      </p:sp>
      <p:sp>
        <p:nvSpPr>
          <p:cNvPr id="4" name="Slide Number Placeholder 3"/>
          <p:cNvSpPr>
            <a:spLocks noGrp="1"/>
          </p:cNvSpPr>
          <p:nvPr>
            <p:ph type="sldNum" sz="quarter" idx="5"/>
          </p:nvPr>
        </p:nvSpPr>
        <p:spPr/>
        <p:txBody>
          <a:bodyPr/>
          <a:lstStyle/>
          <a:p>
            <a:fld id="{A77D3A73-44A9-4D7E-BE25-A2EA5D4CD2C2}" type="slidenum">
              <a:rPr lang="en-US" smtClean="0"/>
              <a:t>9</a:t>
            </a:fld>
            <a:endParaRPr lang="en-US"/>
          </a:p>
        </p:txBody>
      </p:sp>
    </p:spTree>
    <p:extLst>
      <p:ext uri="{BB962C8B-B14F-4D97-AF65-F5344CB8AC3E}">
        <p14:creationId xmlns:p14="http://schemas.microsoft.com/office/powerpoint/2010/main" val="45653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62600" y="1847833"/>
            <a:ext cx="8466800" cy="25904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1862600" y="4597167"/>
            <a:ext cx="8466800" cy="63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2"/>
              </a:buClr>
              <a:buSzPts val="1400"/>
              <a:buNone/>
              <a:defRPr sz="2133">
                <a:solidFill>
                  <a:schemeClr val="lt1"/>
                </a:solidFill>
                <a:latin typeface="Work Sans Medium"/>
                <a:ea typeface="Work Sans Medium"/>
                <a:cs typeface="Work Sans Medium"/>
                <a:sym typeface="Work Sans Medium"/>
              </a:defRPr>
            </a:lvl1pPr>
            <a:lvl2pPr lvl="1" algn="ctr">
              <a:lnSpc>
                <a:spcPct val="100000"/>
              </a:lnSpc>
              <a:spcBef>
                <a:spcPts val="0"/>
              </a:spcBef>
              <a:spcAft>
                <a:spcPts val="0"/>
              </a:spcAft>
              <a:buClr>
                <a:schemeClr val="accent2"/>
              </a:buClr>
              <a:buSzPts val="1800"/>
              <a:buNone/>
              <a:defRPr sz="2400" b="1">
                <a:solidFill>
                  <a:schemeClr val="accent2"/>
                </a:solidFill>
              </a:defRPr>
            </a:lvl2pPr>
            <a:lvl3pPr lvl="2" algn="ctr">
              <a:lnSpc>
                <a:spcPct val="100000"/>
              </a:lnSpc>
              <a:spcBef>
                <a:spcPts val="0"/>
              </a:spcBef>
              <a:spcAft>
                <a:spcPts val="0"/>
              </a:spcAft>
              <a:buClr>
                <a:schemeClr val="accent2"/>
              </a:buClr>
              <a:buSzPts val="1800"/>
              <a:buNone/>
              <a:defRPr sz="2400" b="1">
                <a:solidFill>
                  <a:schemeClr val="accent2"/>
                </a:solidFill>
              </a:defRPr>
            </a:lvl3pPr>
            <a:lvl4pPr lvl="3" algn="ctr">
              <a:lnSpc>
                <a:spcPct val="100000"/>
              </a:lnSpc>
              <a:spcBef>
                <a:spcPts val="0"/>
              </a:spcBef>
              <a:spcAft>
                <a:spcPts val="0"/>
              </a:spcAft>
              <a:buClr>
                <a:schemeClr val="accent2"/>
              </a:buClr>
              <a:buSzPts val="1800"/>
              <a:buNone/>
              <a:defRPr sz="2400" b="1">
                <a:solidFill>
                  <a:schemeClr val="accent2"/>
                </a:solidFill>
              </a:defRPr>
            </a:lvl4pPr>
            <a:lvl5pPr lvl="4" algn="ctr">
              <a:lnSpc>
                <a:spcPct val="100000"/>
              </a:lnSpc>
              <a:spcBef>
                <a:spcPts val="0"/>
              </a:spcBef>
              <a:spcAft>
                <a:spcPts val="0"/>
              </a:spcAft>
              <a:buClr>
                <a:schemeClr val="accent2"/>
              </a:buClr>
              <a:buSzPts val="1800"/>
              <a:buNone/>
              <a:defRPr sz="2400" b="1">
                <a:solidFill>
                  <a:schemeClr val="accent2"/>
                </a:solidFill>
              </a:defRPr>
            </a:lvl5pPr>
            <a:lvl6pPr lvl="5" algn="ctr">
              <a:lnSpc>
                <a:spcPct val="100000"/>
              </a:lnSpc>
              <a:spcBef>
                <a:spcPts val="0"/>
              </a:spcBef>
              <a:spcAft>
                <a:spcPts val="0"/>
              </a:spcAft>
              <a:buClr>
                <a:schemeClr val="accent2"/>
              </a:buClr>
              <a:buSzPts val="1800"/>
              <a:buNone/>
              <a:defRPr sz="2400" b="1">
                <a:solidFill>
                  <a:schemeClr val="accent2"/>
                </a:solidFill>
              </a:defRPr>
            </a:lvl6pPr>
            <a:lvl7pPr lvl="6" algn="ctr">
              <a:lnSpc>
                <a:spcPct val="100000"/>
              </a:lnSpc>
              <a:spcBef>
                <a:spcPts val="0"/>
              </a:spcBef>
              <a:spcAft>
                <a:spcPts val="0"/>
              </a:spcAft>
              <a:buClr>
                <a:schemeClr val="accent2"/>
              </a:buClr>
              <a:buSzPts val="1800"/>
              <a:buNone/>
              <a:defRPr sz="2400" b="1">
                <a:solidFill>
                  <a:schemeClr val="accent2"/>
                </a:solidFill>
              </a:defRPr>
            </a:lvl7pPr>
            <a:lvl8pPr lvl="7" algn="ctr">
              <a:lnSpc>
                <a:spcPct val="100000"/>
              </a:lnSpc>
              <a:spcBef>
                <a:spcPts val="0"/>
              </a:spcBef>
              <a:spcAft>
                <a:spcPts val="0"/>
              </a:spcAft>
              <a:buClr>
                <a:schemeClr val="accent2"/>
              </a:buClr>
              <a:buSzPts val="1800"/>
              <a:buNone/>
              <a:defRPr sz="2400" b="1">
                <a:solidFill>
                  <a:schemeClr val="accent2"/>
                </a:solidFill>
              </a:defRPr>
            </a:lvl8pPr>
            <a:lvl9pPr lvl="8" algn="ctr">
              <a:lnSpc>
                <a:spcPct val="100000"/>
              </a:lnSpc>
              <a:spcBef>
                <a:spcPts val="0"/>
              </a:spcBef>
              <a:spcAft>
                <a:spcPts val="0"/>
              </a:spcAft>
              <a:buClr>
                <a:schemeClr val="accent2"/>
              </a:buClr>
              <a:buSzPts val="1800"/>
              <a:buNone/>
              <a:defRPr sz="2400" b="1">
                <a:solidFill>
                  <a:schemeClr val="accent2"/>
                </a:solidFill>
              </a:defRPr>
            </a:lvl9pPr>
          </a:lstStyle>
          <a:p>
            <a:endParaRPr/>
          </a:p>
        </p:txBody>
      </p:sp>
    </p:spTree>
    <p:extLst>
      <p:ext uri="{BB962C8B-B14F-4D97-AF65-F5344CB8AC3E}">
        <p14:creationId xmlns:p14="http://schemas.microsoft.com/office/powerpoint/2010/main" val="259154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pic>
        <p:nvPicPr>
          <p:cNvPr id="5" name="Picture 4">
            <a:extLst>
              <a:ext uri="{FF2B5EF4-FFF2-40B4-BE49-F238E27FC236}">
                <a16:creationId xmlns:a16="http://schemas.microsoft.com/office/drawing/2014/main" id="{E9926FF2-6958-969E-4F8F-6C2ED49DB3EC}"/>
              </a:ext>
            </a:extLst>
          </p:cNvPr>
          <p:cNvPicPr>
            <a:picLocks noChangeAspect="1"/>
          </p:cNvPicPr>
          <p:nvPr userDrawn="1"/>
        </p:nvPicPr>
        <p:blipFill>
          <a:blip r:embed="rId2"/>
          <a:stretch>
            <a:fillRect/>
          </a:stretch>
        </p:blipFill>
        <p:spPr>
          <a:xfrm>
            <a:off x="11334592" y="6253880"/>
            <a:ext cx="1843209" cy="604120"/>
          </a:xfrm>
          <a:prstGeom prst="rect">
            <a:avLst/>
          </a:prstGeom>
        </p:spPr>
      </p:pic>
    </p:spTree>
    <p:extLst>
      <p:ext uri="{BB962C8B-B14F-4D97-AF65-F5344CB8AC3E}">
        <p14:creationId xmlns:p14="http://schemas.microsoft.com/office/powerpoint/2010/main" val="211326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Background">
    <p:bg>
      <p:bgPr>
        <a:blipFill>
          <a:blip r:embed="rId2">
            <a:alphaModFix/>
          </a:blip>
          <a:stretch>
            <a:fillRect/>
          </a:stretch>
        </a:blipFill>
        <a:effectLst/>
      </p:bgPr>
    </p:bg>
    <p:spTree>
      <p:nvGrpSpPr>
        <p:cNvPr id="1" name="Shape 133"/>
        <p:cNvGrpSpPr/>
        <p:nvPr/>
      </p:nvGrpSpPr>
      <p:grpSpPr>
        <a:xfrm>
          <a:off x="0" y="0"/>
          <a:ext cx="0" cy="0"/>
          <a:chOff x="0" y="0"/>
          <a:chExt cx="0" cy="0"/>
        </a:xfrm>
      </p:grpSpPr>
      <p:pic>
        <p:nvPicPr>
          <p:cNvPr id="5" name="Picture 4">
            <a:extLst>
              <a:ext uri="{FF2B5EF4-FFF2-40B4-BE49-F238E27FC236}">
                <a16:creationId xmlns:a16="http://schemas.microsoft.com/office/drawing/2014/main" id="{D8B34FEC-149F-3A36-F805-01705D6590B9}"/>
              </a:ext>
            </a:extLst>
          </p:cNvPr>
          <p:cNvPicPr>
            <a:picLocks noChangeAspect="1"/>
          </p:cNvPicPr>
          <p:nvPr userDrawn="1"/>
        </p:nvPicPr>
        <p:blipFill>
          <a:blip r:embed="rId3"/>
          <a:stretch>
            <a:fillRect/>
          </a:stretch>
        </p:blipFill>
        <p:spPr>
          <a:xfrm>
            <a:off x="11334592" y="6253880"/>
            <a:ext cx="1843209" cy="604120"/>
          </a:xfrm>
          <a:prstGeom prst="rect">
            <a:avLst/>
          </a:prstGeom>
        </p:spPr>
      </p:pic>
    </p:spTree>
    <p:extLst>
      <p:ext uri="{BB962C8B-B14F-4D97-AF65-F5344CB8AC3E}">
        <p14:creationId xmlns:p14="http://schemas.microsoft.com/office/powerpoint/2010/main" val="370790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ackground 1">
    <p:bg>
      <p:bgPr>
        <a:blipFill>
          <a:blip r:embed="rId2">
            <a:alphaModFix/>
          </a:blip>
          <a:stretch>
            <a:fillRect/>
          </a:stretch>
        </a:blipFill>
        <a:effectLst/>
      </p:bgPr>
    </p:bg>
    <p:spTree>
      <p:nvGrpSpPr>
        <p:cNvPr id="1" name="Shape 134"/>
        <p:cNvGrpSpPr/>
        <p:nvPr/>
      </p:nvGrpSpPr>
      <p:grpSpPr>
        <a:xfrm>
          <a:off x="0" y="0"/>
          <a:ext cx="0" cy="0"/>
          <a:chOff x="0" y="0"/>
          <a:chExt cx="0" cy="0"/>
        </a:xfrm>
      </p:grpSpPr>
      <p:pic>
        <p:nvPicPr>
          <p:cNvPr id="5" name="Picture 4">
            <a:extLst>
              <a:ext uri="{FF2B5EF4-FFF2-40B4-BE49-F238E27FC236}">
                <a16:creationId xmlns:a16="http://schemas.microsoft.com/office/drawing/2014/main" id="{EFB33594-AEC1-E319-B568-ED2242FD9377}"/>
              </a:ext>
            </a:extLst>
          </p:cNvPr>
          <p:cNvPicPr>
            <a:picLocks noChangeAspect="1"/>
          </p:cNvPicPr>
          <p:nvPr userDrawn="1"/>
        </p:nvPicPr>
        <p:blipFill>
          <a:blip r:embed="rId3"/>
          <a:stretch>
            <a:fillRect/>
          </a:stretch>
        </p:blipFill>
        <p:spPr>
          <a:xfrm>
            <a:off x="11334592" y="6253880"/>
            <a:ext cx="1843209" cy="604120"/>
          </a:xfrm>
          <a:prstGeom prst="rect">
            <a:avLst/>
          </a:prstGeom>
        </p:spPr>
      </p:pic>
    </p:spTree>
    <p:extLst>
      <p:ext uri="{BB962C8B-B14F-4D97-AF65-F5344CB8AC3E}">
        <p14:creationId xmlns:p14="http://schemas.microsoft.com/office/powerpoint/2010/main" val="39138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21B709-6B4F-40D8-B448-FD86E0866B1A}"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732C2-E8FB-4611-B76A-28AC3B817C05}" type="slidenum">
              <a:rPr lang="en-US" smtClean="0"/>
              <a:t>‹#›</a:t>
            </a:fld>
            <a:endParaRPr lang="en-US"/>
          </a:p>
        </p:txBody>
      </p:sp>
      <p:pic>
        <p:nvPicPr>
          <p:cNvPr id="10" name="Picture 9">
            <a:extLst>
              <a:ext uri="{FF2B5EF4-FFF2-40B4-BE49-F238E27FC236}">
                <a16:creationId xmlns:a16="http://schemas.microsoft.com/office/drawing/2014/main" id="{1E7F1155-EEC4-5911-82BC-DED761A77F32}"/>
              </a:ext>
            </a:extLst>
          </p:cNvPr>
          <p:cNvPicPr>
            <a:picLocks noChangeAspect="1"/>
          </p:cNvPicPr>
          <p:nvPr userDrawn="1"/>
        </p:nvPicPr>
        <p:blipFill>
          <a:blip r:embed="rId2"/>
          <a:stretch>
            <a:fillRect/>
          </a:stretch>
        </p:blipFill>
        <p:spPr>
          <a:xfrm>
            <a:off x="11334592" y="6253880"/>
            <a:ext cx="1843209" cy="604120"/>
          </a:xfrm>
          <a:prstGeom prst="rect">
            <a:avLst/>
          </a:prstGeom>
        </p:spPr>
      </p:pic>
    </p:spTree>
    <p:extLst>
      <p:ext uri="{BB962C8B-B14F-4D97-AF65-F5344CB8AC3E}">
        <p14:creationId xmlns:p14="http://schemas.microsoft.com/office/powerpoint/2010/main" val="2928625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6FA8DC"/>
              </a:buClr>
              <a:buSzPts val="3500"/>
              <a:buFont typeface="Josefin Sans SemiBold"/>
              <a:buNone/>
              <a:defRPr sz="3500">
                <a:solidFill>
                  <a:srgbClr val="6FA8DC"/>
                </a:solidFill>
                <a:latin typeface="Josefin Sans SemiBold"/>
                <a:ea typeface="Josefin Sans SemiBold"/>
                <a:cs typeface="Josefin Sans SemiBold"/>
                <a:sym typeface="Josefin Sans SemiBold"/>
              </a:defRPr>
            </a:lvl1pPr>
            <a:lvl2pPr lvl="1" rtl="0">
              <a:spcBef>
                <a:spcPts val="0"/>
              </a:spcBef>
              <a:spcAft>
                <a:spcPts val="0"/>
              </a:spcAft>
              <a:buClr>
                <a:srgbClr val="6FA8DC"/>
              </a:buClr>
              <a:buSzPts val="3500"/>
              <a:buFont typeface="Josefin Sans SemiBold"/>
              <a:buNone/>
              <a:defRPr sz="3500">
                <a:solidFill>
                  <a:srgbClr val="6FA8DC"/>
                </a:solidFill>
                <a:latin typeface="Josefin Sans SemiBold"/>
                <a:ea typeface="Josefin Sans SemiBold"/>
                <a:cs typeface="Josefin Sans SemiBold"/>
                <a:sym typeface="Josefin Sans SemiBold"/>
              </a:defRPr>
            </a:lvl2pPr>
            <a:lvl3pPr lvl="2" rtl="0">
              <a:spcBef>
                <a:spcPts val="0"/>
              </a:spcBef>
              <a:spcAft>
                <a:spcPts val="0"/>
              </a:spcAft>
              <a:buClr>
                <a:srgbClr val="6FA8DC"/>
              </a:buClr>
              <a:buSzPts val="3500"/>
              <a:buFont typeface="Josefin Sans SemiBold"/>
              <a:buNone/>
              <a:defRPr sz="3500">
                <a:solidFill>
                  <a:srgbClr val="6FA8DC"/>
                </a:solidFill>
                <a:latin typeface="Josefin Sans SemiBold"/>
                <a:ea typeface="Josefin Sans SemiBold"/>
                <a:cs typeface="Josefin Sans SemiBold"/>
                <a:sym typeface="Josefin Sans SemiBold"/>
              </a:defRPr>
            </a:lvl3pPr>
            <a:lvl4pPr lvl="3" rtl="0">
              <a:spcBef>
                <a:spcPts val="0"/>
              </a:spcBef>
              <a:spcAft>
                <a:spcPts val="0"/>
              </a:spcAft>
              <a:buClr>
                <a:srgbClr val="6FA8DC"/>
              </a:buClr>
              <a:buSzPts val="3500"/>
              <a:buFont typeface="Josefin Sans SemiBold"/>
              <a:buNone/>
              <a:defRPr sz="3500">
                <a:solidFill>
                  <a:srgbClr val="6FA8DC"/>
                </a:solidFill>
                <a:latin typeface="Josefin Sans SemiBold"/>
                <a:ea typeface="Josefin Sans SemiBold"/>
                <a:cs typeface="Josefin Sans SemiBold"/>
                <a:sym typeface="Josefin Sans SemiBold"/>
              </a:defRPr>
            </a:lvl4pPr>
            <a:lvl5pPr lvl="4" rtl="0">
              <a:spcBef>
                <a:spcPts val="0"/>
              </a:spcBef>
              <a:spcAft>
                <a:spcPts val="0"/>
              </a:spcAft>
              <a:buClr>
                <a:srgbClr val="6FA8DC"/>
              </a:buClr>
              <a:buSzPts val="3500"/>
              <a:buFont typeface="Josefin Sans SemiBold"/>
              <a:buNone/>
              <a:defRPr sz="3500">
                <a:solidFill>
                  <a:srgbClr val="6FA8DC"/>
                </a:solidFill>
                <a:latin typeface="Josefin Sans SemiBold"/>
                <a:ea typeface="Josefin Sans SemiBold"/>
                <a:cs typeface="Josefin Sans SemiBold"/>
                <a:sym typeface="Josefin Sans SemiBold"/>
              </a:defRPr>
            </a:lvl5pPr>
            <a:lvl6pPr lvl="5" rtl="0">
              <a:spcBef>
                <a:spcPts val="0"/>
              </a:spcBef>
              <a:spcAft>
                <a:spcPts val="0"/>
              </a:spcAft>
              <a:buClr>
                <a:srgbClr val="6FA8DC"/>
              </a:buClr>
              <a:buSzPts val="3500"/>
              <a:buFont typeface="Josefin Sans SemiBold"/>
              <a:buNone/>
              <a:defRPr sz="3500">
                <a:solidFill>
                  <a:srgbClr val="6FA8DC"/>
                </a:solidFill>
                <a:latin typeface="Josefin Sans SemiBold"/>
                <a:ea typeface="Josefin Sans SemiBold"/>
                <a:cs typeface="Josefin Sans SemiBold"/>
                <a:sym typeface="Josefin Sans SemiBold"/>
              </a:defRPr>
            </a:lvl6pPr>
            <a:lvl7pPr lvl="6" rtl="0">
              <a:spcBef>
                <a:spcPts val="0"/>
              </a:spcBef>
              <a:spcAft>
                <a:spcPts val="0"/>
              </a:spcAft>
              <a:buClr>
                <a:srgbClr val="6FA8DC"/>
              </a:buClr>
              <a:buSzPts val="3500"/>
              <a:buFont typeface="Josefin Sans SemiBold"/>
              <a:buNone/>
              <a:defRPr sz="3500">
                <a:solidFill>
                  <a:srgbClr val="6FA8DC"/>
                </a:solidFill>
                <a:latin typeface="Josefin Sans SemiBold"/>
                <a:ea typeface="Josefin Sans SemiBold"/>
                <a:cs typeface="Josefin Sans SemiBold"/>
                <a:sym typeface="Josefin Sans SemiBold"/>
              </a:defRPr>
            </a:lvl7pPr>
            <a:lvl8pPr lvl="7" rtl="0">
              <a:spcBef>
                <a:spcPts val="0"/>
              </a:spcBef>
              <a:spcAft>
                <a:spcPts val="0"/>
              </a:spcAft>
              <a:buClr>
                <a:srgbClr val="6FA8DC"/>
              </a:buClr>
              <a:buSzPts val="3500"/>
              <a:buFont typeface="Josefin Sans SemiBold"/>
              <a:buNone/>
              <a:defRPr sz="3500">
                <a:solidFill>
                  <a:srgbClr val="6FA8DC"/>
                </a:solidFill>
                <a:latin typeface="Josefin Sans SemiBold"/>
                <a:ea typeface="Josefin Sans SemiBold"/>
                <a:cs typeface="Josefin Sans SemiBold"/>
                <a:sym typeface="Josefin Sans SemiBold"/>
              </a:defRPr>
            </a:lvl8pPr>
            <a:lvl9pPr lvl="8" rtl="0">
              <a:spcBef>
                <a:spcPts val="0"/>
              </a:spcBef>
              <a:spcAft>
                <a:spcPts val="0"/>
              </a:spcAft>
              <a:buClr>
                <a:srgbClr val="6FA8DC"/>
              </a:buClr>
              <a:buSzPts val="3500"/>
              <a:buFont typeface="Josefin Sans SemiBold"/>
              <a:buNone/>
              <a:defRPr sz="3500">
                <a:solidFill>
                  <a:srgbClr val="6FA8DC"/>
                </a:solidFill>
                <a:latin typeface="Josefin Sans SemiBold"/>
                <a:ea typeface="Josefin Sans SemiBold"/>
                <a:cs typeface="Josefin Sans SemiBold"/>
                <a:sym typeface="Josefin Sans SemiBold"/>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EEEEEE"/>
              </a:buClr>
              <a:buSzPts val="1400"/>
              <a:buFont typeface="Work Sans"/>
              <a:buChar char="●"/>
              <a:defRPr>
                <a:solidFill>
                  <a:srgbClr val="EEEEEE"/>
                </a:solidFill>
                <a:latin typeface="Work Sans"/>
                <a:ea typeface="Work Sans"/>
                <a:cs typeface="Work Sans"/>
                <a:sym typeface="Work Sans"/>
              </a:defRPr>
            </a:lvl1pPr>
            <a:lvl2pPr marL="914400" lvl="1"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2pPr>
            <a:lvl3pPr marL="1371600" lvl="2"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3pPr>
            <a:lvl4pPr marL="1828800" lvl="3"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4pPr>
            <a:lvl5pPr marL="2286000" lvl="4"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5pPr>
            <a:lvl6pPr marL="2743200" lvl="5"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6pPr>
            <a:lvl7pPr marL="3200400" lvl="6"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7pPr>
            <a:lvl8pPr marL="3657600" lvl="7"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8pPr>
            <a:lvl9pPr marL="4114800" lvl="8" indent="-317500">
              <a:lnSpc>
                <a:spcPct val="115000"/>
              </a:lnSpc>
              <a:spcBef>
                <a:spcPts val="1600"/>
              </a:spcBef>
              <a:spcAft>
                <a:spcPts val="1600"/>
              </a:spcAft>
              <a:buClr>
                <a:schemeClr val="lt1"/>
              </a:buClr>
              <a:buSzPts val="1400"/>
              <a:buFont typeface="Work Sans"/>
              <a:buChar char="■"/>
              <a:defRPr>
                <a:solidFill>
                  <a:schemeClr val="lt1"/>
                </a:solidFill>
                <a:latin typeface="Work Sans"/>
                <a:ea typeface="Work Sans"/>
                <a:cs typeface="Work Sans"/>
                <a:sym typeface="Work Sans"/>
              </a:defRPr>
            </a:lvl9pPr>
          </a:lstStyle>
          <a:p>
            <a:endParaRPr/>
          </a:p>
        </p:txBody>
      </p:sp>
    </p:spTree>
    <p:extLst>
      <p:ext uri="{BB962C8B-B14F-4D97-AF65-F5344CB8AC3E}">
        <p14:creationId xmlns:p14="http://schemas.microsoft.com/office/powerpoint/2010/main" val="206547678"/>
      </p:ext>
    </p:extLst>
  </p:cSld>
  <p:clrMap bg1="lt1" tx1="dk1" bg2="dk2" tx2="lt2" accent1="accent1" accent2="accent2" accent3="accent3" accent4="accent4" accent5="accent5" accent6="accent6" hlink="hlink" folHlink="folHlink"/>
  <p:sldLayoutIdLst>
    <p:sldLayoutId id="2147483693" r:id="rId1"/>
    <p:sldLayoutId id="2147483703" r:id="rId2"/>
    <p:sldLayoutId id="2147483718" r:id="rId3"/>
    <p:sldLayoutId id="2147483719" r:id="rId4"/>
    <p:sldLayoutId id="2147483759"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1.sv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5.svg"/></Relationships>
</file>

<file path=ppt/slides/_rels/slide1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6.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9.svg"/><Relationship Id="rId4" Type="http://schemas.openxmlformats.org/officeDocument/2006/relationships/image" Target="../media/image27.sv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30.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FFC2-A533-3B04-CDE3-388DF6B3EE5B}"/>
              </a:ext>
            </a:extLst>
          </p:cNvPr>
          <p:cNvSpPr>
            <a:spLocks noGrp="1"/>
          </p:cNvSpPr>
          <p:nvPr>
            <p:ph type="ctrTitle"/>
          </p:nvPr>
        </p:nvSpPr>
        <p:spPr>
          <a:xfrm>
            <a:off x="159798" y="2574524"/>
            <a:ext cx="11872404" cy="1899219"/>
          </a:xfrm>
        </p:spPr>
        <p:txBody>
          <a:bodyPr/>
          <a:lstStyle/>
          <a:p>
            <a:r>
              <a:rPr lang="en-US" sz="4000">
                <a:solidFill>
                  <a:schemeClr val="accent5"/>
                </a:solidFill>
              </a:rPr>
              <a:t>Maverik Store Forecasting Model </a:t>
            </a:r>
            <a:endParaRPr lang="en-US">
              <a:solidFill>
                <a:schemeClr val="accent5"/>
              </a:solidFill>
            </a:endParaRPr>
          </a:p>
        </p:txBody>
      </p:sp>
      <p:sp>
        <p:nvSpPr>
          <p:cNvPr id="3" name="Subtitle 2">
            <a:extLst>
              <a:ext uri="{FF2B5EF4-FFF2-40B4-BE49-F238E27FC236}">
                <a16:creationId xmlns:a16="http://schemas.microsoft.com/office/drawing/2014/main" id="{2F3D989F-1C39-FC30-E271-7051A40D780F}"/>
              </a:ext>
            </a:extLst>
          </p:cNvPr>
          <p:cNvSpPr>
            <a:spLocks noGrp="1"/>
          </p:cNvSpPr>
          <p:nvPr>
            <p:ph type="subTitle" idx="1"/>
          </p:nvPr>
        </p:nvSpPr>
        <p:spPr>
          <a:xfrm>
            <a:off x="1862600" y="3647256"/>
            <a:ext cx="8466800" cy="634400"/>
          </a:xfrm>
        </p:spPr>
        <p:txBody>
          <a:bodyPr/>
          <a:lstStyle/>
          <a:p>
            <a:r>
              <a:rPr lang="en-US"/>
              <a:t>Group 7: Rachel Butterfield, Heber Jenson, and Justin Hamilton</a:t>
            </a:r>
          </a:p>
        </p:txBody>
      </p:sp>
      <p:grpSp>
        <p:nvGrpSpPr>
          <p:cNvPr id="4" name="Group 3">
            <a:extLst>
              <a:ext uri="{FF2B5EF4-FFF2-40B4-BE49-F238E27FC236}">
                <a16:creationId xmlns:a16="http://schemas.microsoft.com/office/drawing/2014/main" id="{861ADDC9-C501-349E-A972-768C153DB890}"/>
              </a:ext>
            </a:extLst>
          </p:cNvPr>
          <p:cNvGrpSpPr/>
          <p:nvPr/>
        </p:nvGrpSpPr>
        <p:grpSpPr>
          <a:xfrm>
            <a:off x="5137409" y="1014296"/>
            <a:ext cx="4370481" cy="1431761"/>
            <a:chOff x="5137409" y="1014296"/>
            <a:chExt cx="4370481" cy="1431761"/>
          </a:xfrm>
        </p:grpSpPr>
        <p:pic>
          <p:nvPicPr>
            <p:cNvPr id="5" name="Picture 4" descr="A black text on a white background&#10;&#10;Description automatically generated">
              <a:extLst>
                <a:ext uri="{FF2B5EF4-FFF2-40B4-BE49-F238E27FC236}">
                  <a16:creationId xmlns:a16="http://schemas.microsoft.com/office/drawing/2014/main" id="{13171409-CC17-B484-F477-C528B7B00F7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21" b="92063" l="2116" r="89735">
                          <a14:foregroundMark x1="5714" y1="28571" x2="5714" y2="28571"/>
                          <a14:foregroundMark x1="15767" y1="92460" x2="15767" y2="92460"/>
                          <a14:foregroundMark x1="2116" y1="19048" x2="2116" y2="19048"/>
                          <a14:foregroundMark x1="24127" y1="9921" x2="24127" y2="9921"/>
                        </a14:backgroundRemoval>
                      </a14:imgEffect>
                    </a14:imgLayer>
                  </a14:imgProps>
                </a:ext>
                <a:ext uri="{28A0092B-C50C-407E-A947-70E740481C1C}">
                  <a14:useLocalDpi xmlns:a14="http://schemas.microsoft.com/office/drawing/2010/main" val="0"/>
                </a:ext>
              </a:extLst>
            </a:blip>
            <a:stretch>
              <a:fillRect/>
            </a:stretch>
          </p:blipFill>
          <p:spPr>
            <a:xfrm>
              <a:off x="6000243" y="1014296"/>
              <a:ext cx="3507647" cy="917197"/>
            </a:xfrm>
            <a:prstGeom prst="rect">
              <a:avLst/>
            </a:prstGeom>
          </p:spPr>
        </p:pic>
        <p:pic>
          <p:nvPicPr>
            <p:cNvPr id="7" name="Picture 2" descr="Maverik Store Grand Openings – Maverik – Adventure's First Stop">
              <a:extLst>
                <a:ext uri="{FF2B5EF4-FFF2-40B4-BE49-F238E27FC236}">
                  <a16:creationId xmlns:a16="http://schemas.microsoft.com/office/drawing/2014/main" id="{5C5D57B1-430F-B944-C73F-D1AE70E244E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9778" b="89778" l="889" r="96000">
                          <a14:foregroundMark x1="91556" y1="76000" x2="91556" y2="76000"/>
                          <a14:foregroundMark x1="96000" y1="79556" x2="96000" y2="79556"/>
                          <a14:foregroundMark x1="42222" y1="69333" x2="42222" y2="69333"/>
                          <a14:foregroundMark x1="20000" y1="56444" x2="20000" y2="56444"/>
                          <a14:foregroundMark x1="5333" y1="77778" x2="5333" y2="77778"/>
                          <a14:foregroundMark x1="889" y1="82222" x2="889"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5137409" y="1078913"/>
              <a:ext cx="1367144" cy="13671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63103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18B3-2585-2ECC-1CB9-F47870C98ADD}"/>
              </a:ext>
            </a:extLst>
          </p:cNvPr>
          <p:cNvSpPr>
            <a:spLocks noGrp="1"/>
          </p:cNvSpPr>
          <p:nvPr>
            <p:ph type="title"/>
          </p:nvPr>
        </p:nvSpPr>
        <p:spPr>
          <a:xfrm>
            <a:off x="336148" y="2854896"/>
            <a:ext cx="11519704" cy="1148207"/>
          </a:xfrm>
        </p:spPr>
        <p:txBody>
          <a:bodyPr/>
          <a:lstStyle/>
          <a:p>
            <a:pPr algn="ctr"/>
            <a:r>
              <a:rPr lang="en-US" sz="5400">
                <a:solidFill>
                  <a:schemeClr val="accent5"/>
                </a:solidFill>
              </a:rPr>
              <a:t>Future Recommendations</a:t>
            </a:r>
          </a:p>
        </p:txBody>
      </p:sp>
    </p:spTree>
    <p:extLst>
      <p:ext uri="{BB962C8B-B14F-4D97-AF65-F5344CB8AC3E}">
        <p14:creationId xmlns:p14="http://schemas.microsoft.com/office/powerpoint/2010/main" val="872434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Road with solid fill">
            <a:extLst>
              <a:ext uri="{FF2B5EF4-FFF2-40B4-BE49-F238E27FC236}">
                <a16:creationId xmlns:a16="http://schemas.microsoft.com/office/drawing/2014/main" id="{500E67F1-5862-A5D8-1651-D064876B6A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036" y="1741574"/>
            <a:ext cx="5946954" cy="5946954"/>
          </a:xfrm>
          <a:prstGeom prst="rect">
            <a:avLst/>
          </a:prstGeom>
        </p:spPr>
      </p:pic>
      <p:pic>
        <p:nvPicPr>
          <p:cNvPr id="9" name="Graphic 8" descr="Hike with solid fill">
            <a:extLst>
              <a:ext uri="{FF2B5EF4-FFF2-40B4-BE49-F238E27FC236}">
                <a16:creationId xmlns:a16="http://schemas.microsoft.com/office/drawing/2014/main" id="{CDBB1A8F-22B7-CBEC-0C58-B13C5C5A2A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5170" y="4715051"/>
            <a:ext cx="2231844" cy="2231844"/>
          </a:xfrm>
          <a:prstGeom prst="rect">
            <a:avLst/>
          </a:prstGeom>
        </p:spPr>
      </p:pic>
      <p:sp>
        <p:nvSpPr>
          <p:cNvPr id="12" name="TextBox 11">
            <a:extLst>
              <a:ext uri="{FF2B5EF4-FFF2-40B4-BE49-F238E27FC236}">
                <a16:creationId xmlns:a16="http://schemas.microsoft.com/office/drawing/2014/main" id="{88EE75E1-BA41-1769-0845-D07F14132731}"/>
              </a:ext>
            </a:extLst>
          </p:cNvPr>
          <p:cNvSpPr txBox="1"/>
          <p:nvPr/>
        </p:nvSpPr>
        <p:spPr>
          <a:xfrm>
            <a:off x="6095967" y="5865479"/>
            <a:ext cx="5340499" cy="584775"/>
          </a:xfrm>
          <a:prstGeom prst="rect">
            <a:avLst/>
          </a:prstGeom>
          <a:noFill/>
        </p:spPr>
        <p:txBody>
          <a:bodyPr wrap="square" rtlCol="0">
            <a:spAutoFit/>
          </a:bodyPr>
          <a:lstStyle/>
          <a:p>
            <a:r>
              <a:rPr lang="en-US" sz="3200">
                <a:solidFill>
                  <a:schemeClr val="accent6"/>
                </a:solidFill>
                <a:latin typeface="Josefin Sans SemiBold"/>
                <a:sym typeface="Josefin Sans SemiBold"/>
              </a:rPr>
              <a:t>Macroeconomic</a:t>
            </a:r>
            <a:r>
              <a:rPr lang="en-US" sz="3200">
                <a:solidFill>
                  <a:schemeClr val="accent6"/>
                </a:solidFill>
              </a:rPr>
              <a:t> </a:t>
            </a:r>
            <a:r>
              <a:rPr lang="en-US" sz="3200">
                <a:solidFill>
                  <a:schemeClr val="accent6"/>
                </a:solidFill>
                <a:latin typeface="Josefin Sans SemiBold"/>
              </a:rPr>
              <a:t>Effects</a:t>
            </a:r>
          </a:p>
        </p:txBody>
      </p:sp>
    </p:spTree>
    <p:extLst>
      <p:ext uri="{BB962C8B-B14F-4D97-AF65-F5344CB8AC3E}">
        <p14:creationId xmlns:p14="http://schemas.microsoft.com/office/powerpoint/2010/main" val="2714712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Road with solid fill">
            <a:extLst>
              <a:ext uri="{FF2B5EF4-FFF2-40B4-BE49-F238E27FC236}">
                <a16:creationId xmlns:a16="http://schemas.microsoft.com/office/drawing/2014/main" id="{500E67F1-5862-A5D8-1651-D064876B6A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036" y="1741574"/>
            <a:ext cx="5946954" cy="5946954"/>
          </a:xfrm>
          <a:prstGeom prst="rect">
            <a:avLst/>
          </a:prstGeom>
        </p:spPr>
      </p:pic>
      <p:pic>
        <p:nvPicPr>
          <p:cNvPr id="9" name="Graphic 8" descr="Hike with solid fill">
            <a:extLst>
              <a:ext uri="{FF2B5EF4-FFF2-40B4-BE49-F238E27FC236}">
                <a16:creationId xmlns:a16="http://schemas.microsoft.com/office/drawing/2014/main" id="{CDBB1A8F-22B7-CBEC-0C58-B13C5C5A2A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1223" y="3308231"/>
            <a:ext cx="1656511" cy="1656511"/>
          </a:xfrm>
          <a:prstGeom prst="rect">
            <a:avLst/>
          </a:prstGeom>
        </p:spPr>
      </p:pic>
      <p:sp>
        <p:nvSpPr>
          <p:cNvPr id="12" name="TextBox 11">
            <a:extLst>
              <a:ext uri="{FF2B5EF4-FFF2-40B4-BE49-F238E27FC236}">
                <a16:creationId xmlns:a16="http://schemas.microsoft.com/office/drawing/2014/main" id="{88EE75E1-BA41-1769-0845-D07F14132731}"/>
              </a:ext>
            </a:extLst>
          </p:cNvPr>
          <p:cNvSpPr txBox="1"/>
          <p:nvPr/>
        </p:nvSpPr>
        <p:spPr>
          <a:xfrm>
            <a:off x="6095967" y="5865479"/>
            <a:ext cx="5340499" cy="584775"/>
          </a:xfrm>
          <a:prstGeom prst="rect">
            <a:avLst/>
          </a:prstGeom>
          <a:noFill/>
        </p:spPr>
        <p:txBody>
          <a:bodyPr wrap="square" rtlCol="0">
            <a:spAutoFit/>
          </a:bodyPr>
          <a:lstStyle/>
          <a:p>
            <a:r>
              <a:rPr lang="en-US" sz="3200">
                <a:solidFill>
                  <a:schemeClr val="accent6"/>
                </a:solidFill>
                <a:latin typeface="Josefin Sans SemiBold"/>
                <a:sym typeface="Josefin Sans SemiBold"/>
              </a:rPr>
              <a:t>Macroeconomic</a:t>
            </a:r>
            <a:r>
              <a:rPr lang="en-US" sz="3200">
                <a:solidFill>
                  <a:schemeClr val="accent6"/>
                </a:solidFill>
              </a:rPr>
              <a:t> </a:t>
            </a:r>
            <a:r>
              <a:rPr lang="en-US" sz="3200">
                <a:solidFill>
                  <a:schemeClr val="accent6"/>
                </a:solidFill>
                <a:latin typeface="Josefin Sans SemiBold"/>
              </a:rPr>
              <a:t>Effects</a:t>
            </a:r>
          </a:p>
        </p:txBody>
      </p:sp>
      <p:sp>
        <p:nvSpPr>
          <p:cNvPr id="3" name="TextBox 2">
            <a:extLst>
              <a:ext uri="{FF2B5EF4-FFF2-40B4-BE49-F238E27FC236}">
                <a16:creationId xmlns:a16="http://schemas.microsoft.com/office/drawing/2014/main" id="{6CE9DFEB-FA6A-6BEF-1C68-FEF870D91AC9}"/>
              </a:ext>
            </a:extLst>
          </p:cNvPr>
          <p:cNvSpPr txBox="1"/>
          <p:nvPr/>
        </p:nvSpPr>
        <p:spPr>
          <a:xfrm>
            <a:off x="6095966" y="3982045"/>
            <a:ext cx="5340499" cy="584775"/>
          </a:xfrm>
          <a:prstGeom prst="rect">
            <a:avLst/>
          </a:prstGeom>
          <a:noFill/>
        </p:spPr>
        <p:txBody>
          <a:bodyPr wrap="square" rtlCol="0">
            <a:spAutoFit/>
          </a:bodyPr>
          <a:lstStyle/>
          <a:p>
            <a:r>
              <a:rPr lang="en-US" sz="3200">
                <a:solidFill>
                  <a:schemeClr val="accent6"/>
                </a:solidFill>
                <a:latin typeface="Josefin Sans SemiBold"/>
              </a:rPr>
              <a:t>Store Locations</a:t>
            </a:r>
          </a:p>
        </p:txBody>
      </p:sp>
    </p:spTree>
    <p:extLst>
      <p:ext uri="{BB962C8B-B14F-4D97-AF65-F5344CB8AC3E}">
        <p14:creationId xmlns:p14="http://schemas.microsoft.com/office/powerpoint/2010/main" val="678160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Road with solid fill">
            <a:extLst>
              <a:ext uri="{FF2B5EF4-FFF2-40B4-BE49-F238E27FC236}">
                <a16:creationId xmlns:a16="http://schemas.microsoft.com/office/drawing/2014/main" id="{500E67F1-5862-A5D8-1651-D064876B6A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036" y="1741574"/>
            <a:ext cx="5946954" cy="5946954"/>
          </a:xfrm>
          <a:prstGeom prst="rect">
            <a:avLst/>
          </a:prstGeom>
        </p:spPr>
      </p:pic>
      <p:pic>
        <p:nvPicPr>
          <p:cNvPr id="9" name="Graphic 8" descr="Hike with solid fill">
            <a:extLst>
              <a:ext uri="{FF2B5EF4-FFF2-40B4-BE49-F238E27FC236}">
                <a16:creationId xmlns:a16="http://schemas.microsoft.com/office/drawing/2014/main" id="{CDBB1A8F-22B7-CBEC-0C58-B13C5C5A2A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54094" y="2304024"/>
            <a:ext cx="988789" cy="988789"/>
          </a:xfrm>
          <a:prstGeom prst="rect">
            <a:avLst/>
          </a:prstGeom>
        </p:spPr>
      </p:pic>
      <p:sp>
        <p:nvSpPr>
          <p:cNvPr id="12" name="TextBox 11">
            <a:extLst>
              <a:ext uri="{FF2B5EF4-FFF2-40B4-BE49-F238E27FC236}">
                <a16:creationId xmlns:a16="http://schemas.microsoft.com/office/drawing/2014/main" id="{88EE75E1-BA41-1769-0845-D07F14132731}"/>
              </a:ext>
            </a:extLst>
          </p:cNvPr>
          <p:cNvSpPr txBox="1"/>
          <p:nvPr/>
        </p:nvSpPr>
        <p:spPr>
          <a:xfrm>
            <a:off x="6095967" y="5865479"/>
            <a:ext cx="5340499" cy="584775"/>
          </a:xfrm>
          <a:prstGeom prst="rect">
            <a:avLst/>
          </a:prstGeom>
          <a:noFill/>
        </p:spPr>
        <p:txBody>
          <a:bodyPr wrap="square" rtlCol="0">
            <a:spAutoFit/>
          </a:bodyPr>
          <a:lstStyle/>
          <a:p>
            <a:r>
              <a:rPr lang="en-US" sz="3200">
                <a:solidFill>
                  <a:schemeClr val="accent6"/>
                </a:solidFill>
                <a:latin typeface="Josefin Sans SemiBold"/>
                <a:sym typeface="Josefin Sans SemiBold"/>
              </a:rPr>
              <a:t>Macroeconomic</a:t>
            </a:r>
            <a:r>
              <a:rPr lang="en-US" sz="3200">
                <a:solidFill>
                  <a:schemeClr val="accent6"/>
                </a:solidFill>
              </a:rPr>
              <a:t> </a:t>
            </a:r>
            <a:r>
              <a:rPr lang="en-US" sz="3200">
                <a:solidFill>
                  <a:schemeClr val="accent6"/>
                </a:solidFill>
                <a:latin typeface="Josefin Sans SemiBold"/>
              </a:rPr>
              <a:t>Effects</a:t>
            </a:r>
          </a:p>
        </p:txBody>
      </p:sp>
      <p:sp>
        <p:nvSpPr>
          <p:cNvPr id="3" name="TextBox 2">
            <a:extLst>
              <a:ext uri="{FF2B5EF4-FFF2-40B4-BE49-F238E27FC236}">
                <a16:creationId xmlns:a16="http://schemas.microsoft.com/office/drawing/2014/main" id="{6CE9DFEB-FA6A-6BEF-1C68-FEF870D91AC9}"/>
              </a:ext>
            </a:extLst>
          </p:cNvPr>
          <p:cNvSpPr txBox="1"/>
          <p:nvPr/>
        </p:nvSpPr>
        <p:spPr>
          <a:xfrm>
            <a:off x="6095966" y="3982045"/>
            <a:ext cx="5340499" cy="584775"/>
          </a:xfrm>
          <a:prstGeom prst="rect">
            <a:avLst/>
          </a:prstGeom>
          <a:noFill/>
        </p:spPr>
        <p:txBody>
          <a:bodyPr wrap="square" rtlCol="0">
            <a:spAutoFit/>
          </a:bodyPr>
          <a:lstStyle/>
          <a:p>
            <a:r>
              <a:rPr lang="en-US" sz="3200">
                <a:solidFill>
                  <a:schemeClr val="accent6"/>
                </a:solidFill>
                <a:latin typeface="Josefin Sans SemiBold"/>
              </a:rPr>
              <a:t>Store Locations</a:t>
            </a:r>
          </a:p>
        </p:txBody>
      </p:sp>
      <p:sp>
        <p:nvSpPr>
          <p:cNvPr id="4" name="TextBox 3">
            <a:extLst>
              <a:ext uri="{FF2B5EF4-FFF2-40B4-BE49-F238E27FC236}">
                <a16:creationId xmlns:a16="http://schemas.microsoft.com/office/drawing/2014/main" id="{29D81FC2-2E77-B73B-E64C-EECEF2AE1892}"/>
              </a:ext>
            </a:extLst>
          </p:cNvPr>
          <p:cNvSpPr txBox="1"/>
          <p:nvPr/>
        </p:nvSpPr>
        <p:spPr>
          <a:xfrm>
            <a:off x="6095965" y="2133381"/>
            <a:ext cx="5340499" cy="1077218"/>
          </a:xfrm>
          <a:prstGeom prst="rect">
            <a:avLst/>
          </a:prstGeom>
          <a:noFill/>
        </p:spPr>
        <p:txBody>
          <a:bodyPr wrap="square" rtlCol="0">
            <a:spAutoFit/>
          </a:bodyPr>
          <a:lstStyle/>
          <a:p>
            <a:r>
              <a:rPr lang="en-US" sz="3200" dirty="0">
                <a:solidFill>
                  <a:schemeClr val="accent6"/>
                </a:solidFill>
                <a:latin typeface="Josefin Sans SemiBold"/>
              </a:rPr>
              <a:t>Integrate Model with Current Technology</a:t>
            </a:r>
          </a:p>
        </p:txBody>
      </p:sp>
    </p:spTree>
    <p:extLst>
      <p:ext uri="{BB962C8B-B14F-4D97-AF65-F5344CB8AC3E}">
        <p14:creationId xmlns:p14="http://schemas.microsoft.com/office/powerpoint/2010/main" val="704948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18B3-2585-2ECC-1CB9-F47870C98ADD}"/>
              </a:ext>
            </a:extLst>
          </p:cNvPr>
          <p:cNvSpPr>
            <a:spLocks noGrp="1"/>
          </p:cNvSpPr>
          <p:nvPr>
            <p:ph type="title"/>
          </p:nvPr>
        </p:nvSpPr>
        <p:spPr>
          <a:xfrm>
            <a:off x="761186" y="472597"/>
            <a:ext cx="10290000" cy="763600"/>
          </a:xfrm>
        </p:spPr>
        <p:txBody>
          <a:bodyPr/>
          <a:lstStyle/>
          <a:p>
            <a:pPr algn="ctr"/>
            <a:r>
              <a:rPr lang="en-US" sz="5400">
                <a:solidFill>
                  <a:schemeClr val="accent5"/>
                </a:solidFill>
              </a:rPr>
              <a:t>Business Value of this Model</a:t>
            </a:r>
          </a:p>
        </p:txBody>
      </p:sp>
      <p:sp>
        <p:nvSpPr>
          <p:cNvPr id="3" name="Circle: Hollow 2">
            <a:extLst>
              <a:ext uri="{FF2B5EF4-FFF2-40B4-BE49-F238E27FC236}">
                <a16:creationId xmlns:a16="http://schemas.microsoft.com/office/drawing/2014/main" id="{500FD530-B295-F3AC-546A-77BBAD8F8F39}"/>
              </a:ext>
            </a:extLst>
          </p:cNvPr>
          <p:cNvSpPr/>
          <p:nvPr/>
        </p:nvSpPr>
        <p:spPr>
          <a:xfrm>
            <a:off x="12663638" y="1592904"/>
            <a:ext cx="3702017" cy="3672192"/>
          </a:xfrm>
          <a:prstGeom prst="donut">
            <a:avLst>
              <a:gd name="adj" fmla="val 5434"/>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a:extLst>
              <a:ext uri="{FF2B5EF4-FFF2-40B4-BE49-F238E27FC236}">
                <a16:creationId xmlns:a16="http://schemas.microsoft.com/office/drawing/2014/main" id="{8227FC50-52DD-40D0-BB45-8508B3B4C791}"/>
              </a:ext>
            </a:extLst>
          </p:cNvPr>
          <p:cNvGrpSpPr/>
          <p:nvPr/>
        </p:nvGrpSpPr>
        <p:grpSpPr>
          <a:xfrm>
            <a:off x="2113427" y="2778369"/>
            <a:ext cx="7965146" cy="2215662"/>
            <a:chOff x="2269100" y="2508738"/>
            <a:chExt cx="7420710" cy="1849316"/>
          </a:xfrm>
        </p:grpSpPr>
        <p:grpSp>
          <p:nvGrpSpPr>
            <p:cNvPr id="11" name="Group 10">
              <a:extLst>
                <a:ext uri="{FF2B5EF4-FFF2-40B4-BE49-F238E27FC236}">
                  <a16:creationId xmlns:a16="http://schemas.microsoft.com/office/drawing/2014/main" id="{2181500E-3A44-6958-43AC-AAEC4CF59E8C}"/>
                </a:ext>
              </a:extLst>
            </p:cNvPr>
            <p:cNvGrpSpPr/>
            <p:nvPr/>
          </p:nvGrpSpPr>
          <p:grpSpPr>
            <a:xfrm>
              <a:off x="2269100" y="2804746"/>
              <a:ext cx="7274171" cy="1553308"/>
              <a:chOff x="914400" y="2182092"/>
              <a:chExt cx="7274171" cy="1553308"/>
            </a:xfrm>
          </p:grpSpPr>
          <p:pic>
            <p:nvPicPr>
              <p:cNvPr id="7" name="Graphic 6" descr="Greek Pillar with solid fill">
                <a:extLst>
                  <a:ext uri="{FF2B5EF4-FFF2-40B4-BE49-F238E27FC236}">
                    <a16:creationId xmlns:a16="http://schemas.microsoft.com/office/drawing/2014/main" id="{7C98F3D7-C4AA-3023-55E8-F41840CA94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4400" y="2182092"/>
                <a:ext cx="1553308" cy="1553308"/>
              </a:xfrm>
              <a:prstGeom prst="rect">
                <a:avLst/>
              </a:prstGeom>
            </p:spPr>
          </p:pic>
          <p:pic>
            <p:nvPicPr>
              <p:cNvPr id="8" name="Graphic 7" descr="Greek Pillar with solid fill">
                <a:extLst>
                  <a:ext uri="{FF2B5EF4-FFF2-40B4-BE49-F238E27FC236}">
                    <a16:creationId xmlns:a16="http://schemas.microsoft.com/office/drawing/2014/main" id="{221B6260-DAE9-55E7-0ED0-C65967B51B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07323" y="2182092"/>
                <a:ext cx="1553308" cy="1553308"/>
              </a:xfrm>
              <a:prstGeom prst="rect">
                <a:avLst/>
              </a:prstGeom>
            </p:spPr>
          </p:pic>
          <p:pic>
            <p:nvPicPr>
              <p:cNvPr id="9" name="Graphic 8" descr="Greek Pillar with solid fill">
                <a:extLst>
                  <a:ext uri="{FF2B5EF4-FFF2-40B4-BE49-F238E27FC236}">
                    <a16:creationId xmlns:a16="http://schemas.microsoft.com/office/drawing/2014/main" id="{F4914C40-9685-8C18-2E3C-2B684D91B1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71293" y="2182092"/>
                <a:ext cx="1553308" cy="1553308"/>
              </a:xfrm>
              <a:prstGeom prst="rect">
                <a:avLst/>
              </a:prstGeom>
            </p:spPr>
          </p:pic>
          <p:pic>
            <p:nvPicPr>
              <p:cNvPr id="10" name="Graphic 9" descr="Greek Pillar with solid fill">
                <a:extLst>
                  <a:ext uri="{FF2B5EF4-FFF2-40B4-BE49-F238E27FC236}">
                    <a16:creationId xmlns:a16="http://schemas.microsoft.com/office/drawing/2014/main" id="{D3EFBB1C-19C2-A300-95F0-CA07C58D7C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5263" y="2182092"/>
                <a:ext cx="1553308" cy="1553308"/>
              </a:xfrm>
              <a:prstGeom prst="rect">
                <a:avLst/>
              </a:prstGeom>
            </p:spPr>
          </p:pic>
        </p:grpSp>
        <p:sp>
          <p:nvSpPr>
            <p:cNvPr id="12" name="TextBox 11">
              <a:extLst>
                <a:ext uri="{FF2B5EF4-FFF2-40B4-BE49-F238E27FC236}">
                  <a16:creationId xmlns:a16="http://schemas.microsoft.com/office/drawing/2014/main" id="{4DB3AD3A-6694-5D5A-65A5-5A330A177245}"/>
                </a:ext>
              </a:extLst>
            </p:cNvPr>
            <p:cNvSpPr txBox="1"/>
            <p:nvPr/>
          </p:nvSpPr>
          <p:spPr>
            <a:xfrm>
              <a:off x="2269100" y="2508738"/>
              <a:ext cx="1553308" cy="333954"/>
            </a:xfrm>
            <a:prstGeom prst="rect">
              <a:avLst/>
            </a:prstGeom>
            <a:noFill/>
          </p:spPr>
          <p:txBody>
            <a:bodyPr wrap="square" rtlCol="0">
              <a:spAutoFit/>
            </a:bodyPr>
            <a:lstStyle/>
            <a:p>
              <a:pPr algn="ctr"/>
              <a:r>
                <a:rPr lang="en-US" sz="2000" u="sng" dirty="0">
                  <a:solidFill>
                    <a:schemeClr val="accent5"/>
                  </a:solidFill>
                  <a:latin typeface="Josefin Sans SemiBold"/>
                </a:rPr>
                <a:t>Marketing</a:t>
              </a:r>
            </a:p>
          </p:txBody>
        </p:sp>
        <p:sp>
          <p:nvSpPr>
            <p:cNvPr id="14" name="TextBox 13">
              <a:extLst>
                <a:ext uri="{FF2B5EF4-FFF2-40B4-BE49-F238E27FC236}">
                  <a16:creationId xmlns:a16="http://schemas.microsoft.com/office/drawing/2014/main" id="{8C4A7C8D-D8E9-DAA6-F5D8-5DF342BFB142}"/>
                </a:ext>
              </a:extLst>
            </p:cNvPr>
            <p:cNvSpPr txBox="1"/>
            <p:nvPr/>
          </p:nvSpPr>
          <p:spPr>
            <a:xfrm>
              <a:off x="4304754" y="2508738"/>
              <a:ext cx="1553308" cy="333954"/>
            </a:xfrm>
            <a:prstGeom prst="rect">
              <a:avLst/>
            </a:prstGeom>
            <a:noFill/>
          </p:spPr>
          <p:txBody>
            <a:bodyPr wrap="square" rtlCol="0">
              <a:spAutoFit/>
            </a:bodyPr>
            <a:lstStyle>
              <a:defPPr>
                <a:defRPr lang="en-US"/>
              </a:defPPr>
              <a:lvl1pPr>
                <a:defRPr>
                  <a:solidFill>
                    <a:schemeClr val="accent5"/>
                  </a:solidFill>
                  <a:latin typeface="Josefin Sans SemiBold"/>
                </a:defRPr>
              </a:lvl1pPr>
            </a:lstStyle>
            <a:p>
              <a:pPr algn="ctr"/>
              <a:r>
                <a:rPr lang="en-US" sz="2000" u="sng" dirty="0"/>
                <a:t>Finance</a:t>
              </a:r>
            </a:p>
          </p:txBody>
        </p:sp>
        <p:sp>
          <p:nvSpPr>
            <p:cNvPr id="15" name="TextBox 14">
              <a:extLst>
                <a:ext uri="{FF2B5EF4-FFF2-40B4-BE49-F238E27FC236}">
                  <a16:creationId xmlns:a16="http://schemas.microsoft.com/office/drawing/2014/main" id="{BD95215A-7FBA-DA24-42BC-C0AD0E5097A7}"/>
                </a:ext>
              </a:extLst>
            </p:cNvPr>
            <p:cNvSpPr txBox="1"/>
            <p:nvPr/>
          </p:nvSpPr>
          <p:spPr>
            <a:xfrm>
              <a:off x="6144879" y="2508738"/>
              <a:ext cx="1553308" cy="333954"/>
            </a:xfrm>
            <a:prstGeom prst="rect">
              <a:avLst/>
            </a:prstGeom>
            <a:noFill/>
          </p:spPr>
          <p:txBody>
            <a:bodyPr wrap="square" rtlCol="0">
              <a:spAutoFit/>
            </a:bodyPr>
            <a:lstStyle>
              <a:defPPr>
                <a:defRPr lang="en-US"/>
              </a:defPPr>
              <a:lvl1pPr>
                <a:defRPr>
                  <a:solidFill>
                    <a:schemeClr val="accent5"/>
                  </a:solidFill>
                  <a:latin typeface="Josefin Sans SemiBold"/>
                </a:defRPr>
              </a:lvl1pPr>
            </a:lstStyle>
            <a:p>
              <a:pPr algn="ctr"/>
              <a:r>
                <a:rPr lang="en-US" sz="2000" u="sng" dirty="0"/>
                <a:t>Operations</a:t>
              </a:r>
            </a:p>
          </p:txBody>
        </p:sp>
        <p:sp>
          <p:nvSpPr>
            <p:cNvPr id="16" name="TextBox 15">
              <a:extLst>
                <a:ext uri="{FF2B5EF4-FFF2-40B4-BE49-F238E27FC236}">
                  <a16:creationId xmlns:a16="http://schemas.microsoft.com/office/drawing/2014/main" id="{7090611F-1190-E862-C86B-CB54346D5020}"/>
                </a:ext>
              </a:extLst>
            </p:cNvPr>
            <p:cNvSpPr txBox="1"/>
            <p:nvPr/>
          </p:nvSpPr>
          <p:spPr>
            <a:xfrm>
              <a:off x="7994921" y="2508738"/>
              <a:ext cx="1694889" cy="333954"/>
            </a:xfrm>
            <a:prstGeom prst="rect">
              <a:avLst/>
            </a:prstGeom>
            <a:noFill/>
          </p:spPr>
          <p:txBody>
            <a:bodyPr wrap="square" rtlCol="0">
              <a:spAutoFit/>
            </a:bodyPr>
            <a:lstStyle>
              <a:defPPr>
                <a:defRPr lang="en-US"/>
              </a:defPPr>
              <a:lvl1pPr>
                <a:defRPr>
                  <a:solidFill>
                    <a:schemeClr val="accent5"/>
                  </a:solidFill>
                  <a:latin typeface="Josefin Sans SemiBold"/>
                </a:defRPr>
              </a:lvl1pPr>
            </a:lstStyle>
            <a:p>
              <a:pPr algn="ctr"/>
              <a:r>
                <a:rPr lang="en-US" sz="2000" u="sng" dirty="0"/>
                <a:t>Management</a:t>
              </a:r>
            </a:p>
          </p:txBody>
        </p:sp>
      </p:grpSp>
    </p:spTree>
    <p:extLst>
      <p:ext uri="{BB962C8B-B14F-4D97-AF65-F5344CB8AC3E}">
        <p14:creationId xmlns:p14="http://schemas.microsoft.com/office/powerpoint/2010/main" val="682401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Marketing with solid fill">
            <a:extLst>
              <a:ext uri="{FF2B5EF4-FFF2-40B4-BE49-F238E27FC236}">
                <a16:creationId xmlns:a16="http://schemas.microsoft.com/office/drawing/2014/main" id="{84085A26-A4EF-2137-1298-622BACD887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2128" y="3927568"/>
            <a:ext cx="1841117" cy="1841117"/>
          </a:xfrm>
          <a:prstGeom prst="rect">
            <a:avLst/>
          </a:prstGeom>
        </p:spPr>
      </p:pic>
      <p:sp>
        <p:nvSpPr>
          <p:cNvPr id="5" name="Circle: Hollow 4">
            <a:extLst>
              <a:ext uri="{FF2B5EF4-FFF2-40B4-BE49-F238E27FC236}">
                <a16:creationId xmlns:a16="http://schemas.microsoft.com/office/drawing/2014/main" id="{64AC9A61-8A0E-FED1-1A98-9C3FE4489DB8}"/>
              </a:ext>
            </a:extLst>
          </p:cNvPr>
          <p:cNvSpPr/>
          <p:nvPr/>
        </p:nvSpPr>
        <p:spPr>
          <a:xfrm>
            <a:off x="221677" y="3012030"/>
            <a:ext cx="3702017" cy="3672192"/>
          </a:xfrm>
          <a:prstGeom prst="donut">
            <a:avLst>
              <a:gd name="adj" fmla="val 5434"/>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7" name="TextBox 6">
            <a:extLst>
              <a:ext uri="{FF2B5EF4-FFF2-40B4-BE49-F238E27FC236}">
                <a16:creationId xmlns:a16="http://schemas.microsoft.com/office/drawing/2014/main" id="{17CBD188-D3C3-C693-6FF8-3AC7168C8578}"/>
              </a:ext>
            </a:extLst>
          </p:cNvPr>
          <p:cNvSpPr txBox="1"/>
          <p:nvPr/>
        </p:nvSpPr>
        <p:spPr>
          <a:xfrm>
            <a:off x="3923694" y="2351782"/>
            <a:ext cx="6245157" cy="1077218"/>
          </a:xfrm>
          <a:prstGeom prst="rect">
            <a:avLst/>
          </a:prstGeom>
          <a:noFill/>
        </p:spPr>
        <p:txBody>
          <a:bodyPr wrap="square" rtlCol="0">
            <a:spAutoFit/>
          </a:bodyPr>
          <a:lstStyle/>
          <a:p>
            <a:r>
              <a:rPr lang="en-US" sz="3200" dirty="0">
                <a:solidFill>
                  <a:schemeClr val="accent5"/>
                </a:solidFill>
                <a:latin typeface="Josefin Sans SemiBold"/>
              </a:rPr>
              <a:t>Marketing</a:t>
            </a:r>
            <a:r>
              <a:rPr lang="en-US" sz="3200" dirty="0">
                <a:solidFill>
                  <a:schemeClr val="accent5"/>
                </a:solidFill>
                <a:latin typeface="Josefin Sans SemiBold" pitchFamily="2" charset="0"/>
              </a:rPr>
              <a:t>: Learn where and how sales could increase</a:t>
            </a:r>
          </a:p>
        </p:txBody>
      </p:sp>
    </p:spTree>
    <p:extLst>
      <p:ext uri="{BB962C8B-B14F-4D97-AF65-F5344CB8AC3E}">
        <p14:creationId xmlns:p14="http://schemas.microsoft.com/office/powerpoint/2010/main" val="1633503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Upward trend outline">
            <a:extLst>
              <a:ext uri="{FF2B5EF4-FFF2-40B4-BE49-F238E27FC236}">
                <a16:creationId xmlns:a16="http://schemas.microsoft.com/office/drawing/2014/main" id="{0AE2DD42-EDD8-E9F0-4023-EBF2C47052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33565" y="2139758"/>
            <a:ext cx="1746442" cy="1746442"/>
          </a:xfrm>
          <a:prstGeom prst="rect">
            <a:avLst/>
          </a:prstGeom>
        </p:spPr>
      </p:pic>
      <p:sp>
        <p:nvSpPr>
          <p:cNvPr id="17" name="Circle: Hollow 16">
            <a:extLst>
              <a:ext uri="{FF2B5EF4-FFF2-40B4-BE49-F238E27FC236}">
                <a16:creationId xmlns:a16="http://schemas.microsoft.com/office/drawing/2014/main" id="{8621AE6C-3562-2A26-F1F7-49CC17BD8544}"/>
              </a:ext>
            </a:extLst>
          </p:cNvPr>
          <p:cNvSpPr/>
          <p:nvPr/>
        </p:nvSpPr>
        <p:spPr>
          <a:xfrm>
            <a:off x="2655777" y="1176883"/>
            <a:ext cx="3702017" cy="3672192"/>
          </a:xfrm>
          <a:prstGeom prst="donut">
            <a:avLst>
              <a:gd name="adj" fmla="val 5434"/>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162572F8-670E-A09A-B91D-3B4AD061628A}"/>
              </a:ext>
            </a:extLst>
          </p:cNvPr>
          <p:cNvSpPr txBox="1"/>
          <p:nvPr/>
        </p:nvSpPr>
        <p:spPr>
          <a:xfrm>
            <a:off x="5729717" y="4631316"/>
            <a:ext cx="6245157" cy="1569660"/>
          </a:xfrm>
          <a:prstGeom prst="rect">
            <a:avLst/>
          </a:prstGeom>
          <a:noFill/>
        </p:spPr>
        <p:txBody>
          <a:bodyPr wrap="square" rtlCol="0">
            <a:spAutoFit/>
          </a:bodyPr>
          <a:lstStyle/>
          <a:p>
            <a:r>
              <a:rPr lang="en-US" sz="3200">
                <a:solidFill>
                  <a:schemeClr val="accent5"/>
                </a:solidFill>
                <a:latin typeface="Josefin Sans SemiBold"/>
              </a:rPr>
              <a:t>Finance: See which stores have the highest revenue growth opportunity</a:t>
            </a:r>
            <a:endParaRPr lang="en-US" sz="3200">
              <a:solidFill>
                <a:schemeClr val="accent5"/>
              </a:solidFill>
              <a:latin typeface="Josefin Sans SemiBold" pitchFamily="2" charset="0"/>
            </a:endParaRPr>
          </a:p>
        </p:txBody>
      </p:sp>
    </p:spTree>
    <p:extLst>
      <p:ext uri="{BB962C8B-B14F-4D97-AF65-F5344CB8AC3E}">
        <p14:creationId xmlns:p14="http://schemas.microsoft.com/office/powerpoint/2010/main" val="41532769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Stopwatch with solid fill">
            <a:extLst>
              <a:ext uri="{FF2B5EF4-FFF2-40B4-BE49-F238E27FC236}">
                <a16:creationId xmlns:a16="http://schemas.microsoft.com/office/drawing/2014/main" id="{EF970335-3D0B-432A-0E95-FEC5B8D916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80361" y="3892358"/>
            <a:ext cx="1421514" cy="1421514"/>
          </a:xfrm>
          <a:prstGeom prst="rect">
            <a:avLst/>
          </a:prstGeom>
        </p:spPr>
      </p:pic>
      <p:sp>
        <p:nvSpPr>
          <p:cNvPr id="2" name="Circle: Hollow 1">
            <a:extLst>
              <a:ext uri="{FF2B5EF4-FFF2-40B4-BE49-F238E27FC236}">
                <a16:creationId xmlns:a16="http://schemas.microsoft.com/office/drawing/2014/main" id="{37A3DD16-931E-4934-1E7B-52D8490FB130}"/>
              </a:ext>
            </a:extLst>
          </p:cNvPr>
          <p:cNvSpPr/>
          <p:nvPr/>
        </p:nvSpPr>
        <p:spPr>
          <a:xfrm>
            <a:off x="5640109" y="2767019"/>
            <a:ext cx="3702017" cy="3672192"/>
          </a:xfrm>
          <a:prstGeom prst="donut">
            <a:avLst>
              <a:gd name="adj" fmla="val 5434"/>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1F14A4F4-ED0B-0362-F938-E7A7E30C9F30}"/>
              </a:ext>
            </a:extLst>
          </p:cNvPr>
          <p:cNvSpPr txBox="1"/>
          <p:nvPr/>
        </p:nvSpPr>
        <p:spPr>
          <a:xfrm>
            <a:off x="535204" y="1197359"/>
            <a:ext cx="6245157" cy="1569660"/>
          </a:xfrm>
          <a:prstGeom prst="rect">
            <a:avLst/>
          </a:prstGeom>
          <a:noFill/>
        </p:spPr>
        <p:txBody>
          <a:bodyPr wrap="square" rtlCol="0">
            <a:spAutoFit/>
          </a:bodyPr>
          <a:lstStyle/>
          <a:p>
            <a:r>
              <a:rPr lang="en-US" sz="3200">
                <a:solidFill>
                  <a:schemeClr val="accent5"/>
                </a:solidFill>
                <a:latin typeface="Josefin Sans SemiBold"/>
              </a:rPr>
              <a:t>Operations: Anticipate the supply needed to match the demand for each store</a:t>
            </a:r>
            <a:endParaRPr lang="en-US" sz="3200">
              <a:solidFill>
                <a:schemeClr val="accent5"/>
              </a:solidFill>
              <a:latin typeface="Josefin Sans SemiBold" pitchFamily="2" charset="0"/>
            </a:endParaRPr>
          </a:p>
        </p:txBody>
      </p:sp>
    </p:spTree>
    <p:extLst>
      <p:ext uri="{BB962C8B-B14F-4D97-AF65-F5344CB8AC3E}">
        <p14:creationId xmlns:p14="http://schemas.microsoft.com/office/powerpoint/2010/main" val="39249525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descr="Management with solid fill">
            <a:extLst>
              <a:ext uri="{FF2B5EF4-FFF2-40B4-BE49-F238E27FC236}">
                <a16:creationId xmlns:a16="http://schemas.microsoft.com/office/drawing/2014/main" id="{91262E72-F181-257D-7574-891AE1438C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95115" y="2422585"/>
            <a:ext cx="1687902" cy="1687902"/>
          </a:xfrm>
          <a:prstGeom prst="rect">
            <a:avLst/>
          </a:prstGeom>
        </p:spPr>
      </p:pic>
      <p:sp>
        <p:nvSpPr>
          <p:cNvPr id="2" name="Circle: Hollow 1">
            <a:extLst>
              <a:ext uri="{FF2B5EF4-FFF2-40B4-BE49-F238E27FC236}">
                <a16:creationId xmlns:a16="http://schemas.microsoft.com/office/drawing/2014/main" id="{49657B9A-17F9-4492-59C4-D88F9359D542}"/>
              </a:ext>
            </a:extLst>
          </p:cNvPr>
          <p:cNvSpPr/>
          <p:nvPr/>
        </p:nvSpPr>
        <p:spPr>
          <a:xfrm>
            <a:off x="8088057" y="1430440"/>
            <a:ext cx="3702017" cy="3672192"/>
          </a:xfrm>
          <a:prstGeom prst="donut">
            <a:avLst>
              <a:gd name="adj" fmla="val 5434"/>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DFE89960-F8D8-1C8F-2E6B-E0DEE94CA798}"/>
              </a:ext>
            </a:extLst>
          </p:cNvPr>
          <p:cNvSpPr txBox="1"/>
          <p:nvPr/>
        </p:nvSpPr>
        <p:spPr>
          <a:xfrm>
            <a:off x="1408983" y="2422585"/>
            <a:ext cx="6245157" cy="2062103"/>
          </a:xfrm>
          <a:prstGeom prst="rect">
            <a:avLst/>
          </a:prstGeom>
          <a:noFill/>
        </p:spPr>
        <p:txBody>
          <a:bodyPr wrap="square" rtlCol="0">
            <a:spAutoFit/>
          </a:bodyPr>
          <a:lstStyle/>
          <a:p>
            <a:r>
              <a:rPr lang="en-US" sz="3200">
                <a:solidFill>
                  <a:schemeClr val="accent5"/>
                </a:solidFill>
                <a:latin typeface="Josefin Sans SemiBold"/>
              </a:rPr>
              <a:t>Management: Anticipate earnings of Maverik stores to inform shareholders of growth to the Maverik brand</a:t>
            </a:r>
            <a:endParaRPr lang="en-US" sz="3200">
              <a:solidFill>
                <a:schemeClr val="accent5"/>
              </a:solidFill>
              <a:latin typeface="Josefin Sans SemiBold" pitchFamily="2" charset="0"/>
            </a:endParaRPr>
          </a:p>
        </p:txBody>
      </p:sp>
    </p:spTree>
    <p:extLst>
      <p:ext uri="{BB962C8B-B14F-4D97-AF65-F5344CB8AC3E}">
        <p14:creationId xmlns:p14="http://schemas.microsoft.com/office/powerpoint/2010/main" val="2408320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40C26C2-405E-D47E-AB73-761B9E754298}"/>
              </a:ext>
            </a:extLst>
          </p:cNvPr>
          <p:cNvGrpSpPr/>
          <p:nvPr/>
        </p:nvGrpSpPr>
        <p:grpSpPr>
          <a:xfrm>
            <a:off x="1200987" y="2692327"/>
            <a:ext cx="9790025" cy="1950903"/>
            <a:chOff x="992992" y="2035834"/>
            <a:chExt cx="9790025" cy="1950903"/>
          </a:xfrm>
        </p:grpSpPr>
        <p:pic>
          <p:nvPicPr>
            <p:cNvPr id="6" name="Graphic 5" descr="Marketing with solid fill">
              <a:extLst>
                <a:ext uri="{FF2B5EF4-FFF2-40B4-BE49-F238E27FC236}">
                  <a16:creationId xmlns:a16="http://schemas.microsoft.com/office/drawing/2014/main" id="{84085A26-A4EF-2137-1298-622BACD887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992" y="2145620"/>
              <a:ext cx="1841117" cy="1841117"/>
            </a:xfrm>
            <a:prstGeom prst="rect">
              <a:avLst/>
            </a:prstGeom>
          </p:spPr>
        </p:pic>
        <p:pic>
          <p:nvPicPr>
            <p:cNvPr id="8" name="Graphic 7" descr="Upward trend outline">
              <a:extLst>
                <a:ext uri="{FF2B5EF4-FFF2-40B4-BE49-F238E27FC236}">
                  <a16:creationId xmlns:a16="http://schemas.microsoft.com/office/drawing/2014/main" id="{0AE2DD42-EDD8-E9F0-4023-EBF2C47052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65126" y="2141712"/>
              <a:ext cx="1746442" cy="1746442"/>
            </a:xfrm>
            <a:prstGeom prst="rect">
              <a:avLst/>
            </a:prstGeom>
          </p:spPr>
        </p:pic>
        <p:pic>
          <p:nvPicPr>
            <p:cNvPr id="10" name="Graphic 9" descr="Stopwatch with solid fill">
              <a:extLst>
                <a:ext uri="{FF2B5EF4-FFF2-40B4-BE49-F238E27FC236}">
                  <a16:creationId xmlns:a16="http://schemas.microsoft.com/office/drawing/2014/main" id="{EF970335-3D0B-432A-0E95-FEC5B8D916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42585" y="2306130"/>
              <a:ext cx="1421514" cy="1421514"/>
            </a:xfrm>
            <a:prstGeom prst="rect">
              <a:avLst/>
            </a:prstGeom>
          </p:spPr>
        </p:pic>
        <p:pic>
          <p:nvPicPr>
            <p:cNvPr id="12" name="Graphic 11" descr="Management with solid fill">
              <a:extLst>
                <a:ext uri="{FF2B5EF4-FFF2-40B4-BE49-F238E27FC236}">
                  <a16:creationId xmlns:a16="http://schemas.microsoft.com/office/drawing/2014/main" id="{91262E72-F181-257D-7574-891AE1438CF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95115" y="2035834"/>
              <a:ext cx="1687902" cy="1687902"/>
            </a:xfrm>
            <a:prstGeom prst="rect">
              <a:avLst/>
            </a:prstGeom>
          </p:spPr>
        </p:pic>
      </p:grpSp>
      <p:sp>
        <p:nvSpPr>
          <p:cNvPr id="2" name="Title 1">
            <a:extLst>
              <a:ext uri="{FF2B5EF4-FFF2-40B4-BE49-F238E27FC236}">
                <a16:creationId xmlns:a16="http://schemas.microsoft.com/office/drawing/2014/main" id="{57C40781-49B2-DC5C-768D-DDA59374EE2B}"/>
              </a:ext>
            </a:extLst>
          </p:cNvPr>
          <p:cNvSpPr>
            <a:spLocks noGrp="1"/>
          </p:cNvSpPr>
          <p:nvPr>
            <p:ph type="title"/>
          </p:nvPr>
        </p:nvSpPr>
        <p:spPr>
          <a:xfrm>
            <a:off x="761186" y="472597"/>
            <a:ext cx="10290000" cy="763600"/>
          </a:xfrm>
        </p:spPr>
        <p:txBody>
          <a:bodyPr/>
          <a:lstStyle/>
          <a:p>
            <a:r>
              <a:rPr lang="en-US" sz="5400">
                <a:solidFill>
                  <a:schemeClr val="accent5"/>
                </a:solidFill>
              </a:rPr>
              <a:t>Business Value of this Model</a:t>
            </a:r>
          </a:p>
        </p:txBody>
      </p:sp>
    </p:spTree>
    <p:extLst>
      <p:ext uri="{BB962C8B-B14F-4D97-AF65-F5344CB8AC3E}">
        <p14:creationId xmlns:p14="http://schemas.microsoft.com/office/powerpoint/2010/main" val="4286517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DF36-F4E7-87A5-3202-67A1C6DC34E7}"/>
              </a:ext>
            </a:extLst>
          </p:cNvPr>
          <p:cNvSpPr>
            <a:spLocks noGrp="1"/>
          </p:cNvSpPr>
          <p:nvPr>
            <p:ph type="title"/>
          </p:nvPr>
        </p:nvSpPr>
        <p:spPr>
          <a:xfrm>
            <a:off x="1174673" y="635312"/>
            <a:ext cx="10290000" cy="763600"/>
          </a:xfrm>
        </p:spPr>
        <p:txBody>
          <a:bodyPr/>
          <a:lstStyle/>
          <a:p>
            <a:pPr algn="ctr"/>
            <a:r>
              <a:rPr lang="en-US" sz="5400">
                <a:solidFill>
                  <a:schemeClr val="accent5"/>
                </a:solidFill>
              </a:rPr>
              <a:t>Presentation</a:t>
            </a:r>
            <a:r>
              <a:rPr lang="en-US" sz="6000">
                <a:solidFill>
                  <a:schemeClr val="accent5"/>
                </a:solidFill>
              </a:rPr>
              <a:t> Overview</a:t>
            </a:r>
          </a:p>
        </p:txBody>
      </p:sp>
      <p:sp>
        <p:nvSpPr>
          <p:cNvPr id="3" name="Content Placeholder 2">
            <a:extLst>
              <a:ext uri="{FF2B5EF4-FFF2-40B4-BE49-F238E27FC236}">
                <a16:creationId xmlns:a16="http://schemas.microsoft.com/office/drawing/2014/main" id="{B2CD3FA0-3F5B-8FBD-A473-D6CBF76C60CC}"/>
              </a:ext>
            </a:extLst>
          </p:cNvPr>
          <p:cNvSpPr>
            <a:spLocks noGrp="1"/>
          </p:cNvSpPr>
          <p:nvPr>
            <p:ph idx="1"/>
          </p:nvPr>
        </p:nvSpPr>
        <p:spPr>
          <a:xfrm>
            <a:off x="950966" y="2088156"/>
            <a:ext cx="10290001" cy="3677106"/>
          </a:xfrm>
        </p:spPr>
        <p:txBody>
          <a:bodyPr/>
          <a:lstStyle/>
          <a:p>
            <a:pPr algn="just">
              <a:lnSpc>
                <a:spcPct val="150000"/>
              </a:lnSpc>
            </a:pPr>
            <a:r>
              <a:rPr lang="en-US" sz="2800">
                <a:solidFill>
                  <a:schemeClr val="accent6"/>
                </a:solidFill>
              </a:rPr>
              <a:t>Business Problem</a:t>
            </a:r>
          </a:p>
          <a:p>
            <a:pPr algn="just">
              <a:lnSpc>
                <a:spcPct val="150000"/>
              </a:lnSpc>
            </a:pPr>
            <a:r>
              <a:rPr lang="en-US" sz="2800">
                <a:solidFill>
                  <a:schemeClr val="accent6"/>
                </a:solidFill>
              </a:rPr>
              <a:t>Modeling Approach</a:t>
            </a:r>
          </a:p>
          <a:p>
            <a:pPr algn="just">
              <a:lnSpc>
                <a:spcPct val="150000"/>
              </a:lnSpc>
            </a:pPr>
            <a:r>
              <a:rPr lang="en-US" sz="2800">
                <a:solidFill>
                  <a:schemeClr val="accent6"/>
                </a:solidFill>
              </a:rPr>
              <a:t>Recommend Model &amp; Results</a:t>
            </a:r>
          </a:p>
          <a:p>
            <a:pPr algn="just">
              <a:lnSpc>
                <a:spcPct val="150000"/>
              </a:lnSpc>
            </a:pPr>
            <a:r>
              <a:rPr lang="en-US" sz="2800">
                <a:solidFill>
                  <a:schemeClr val="accent6"/>
                </a:solidFill>
              </a:rPr>
              <a:t>Future Analysis</a:t>
            </a:r>
          </a:p>
          <a:p>
            <a:pPr algn="just">
              <a:lnSpc>
                <a:spcPct val="150000"/>
              </a:lnSpc>
            </a:pPr>
            <a:r>
              <a:rPr lang="en-US" sz="2800">
                <a:solidFill>
                  <a:schemeClr val="accent6"/>
                </a:solidFill>
              </a:rPr>
              <a:t>Business Value</a:t>
            </a:r>
          </a:p>
          <a:p>
            <a:endParaRPr lang="en-US"/>
          </a:p>
          <a:p>
            <a:endParaRPr lang="en-US"/>
          </a:p>
          <a:p>
            <a:endParaRPr lang="en-US"/>
          </a:p>
          <a:p>
            <a:endParaRPr lang="en-US"/>
          </a:p>
          <a:p>
            <a:endParaRPr lang="en-US"/>
          </a:p>
          <a:p>
            <a:endParaRPr lang="en-US"/>
          </a:p>
        </p:txBody>
      </p:sp>
      <p:grpSp>
        <p:nvGrpSpPr>
          <p:cNvPr id="43" name="Google Shape;11193;p80">
            <a:extLst>
              <a:ext uri="{FF2B5EF4-FFF2-40B4-BE49-F238E27FC236}">
                <a16:creationId xmlns:a16="http://schemas.microsoft.com/office/drawing/2014/main" id="{1137980A-32C5-CD36-D043-8B9D28248DDF}"/>
              </a:ext>
            </a:extLst>
          </p:cNvPr>
          <p:cNvGrpSpPr/>
          <p:nvPr/>
        </p:nvGrpSpPr>
        <p:grpSpPr>
          <a:xfrm>
            <a:off x="7538340" y="2326372"/>
            <a:ext cx="2234323" cy="2789260"/>
            <a:chOff x="4054103" y="2430191"/>
            <a:chExt cx="218687" cy="349052"/>
          </a:xfrm>
          <a:solidFill>
            <a:schemeClr val="accent6"/>
          </a:solidFill>
        </p:grpSpPr>
        <p:sp>
          <p:nvSpPr>
            <p:cNvPr id="44" name="Google Shape;11194;p80">
              <a:extLst>
                <a:ext uri="{FF2B5EF4-FFF2-40B4-BE49-F238E27FC236}">
                  <a16:creationId xmlns:a16="http://schemas.microsoft.com/office/drawing/2014/main" id="{9F82575A-50B7-C04A-6903-DFA89054ED54}"/>
                </a:ext>
              </a:extLst>
            </p:cNvPr>
            <p:cNvSpPr/>
            <p:nvPr/>
          </p:nvSpPr>
          <p:spPr>
            <a:xfrm>
              <a:off x="4054103" y="2430191"/>
              <a:ext cx="218687" cy="349052"/>
            </a:xfrm>
            <a:custGeom>
              <a:avLst/>
              <a:gdLst/>
              <a:ahLst/>
              <a:cxnLst/>
              <a:rect l="l" t="t" r="r" b="b"/>
              <a:pathLst>
                <a:path w="6871" h="10967" extrusionOk="0">
                  <a:moveTo>
                    <a:pt x="6513" y="846"/>
                  </a:moveTo>
                  <a:cubicBezTo>
                    <a:pt x="6513" y="846"/>
                    <a:pt x="6537" y="846"/>
                    <a:pt x="6537" y="870"/>
                  </a:cubicBezTo>
                  <a:lnTo>
                    <a:pt x="6537" y="1203"/>
                  </a:lnTo>
                  <a:lnTo>
                    <a:pt x="6513" y="1203"/>
                  </a:lnTo>
                  <a:lnTo>
                    <a:pt x="6001" y="1227"/>
                  </a:lnTo>
                  <a:cubicBezTo>
                    <a:pt x="5906" y="1227"/>
                    <a:pt x="5834" y="1298"/>
                    <a:pt x="5834" y="1382"/>
                  </a:cubicBezTo>
                  <a:cubicBezTo>
                    <a:pt x="5834" y="1477"/>
                    <a:pt x="5906" y="1548"/>
                    <a:pt x="6001" y="1548"/>
                  </a:cubicBezTo>
                  <a:lnTo>
                    <a:pt x="6180" y="1548"/>
                  </a:lnTo>
                  <a:lnTo>
                    <a:pt x="6180" y="7239"/>
                  </a:lnTo>
                  <a:cubicBezTo>
                    <a:pt x="6180" y="7239"/>
                    <a:pt x="6180" y="7251"/>
                    <a:pt x="6156" y="7251"/>
                  </a:cubicBezTo>
                  <a:lnTo>
                    <a:pt x="655" y="7251"/>
                  </a:lnTo>
                  <a:cubicBezTo>
                    <a:pt x="655" y="7251"/>
                    <a:pt x="643" y="7251"/>
                    <a:pt x="643" y="7239"/>
                  </a:cubicBezTo>
                  <a:lnTo>
                    <a:pt x="643" y="1548"/>
                  </a:lnTo>
                  <a:lnTo>
                    <a:pt x="5310" y="1548"/>
                  </a:lnTo>
                  <a:cubicBezTo>
                    <a:pt x="5406" y="1548"/>
                    <a:pt x="5477" y="1477"/>
                    <a:pt x="5477" y="1382"/>
                  </a:cubicBezTo>
                  <a:cubicBezTo>
                    <a:pt x="5477" y="1298"/>
                    <a:pt x="5406" y="1227"/>
                    <a:pt x="5310" y="1227"/>
                  </a:cubicBezTo>
                  <a:lnTo>
                    <a:pt x="322" y="1227"/>
                  </a:lnTo>
                  <a:cubicBezTo>
                    <a:pt x="322" y="1227"/>
                    <a:pt x="310" y="1227"/>
                    <a:pt x="310" y="1203"/>
                  </a:cubicBezTo>
                  <a:lnTo>
                    <a:pt x="310" y="870"/>
                  </a:lnTo>
                  <a:cubicBezTo>
                    <a:pt x="310" y="870"/>
                    <a:pt x="310" y="846"/>
                    <a:pt x="322" y="846"/>
                  </a:cubicBezTo>
                  <a:close/>
                  <a:moveTo>
                    <a:pt x="5179" y="7561"/>
                  </a:moveTo>
                  <a:lnTo>
                    <a:pt x="5656" y="9990"/>
                  </a:lnTo>
                  <a:lnTo>
                    <a:pt x="3572" y="9990"/>
                  </a:lnTo>
                  <a:lnTo>
                    <a:pt x="3572" y="8085"/>
                  </a:lnTo>
                  <a:cubicBezTo>
                    <a:pt x="3572" y="7990"/>
                    <a:pt x="3501" y="7918"/>
                    <a:pt x="3405" y="7918"/>
                  </a:cubicBezTo>
                  <a:cubicBezTo>
                    <a:pt x="3310" y="7918"/>
                    <a:pt x="3239" y="7990"/>
                    <a:pt x="3239" y="8085"/>
                  </a:cubicBezTo>
                  <a:lnTo>
                    <a:pt x="3239" y="9990"/>
                  </a:lnTo>
                  <a:lnTo>
                    <a:pt x="1155" y="9990"/>
                  </a:lnTo>
                  <a:lnTo>
                    <a:pt x="1643" y="7561"/>
                  </a:lnTo>
                  <a:close/>
                  <a:moveTo>
                    <a:pt x="3417" y="0"/>
                  </a:moveTo>
                  <a:cubicBezTo>
                    <a:pt x="3334" y="0"/>
                    <a:pt x="3263" y="72"/>
                    <a:pt x="3263" y="167"/>
                  </a:cubicBezTo>
                  <a:lnTo>
                    <a:pt x="3263" y="524"/>
                  </a:lnTo>
                  <a:lnTo>
                    <a:pt x="322" y="524"/>
                  </a:lnTo>
                  <a:cubicBezTo>
                    <a:pt x="143" y="524"/>
                    <a:pt x="0" y="667"/>
                    <a:pt x="0" y="846"/>
                  </a:cubicBezTo>
                  <a:lnTo>
                    <a:pt x="0" y="1191"/>
                  </a:lnTo>
                  <a:cubicBezTo>
                    <a:pt x="0" y="1370"/>
                    <a:pt x="143" y="1524"/>
                    <a:pt x="322" y="1524"/>
                  </a:cubicBezTo>
                  <a:lnTo>
                    <a:pt x="334" y="1524"/>
                  </a:lnTo>
                  <a:lnTo>
                    <a:pt x="334" y="7204"/>
                  </a:lnTo>
                  <a:cubicBezTo>
                    <a:pt x="334" y="7382"/>
                    <a:pt x="488" y="7525"/>
                    <a:pt x="667" y="7525"/>
                  </a:cubicBezTo>
                  <a:lnTo>
                    <a:pt x="1334" y="7525"/>
                  </a:lnTo>
                  <a:lnTo>
                    <a:pt x="679" y="10776"/>
                  </a:lnTo>
                  <a:cubicBezTo>
                    <a:pt x="667" y="10859"/>
                    <a:pt x="727" y="10954"/>
                    <a:pt x="798" y="10966"/>
                  </a:cubicBezTo>
                  <a:lnTo>
                    <a:pt x="834" y="10966"/>
                  </a:lnTo>
                  <a:cubicBezTo>
                    <a:pt x="905" y="10966"/>
                    <a:pt x="977" y="10907"/>
                    <a:pt x="1000" y="10835"/>
                  </a:cubicBezTo>
                  <a:lnTo>
                    <a:pt x="1119" y="10264"/>
                  </a:lnTo>
                  <a:lnTo>
                    <a:pt x="3274" y="10264"/>
                  </a:lnTo>
                  <a:lnTo>
                    <a:pt x="3274" y="10788"/>
                  </a:lnTo>
                  <a:cubicBezTo>
                    <a:pt x="3274" y="10883"/>
                    <a:pt x="3346" y="10954"/>
                    <a:pt x="3441" y="10954"/>
                  </a:cubicBezTo>
                  <a:cubicBezTo>
                    <a:pt x="3524" y="10954"/>
                    <a:pt x="3596" y="10883"/>
                    <a:pt x="3596" y="10788"/>
                  </a:cubicBezTo>
                  <a:lnTo>
                    <a:pt x="3596" y="10264"/>
                  </a:lnTo>
                  <a:lnTo>
                    <a:pt x="5763" y="10264"/>
                  </a:lnTo>
                  <a:lnTo>
                    <a:pt x="5882" y="10835"/>
                  </a:lnTo>
                  <a:cubicBezTo>
                    <a:pt x="5894" y="10907"/>
                    <a:pt x="5965" y="10966"/>
                    <a:pt x="6037" y="10966"/>
                  </a:cubicBezTo>
                  <a:lnTo>
                    <a:pt x="6072" y="10966"/>
                  </a:lnTo>
                  <a:cubicBezTo>
                    <a:pt x="6156" y="10954"/>
                    <a:pt x="6215" y="10859"/>
                    <a:pt x="6191" y="10776"/>
                  </a:cubicBezTo>
                  <a:lnTo>
                    <a:pt x="5537" y="7525"/>
                  </a:lnTo>
                  <a:lnTo>
                    <a:pt x="6203" y="7525"/>
                  </a:lnTo>
                  <a:cubicBezTo>
                    <a:pt x="6382" y="7525"/>
                    <a:pt x="6537" y="7382"/>
                    <a:pt x="6537" y="7204"/>
                  </a:cubicBezTo>
                  <a:lnTo>
                    <a:pt x="6537" y="1513"/>
                  </a:lnTo>
                  <a:lnTo>
                    <a:pt x="6549" y="1513"/>
                  </a:lnTo>
                  <a:cubicBezTo>
                    <a:pt x="6727" y="1513"/>
                    <a:pt x="6870" y="1370"/>
                    <a:pt x="6870" y="1191"/>
                  </a:cubicBezTo>
                  <a:lnTo>
                    <a:pt x="6870" y="870"/>
                  </a:lnTo>
                  <a:cubicBezTo>
                    <a:pt x="6846" y="667"/>
                    <a:pt x="6692" y="524"/>
                    <a:pt x="6513" y="524"/>
                  </a:cubicBezTo>
                  <a:lnTo>
                    <a:pt x="3584" y="524"/>
                  </a:lnTo>
                  <a:lnTo>
                    <a:pt x="3584" y="167"/>
                  </a:lnTo>
                  <a:cubicBezTo>
                    <a:pt x="3584" y="72"/>
                    <a:pt x="3513" y="0"/>
                    <a:pt x="3417"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 name="Google Shape;11195;p80">
              <a:extLst>
                <a:ext uri="{FF2B5EF4-FFF2-40B4-BE49-F238E27FC236}">
                  <a16:creationId xmlns:a16="http://schemas.microsoft.com/office/drawing/2014/main" id="{1026AAED-B88B-82FF-D03A-08EF71825D64}"/>
                </a:ext>
              </a:extLst>
            </p:cNvPr>
            <p:cNvSpPr/>
            <p:nvPr/>
          </p:nvSpPr>
          <p:spPr>
            <a:xfrm>
              <a:off x="4091595" y="2517716"/>
              <a:ext cx="142524" cy="103503"/>
            </a:xfrm>
            <a:custGeom>
              <a:avLst/>
              <a:gdLst/>
              <a:ahLst/>
              <a:cxnLst/>
              <a:rect l="l" t="t" r="r" b="b"/>
              <a:pathLst>
                <a:path w="4478" h="3252" extrusionOk="0">
                  <a:moveTo>
                    <a:pt x="3430" y="1"/>
                  </a:moveTo>
                  <a:cubicBezTo>
                    <a:pt x="3347" y="1"/>
                    <a:pt x="3275" y="84"/>
                    <a:pt x="3275" y="168"/>
                  </a:cubicBezTo>
                  <a:cubicBezTo>
                    <a:pt x="3275" y="263"/>
                    <a:pt x="3347" y="334"/>
                    <a:pt x="3430" y="334"/>
                  </a:cubicBezTo>
                  <a:lnTo>
                    <a:pt x="3906" y="334"/>
                  </a:lnTo>
                  <a:lnTo>
                    <a:pt x="2335" y="1906"/>
                  </a:lnTo>
                  <a:lnTo>
                    <a:pt x="2323" y="1906"/>
                  </a:lnTo>
                  <a:lnTo>
                    <a:pt x="1965" y="1549"/>
                  </a:lnTo>
                  <a:cubicBezTo>
                    <a:pt x="1894" y="1483"/>
                    <a:pt x="1808" y="1450"/>
                    <a:pt x="1723" y="1450"/>
                  </a:cubicBezTo>
                  <a:cubicBezTo>
                    <a:pt x="1638" y="1450"/>
                    <a:pt x="1555" y="1483"/>
                    <a:pt x="1489" y="1549"/>
                  </a:cubicBezTo>
                  <a:lnTo>
                    <a:pt x="60" y="2977"/>
                  </a:lnTo>
                  <a:cubicBezTo>
                    <a:pt x="1" y="3037"/>
                    <a:pt x="1" y="3144"/>
                    <a:pt x="60" y="3204"/>
                  </a:cubicBezTo>
                  <a:cubicBezTo>
                    <a:pt x="84" y="3239"/>
                    <a:pt x="132" y="3251"/>
                    <a:pt x="180" y="3251"/>
                  </a:cubicBezTo>
                  <a:cubicBezTo>
                    <a:pt x="215" y="3251"/>
                    <a:pt x="263" y="3239"/>
                    <a:pt x="299" y="3204"/>
                  </a:cubicBezTo>
                  <a:lnTo>
                    <a:pt x="1727" y="1775"/>
                  </a:lnTo>
                  <a:lnTo>
                    <a:pt x="1739" y="1775"/>
                  </a:lnTo>
                  <a:lnTo>
                    <a:pt x="2096" y="2132"/>
                  </a:lnTo>
                  <a:cubicBezTo>
                    <a:pt x="2156" y="2192"/>
                    <a:pt x="2239" y="2239"/>
                    <a:pt x="2335" y="2239"/>
                  </a:cubicBezTo>
                  <a:cubicBezTo>
                    <a:pt x="2418" y="2239"/>
                    <a:pt x="2513" y="2203"/>
                    <a:pt x="2573" y="2132"/>
                  </a:cubicBezTo>
                  <a:lnTo>
                    <a:pt x="4144" y="560"/>
                  </a:lnTo>
                  <a:lnTo>
                    <a:pt x="4144" y="1037"/>
                  </a:lnTo>
                  <a:cubicBezTo>
                    <a:pt x="4144" y="1120"/>
                    <a:pt x="4228" y="1191"/>
                    <a:pt x="4311" y="1191"/>
                  </a:cubicBezTo>
                  <a:cubicBezTo>
                    <a:pt x="4406" y="1191"/>
                    <a:pt x="4478" y="1120"/>
                    <a:pt x="4478" y="1037"/>
                  </a:cubicBezTo>
                  <a:lnTo>
                    <a:pt x="4478" y="168"/>
                  </a:lnTo>
                  <a:cubicBezTo>
                    <a:pt x="4466" y="84"/>
                    <a:pt x="4382" y="1"/>
                    <a:pt x="4299" y="1"/>
                  </a:cubicBezTo>
                  <a:close/>
                </a:path>
              </a:pathLst>
            </a:custGeom>
            <a:solidFill>
              <a:schemeClr val="tx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3620892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6" name="Picture 2" descr="Maverik Store Grand Openings – Maverik – Adventure's First Stop">
            <a:extLst>
              <a:ext uri="{FF2B5EF4-FFF2-40B4-BE49-F238E27FC236}">
                <a16:creationId xmlns:a16="http://schemas.microsoft.com/office/drawing/2014/main" id="{299BAA1D-FB52-51C2-0CF3-258C47F1B78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78" b="89778" l="889" r="96000">
                        <a14:foregroundMark x1="91556" y1="76000" x2="91556" y2="76000"/>
                        <a14:foregroundMark x1="96000" y1="79556" x2="96000" y2="79556"/>
                        <a14:foregroundMark x1="42222" y1="69333" x2="42222" y2="69333"/>
                        <a14:foregroundMark x1="20000" y1="56444" x2="20000" y2="56444"/>
                        <a14:foregroundMark x1="5333" y1="77778" x2="5333" y2="77778"/>
                        <a14:foregroundMark x1="889" y1="82222" x2="889"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390015" y="507766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averik Store Grand Openings – Maverik – Adventure's First Stop">
            <a:extLst>
              <a:ext uri="{FF2B5EF4-FFF2-40B4-BE49-F238E27FC236}">
                <a16:creationId xmlns:a16="http://schemas.microsoft.com/office/drawing/2014/main" id="{F2542706-FA9A-E803-F6C8-B9A449CC623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78" b="89778" l="889" r="96000">
                        <a14:foregroundMark x1="91556" y1="76000" x2="91556" y2="76000"/>
                        <a14:foregroundMark x1="96000" y1="79556" x2="96000" y2="79556"/>
                        <a14:foregroundMark x1="42222" y1="69333" x2="42222" y2="69333"/>
                        <a14:foregroundMark x1="20000" y1="56444" x2="20000" y2="56444"/>
                        <a14:foregroundMark x1="5333" y1="77778" x2="5333" y2="77778"/>
                        <a14:foregroundMark x1="889" y1="82222" x2="889"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7848008" y="507766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Maverik Store Grand Openings – Maverik – Adventure's First Stop">
            <a:extLst>
              <a:ext uri="{FF2B5EF4-FFF2-40B4-BE49-F238E27FC236}">
                <a16:creationId xmlns:a16="http://schemas.microsoft.com/office/drawing/2014/main" id="{9187DC5F-C080-58D3-2F36-3E7219A0286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78" b="89778" l="889" r="96000">
                        <a14:foregroundMark x1="91556" y1="76000" x2="91556" y2="76000"/>
                        <a14:foregroundMark x1="96000" y1="79556" x2="96000" y2="79556"/>
                        <a14:foregroundMark x1="42222" y1="69333" x2="42222" y2="69333"/>
                        <a14:foregroundMark x1="20000" y1="56444" x2="20000" y2="56444"/>
                        <a14:foregroundMark x1="5333" y1="77778" x2="5333" y2="77778"/>
                        <a14:foregroundMark x1="889" y1="82222" x2="889"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4343991" y="3969695"/>
            <a:ext cx="3504017" cy="35040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2F53DF-8542-DE64-D095-1853852439DB}"/>
              </a:ext>
            </a:extLst>
          </p:cNvPr>
          <p:cNvSpPr txBox="1">
            <a:spLocks/>
          </p:cNvSpPr>
          <p:nvPr/>
        </p:nvSpPr>
        <p:spPr>
          <a:xfrm>
            <a:off x="936482" y="330442"/>
            <a:ext cx="10508184" cy="12473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191919"/>
              </a:buClr>
              <a:buSzPts val="5200"/>
              <a:buFont typeface="Josefin Sans SemiBold"/>
              <a:buNone/>
              <a:defRPr sz="9600" b="0" i="0" u="none" strike="noStrike" cap="none">
                <a:solidFill>
                  <a:srgbClr val="6FA8DC"/>
                </a:solidFill>
                <a:latin typeface="Josefin Sans SemiBold"/>
                <a:ea typeface="Josefin Sans SemiBold"/>
                <a:cs typeface="Josefin Sans SemiBold"/>
                <a:sym typeface="Josefin Sans SemiBold"/>
              </a:defRPr>
            </a:lvl1pPr>
            <a:lvl2pPr marR="0" lvl="1" algn="ctr" rtl="0">
              <a:lnSpc>
                <a:spcPct val="100000"/>
              </a:lnSpc>
              <a:spcBef>
                <a:spcPts val="0"/>
              </a:spcBef>
              <a:spcAft>
                <a:spcPts val="0"/>
              </a:spcAft>
              <a:buClr>
                <a:srgbClr val="191919"/>
              </a:buClr>
              <a:buSzPts val="5200"/>
              <a:buFont typeface="Josefin Sans SemiBold"/>
              <a:buNone/>
              <a:defRPr sz="6933" b="0" i="0" u="none" strike="noStrike" cap="none">
                <a:solidFill>
                  <a:srgbClr val="191919"/>
                </a:solidFill>
                <a:latin typeface="Josefin Sans SemiBold"/>
                <a:ea typeface="Josefin Sans SemiBold"/>
                <a:cs typeface="Josefin Sans SemiBold"/>
                <a:sym typeface="Josefin Sans SemiBold"/>
              </a:defRPr>
            </a:lvl2pPr>
            <a:lvl3pPr marR="0" lvl="2" algn="ctr" rtl="0">
              <a:lnSpc>
                <a:spcPct val="100000"/>
              </a:lnSpc>
              <a:spcBef>
                <a:spcPts val="0"/>
              </a:spcBef>
              <a:spcAft>
                <a:spcPts val="0"/>
              </a:spcAft>
              <a:buClr>
                <a:srgbClr val="191919"/>
              </a:buClr>
              <a:buSzPts val="5200"/>
              <a:buFont typeface="Josefin Sans SemiBold"/>
              <a:buNone/>
              <a:defRPr sz="6933" b="0" i="0" u="none" strike="noStrike" cap="none">
                <a:solidFill>
                  <a:srgbClr val="191919"/>
                </a:solidFill>
                <a:latin typeface="Josefin Sans SemiBold"/>
                <a:ea typeface="Josefin Sans SemiBold"/>
                <a:cs typeface="Josefin Sans SemiBold"/>
                <a:sym typeface="Josefin Sans SemiBold"/>
              </a:defRPr>
            </a:lvl3pPr>
            <a:lvl4pPr marR="0" lvl="3" algn="ctr" rtl="0">
              <a:lnSpc>
                <a:spcPct val="100000"/>
              </a:lnSpc>
              <a:spcBef>
                <a:spcPts val="0"/>
              </a:spcBef>
              <a:spcAft>
                <a:spcPts val="0"/>
              </a:spcAft>
              <a:buClr>
                <a:srgbClr val="191919"/>
              </a:buClr>
              <a:buSzPts val="5200"/>
              <a:buFont typeface="Josefin Sans SemiBold"/>
              <a:buNone/>
              <a:defRPr sz="6933" b="0" i="0" u="none" strike="noStrike" cap="none">
                <a:solidFill>
                  <a:srgbClr val="191919"/>
                </a:solidFill>
                <a:latin typeface="Josefin Sans SemiBold"/>
                <a:ea typeface="Josefin Sans SemiBold"/>
                <a:cs typeface="Josefin Sans SemiBold"/>
                <a:sym typeface="Josefin Sans SemiBold"/>
              </a:defRPr>
            </a:lvl4pPr>
            <a:lvl5pPr marR="0" lvl="4" algn="ctr" rtl="0">
              <a:lnSpc>
                <a:spcPct val="100000"/>
              </a:lnSpc>
              <a:spcBef>
                <a:spcPts val="0"/>
              </a:spcBef>
              <a:spcAft>
                <a:spcPts val="0"/>
              </a:spcAft>
              <a:buClr>
                <a:srgbClr val="191919"/>
              </a:buClr>
              <a:buSzPts val="5200"/>
              <a:buFont typeface="Josefin Sans SemiBold"/>
              <a:buNone/>
              <a:defRPr sz="6933" b="0" i="0" u="none" strike="noStrike" cap="none">
                <a:solidFill>
                  <a:srgbClr val="191919"/>
                </a:solidFill>
                <a:latin typeface="Josefin Sans SemiBold"/>
                <a:ea typeface="Josefin Sans SemiBold"/>
                <a:cs typeface="Josefin Sans SemiBold"/>
                <a:sym typeface="Josefin Sans SemiBold"/>
              </a:defRPr>
            </a:lvl5pPr>
            <a:lvl6pPr marR="0" lvl="5" algn="ctr" rtl="0">
              <a:lnSpc>
                <a:spcPct val="100000"/>
              </a:lnSpc>
              <a:spcBef>
                <a:spcPts val="0"/>
              </a:spcBef>
              <a:spcAft>
                <a:spcPts val="0"/>
              </a:spcAft>
              <a:buClr>
                <a:srgbClr val="191919"/>
              </a:buClr>
              <a:buSzPts val="5200"/>
              <a:buFont typeface="Josefin Sans SemiBold"/>
              <a:buNone/>
              <a:defRPr sz="6933" b="0" i="0" u="none" strike="noStrike" cap="none">
                <a:solidFill>
                  <a:srgbClr val="191919"/>
                </a:solidFill>
                <a:latin typeface="Josefin Sans SemiBold"/>
                <a:ea typeface="Josefin Sans SemiBold"/>
                <a:cs typeface="Josefin Sans SemiBold"/>
                <a:sym typeface="Josefin Sans SemiBold"/>
              </a:defRPr>
            </a:lvl6pPr>
            <a:lvl7pPr marR="0" lvl="6" algn="ctr" rtl="0">
              <a:lnSpc>
                <a:spcPct val="100000"/>
              </a:lnSpc>
              <a:spcBef>
                <a:spcPts val="0"/>
              </a:spcBef>
              <a:spcAft>
                <a:spcPts val="0"/>
              </a:spcAft>
              <a:buClr>
                <a:srgbClr val="191919"/>
              </a:buClr>
              <a:buSzPts val="5200"/>
              <a:buFont typeface="Josefin Sans SemiBold"/>
              <a:buNone/>
              <a:defRPr sz="6933" b="0" i="0" u="none" strike="noStrike" cap="none">
                <a:solidFill>
                  <a:srgbClr val="191919"/>
                </a:solidFill>
                <a:latin typeface="Josefin Sans SemiBold"/>
                <a:ea typeface="Josefin Sans SemiBold"/>
                <a:cs typeface="Josefin Sans SemiBold"/>
                <a:sym typeface="Josefin Sans SemiBold"/>
              </a:defRPr>
            </a:lvl7pPr>
            <a:lvl8pPr marR="0" lvl="7" algn="ctr" rtl="0">
              <a:lnSpc>
                <a:spcPct val="100000"/>
              </a:lnSpc>
              <a:spcBef>
                <a:spcPts val="0"/>
              </a:spcBef>
              <a:spcAft>
                <a:spcPts val="0"/>
              </a:spcAft>
              <a:buClr>
                <a:srgbClr val="191919"/>
              </a:buClr>
              <a:buSzPts val="5200"/>
              <a:buFont typeface="Josefin Sans SemiBold"/>
              <a:buNone/>
              <a:defRPr sz="6933" b="0" i="0" u="none" strike="noStrike" cap="none">
                <a:solidFill>
                  <a:srgbClr val="191919"/>
                </a:solidFill>
                <a:latin typeface="Josefin Sans SemiBold"/>
                <a:ea typeface="Josefin Sans SemiBold"/>
                <a:cs typeface="Josefin Sans SemiBold"/>
                <a:sym typeface="Josefin Sans SemiBold"/>
              </a:defRPr>
            </a:lvl8pPr>
            <a:lvl9pPr marR="0" lvl="8" algn="ctr" rtl="0">
              <a:lnSpc>
                <a:spcPct val="100000"/>
              </a:lnSpc>
              <a:spcBef>
                <a:spcPts val="0"/>
              </a:spcBef>
              <a:spcAft>
                <a:spcPts val="0"/>
              </a:spcAft>
              <a:buClr>
                <a:srgbClr val="191919"/>
              </a:buClr>
              <a:buSzPts val="5200"/>
              <a:buFont typeface="Josefin Sans SemiBold"/>
              <a:buNone/>
              <a:defRPr sz="6933" b="0" i="0" u="none" strike="noStrike" cap="none">
                <a:solidFill>
                  <a:srgbClr val="191919"/>
                </a:solidFill>
                <a:latin typeface="Josefin Sans SemiBold"/>
                <a:ea typeface="Josefin Sans SemiBold"/>
                <a:cs typeface="Josefin Sans SemiBold"/>
                <a:sym typeface="Josefin Sans SemiBold"/>
              </a:defRPr>
            </a:lvl9pPr>
          </a:lstStyle>
          <a:p>
            <a:r>
              <a:rPr lang="en-US" sz="5400" kern="0">
                <a:solidFill>
                  <a:schemeClr val="accent5"/>
                </a:solidFill>
              </a:rPr>
              <a:t>Fuel to Maverik’s Big Adventure</a:t>
            </a:r>
          </a:p>
        </p:txBody>
      </p:sp>
      <p:pic>
        <p:nvPicPr>
          <p:cNvPr id="3" name="Picture 2" descr="A red text on a white background&#10;&#10;Description automatically generated">
            <a:extLst>
              <a:ext uri="{FF2B5EF4-FFF2-40B4-BE49-F238E27FC236}">
                <a16:creationId xmlns:a16="http://schemas.microsoft.com/office/drawing/2014/main" id="{F99701BA-6029-314F-F7E3-F6D2E49E226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7400" r="93200">
                        <a14:foregroundMark x1="17400" y1="31786" x2="17400" y2="31786"/>
                        <a14:foregroundMark x1="7400" y1="30714" x2="7400" y2="30714"/>
                        <a14:foregroundMark x1="27400" y1="25357" x2="27400" y2="25357"/>
                        <a14:foregroundMark x1="37200" y1="24643" x2="37200" y2="24643"/>
                        <a14:foregroundMark x1="50600" y1="29286" x2="50600" y2="29286"/>
                        <a14:foregroundMark x1="63000" y1="30714" x2="63000" y2="30714"/>
                        <a14:foregroundMark x1="75600" y1="33214" x2="75600" y2="33214"/>
                        <a14:foregroundMark x1="84400" y1="36786" x2="84400" y2="36786"/>
                        <a14:foregroundMark x1="93000" y1="54643" x2="93000" y2="54643"/>
                        <a14:foregroundMark x1="93200" y1="20714" x2="93200" y2="20714"/>
                      </a14:backgroundRemoval>
                    </a14:imgEffect>
                  </a14:imgLayer>
                </a14:imgProps>
              </a:ext>
              <a:ext uri="{28A0092B-C50C-407E-A947-70E740481C1C}">
                <a14:useLocalDpi xmlns:a14="http://schemas.microsoft.com/office/drawing/2010/main" val="0"/>
              </a:ext>
            </a:extLst>
          </a:blip>
          <a:stretch>
            <a:fillRect/>
          </a:stretch>
        </p:blipFill>
        <p:spPr>
          <a:xfrm>
            <a:off x="1722469" y="2495585"/>
            <a:ext cx="4159218" cy="2329162"/>
          </a:xfrm>
          <a:prstGeom prst="rect">
            <a:avLst/>
          </a:prstGeom>
        </p:spPr>
      </p:pic>
      <p:pic>
        <p:nvPicPr>
          <p:cNvPr id="4" name="Picture 3" descr="A black text on a white background&#10;&#10;Description automatically generated">
            <a:extLst>
              <a:ext uri="{FF2B5EF4-FFF2-40B4-BE49-F238E27FC236}">
                <a16:creationId xmlns:a16="http://schemas.microsoft.com/office/drawing/2014/main" id="{09F6216F-1AFC-5CCA-5750-08DFF7CDE1D3}"/>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921" b="92063" l="2116" r="89735">
                        <a14:foregroundMark x1="5714" y1="28571" x2="5714" y2="28571"/>
                        <a14:foregroundMark x1="15767" y1="92460" x2="15767" y2="92460"/>
                        <a14:foregroundMark x1="2116" y1="19048" x2="2116" y2="19048"/>
                        <a14:foregroundMark x1="24127" y1="9921" x2="24127" y2="9921"/>
                      </a14:backgroundRemoval>
                    </a14:imgEffect>
                  </a14:imgLayer>
                </a14:imgProps>
              </a:ext>
              <a:ext uri="{28A0092B-C50C-407E-A947-70E740481C1C}">
                <a14:useLocalDpi xmlns:a14="http://schemas.microsoft.com/office/drawing/2010/main" val="0"/>
              </a:ext>
            </a:extLst>
          </a:blip>
          <a:stretch>
            <a:fillRect/>
          </a:stretch>
        </p:blipFill>
        <p:spPr>
          <a:xfrm>
            <a:off x="7419383" y="2762004"/>
            <a:ext cx="5143499" cy="1371600"/>
          </a:xfrm>
          <a:prstGeom prst="rect">
            <a:avLst/>
          </a:prstGeom>
        </p:spPr>
      </p:pic>
    </p:spTree>
    <p:extLst>
      <p:ext uri="{BB962C8B-B14F-4D97-AF65-F5344CB8AC3E}">
        <p14:creationId xmlns:p14="http://schemas.microsoft.com/office/powerpoint/2010/main" val="322763300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9F46-A7C4-CE18-DB9E-38642E927501}"/>
              </a:ext>
            </a:extLst>
          </p:cNvPr>
          <p:cNvSpPr>
            <a:spLocks noGrp="1"/>
          </p:cNvSpPr>
          <p:nvPr>
            <p:ph type="title"/>
          </p:nvPr>
        </p:nvSpPr>
        <p:spPr>
          <a:xfrm>
            <a:off x="950967" y="291526"/>
            <a:ext cx="10290000" cy="763600"/>
          </a:xfrm>
        </p:spPr>
        <p:txBody>
          <a:bodyPr/>
          <a:lstStyle/>
          <a:p>
            <a:pPr algn="ctr"/>
            <a:r>
              <a:rPr lang="en-US" sz="5400" u="sng">
                <a:solidFill>
                  <a:schemeClr val="accent5"/>
                </a:solidFill>
              </a:rPr>
              <a:t>Business</a:t>
            </a:r>
            <a:r>
              <a:rPr lang="en-US" sz="6000" u="sng">
                <a:solidFill>
                  <a:schemeClr val="accent5"/>
                </a:solidFill>
              </a:rPr>
              <a:t> Problem</a:t>
            </a:r>
          </a:p>
        </p:txBody>
      </p:sp>
      <p:grpSp>
        <p:nvGrpSpPr>
          <p:cNvPr id="5" name="Google Shape;10984;p80">
            <a:extLst>
              <a:ext uri="{FF2B5EF4-FFF2-40B4-BE49-F238E27FC236}">
                <a16:creationId xmlns:a16="http://schemas.microsoft.com/office/drawing/2014/main" id="{4F7EF675-E5C5-7F9A-2ECB-075E086C02C1}"/>
              </a:ext>
            </a:extLst>
          </p:cNvPr>
          <p:cNvGrpSpPr/>
          <p:nvPr/>
        </p:nvGrpSpPr>
        <p:grpSpPr>
          <a:xfrm>
            <a:off x="5654663" y="2388933"/>
            <a:ext cx="505340" cy="488145"/>
            <a:chOff x="2633026" y="1499868"/>
            <a:chExt cx="379003" cy="366108"/>
          </a:xfrm>
          <a:solidFill>
            <a:schemeClr val="accent6"/>
          </a:solidFill>
        </p:grpSpPr>
        <p:sp>
          <p:nvSpPr>
            <p:cNvPr id="6" name="Google Shape;10985;p80">
              <a:extLst>
                <a:ext uri="{FF2B5EF4-FFF2-40B4-BE49-F238E27FC236}">
                  <a16:creationId xmlns:a16="http://schemas.microsoft.com/office/drawing/2014/main" id="{C7D7EC57-3FD0-ACAA-9B97-20E6797992C8}"/>
                </a:ext>
              </a:extLst>
            </p:cNvPr>
            <p:cNvSpPr/>
            <p:nvPr/>
          </p:nvSpPr>
          <p:spPr>
            <a:xfrm>
              <a:off x="2798624" y="1499869"/>
              <a:ext cx="20497" cy="106145"/>
            </a:xfrm>
            <a:custGeom>
              <a:avLst/>
              <a:gdLst/>
              <a:ahLst/>
              <a:cxnLst/>
              <a:rect l="l" t="t" r="r" b="b"/>
              <a:pathLst>
                <a:path w="644" h="3335" extrusionOk="0">
                  <a:moveTo>
                    <a:pt x="453" y="1"/>
                  </a:moveTo>
                  <a:cubicBezTo>
                    <a:pt x="346" y="1"/>
                    <a:pt x="263" y="96"/>
                    <a:pt x="263" y="191"/>
                  </a:cubicBezTo>
                  <a:cubicBezTo>
                    <a:pt x="263" y="394"/>
                    <a:pt x="215" y="477"/>
                    <a:pt x="156" y="596"/>
                  </a:cubicBezTo>
                  <a:cubicBezTo>
                    <a:pt x="72" y="727"/>
                    <a:pt x="1" y="882"/>
                    <a:pt x="1" y="1179"/>
                  </a:cubicBezTo>
                  <a:cubicBezTo>
                    <a:pt x="1" y="1465"/>
                    <a:pt x="72" y="1620"/>
                    <a:pt x="156" y="1763"/>
                  </a:cubicBezTo>
                  <a:cubicBezTo>
                    <a:pt x="215" y="1882"/>
                    <a:pt x="263" y="1965"/>
                    <a:pt x="263" y="2156"/>
                  </a:cubicBezTo>
                  <a:cubicBezTo>
                    <a:pt x="263" y="2358"/>
                    <a:pt x="215" y="2441"/>
                    <a:pt x="156" y="2561"/>
                  </a:cubicBezTo>
                  <a:cubicBezTo>
                    <a:pt x="72" y="2692"/>
                    <a:pt x="1" y="2846"/>
                    <a:pt x="1" y="3144"/>
                  </a:cubicBezTo>
                  <a:cubicBezTo>
                    <a:pt x="1" y="3239"/>
                    <a:pt x="96" y="3334"/>
                    <a:pt x="191" y="3334"/>
                  </a:cubicBezTo>
                  <a:cubicBezTo>
                    <a:pt x="298" y="3334"/>
                    <a:pt x="394" y="3239"/>
                    <a:pt x="394" y="3144"/>
                  </a:cubicBezTo>
                  <a:cubicBezTo>
                    <a:pt x="394" y="2942"/>
                    <a:pt x="429" y="2858"/>
                    <a:pt x="489" y="2739"/>
                  </a:cubicBezTo>
                  <a:cubicBezTo>
                    <a:pt x="572" y="2608"/>
                    <a:pt x="644" y="2453"/>
                    <a:pt x="644" y="2156"/>
                  </a:cubicBezTo>
                  <a:cubicBezTo>
                    <a:pt x="644" y="1882"/>
                    <a:pt x="572" y="1715"/>
                    <a:pt x="489" y="1584"/>
                  </a:cubicBezTo>
                  <a:cubicBezTo>
                    <a:pt x="429" y="1465"/>
                    <a:pt x="394" y="1370"/>
                    <a:pt x="394" y="1179"/>
                  </a:cubicBezTo>
                  <a:cubicBezTo>
                    <a:pt x="394" y="989"/>
                    <a:pt x="429" y="894"/>
                    <a:pt x="489" y="775"/>
                  </a:cubicBezTo>
                  <a:cubicBezTo>
                    <a:pt x="572" y="644"/>
                    <a:pt x="644" y="489"/>
                    <a:pt x="644" y="191"/>
                  </a:cubicBezTo>
                  <a:cubicBezTo>
                    <a:pt x="644" y="96"/>
                    <a:pt x="549" y="1"/>
                    <a:pt x="45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 name="Google Shape;10986;p80">
              <a:extLst>
                <a:ext uri="{FF2B5EF4-FFF2-40B4-BE49-F238E27FC236}">
                  <a16:creationId xmlns:a16="http://schemas.microsoft.com/office/drawing/2014/main" id="{FC2DA3FC-7EB7-A251-4620-226B6EEBCBB1}"/>
                </a:ext>
              </a:extLst>
            </p:cNvPr>
            <p:cNvSpPr/>
            <p:nvPr/>
          </p:nvSpPr>
          <p:spPr>
            <a:xfrm>
              <a:off x="2847129" y="1499868"/>
              <a:ext cx="20115" cy="106145"/>
            </a:xfrm>
            <a:custGeom>
              <a:avLst/>
              <a:gdLst/>
              <a:ahLst/>
              <a:cxnLst/>
              <a:rect l="l" t="t" r="r" b="b"/>
              <a:pathLst>
                <a:path w="632" h="3335" extrusionOk="0">
                  <a:moveTo>
                    <a:pt x="441" y="1"/>
                  </a:moveTo>
                  <a:cubicBezTo>
                    <a:pt x="334" y="1"/>
                    <a:pt x="251" y="96"/>
                    <a:pt x="251" y="191"/>
                  </a:cubicBezTo>
                  <a:cubicBezTo>
                    <a:pt x="251" y="394"/>
                    <a:pt x="203" y="477"/>
                    <a:pt x="144" y="596"/>
                  </a:cubicBezTo>
                  <a:cubicBezTo>
                    <a:pt x="72" y="727"/>
                    <a:pt x="1" y="882"/>
                    <a:pt x="1" y="1179"/>
                  </a:cubicBezTo>
                  <a:cubicBezTo>
                    <a:pt x="1" y="1465"/>
                    <a:pt x="72" y="1620"/>
                    <a:pt x="144" y="1763"/>
                  </a:cubicBezTo>
                  <a:cubicBezTo>
                    <a:pt x="203" y="1882"/>
                    <a:pt x="251" y="1965"/>
                    <a:pt x="251" y="2156"/>
                  </a:cubicBezTo>
                  <a:cubicBezTo>
                    <a:pt x="251" y="2358"/>
                    <a:pt x="203" y="2441"/>
                    <a:pt x="144" y="2561"/>
                  </a:cubicBezTo>
                  <a:cubicBezTo>
                    <a:pt x="84" y="2692"/>
                    <a:pt x="1" y="2846"/>
                    <a:pt x="1" y="3144"/>
                  </a:cubicBezTo>
                  <a:cubicBezTo>
                    <a:pt x="1" y="3239"/>
                    <a:pt x="84" y="3334"/>
                    <a:pt x="191" y="3334"/>
                  </a:cubicBezTo>
                  <a:cubicBezTo>
                    <a:pt x="298" y="3334"/>
                    <a:pt x="382" y="3239"/>
                    <a:pt x="382" y="3144"/>
                  </a:cubicBezTo>
                  <a:cubicBezTo>
                    <a:pt x="382" y="2942"/>
                    <a:pt x="429" y="2858"/>
                    <a:pt x="489" y="2739"/>
                  </a:cubicBezTo>
                  <a:cubicBezTo>
                    <a:pt x="560" y="2608"/>
                    <a:pt x="632" y="2453"/>
                    <a:pt x="632" y="2156"/>
                  </a:cubicBezTo>
                  <a:cubicBezTo>
                    <a:pt x="632" y="1882"/>
                    <a:pt x="560" y="1715"/>
                    <a:pt x="489" y="1584"/>
                  </a:cubicBezTo>
                  <a:cubicBezTo>
                    <a:pt x="429" y="1465"/>
                    <a:pt x="382" y="1370"/>
                    <a:pt x="382" y="1179"/>
                  </a:cubicBezTo>
                  <a:cubicBezTo>
                    <a:pt x="382" y="989"/>
                    <a:pt x="429" y="894"/>
                    <a:pt x="489" y="775"/>
                  </a:cubicBezTo>
                  <a:cubicBezTo>
                    <a:pt x="560" y="644"/>
                    <a:pt x="632" y="489"/>
                    <a:pt x="632" y="191"/>
                  </a:cubicBezTo>
                  <a:cubicBezTo>
                    <a:pt x="632" y="96"/>
                    <a:pt x="549" y="1"/>
                    <a:pt x="441"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Google Shape;10987;p80">
              <a:extLst>
                <a:ext uri="{FF2B5EF4-FFF2-40B4-BE49-F238E27FC236}">
                  <a16:creationId xmlns:a16="http://schemas.microsoft.com/office/drawing/2014/main" id="{AC0212FC-9FD7-38DE-6C85-4542DA6A178D}"/>
                </a:ext>
              </a:extLst>
            </p:cNvPr>
            <p:cNvSpPr/>
            <p:nvPr/>
          </p:nvSpPr>
          <p:spPr>
            <a:xfrm>
              <a:off x="2652729" y="1825396"/>
              <a:ext cx="359300" cy="40580"/>
            </a:xfrm>
            <a:custGeom>
              <a:avLst/>
              <a:gdLst/>
              <a:ahLst/>
              <a:cxnLst/>
              <a:rect l="l" t="t" r="r" b="b"/>
              <a:pathLst>
                <a:path w="11289" h="1275" extrusionOk="0">
                  <a:moveTo>
                    <a:pt x="10645" y="369"/>
                  </a:moveTo>
                  <a:lnTo>
                    <a:pt x="10538" y="655"/>
                  </a:lnTo>
                  <a:cubicBezTo>
                    <a:pt x="10514" y="774"/>
                    <a:pt x="10359" y="869"/>
                    <a:pt x="10240" y="869"/>
                  </a:cubicBezTo>
                  <a:lnTo>
                    <a:pt x="1108" y="869"/>
                  </a:lnTo>
                  <a:cubicBezTo>
                    <a:pt x="989" y="869"/>
                    <a:pt x="834" y="774"/>
                    <a:pt x="811" y="655"/>
                  </a:cubicBezTo>
                  <a:lnTo>
                    <a:pt x="739" y="369"/>
                  </a:lnTo>
                  <a:close/>
                  <a:moveTo>
                    <a:pt x="191" y="0"/>
                  </a:moveTo>
                  <a:cubicBezTo>
                    <a:pt x="96" y="0"/>
                    <a:pt x="1" y="83"/>
                    <a:pt x="1" y="191"/>
                  </a:cubicBezTo>
                  <a:cubicBezTo>
                    <a:pt x="1" y="298"/>
                    <a:pt x="96" y="381"/>
                    <a:pt x="191" y="381"/>
                  </a:cubicBezTo>
                  <a:lnTo>
                    <a:pt x="299" y="381"/>
                  </a:lnTo>
                  <a:lnTo>
                    <a:pt x="406" y="774"/>
                  </a:lnTo>
                  <a:cubicBezTo>
                    <a:pt x="477" y="1060"/>
                    <a:pt x="775" y="1274"/>
                    <a:pt x="1072" y="1274"/>
                  </a:cubicBezTo>
                  <a:lnTo>
                    <a:pt x="10216" y="1274"/>
                  </a:lnTo>
                  <a:cubicBezTo>
                    <a:pt x="10514" y="1274"/>
                    <a:pt x="10812" y="1060"/>
                    <a:pt x="10883" y="774"/>
                  </a:cubicBezTo>
                  <a:lnTo>
                    <a:pt x="10990" y="381"/>
                  </a:lnTo>
                  <a:lnTo>
                    <a:pt x="11098" y="381"/>
                  </a:lnTo>
                  <a:cubicBezTo>
                    <a:pt x="11193" y="381"/>
                    <a:pt x="11288" y="298"/>
                    <a:pt x="11288" y="191"/>
                  </a:cubicBezTo>
                  <a:cubicBezTo>
                    <a:pt x="11288" y="83"/>
                    <a:pt x="11229" y="0"/>
                    <a:pt x="1112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 name="Google Shape;10988;p80">
              <a:extLst>
                <a:ext uri="{FF2B5EF4-FFF2-40B4-BE49-F238E27FC236}">
                  <a16:creationId xmlns:a16="http://schemas.microsoft.com/office/drawing/2014/main" id="{124439BE-96E5-1004-6991-81BDCA9179F5}"/>
                </a:ext>
              </a:extLst>
            </p:cNvPr>
            <p:cNvSpPr/>
            <p:nvPr/>
          </p:nvSpPr>
          <p:spPr>
            <a:xfrm>
              <a:off x="2657280" y="1641976"/>
              <a:ext cx="64833" cy="73935"/>
            </a:xfrm>
            <a:custGeom>
              <a:avLst/>
              <a:gdLst/>
              <a:ahLst/>
              <a:cxnLst/>
              <a:rect l="l" t="t" r="r" b="b"/>
              <a:pathLst>
                <a:path w="2037" h="2323" extrusionOk="0">
                  <a:moveTo>
                    <a:pt x="1584" y="382"/>
                  </a:moveTo>
                  <a:lnTo>
                    <a:pt x="1584" y="1429"/>
                  </a:lnTo>
                  <a:cubicBezTo>
                    <a:pt x="1584" y="1596"/>
                    <a:pt x="1596" y="1751"/>
                    <a:pt x="1620" y="1929"/>
                  </a:cubicBezTo>
                  <a:lnTo>
                    <a:pt x="1596" y="1929"/>
                  </a:lnTo>
                  <a:cubicBezTo>
                    <a:pt x="929" y="1929"/>
                    <a:pt x="382" y="1382"/>
                    <a:pt x="382" y="715"/>
                  </a:cubicBezTo>
                  <a:cubicBezTo>
                    <a:pt x="382" y="596"/>
                    <a:pt x="394" y="489"/>
                    <a:pt x="429" y="382"/>
                  </a:cubicBezTo>
                  <a:close/>
                  <a:moveTo>
                    <a:pt x="298" y="1"/>
                  </a:moveTo>
                  <a:cubicBezTo>
                    <a:pt x="215" y="1"/>
                    <a:pt x="144" y="48"/>
                    <a:pt x="120" y="120"/>
                  </a:cubicBezTo>
                  <a:cubicBezTo>
                    <a:pt x="37" y="310"/>
                    <a:pt x="13" y="513"/>
                    <a:pt x="13" y="703"/>
                  </a:cubicBezTo>
                  <a:cubicBezTo>
                    <a:pt x="1" y="1596"/>
                    <a:pt x="727" y="2322"/>
                    <a:pt x="1608" y="2322"/>
                  </a:cubicBezTo>
                  <a:lnTo>
                    <a:pt x="1846" y="2322"/>
                  </a:lnTo>
                  <a:cubicBezTo>
                    <a:pt x="1906" y="2322"/>
                    <a:pt x="1942" y="2298"/>
                    <a:pt x="1989" y="2251"/>
                  </a:cubicBezTo>
                  <a:cubicBezTo>
                    <a:pt x="2025" y="2203"/>
                    <a:pt x="2037" y="2144"/>
                    <a:pt x="2037" y="2084"/>
                  </a:cubicBezTo>
                  <a:cubicBezTo>
                    <a:pt x="1989" y="1870"/>
                    <a:pt x="1977" y="1656"/>
                    <a:pt x="1977" y="1429"/>
                  </a:cubicBezTo>
                  <a:lnTo>
                    <a:pt x="1977" y="191"/>
                  </a:lnTo>
                  <a:cubicBezTo>
                    <a:pt x="1977" y="84"/>
                    <a:pt x="1882" y="1"/>
                    <a:pt x="178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 name="Google Shape;10989;p80">
              <a:extLst>
                <a:ext uri="{FF2B5EF4-FFF2-40B4-BE49-F238E27FC236}">
                  <a16:creationId xmlns:a16="http://schemas.microsoft.com/office/drawing/2014/main" id="{9E577439-F5FF-089C-5489-B5064ABEE496}"/>
                </a:ext>
              </a:extLst>
            </p:cNvPr>
            <p:cNvSpPr/>
            <p:nvPr/>
          </p:nvSpPr>
          <p:spPr>
            <a:xfrm>
              <a:off x="2633026" y="1617726"/>
              <a:ext cx="325944" cy="195198"/>
            </a:xfrm>
            <a:custGeom>
              <a:avLst/>
              <a:gdLst/>
              <a:ahLst/>
              <a:cxnLst/>
              <a:rect l="l" t="t" r="r" b="b"/>
              <a:pathLst>
                <a:path w="10241" h="6133" extrusionOk="0">
                  <a:moveTo>
                    <a:pt x="9847" y="393"/>
                  </a:moveTo>
                  <a:lnTo>
                    <a:pt x="9847" y="2203"/>
                  </a:lnTo>
                  <a:cubicBezTo>
                    <a:pt x="9847" y="4168"/>
                    <a:pt x="8252" y="5763"/>
                    <a:pt x="6287" y="5763"/>
                  </a:cubicBezTo>
                  <a:cubicBezTo>
                    <a:pt x="4859" y="5763"/>
                    <a:pt x="3573" y="4918"/>
                    <a:pt x="3013" y="3584"/>
                  </a:cubicBezTo>
                  <a:cubicBezTo>
                    <a:pt x="2989" y="3513"/>
                    <a:pt x="2918" y="3465"/>
                    <a:pt x="2834" y="3465"/>
                  </a:cubicBezTo>
                  <a:lnTo>
                    <a:pt x="2382" y="3465"/>
                  </a:lnTo>
                  <a:cubicBezTo>
                    <a:pt x="1287" y="3465"/>
                    <a:pt x="394" y="2572"/>
                    <a:pt x="394" y="1489"/>
                  </a:cubicBezTo>
                  <a:cubicBezTo>
                    <a:pt x="382" y="1096"/>
                    <a:pt x="489" y="715"/>
                    <a:pt x="703" y="393"/>
                  </a:cubicBezTo>
                  <a:lnTo>
                    <a:pt x="8823" y="393"/>
                  </a:lnTo>
                  <a:lnTo>
                    <a:pt x="8823" y="1215"/>
                  </a:lnTo>
                  <a:cubicBezTo>
                    <a:pt x="8823" y="1310"/>
                    <a:pt x="8919" y="1405"/>
                    <a:pt x="9014" y="1405"/>
                  </a:cubicBezTo>
                  <a:cubicBezTo>
                    <a:pt x="9121" y="1405"/>
                    <a:pt x="9204" y="1310"/>
                    <a:pt x="9204" y="1215"/>
                  </a:cubicBezTo>
                  <a:lnTo>
                    <a:pt x="9204" y="393"/>
                  </a:lnTo>
                  <a:close/>
                  <a:moveTo>
                    <a:pt x="620" y="1"/>
                  </a:moveTo>
                  <a:cubicBezTo>
                    <a:pt x="560" y="1"/>
                    <a:pt x="501" y="36"/>
                    <a:pt x="477" y="84"/>
                  </a:cubicBezTo>
                  <a:cubicBezTo>
                    <a:pt x="179" y="477"/>
                    <a:pt x="25" y="977"/>
                    <a:pt x="25" y="1465"/>
                  </a:cubicBezTo>
                  <a:cubicBezTo>
                    <a:pt x="1" y="2787"/>
                    <a:pt x="1060" y="3846"/>
                    <a:pt x="2370" y="3846"/>
                  </a:cubicBezTo>
                  <a:lnTo>
                    <a:pt x="2704" y="3846"/>
                  </a:lnTo>
                  <a:cubicBezTo>
                    <a:pt x="3346" y="5239"/>
                    <a:pt x="4751" y="6132"/>
                    <a:pt x="6299" y="6132"/>
                  </a:cubicBezTo>
                  <a:cubicBezTo>
                    <a:pt x="8466" y="6132"/>
                    <a:pt x="10240" y="4370"/>
                    <a:pt x="10240" y="2191"/>
                  </a:cubicBezTo>
                  <a:lnTo>
                    <a:pt x="10240" y="203"/>
                  </a:lnTo>
                  <a:cubicBezTo>
                    <a:pt x="10240" y="96"/>
                    <a:pt x="10145" y="1"/>
                    <a:pt x="1005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 name="Google Shape;10990;p80">
              <a:extLst>
                <a:ext uri="{FF2B5EF4-FFF2-40B4-BE49-F238E27FC236}">
                  <a16:creationId xmlns:a16="http://schemas.microsoft.com/office/drawing/2014/main" id="{4B34B244-E73C-CA27-CEAD-CE1999CAF71C}"/>
                </a:ext>
              </a:extLst>
            </p:cNvPr>
            <p:cNvSpPr/>
            <p:nvPr/>
          </p:nvSpPr>
          <p:spPr>
            <a:xfrm>
              <a:off x="2826293" y="1674574"/>
              <a:ext cx="99334" cy="106145"/>
            </a:xfrm>
            <a:custGeom>
              <a:avLst/>
              <a:gdLst/>
              <a:ahLst/>
              <a:cxnLst/>
              <a:rect l="l" t="t" r="r" b="b"/>
              <a:pathLst>
                <a:path w="3121" h="3335" extrusionOk="0">
                  <a:moveTo>
                    <a:pt x="2930" y="0"/>
                  </a:moveTo>
                  <a:cubicBezTo>
                    <a:pt x="2823" y="0"/>
                    <a:pt x="2739" y="96"/>
                    <a:pt x="2739" y="203"/>
                  </a:cubicBezTo>
                  <a:lnTo>
                    <a:pt x="2739" y="417"/>
                  </a:lnTo>
                  <a:cubicBezTo>
                    <a:pt x="2739" y="1822"/>
                    <a:pt x="1596" y="2965"/>
                    <a:pt x="191" y="2965"/>
                  </a:cubicBezTo>
                  <a:cubicBezTo>
                    <a:pt x="84" y="2965"/>
                    <a:pt x="1" y="3060"/>
                    <a:pt x="1" y="3156"/>
                  </a:cubicBezTo>
                  <a:cubicBezTo>
                    <a:pt x="1" y="3263"/>
                    <a:pt x="96" y="3334"/>
                    <a:pt x="203" y="3334"/>
                  </a:cubicBezTo>
                  <a:cubicBezTo>
                    <a:pt x="1811" y="3334"/>
                    <a:pt x="3120" y="2025"/>
                    <a:pt x="3120" y="417"/>
                  </a:cubicBezTo>
                  <a:lnTo>
                    <a:pt x="3120" y="203"/>
                  </a:lnTo>
                  <a:cubicBezTo>
                    <a:pt x="3120" y="96"/>
                    <a:pt x="3037" y="0"/>
                    <a:pt x="293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2" name="Content Placeholder 11" descr="Truck outline">
            <a:extLst>
              <a:ext uri="{FF2B5EF4-FFF2-40B4-BE49-F238E27FC236}">
                <a16:creationId xmlns:a16="http://schemas.microsoft.com/office/drawing/2014/main" id="{8E939A3A-CE70-45CF-22BE-7C6C63475FE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0133" y="4711759"/>
            <a:ext cx="914400" cy="914400"/>
          </a:xfrm>
          <a:prstGeom prst="rect">
            <a:avLst/>
          </a:prstGeom>
        </p:spPr>
      </p:pic>
      <p:grpSp>
        <p:nvGrpSpPr>
          <p:cNvPr id="13" name="Google Shape;11212;p80">
            <a:extLst>
              <a:ext uri="{FF2B5EF4-FFF2-40B4-BE49-F238E27FC236}">
                <a16:creationId xmlns:a16="http://schemas.microsoft.com/office/drawing/2014/main" id="{C0C9E86F-D9B3-1989-CB02-89CF72D28AD5}"/>
              </a:ext>
            </a:extLst>
          </p:cNvPr>
          <p:cNvGrpSpPr/>
          <p:nvPr/>
        </p:nvGrpSpPr>
        <p:grpSpPr>
          <a:xfrm>
            <a:off x="5641043" y="3312080"/>
            <a:ext cx="532580" cy="487597"/>
            <a:chOff x="1731523" y="2422616"/>
            <a:chExt cx="399435" cy="365698"/>
          </a:xfrm>
          <a:solidFill>
            <a:schemeClr val="accent6"/>
          </a:solidFill>
        </p:grpSpPr>
        <p:sp>
          <p:nvSpPr>
            <p:cNvPr id="14" name="Google Shape;11213;p80">
              <a:extLst>
                <a:ext uri="{FF2B5EF4-FFF2-40B4-BE49-F238E27FC236}">
                  <a16:creationId xmlns:a16="http://schemas.microsoft.com/office/drawing/2014/main" id="{007A53D7-E730-99F6-F133-77974444A09C}"/>
                </a:ext>
              </a:extLst>
            </p:cNvPr>
            <p:cNvSpPr/>
            <p:nvPr/>
          </p:nvSpPr>
          <p:spPr>
            <a:xfrm>
              <a:off x="1865294" y="2725009"/>
              <a:ext cx="43604" cy="43604"/>
            </a:xfrm>
            <a:custGeom>
              <a:avLst/>
              <a:gdLst/>
              <a:ahLst/>
              <a:cxnLst/>
              <a:rect l="l" t="t" r="r" b="b"/>
              <a:pathLst>
                <a:path w="1370" h="1370" extrusionOk="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 name="Google Shape;11214;p80">
              <a:extLst>
                <a:ext uri="{FF2B5EF4-FFF2-40B4-BE49-F238E27FC236}">
                  <a16:creationId xmlns:a16="http://schemas.microsoft.com/office/drawing/2014/main" id="{E10AEBEF-68D2-EF64-B8C1-4AEA9FACA72A}"/>
                </a:ext>
              </a:extLst>
            </p:cNvPr>
            <p:cNvSpPr/>
            <p:nvPr/>
          </p:nvSpPr>
          <p:spPr>
            <a:xfrm>
              <a:off x="2005876" y="2725009"/>
              <a:ext cx="43636" cy="43604"/>
            </a:xfrm>
            <a:custGeom>
              <a:avLst/>
              <a:gdLst/>
              <a:ahLst/>
              <a:cxnLst/>
              <a:rect l="l" t="t" r="r" b="b"/>
              <a:pathLst>
                <a:path w="1371" h="1370" extrusionOk="0">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11215;p80">
              <a:extLst>
                <a:ext uri="{FF2B5EF4-FFF2-40B4-BE49-F238E27FC236}">
                  <a16:creationId xmlns:a16="http://schemas.microsoft.com/office/drawing/2014/main" id="{97095CAF-94A4-DF5A-0006-8D3400C42CF8}"/>
                </a:ext>
              </a:extLst>
            </p:cNvPr>
            <p:cNvSpPr/>
            <p:nvPr/>
          </p:nvSpPr>
          <p:spPr>
            <a:xfrm>
              <a:off x="1731523" y="2422616"/>
              <a:ext cx="399435" cy="365698"/>
            </a:xfrm>
            <a:custGeom>
              <a:avLst/>
              <a:gdLst/>
              <a:ahLst/>
              <a:cxnLst/>
              <a:rect l="l" t="t" r="r" b="b"/>
              <a:pathLst>
                <a:path w="12550" h="11490" extrusionOk="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7" name="Google Shape;10447;p78">
            <a:extLst>
              <a:ext uri="{FF2B5EF4-FFF2-40B4-BE49-F238E27FC236}">
                <a16:creationId xmlns:a16="http://schemas.microsoft.com/office/drawing/2014/main" id="{1ACB67B6-1020-AC2B-251F-1FF26C60812C}"/>
              </a:ext>
            </a:extLst>
          </p:cNvPr>
          <p:cNvGrpSpPr/>
          <p:nvPr/>
        </p:nvGrpSpPr>
        <p:grpSpPr>
          <a:xfrm>
            <a:off x="5613663" y="4164975"/>
            <a:ext cx="587340" cy="386691"/>
            <a:chOff x="5727587" y="4204610"/>
            <a:chExt cx="440503" cy="290012"/>
          </a:xfrm>
          <a:solidFill>
            <a:schemeClr val="accent6"/>
          </a:solidFill>
        </p:grpSpPr>
        <p:sp>
          <p:nvSpPr>
            <p:cNvPr id="18" name="Google Shape;10448;p78">
              <a:extLst>
                <a:ext uri="{FF2B5EF4-FFF2-40B4-BE49-F238E27FC236}">
                  <a16:creationId xmlns:a16="http://schemas.microsoft.com/office/drawing/2014/main" id="{009A00EB-992B-E7F7-D072-738D4E8F0C8A}"/>
                </a:ext>
              </a:extLst>
            </p:cNvPr>
            <p:cNvSpPr/>
            <p:nvPr/>
          </p:nvSpPr>
          <p:spPr>
            <a:xfrm>
              <a:off x="5727587" y="4204610"/>
              <a:ext cx="440503" cy="290012"/>
            </a:xfrm>
            <a:custGeom>
              <a:avLst/>
              <a:gdLst/>
              <a:ahLst/>
              <a:cxnLst/>
              <a:rect l="l" t="t" r="r" b="b"/>
              <a:pathLst>
                <a:path w="13872" h="9133" extrusionOk="0">
                  <a:moveTo>
                    <a:pt x="13145" y="4465"/>
                  </a:moveTo>
                  <a:lnTo>
                    <a:pt x="13145" y="4870"/>
                  </a:lnTo>
                  <a:lnTo>
                    <a:pt x="12752" y="4870"/>
                  </a:lnTo>
                  <a:lnTo>
                    <a:pt x="12752" y="4465"/>
                  </a:lnTo>
                  <a:close/>
                  <a:moveTo>
                    <a:pt x="1275" y="3941"/>
                  </a:moveTo>
                  <a:lnTo>
                    <a:pt x="1275" y="4430"/>
                  </a:lnTo>
                  <a:cubicBezTo>
                    <a:pt x="1275" y="4775"/>
                    <a:pt x="1013" y="5049"/>
                    <a:pt x="668" y="5049"/>
                  </a:cubicBezTo>
                  <a:lnTo>
                    <a:pt x="418" y="5049"/>
                  </a:lnTo>
                  <a:cubicBezTo>
                    <a:pt x="501" y="4549"/>
                    <a:pt x="810" y="4120"/>
                    <a:pt x="1275" y="3941"/>
                  </a:cubicBezTo>
                  <a:close/>
                  <a:moveTo>
                    <a:pt x="9121" y="417"/>
                  </a:moveTo>
                  <a:cubicBezTo>
                    <a:pt x="9562" y="417"/>
                    <a:pt x="9978" y="620"/>
                    <a:pt x="10252" y="977"/>
                  </a:cubicBezTo>
                  <a:lnTo>
                    <a:pt x="12205" y="3584"/>
                  </a:lnTo>
                  <a:cubicBezTo>
                    <a:pt x="12240" y="3632"/>
                    <a:pt x="12300" y="3656"/>
                    <a:pt x="12360" y="3656"/>
                  </a:cubicBezTo>
                  <a:lnTo>
                    <a:pt x="13312" y="3656"/>
                  </a:lnTo>
                  <a:cubicBezTo>
                    <a:pt x="13431" y="3656"/>
                    <a:pt x="13514" y="3775"/>
                    <a:pt x="13467" y="3882"/>
                  </a:cubicBezTo>
                  <a:lnTo>
                    <a:pt x="13372" y="4060"/>
                  </a:lnTo>
                  <a:lnTo>
                    <a:pt x="12574" y="4060"/>
                  </a:lnTo>
                  <a:cubicBezTo>
                    <a:pt x="12455" y="4060"/>
                    <a:pt x="12360" y="4156"/>
                    <a:pt x="12360" y="4275"/>
                  </a:cubicBezTo>
                  <a:lnTo>
                    <a:pt x="12360" y="5084"/>
                  </a:lnTo>
                  <a:cubicBezTo>
                    <a:pt x="12360" y="5203"/>
                    <a:pt x="12455" y="5299"/>
                    <a:pt x="12574" y="5299"/>
                  </a:cubicBezTo>
                  <a:lnTo>
                    <a:pt x="13181" y="5299"/>
                  </a:lnTo>
                  <a:lnTo>
                    <a:pt x="13181" y="5596"/>
                  </a:lnTo>
                  <a:cubicBezTo>
                    <a:pt x="13181" y="5787"/>
                    <a:pt x="13252" y="5977"/>
                    <a:pt x="13395" y="6096"/>
                  </a:cubicBezTo>
                  <a:cubicBezTo>
                    <a:pt x="13455" y="6156"/>
                    <a:pt x="13479" y="6227"/>
                    <a:pt x="13479" y="6323"/>
                  </a:cubicBezTo>
                  <a:lnTo>
                    <a:pt x="13479" y="6692"/>
                  </a:lnTo>
                  <a:lnTo>
                    <a:pt x="13443" y="6692"/>
                  </a:lnTo>
                  <a:cubicBezTo>
                    <a:pt x="13443" y="7037"/>
                    <a:pt x="13181" y="7311"/>
                    <a:pt x="12836" y="7311"/>
                  </a:cubicBezTo>
                  <a:lnTo>
                    <a:pt x="12526" y="7311"/>
                  </a:lnTo>
                  <a:cubicBezTo>
                    <a:pt x="12419" y="6501"/>
                    <a:pt x="11740" y="5894"/>
                    <a:pt x="10919" y="5894"/>
                  </a:cubicBezTo>
                  <a:cubicBezTo>
                    <a:pt x="10097" y="5894"/>
                    <a:pt x="9419" y="6513"/>
                    <a:pt x="9312" y="7311"/>
                  </a:cubicBezTo>
                  <a:lnTo>
                    <a:pt x="4061" y="7311"/>
                  </a:lnTo>
                  <a:cubicBezTo>
                    <a:pt x="3954" y="6501"/>
                    <a:pt x="3275" y="5894"/>
                    <a:pt x="2454" y="5894"/>
                  </a:cubicBezTo>
                  <a:cubicBezTo>
                    <a:pt x="1632" y="5894"/>
                    <a:pt x="965" y="6501"/>
                    <a:pt x="846" y="7275"/>
                  </a:cubicBezTo>
                  <a:cubicBezTo>
                    <a:pt x="608" y="7204"/>
                    <a:pt x="429" y="6966"/>
                    <a:pt x="429" y="6692"/>
                  </a:cubicBezTo>
                  <a:lnTo>
                    <a:pt x="429" y="5465"/>
                  </a:lnTo>
                  <a:lnTo>
                    <a:pt x="691" y="5465"/>
                  </a:lnTo>
                  <a:cubicBezTo>
                    <a:pt x="1263" y="5465"/>
                    <a:pt x="1703" y="5001"/>
                    <a:pt x="1703" y="4453"/>
                  </a:cubicBezTo>
                  <a:lnTo>
                    <a:pt x="1703" y="3822"/>
                  </a:lnTo>
                  <a:lnTo>
                    <a:pt x="2406" y="3644"/>
                  </a:lnTo>
                  <a:cubicBezTo>
                    <a:pt x="2465" y="3632"/>
                    <a:pt x="2513" y="3596"/>
                    <a:pt x="2525" y="3560"/>
                  </a:cubicBezTo>
                  <a:lnTo>
                    <a:pt x="3954" y="1120"/>
                  </a:lnTo>
                  <a:cubicBezTo>
                    <a:pt x="4204" y="679"/>
                    <a:pt x="4680" y="417"/>
                    <a:pt x="5180" y="417"/>
                  </a:cubicBezTo>
                  <a:close/>
                  <a:moveTo>
                    <a:pt x="2430" y="6275"/>
                  </a:moveTo>
                  <a:cubicBezTo>
                    <a:pt x="3108" y="6275"/>
                    <a:pt x="3656" y="6823"/>
                    <a:pt x="3656" y="7501"/>
                  </a:cubicBezTo>
                  <a:cubicBezTo>
                    <a:pt x="3656" y="8168"/>
                    <a:pt x="3108" y="8716"/>
                    <a:pt x="2430" y="8716"/>
                  </a:cubicBezTo>
                  <a:cubicBezTo>
                    <a:pt x="1763" y="8716"/>
                    <a:pt x="1215" y="8168"/>
                    <a:pt x="1215" y="7501"/>
                  </a:cubicBezTo>
                  <a:cubicBezTo>
                    <a:pt x="1215" y="6823"/>
                    <a:pt x="1763" y="6275"/>
                    <a:pt x="2430" y="6275"/>
                  </a:cubicBezTo>
                  <a:close/>
                  <a:moveTo>
                    <a:pt x="10919" y="6275"/>
                  </a:moveTo>
                  <a:cubicBezTo>
                    <a:pt x="11586" y="6275"/>
                    <a:pt x="12145" y="6823"/>
                    <a:pt x="12145" y="7501"/>
                  </a:cubicBezTo>
                  <a:cubicBezTo>
                    <a:pt x="12145" y="8168"/>
                    <a:pt x="11586" y="8716"/>
                    <a:pt x="10919" y="8716"/>
                  </a:cubicBezTo>
                  <a:cubicBezTo>
                    <a:pt x="10252" y="8716"/>
                    <a:pt x="9693" y="8168"/>
                    <a:pt x="9693" y="7501"/>
                  </a:cubicBezTo>
                  <a:cubicBezTo>
                    <a:pt x="9693" y="6823"/>
                    <a:pt x="10252" y="6275"/>
                    <a:pt x="10919" y="6275"/>
                  </a:cubicBezTo>
                  <a:close/>
                  <a:moveTo>
                    <a:pt x="5144" y="0"/>
                  </a:moveTo>
                  <a:cubicBezTo>
                    <a:pt x="4501" y="0"/>
                    <a:pt x="3894" y="334"/>
                    <a:pt x="3573" y="905"/>
                  </a:cubicBezTo>
                  <a:lnTo>
                    <a:pt x="2180" y="3275"/>
                  </a:lnTo>
                  <a:lnTo>
                    <a:pt x="1430" y="3465"/>
                  </a:lnTo>
                  <a:cubicBezTo>
                    <a:pt x="489" y="3703"/>
                    <a:pt x="1" y="4477"/>
                    <a:pt x="1" y="5251"/>
                  </a:cubicBezTo>
                  <a:lnTo>
                    <a:pt x="1" y="6692"/>
                  </a:lnTo>
                  <a:cubicBezTo>
                    <a:pt x="1" y="7180"/>
                    <a:pt x="358" y="7608"/>
                    <a:pt x="810" y="7692"/>
                  </a:cubicBezTo>
                  <a:cubicBezTo>
                    <a:pt x="906" y="8501"/>
                    <a:pt x="1584" y="9132"/>
                    <a:pt x="2418" y="9132"/>
                  </a:cubicBezTo>
                  <a:cubicBezTo>
                    <a:pt x="3251" y="9132"/>
                    <a:pt x="3930" y="8513"/>
                    <a:pt x="4025" y="7728"/>
                  </a:cubicBezTo>
                  <a:lnTo>
                    <a:pt x="9300" y="7728"/>
                  </a:lnTo>
                  <a:cubicBezTo>
                    <a:pt x="9407" y="8525"/>
                    <a:pt x="10085" y="9132"/>
                    <a:pt x="10907" y="9132"/>
                  </a:cubicBezTo>
                  <a:cubicBezTo>
                    <a:pt x="11740" y="9132"/>
                    <a:pt x="12407" y="8513"/>
                    <a:pt x="12514" y="7728"/>
                  </a:cubicBezTo>
                  <a:lnTo>
                    <a:pt x="12824" y="7728"/>
                  </a:lnTo>
                  <a:cubicBezTo>
                    <a:pt x="13395" y="7728"/>
                    <a:pt x="13836" y="7263"/>
                    <a:pt x="13836" y="6716"/>
                  </a:cubicBezTo>
                  <a:lnTo>
                    <a:pt x="13836" y="6299"/>
                  </a:lnTo>
                  <a:cubicBezTo>
                    <a:pt x="13848" y="6096"/>
                    <a:pt x="13776" y="5918"/>
                    <a:pt x="13645" y="5787"/>
                  </a:cubicBezTo>
                  <a:cubicBezTo>
                    <a:pt x="13586" y="5727"/>
                    <a:pt x="13550" y="5656"/>
                    <a:pt x="13550" y="5561"/>
                  </a:cubicBezTo>
                  <a:lnTo>
                    <a:pt x="13550" y="4572"/>
                  </a:lnTo>
                  <a:lnTo>
                    <a:pt x="13788" y="4037"/>
                  </a:lnTo>
                  <a:cubicBezTo>
                    <a:pt x="13872" y="3846"/>
                    <a:pt x="13872" y="3656"/>
                    <a:pt x="13764" y="3501"/>
                  </a:cubicBezTo>
                  <a:cubicBezTo>
                    <a:pt x="13657" y="3334"/>
                    <a:pt x="13479" y="3239"/>
                    <a:pt x="13288" y="3239"/>
                  </a:cubicBezTo>
                  <a:lnTo>
                    <a:pt x="12443" y="3239"/>
                  </a:lnTo>
                  <a:lnTo>
                    <a:pt x="10550" y="727"/>
                  </a:lnTo>
                  <a:cubicBezTo>
                    <a:pt x="10204" y="262"/>
                    <a:pt x="9657" y="0"/>
                    <a:pt x="9085"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 name="Google Shape;10449;p78">
              <a:extLst>
                <a:ext uri="{FF2B5EF4-FFF2-40B4-BE49-F238E27FC236}">
                  <a16:creationId xmlns:a16="http://schemas.microsoft.com/office/drawing/2014/main" id="{305FBE38-B35D-F575-26B9-A9DF8133BCCD}"/>
                </a:ext>
              </a:extLst>
            </p:cNvPr>
            <p:cNvSpPr/>
            <p:nvPr/>
          </p:nvSpPr>
          <p:spPr>
            <a:xfrm>
              <a:off x="5779761" y="4416316"/>
              <a:ext cx="52205" cy="51474"/>
            </a:xfrm>
            <a:custGeom>
              <a:avLst/>
              <a:gdLst/>
              <a:ahLst/>
              <a:cxnLst/>
              <a:rect l="l" t="t" r="r" b="b"/>
              <a:pathLst>
                <a:path w="1644" h="1621" extrusionOk="0">
                  <a:moveTo>
                    <a:pt x="811" y="1"/>
                  </a:moveTo>
                  <a:cubicBezTo>
                    <a:pt x="584" y="1"/>
                    <a:pt x="394" y="84"/>
                    <a:pt x="239" y="239"/>
                  </a:cubicBezTo>
                  <a:cubicBezTo>
                    <a:pt x="96" y="382"/>
                    <a:pt x="1" y="596"/>
                    <a:pt x="1" y="799"/>
                  </a:cubicBezTo>
                  <a:cubicBezTo>
                    <a:pt x="1" y="1263"/>
                    <a:pt x="382" y="1620"/>
                    <a:pt x="822" y="1620"/>
                  </a:cubicBezTo>
                  <a:cubicBezTo>
                    <a:pt x="1275" y="1620"/>
                    <a:pt x="1644" y="1263"/>
                    <a:pt x="1644" y="799"/>
                  </a:cubicBezTo>
                  <a:cubicBezTo>
                    <a:pt x="1644" y="739"/>
                    <a:pt x="1632" y="668"/>
                    <a:pt x="1608" y="608"/>
                  </a:cubicBezTo>
                  <a:cubicBezTo>
                    <a:pt x="1557" y="546"/>
                    <a:pt x="1478" y="484"/>
                    <a:pt x="1389" y="484"/>
                  </a:cubicBezTo>
                  <a:cubicBezTo>
                    <a:pt x="1375" y="484"/>
                    <a:pt x="1361" y="486"/>
                    <a:pt x="1346" y="489"/>
                  </a:cubicBezTo>
                  <a:cubicBezTo>
                    <a:pt x="1239" y="525"/>
                    <a:pt x="1168" y="620"/>
                    <a:pt x="1192" y="727"/>
                  </a:cubicBezTo>
                  <a:cubicBezTo>
                    <a:pt x="1203" y="763"/>
                    <a:pt x="1203" y="787"/>
                    <a:pt x="1203" y="822"/>
                  </a:cubicBezTo>
                  <a:cubicBezTo>
                    <a:pt x="1203" y="1037"/>
                    <a:pt x="1025" y="1215"/>
                    <a:pt x="811" y="1215"/>
                  </a:cubicBezTo>
                  <a:cubicBezTo>
                    <a:pt x="584" y="1215"/>
                    <a:pt x="406" y="1037"/>
                    <a:pt x="406" y="822"/>
                  </a:cubicBezTo>
                  <a:cubicBezTo>
                    <a:pt x="406" y="596"/>
                    <a:pt x="584" y="418"/>
                    <a:pt x="811" y="418"/>
                  </a:cubicBezTo>
                  <a:cubicBezTo>
                    <a:pt x="930" y="418"/>
                    <a:pt x="1013" y="322"/>
                    <a:pt x="1013" y="203"/>
                  </a:cubicBezTo>
                  <a:cubicBezTo>
                    <a:pt x="1013" y="84"/>
                    <a:pt x="930" y="1"/>
                    <a:pt x="811"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 name="Google Shape;10450;p78">
              <a:extLst>
                <a:ext uri="{FF2B5EF4-FFF2-40B4-BE49-F238E27FC236}">
                  <a16:creationId xmlns:a16="http://schemas.microsoft.com/office/drawing/2014/main" id="{9375CA62-6752-0244-25EC-385A5C3FA00A}"/>
                </a:ext>
              </a:extLst>
            </p:cNvPr>
            <p:cNvSpPr/>
            <p:nvPr/>
          </p:nvSpPr>
          <p:spPr>
            <a:xfrm>
              <a:off x="6048598" y="4416322"/>
              <a:ext cx="52205" cy="51855"/>
            </a:xfrm>
            <a:custGeom>
              <a:avLst/>
              <a:gdLst/>
              <a:ahLst/>
              <a:cxnLst/>
              <a:rect l="l" t="t" r="r" b="b"/>
              <a:pathLst>
                <a:path w="1644" h="1633" extrusionOk="0">
                  <a:moveTo>
                    <a:pt x="822" y="1"/>
                  </a:moveTo>
                  <a:cubicBezTo>
                    <a:pt x="596" y="1"/>
                    <a:pt x="405" y="84"/>
                    <a:pt x="238" y="239"/>
                  </a:cubicBezTo>
                  <a:cubicBezTo>
                    <a:pt x="95" y="382"/>
                    <a:pt x="0" y="596"/>
                    <a:pt x="0" y="822"/>
                  </a:cubicBezTo>
                  <a:cubicBezTo>
                    <a:pt x="0" y="1263"/>
                    <a:pt x="381" y="1632"/>
                    <a:pt x="822" y="1632"/>
                  </a:cubicBezTo>
                  <a:cubicBezTo>
                    <a:pt x="1274" y="1632"/>
                    <a:pt x="1643" y="1275"/>
                    <a:pt x="1643" y="822"/>
                  </a:cubicBezTo>
                  <a:cubicBezTo>
                    <a:pt x="1643" y="763"/>
                    <a:pt x="1631" y="680"/>
                    <a:pt x="1608" y="620"/>
                  </a:cubicBezTo>
                  <a:cubicBezTo>
                    <a:pt x="1577" y="548"/>
                    <a:pt x="1492" y="484"/>
                    <a:pt x="1400" y="484"/>
                  </a:cubicBezTo>
                  <a:cubicBezTo>
                    <a:pt x="1386" y="484"/>
                    <a:pt x="1372" y="486"/>
                    <a:pt x="1358" y="489"/>
                  </a:cubicBezTo>
                  <a:cubicBezTo>
                    <a:pt x="1250" y="525"/>
                    <a:pt x="1179" y="620"/>
                    <a:pt x="1215" y="727"/>
                  </a:cubicBezTo>
                  <a:cubicBezTo>
                    <a:pt x="1227" y="763"/>
                    <a:pt x="1227" y="787"/>
                    <a:pt x="1227" y="822"/>
                  </a:cubicBezTo>
                  <a:cubicBezTo>
                    <a:pt x="1227" y="1037"/>
                    <a:pt x="1048" y="1215"/>
                    <a:pt x="822" y="1215"/>
                  </a:cubicBezTo>
                  <a:cubicBezTo>
                    <a:pt x="596" y="1215"/>
                    <a:pt x="417" y="1037"/>
                    <a:pt x="417" y="822"/>
                  </a:cubicBezTo>
                  <a:cubicBezTo>
                    <a:pt x="417" y="596"/>
                    <a:pt x="596" y="418"/>
                    <a:pt x="822" y="418"/>
                  </a:cubicBezTo>
                  <a:cubicBezTo>
                    <a:pt x="941" y="418"/>
                    <a:pt x="1036" y="322"/>
                    <a:pt x="1036" y="203"/>
                  </a:cubicBezTo>
                  <a:cubicBezTo>
                    <a:pt x="1036" y="84"/>
                    <a:pt x="941" y="1"/>
                    <a:pt x="82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 name="Google Shape;10451;p78">
              <a:extLst>
                <a:ext uri="{FF2B5EF4-FFF2-40B4-BE49-F238E27FC236}">
                  <a16:creationId xmlns:a16="http://schemas.microsoft.com/office/drawing/2014/main" id="{7620CA17-C8A0-0973-31DB-7F8DBEFBA0B5}"/>
                </a:ext>
              </a:extLst>
            </p:cNvPr>
            <p:cNvSpPr/>
            <p:nvPr/>
          </p:nvSpPr>
          <p:spPr>
            <a:xfrm>
              <a:off x="6000966" y="4365293"/>
              <a:ext cx="122891" cy="58015"/>
            </a:xfrm>
            <a:custGeom>
              <a:avLst/>
              <a:gdLst/>
              <a:ahLst/>
              <a:cxnLst/>
              <a:rect l="l" t="t" r="r" b="b"/>
              <a:pathLst>
                <a:path w="3870" h="1827" extrusionOk="0">
                  <a:moveTo>
                    <a:pt x="2310" y="1"/>
                  </a:moveTo>
                  <a:cubicBezTo>
                    <a:pt x="1810" y="1"/>
                    <a:pt x="1334" y="143"/>
                    <a:pt x="929" y="429"/>
                  </a:cubicBezTo>
                  <a:cubicBezTo>
                    <a:pt x="524" y="715"/>
                    <a:pt x="226" y="1096"/>
                    <a:pt x="48" y="1548"/>
                  </a:cubicBezTo>
                  <a:cubicBezTo>
                    <a:pt x="0" y="1656"/>
                    <a:pt x="60" y="1775"/>
                    <a:pt x="167" y="1810"/>
                  </a:cubicBezTo>
                  <a:cubicBezTo>
                    <a:pt x="192" y="1822"/>
                    <a:pt x="218" y="1827"/>
                    <a:pt x="244" y="1827"/>
                  </a:cubicBezTo>
                  <a:cubicBezTo>
                    <a:pt x="326" y="1827"/>
                    <a:pt x="404" y="1773"/>
                    <a:pt x="441" y="1691"/>
                  </a:cubicBezTo>
                  <a:cubicBezTo>
                    <a:pt x="738" y="917"/>
                    <a:pt x="1488" y="405"/>
                    <a:pt x="2322" y="405"/>
                  </a:cubicBezTo>
                  <a:cubicBezTo>
                    <a:pt x="2774" y="405"/>
                    <a:pt x="3191" y="536"/>
                    <a:pt x="3548" y="798"/>
                  </a:cubicBezTo>
                  <a:cubicBezTo>
                    <a:pt x="3581" y="831"/>
                    <a:pt x="3624" y="846"/>
                    <a:pt x="3667" y="846"/>
                  </a:cubicBezTo>
                  <a:cubicBezTo>
                    <a:pt x="3732" y="846"/>
                    <a:pt x="3798" y="813"/>
                    <a:pt x="3834" y="763"/>
                  </a:cubicBezTo>
                  <a:cubicBezTo>
                    <a:pt x="3870" y="679"/>
                    <a:pt x="3858" y="560"/>
                    <a:pt x="3774" y="489"/>
                  </a:cubicBezTo>
                  <a:cubicBezTo>
                    <a:pt x="3334" y="179"/>
                    <a:pt x="2846" y="1"/>
                    <a:pt x="231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 name="Google Shape;10452;p78">
              <a:extLst>
                <a:ext uri="{FF2B5EF4-FFF2-40B4-BE49-F238E27FC236}">
                  <a16:creationId xmlns:a16="http://schemas.microsoft.com/office/drawing/2014/main" id="{74A0EDED-8FF9-3ECF-7138-39040B4AD442}"/>
                </a:ext>
              </a:extLst>
            </p:cNvPr>
            <p:cNvSpPr/>
            <p:nvPr/>
          </p:nvSpPr>
          <p:spPr>
            <a:xfrm>
              <a:off x="5816825" y="4229962"/>
              <a:ext cx="124797" cy="193607"/>
            </a:xfrm>
            <a:custGeom>
              <a:avLst/>
              <a:gdLst/>
              <a:ahLst/>
              <a:cxnLst/>
              <a:rect l="l" t="t" r="r" b="b"/>
              <a:pathLst>
                <a:path w="3930" h="6097" extrusionOk="0">
                  <a:moveTo>
                    <a:pt x="3513" y="417"/>
                  </a:moveTo>
                  <a:lnTo>
                    <a:pt x="3513" y="2441"/>
                  </a:lnTo>
                  <a:lnTo>
                    <a:pt x="822" y="2441"/>
                  </a:lnTo>
                  <a:lnTo>
                    <a:pt x="1834" y="714"/>
                  </a:lnTo>
                  <a:cubicBezTo>
                    <a:pt x="1930" y="524"/>
                    <a:pt x="2144" y="417"/>
                    <a:pt x="2346" y="417"/>
                  </a:cubicBezTo>
                  <a:close/>
                  <a:moveTo>
                    <a:pt x="2346" y="0"/>
                  </a:moveTo>
                  <a:cubicBezTo>
                    <a:pt x="1989" y="0"/>
                    <a:pt x="1644" y="203"/>
                    <a:pt x="1465" y="512"/>
                  </a:cubicBezTo>
                  <a:lnTo>
                    <a:pt x="60" y="2917"/>
                  </a:lnTo>
                  <a:cubicBezTo>
                    <a:pt x="1" y="3024"/>
                    <a:pt x="25" y="3143"/>
                    <a:pt x="132" y="3203"/>
                  </a:cubicBezTo>
                  <a:cubicBezTo>
                    <a:pt x="155" y="3215"/>
                    <a:pt x="203" y="3239"/>
                    <a:pt x="239" y="3239"/>
                  </a:cubicBezTo>
                  <a:cubicBezTo>
                    <a:pt x="310" y="3239"/>
                    <a:pt x="370" y="3203"/>
                    <a:pt x="417" y="3131"/>
                  </a:cubicBezTo>
                  <a:lnTo>
                    <a:pt x="572" y="2846"/>
                  </a:lnTo>
                  <a:lnTo>
                    <a:pt x="3513" y="2846"/>
                  </a:lnTo>
                  <a:lnTo>
                    <a:pt x="3513" y="5882"/>
                  </a:lnTo>
                  <a:cubicBezTo>
                    <a:pt x="3513" y="6001"/>
                    <a:pt x="3596" y="6096"/>
                    <a:pt x="3715" y="6096"/>
                  </a:cubicBezTo>
                  <a:cubicBezTo>
                    <a:pt x="3835" y="6096"/>
                    <a:pt x="3930" y="6001"/>
                    <a:pt x="3930" y="5882"/>
                  </a:cubicBezTo>
                  <a:lnTo>
                    <a:pt x="3930" y="203"/>
                  </a:lnTo>
                  <a:cubicBezTo>
                    <a:pt x="3918" y="95"/>
                    <a:pt x="3823" y="0"/>
                    <a:pt x="3715"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 name="Google Shape;10453;p78">
              <a:extLst>
                <a:ext uri="{FF2B5EF4-FFF2-40B4-BE49-F238E27FC236}">
                  <a16:creationId xmlns:a16="http://schemas.microsoft.com/office/drawing/2014/main" id="{7BC249E9-8612-5A27-F083-8D47F8F0A12B}"/>
                </a:ext>
              </a:extLst>
            </p:cNvPr>
            <p:cNvSpPr/>
            <p:nvPr/>
          </p:nvSpPr>
          <p:spPr>
            <a:xfrm>
              <a:off x="5954442" y="4229964"/>
              <a:ext cx="120255" cy="102852"/>
            </a:xfrm>
            <a:custGeom>
              <a:avLst/>
              <a:gdLst/>
              <a:ahLst/>
              <a:cxnLst/>
              <a:rect l="l" t="t" r="r" b="b"/>
              <a:pathLst>
                <a:path w="3787" h="3239" extrusionOk="0">
                  <a:moveTo>
                    <a:pt x="203" y="0"/>
                  </a:moveTo>
                  <a:cubicBezTo>
                    <a:pt x="84" y="0"/>
                    <a:pt x="1" y="95"/>
                    <a:pt x="1" y="214"/>
                  </a:cubicBezTo>
                  <a:lnTo>
                    <a:pt x="1" y="3024"/>
                  </a:lnTo>
                  <a:cubicBezTo>
                    <a:pt x="1" y="3143"/>
                    <a:pt x="84" y="3239"/>
                    <a:pt x="203" y="3239"/>
                  </a:cubicBezTo>
                  <a:cubicBezTo>
                    <a:pt x="322" y="3239"/>
                    <a:pt x="417" y="3143"/>
                    <a:pt x="417" y="3024"/>
                  </a:cubicBezTo>
                  <a:lnTo>
                    <a:pt x="417" y="405"/>
                  </a:lnTo>
                  <a:lnTo>
                    <a:pt x="1977" y="405"/>
                  </a:lnTo>
                  <a:cubicBezTo>
                    <a:pt x="2132" y="405"/>
                    <a:pt x="2322" y="512"/>
                    <a:pt x="2429" y="655"/>
                  </a:cubicBezTo>
                  <a:lnTo>
                    <a:pt x="3287" y="1786"/>
                  </a:lnTo>
                  <a:cubicBezTo>
                    <a:pt x="3346" y="1869"/>
                    <a:pt x="3358" y="1941"/>
                    <a:pt x="3358" y="2024"/>
                  </a:cubicBezTo>
                  <a:cubicBezTo>
                    <a:pt x="3358" y="2250"/>
                    <a:pt x="3180" y="2429"/>
                    <a:pt x="2953" y="2429"/>
                  </a:cubicBezTo>
                  <a:lnTo>
                    <a:pt x="1013" y="2429"/>
                  </a:lnTo>
                  <a:cubicBezTo>
                    <a:pt x="894" y="2429"/>
                    <a:pt x="798" y="2524"/>
                    <a:pt x="798" y="2643"/>
                  </a:cubicBezTo>
                  <a:cubicBezTo>
                    <a:pt x="798" y="2762"/>
                    <a:pt x="882" y="2846"/>
                    <a:pt x="1013" y="2846"/>
                  </a:cubicBezTo>
                  <a:lnTo>
                    <a:pt x="2977" y="2846"/>
                  </a:lnTo>
                  <a:cubicBezTo>
                    <a:pt x="3418" y="2846"/>
                    <a:pt x="3787" y="2489"/>
                    <a:pt x="3787" y="2024"/>
                  </a:cubicBezTo>
                  <a:cubicBezTo>
                    <a:pt x="3787" y="1846"/>
                    <a:pt x="3727" y="1691"/>
                    <a:pt x="3632" y="1536"/>
                  </a:cubicBezTo>
                  <a:lnTo>
                    <a:pt x="2775" y="405"/>
                  </a:lnTo>
                  <a:cubicBezTo>
                    <a:pt x="2584" y="155"/>
                    <a:pt x="2287" y="0"/>
                    <a:pt x="1965"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 name="Google Shape;10454;p78">
              <a:extLst>
                <a:ext uri="{FF2B5EF4-FFF2-40B4-BE49-F238E27FC236}">
                  <a16:creationId xmlns:a16="http://schemas.microsoft.com/office/drawing/2014/main" id="{4921DE3F-C945-7C1E-D80E-15A3B0957516}"/>
                </a:ext>
              </a:extLst>
            </p:cNvPr>
            <p:cNvSpPr/>
            <p:nvPr/>
          </p:nvSpPr>
          <p:spPr>
            <a:xfrm>
              <a:off x="5876160" y="4333165"/>
              <a:ext cx="39375" cy="13274"/>
            </a:xfrm>
            <a:custGeom>
              <a:avLst/>
              <a:gdLst/>
              <a:ahLst/>
              <a:cxnLst/>
              <a:rect l="l" t="t" r="r" b="b"/>
              <a:pathLst>
                <a:path w="1240" h="418" extrusionOk="0">
                  <a:moveTo>
                    <a:pt x="215" y="1"/>
                  </a:moveTo>
                  <a:cubicBezTo>
                    <a:pt x="96" y="1"/>
                    <a:pt x="1" y="84"/>
                    <a:pt x="1" y="203"/>
                  </a:cubicBezTo>
                  <a:cubicBezTo>
                    <a:pt x="1" y="322"/>
                    <a:pt x="96" y="417"/>
                    <a:pt x="215" y="417"/>
                  </a:cubicBezTo>
                  <a:lnTo>
                    <a:pt x="1025" y="417"/>
                  </a:lnTo>
                  <a:cubicBezTo>
                    <a:pt x="1144" y="417"/>
                    <a:pt x="1239" y="322"/>
                    <a:pt x="1239" y="203"/>
                  </a:cubicBezTo>
                  <a:cubicBezTo>
                    <a:pt x="1239" y="84"/>
                    <a:pt x="1156" y="1"/>
                    <a:pt x="1025"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 name="Google Shape;10455;p78">
              <a:extLst>
                <a:ext uri="{FF2B5EF4-FFF2-40B4-BE49-F238E27FC236}">
                  <a16:creationId xmlns:a16="http://schemas.microsoft.com/office/drawing/2014/main" id="{58062D99-D8E1-CB3A-C4FE-5371463BB280}"/>
                </a:ext>
              </a:extLst>
            </p:cNvPr>
            <p:cNvSpPr/>
            <p:nvPr/>
          </p:nvSpPr>
          <p:spPr>
            <a:xfrm>
              <a:off x="5979433" y="4333243"/>
              <a:ext cx="39344" cy="13274"/>
            </a:xfrm>
            <a:custGeom>
              <a:avLst/>
              <a:gdLst/>
              <a:ahLst/>
              <a:cxnLst/>
              <a:rect l="l" t="t" r="r" b="b"/>
              <a:pathLst>
                <a:path w="1239" h="418" extrusionOk="0">
                  <a:moveTo>
                    <a:pt x="203" y="1"/>
                  </a:moveTo>
                  <a:cubicBezTo>
                    <a:pt x="84" y="1"/>
                    <a:pt x="0" y="84"/>
                    <a:pt x="0" y="203"/>
                  </a:cubicBezTo>
                  <a:cubicBezTo>
                    <a:pt x="0" y="322"/>
                    <a:pt x="84" y="417"/>
                    <a:pt x="203" y="417"/>
                  </a:cubicBezTo>
                  <a:lnTo>
                    <a:pt x="1024" y="417"/>
                  </a:lnTo>
                  <a:cubicBezTo>
                    <a:pt x="1143" y="417"/>
                    <a:pt x="1239" y="322"/>
                    <a:pt x="1239" y="203"/>
                  </a:cubicBezTo>
                  <a:cubicBezTo>
                    <a:pt x="1239" y="84"/>
                    <a:pt x="1143" y="1"/>
                    <a:pt x="102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6" name="Google Shape;11201;p80">
            <a:extLst>
              <a:ext uri="{FF2B5EF4-FFF2-40B4-BE49-F238E27FC236}">
                <a16:creationId xmlns:a16="http://schemas.microsoft.com/office/drawing/2014/main" id="{52B96ACE-08B1-C1D2-CFAD-24A020B8490D}"/>
              </a:ext>
            </a:extLst>
          </p:cNvPr>
          <p:cNvGrpSpPr/>
          <p:nvPr/>
        </p:nvGrpSpPr>
        <p:grpSpPr>
          <a:xfrm>
            <a:off x="9069782" y="3023391"/>
            <a:ext cx="1855433" cy="1355705"/>
            <a:chOff x="3539102" y="2427549"/>
            <a:chExt cx="355099" cy="355481"/>
          </a:xfrm>
          <a:solidFill>
            <a:schemeClr val="accent6"/>
          </a:solidFill>
        </p:grpSpPr>
        <p:sp>
          <p:nvSpPr>
            <p:cNvPr id="27" name="Google Shape;11202;p80">
              <a:extLst>
                <a:ext uri="{FF2B5EF4-FFF2-40B4-BE49-F238E27FC236}">
                  <a16:creationId xmlns:a16="http://schemas.microsoft.com/office/drawing/2014/main" id="{C27CA8DF-0D1A-7AF1-247A-89881A3BDB71}"/>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 name="Google Shape;11203;p80">
              <a:extLst>
                <a:ext uri="{FF2B5EF4-FFF2-40B4-BE49-F238E27FC236}">
                  <a16:creationId xmlns:a16="http://schemas.microsoft.com/office/drawing/2014/main" id="{DA2AF72E-6AF4-EAF0-08D7-55D5A02748FF}"/>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tx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cxnSp>
        <p:nvCxnSpPr>
          <p:cNvPr id="66" name="Connector: Curved 65">
            <a:extLst>
              <a:ext uri="{FF2B5EF4-FFF2-40B4-BE49-F238E27FC236}">
                <a16:creationId xmlns:a16="http://schemas.microsoft.com/office/drawing/2014/main" id="{91F8C137-4993-4B77-A8BA-E3815599DD48}"/>
              </a:ext>
            </a:extLst>
          </p:cNvPr>
          <p:cNvCxnSpPr>
            <a:cxnSpLocks/>
          </p:cNvCxnSpPr>
          <p:nvPr/>
        </p:nvCxnSpPr>
        <p:spPr>
          <a:xfrm flipV="1">
            <a:off x="3256864" y="2709325"/>
            <a:ext cx="2185148" cy="1162792"/>
          </a:xfrm>
          <a:prstGeom prst="curved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8" name="Connector: Curved 67">
            <a:extLst>
              <a:ext uri="{FF2B5EF4-FFF2-40B4-BE49-F238E27FC236}">
                <a16:creationId xmlns:a16="http://schemas.microsoft.com/office/drawing/2014/main" id="{40E43F06-4B29-6CF3-BE6D-2DE197CE1BE6}"/>
              </a:ext>
            </a:extLst>
          </p:cNvPr>
          <p:cNvCxnSpPr>
            <a:cxnSpLocks/>
          </p:cNvCxnSpPr>
          <p:nvPr/>
        </p:nvCxnSpPr>
        <p:spPr>
          <a:xfrm flipV="1">
            <a:off x="3282064" y="3555878"/>
            <a:ext cx="2159948" cy="316239"/>
          </a:xfrm>
          <a:prstGeom prst="curved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2" name="Connector: Curved 71">
            <a:extLst>
              <a:ext uri="{FF2B5EF4-FFF2-40B4-BE49-F238E27FC236}">
                <a16:creationId xmlns:a16="http://schemas.microsoft.com/office/drawing/2014/main" id="{4D422042-62F1-521F-32D8-BD6779DA7F53}"/>
              </a:ext>
            </a:extLst>
          </p:cNvPr>
          <p:cNvCxnSpPr>
            <a:cxnSpLocks/>
          </p:cNvCxnSpPr>
          <p:nvPr/>
        </p:nvCxnSpPr>
        <p:spPr>
          <a:xfrm>
            <a:off x="3256864" y="3872117"/>
            <a:ext cx="2185148" cy="545784"/>
          </a:xfrm>
          <a:prstGeom prst="curved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5" name="Connector: Curved 74">
            <a:extLst>
              <a:ext uri="{FF2B5EF4-FFF2-40B4-BE49-F238E27FC236}">
                <a16:creationId xmlns:a16="http://schemas.microsoft.com/office/drawing/2014/main" id="{130F7689-9D6C-F124-8368-E104E46D3EAE}"/>
              </a:ext>
            </a:extLst>
          </p:cNvPr>
          <p:cNvCxnSpPr>
            <a:cxnSpLocks/>
          </p:cNvCxnSpPr>
          <p:nvPr/>
        </p:nvCxnSpPr>
        <p:spPr>
          <a:xfrm>
            <a:off x="3256864" y="3872117"/>
            <a:ext cx="2113677" cy="1296842"/>
          </a:xfrm>
          <a:prstGeom prst="curved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8" name="Connector: Curved 77">
            <a:extLst>
              <a:ext uri="{FF2B5EF4-FFF2-40B4-BE49-F238E27FC236}">
                <a16:creationId xmlns:a16="http://schemas.microsoft.com/office/drawing/2014/main" id="{597CB812-C698-E024-85DF-2A27F7111427}"/>
              </a:ext>
            </a:extLst>
          </p:cNvPr>
          <p:cNvCxnSpPr>
            <a:cxnSpLocks/>
          </p:cNvCxnSpPr>
          <p:nvPr/>
        </p:nvCxnSpPr>
        <p:spPr>
          <a:xfrm>
            <a:off x="6487795" y="2709325"/>
            <a:ext cx="2389875" cy="1340992"/>
          </a:xfrm>
          <a:prstGeom prst="curved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0" name="Connector: Curved 79">
            <a:extLst>
              <a:ext uri="{FF2B5EF4-FFF2-40B4-BE49-F238E27FC236}">
                <a16:creationId xmlns:a16="http://schemas.microsoft.com/office/drawing/2014/main" id="{071C140D-1052-1835-9986-DE5557ACC014}"/>
              </a:ext>
            </a:extLst>
          </p:cNvPr>
          <p:cNvCxnSpPr>
            <a:cxnSpLocks/>
          </p:cNvCxnSpPr>
          <p:nvPr/>
        </p:nvCxnSpPr>
        <p:spPr>
          <a:xfrm>
            <a:off x="6487795" y="3533556"/>
            <a:ext cx="2389875" cy="516761"/>
          </a:xfrm>
          <a:prstGeom prst="curved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3" name="Connector: Curved 82">
            <a:extLst>
              <a:ext uri="{FF2B5EF4-FFF2-40B4-BE49-F238E27FC236}">
                <a16:creationId xmlns:a16="http://schemas.microsoft.com/office/drawing/2014/main" id="{423B500D-8037-E08F-D0EE-1EDC848DD94C}"/>
              </a:ext>
            </a:extLst>
          </p:cNvPr>
          <p:cNvCxnSpPr>
            <a:cxnSpLocks/>
          </p:cNvCxnSpPr>
          <p:nvPr/>
        </p:nvCxnSpPr>
        <p:spPr>
          <a:xfrm flipV="1">
            <a:off x="6487795" y="4050317"/>
            <a:ext cx="2389875" cy="303767"/>
          </a:xfrm>
          <a:prstGeom prst="curved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6" name="Connector: Curved 85">
            <a:extLst>
              <a:ext uri="{FF2B5EF4-FFF2-40B4-BE49-F238E27FC236}">
                <a16:creationId xmlns:a16="http://schemas.microsoft.com/office/drawing/2014/main" id="{B0A2B65D-3364-522B-C665-5E0C90813992}"/>
              </a:ext>
            </a:extLst>
          </p:cNvPr>
          <p:cNvCxnSpPr>
            <a:cxnSpLocks/>
          </p:cNvCxnSpPr>
          <p:nvPr/>
        </p:nvCxnSpPr>
        <p:spPr>
          <a:xfrm flipV="1">
            <a:off x="6487795" y="4050317"/>
            <a:ext cx="2382902" cy="1118642"/>
          </a:xfrm>
          <a:prstGeom prst="curvedConnector3">
            <a:avLst/>
          </a:prstGeom>
          <a:ln>
            <a:tailEnd type="triangle"/>
          </a:ln>
        </p:spPr>
        <p:style>
          <a:lnRef idx="2">
            <a:schemeClr val="accent6"/>
          </a:lnRef>
          <a:fillRef idx="0">
            <a:schemeClr val="accent6"/>
          </a:fillRef>
          <a:effectRef idx="1">
            <a:schemeClr val="accent6"/>
          </a:effectRef>
          <a:fontRef idx="minor">
            <a:schemeClr val="tx1"/>
          </a:fontRef>
        </p:style>
      </p:cxnSp>
      <p:pic>
        <p:nvPicPr>
          <p:cNvPr id="91" name="Graphic 90" descr="Store outline">
            <a:extLst>
              <a:ext uri="{FF2B5EF4-FFF2-40B4-BE49-F238E27FC236}">
                <a16:creationId xmlns:a16="http://schemas.microsoft.com/office/drawing/2014/main" id="{06AB0C60-702F-B4A8-55D2-F1DFC1DDEC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5343" y="2590447"/>
            <a:ext cx="2247099" cy="2247099"/>
          </a:xfrm>
          <a:prstGeom prst="rect">
            <a:avLst/>
          </a:prstGeom>
        </p:spPr>
      </p:pic>
    </p:spTree>
    <p:extLst>
      <p:ext uri="{BB962C8B-B14F-4D97-AF65-F5344CB8AC3E}">
        <p14:creationId xmlns:p14="http://schemas.microsoft.com/office/powerpoint/2010/main" val="3748751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7374-0620-18EC-6DE0-803A5B3C0702}"/>
              </a:ext>
            </a:extLst>
          </p:cNvPr>
          <p:cNvSpPr>
            <a:spLocks noGrp="1"/>
          </p:cNvSpPr>
          <p:nvPr>
            <p:ph type="title"/>
          </p:nvPr>
        </p:nvSpPr>
        <p:spPr/>
        <p:txBody>
          <a:bodyPr/>
          <a:lstStyle/>
          <a:p>
            <a:r>
              <a:rPr lang="en-US" sz="6000" u="sng">
                <a:solidFill>
                  <a:schemeClr val="accent5"/>
                </a:solidFill>
              </a:rPr>
              <a:t>Modeling</a:t>
            </a:r>
          </a:p>
        </p:txBody>
      </p:sp>
      <p:sp>
        <p:nvSpPr>
          <p:cNvPr id="3" name="Content Placeholder 2">
            <a:extLst>
              <a:ext uri="{FF2B5EF4-FFF2-40B4-BE49-F238E27FC236}">
                <a16:creationId xmlns:a16="http://schemas.microsoft.com/office/drawing/2014/main" id="{6968B51E-C601-57E4-0A1B-505003FFE523}"/>
              </a:ext>
            </a:extLst>
          </p:cNvPr>
          <p:cNvSpPr>
            <a:spLocks noGrp="1"/>
          </p:cNvSpPr>
          <p:nvPr>
            <p:ph idx="1"/>
          </p:nvPr>
        </p:nvSpPr>
        <p:spPr>
          <a:xfrm>
            <a:off x="1694683" y="2231457"/>
            <a:ext cx="8802567" cy="552451"/>
          </a:xfrm>
        </p:spPr>
        <p:txBody>
          <a:bodyPr numCol="1"/>
          <a:lstStyle/>
          <a:p>
            <a:pPr marL="139700" indent="0" algn="ctr">
              <a:buNone/>
            </a:pPr>
            <a:r>
              <a:rPr lang="en-US" sz="2800" b="1">
                <a:solidFill>
                  <a:schemeClr val="accent6"/>
                </a:solidFill>
              </a:rPr>
              <a:t>Eight models were tested</a:t>
            </a:r>
          </a:p>
        </p:txBody>
      </p:sp>
      <p:sp>
        <p:nvSpPr>
          <p:cNvPr id="5" name="TextBox 4">
            <a:extLst>
              <a:ext uri="{FF2B5EF4-FFF2-40B4-BE49-F238E27FC236}">
                <a16:creationId xmlns:a16="http://schemas.microsoft.com/office/drawing/2014/main" id="{FFBE4443-533C-CB0E-F0DB-D8B0859786BC}"/>
              </a:ext>
            </a:extLst>
          </p:cNvPr>
          <p:cNvSpPr txBox="1"/>
          <p:nvPr/>
        </p:nvSpPr>
        <p:spPr>
          <a:xfrm>
            <a:off x="1899055" y="3031254"/>
            <a:ext cx="9270190" cy="3272306"/>
          </a:xfrm>
          <a:prstGeom prst="rect">
            <a:avLst/>
          </a:prstGeom>
          <a:noFill/>
        </p:spPr>
        <p:txBody>
          <a:bodyPr wrap="square" numCol="2" rtlCol="0">
            <a:spAutoFit/>
          </a:bodyPr>
          <a:lstStyle/>
          <a:p>
            <a:pPr lvl="1" indent="-317500">
              <a:lnSpc>
                <a:spcPct val="150000"/>
              </a:lnSpc>
              <a:buClr>
                <a:srgbClr val="EEEEEE"/>
              </a:buClr>
              <a:buSzPts val="1400"/>
              <a:buFont typeface="Work Sans"/>
              <a:buChar char="●"/>
            </a:pPr>
            <a:r>
              <a:rPr lang="en-US" sz="2000">
                <a:solidFill>
                  <a:schemeClr val="accent6"/>
                </a:solidFill>
                <a:latin typeface="Work Sans"/>
                <a:sym typeface="Work Sans"/>
              </a:rPr>
              <a:t>Simple Average</a:t>
            </a:r>
          </a:p>
          <a:p>
            <a:pPr lvl="1" indent="-317500">
              <a:lnSpc>
                <a:spcPct val="150000"/>
              </a:lnSpc>
              <a:buClr>
                <a:srgbClr val="EEEEEE"/>
              </a:buClr>
              <a:buSzPts val="1400"/>
              <a:buFont typeface="Work Sans"/>
              <a:buChar char="●"/>
            </a:pPr>
            <a:r>
              <a:rPr lang="en-US" sz="2000">
                <a:solidFill>
                  <a:schemeClr val="accent6"/>
                </a:solidFill>
                <a:latin typeface="Work Sans"/>
                <a:sym typeface="Work Sans"/>
              </a:rPr>
              <a:t>Linear Regression</a:t>
            </a:r>
          </a:p>
          <a:p>
            <a:pPr lvl="1" indent="-317500">
              <a:lnSpc>
                <a:spcPct val="150000"/>
              </a:lnSpc>
              <a:buClr>
                <a:srgbClr val="EEEEEE"/>
              </a:buClr>
              <a:buSzPts val="1400"/>
              <a:buFont typeface="Work Sans"/>
              <a:buChar char="●"/>
            </a:pPr>
            <a:r>
              <a:rPr lang="en-US" sz="2000">
                <a:solidFill>
                  <a:schemeClr val="accent6"/>
                </a:solidFill>
                <a:latin typeface="Work Sans"/>
                <a:sym typeface="Work Sans"/>
              </a:rPr>
              <a:t>SARIMA</a:t>
            </a:r>
          </a:p>
          <a:p>
            <a:pPr lvl="1" indent="-317500">
              <a:lnSpc>
                <a:spcPct val="150000"/>
              </a:lnSpc>
              <a:buClr>
                <a:srgbClr val="EEEEEE"/>
              </a:buClr>
              <a:buSzPts val="1400"/>
              <a:buFont typeface="Work Sans"/>
              <a:buChar char="●"/>
            </a:pPr>
            <a:r>
              <a:rPr lang="en-US" sz="2000">
                <a:solidFill>
                  <a:schemeClr val="accent6"/>
                </a:solidFill>
                <a:latin typeface="Work Sans"/>
                <a:sym typeface="Work Sans"/>
              </a:rPr>
              <a:t>ARIMA</a:t>
            </a:r>
            <a:br>
              <a:rPr lang="en-US" sz="2000">
                <a:solidFill>
                  <a:schemeClr val="accent6"/>
                </a:solidFill>
                <a:latin typeface="Work Sans"/>
                <a:sym typeface="Work Sans"/>
              </a:rPr>
            </a:br>
            <a:br>
              <a:rPr lang="en-US" sz="2000">
                <a:solidFill>
                  <a:schemeClr val="accent6"/>
                </a:solidFill>
                <a:latin typeface="Work Sans"/>
                <a:sym typeface="Work Sans"/>
              </a:rPr>
            </a:br>
            <a:br>
              <a:rPr lang="en-US" sz="2000">
                <a:solidFill>
                  <a:schemeClr val="accent6"/>
                </a:solidFill>
                <a:latin typeface="Work Sans"/>
                <a:sym typeface="Work Sans"/>
              </a:rPr>
            </a:br>
            <a:endParaRPr lang="en-US" sz="2000">
              <a:solidFill>
                <a:schemeClr val="accent6"/>
              </a:solidFill>
              <a:latin typeface="Work Sans"/>
              <a:sym typeface="Work Sans"/>
            </a:endParaRPr>
          </a:p>
          <a:p>
            <a:pPr lvl="1" indent="-317500">
              <a:lnSpc>
                <a:spcPct val="150000"/>
              </a:lnSpc>
              <a:buClr>
                <a:srgbClr val="EEEEEE"/>
              </a:buClr>
              <a:buSzPts val="1400"/>
              <a:buFont typeface="Work Sans"/>
              <a:buChar char="●"/>
            </a:pPr>
            <a:r>
              <a:rPr lang="en-US" sz="2000">
                <a:solidFill>
                  <a:schemeClr val="accent6"/>
                </a:solidFill>
                <a:latin typeface="Work Sans"/>
                <a:sym typeface="Work Sans"/>
              </a:rPr>
              <a:t>Exponential Smoothing</a:t>
            </a:r>
          </a:p>
          <a:p>
            <a:pPr lvl="1" indent="-317500">
              <a:lnSpc>
                <a:spcPct val="150000"/>
              </a:lnSpc>
              <a:buClr>
                <a:srgbClr val="EEEEEE"/>
              </a:buClr>
              <a:buSzPts val="1400"/>
              <a:buFont typeface="Work Sans"/>
              <a:buChar char="●"/>
            </a:pPr>
            <a:r>
              <a:rPr lang="en-US" sz="2000" err="1">
                <a:solidFill>
                  <a:schemeClr val="accent6"/>
                </a:solidFill>
                <a:latin typeface="Work Sans"/>
                <a:sym typeface="Work Sans"/>
              </a:rPr>
              <a:t>XGBoost</a:t>
            </a:r>
            <a:endParaRPr lang="en-US" sz="2000">
              <a:solidFill>
                <a:schemeClr val="accent6"/>
              </a:solidFill>
              <a:latin typeface="Work Sans"/>
              <a:sym typeface="Work Sans"/>
            </a:endParaRPr>
          </a:p>
          <a:p>
            <a:pPr lvl="1" indent="-317500">
              <a:lnSpc>
                <a:spcPct val="150000"/>
              </a:lnSpc>
              <a:buClr>
                <a:srgbClr val="EEEEEE"/>
              </a:buClr>
              <a:buSzPts val="1400"/>
              <a:buFont typeface="Work Sans"/>
              <a:buChar char="●"/>
            </a:pPr>
            <a:r>
              <a:rPr lang="en-US" sz="2000">
                <a:solidFill>
                  <a:schemeClr val="accent6"/>
                </a:solidFill>
                <a:latin typeface="Work Sans"/>
                <a:sym typeface="Work Sans"/>
              </a:rPr>
              <a:t>Neural Network (LSTM)</a:t>
            </a:r>
          </a:p>
          <a:p>
            <a:pPr lvl="1" indent="-317500">
              <a:lnSpc>
                <a:spcPct val="150000"/>
              </a:lnSpc>
              <a:buClr>
                <a:srgbClr val="EEEEEE"/>
              </a:buClr>
              <a:buSzPts val="1400"/>
              <a:buFont typeface="Work Sans"/>
              <a:buChar char="●"/>
            </a:pPr>
            <a:r>
              <a:rPr lang="en-US" sz="2000">
                <a:solidFill>
                  <a:schemeClr val="accent6"/>
                </a:solidFill>
                <a:latin typeface="Work Sans"/>
                <a:sym typeface="Work Sans"/>
              </a:rPr>
              <a:t>Prophet</a:t>
            </a:r>
          </a:p>
          <a:p>
            <a:endParaRPr lang="en-US" sz="2000"/>
          </a:p>
        </p:txBody>
      </p:sp>
    </p:spTree>
    <p:extLst>
      <p:ext uri="{BB962C8B-B14F-4D97-AF65-F5344CB8AC3E}">
        <p14:creationId xmlns:p14="http://schemas.microsoft.com/office/powerpoint/2010/main" val="251145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4972-F2C4-84F3-92F4-1E9B97781818}"/>
              </a:ext>
            </a:extLst>
          </p:cNvPr>
          <p:cNvSpPr>
            <a:spLocks noGrp="1"/>
          </p:cNvSpPr>
          <p:nvPr>
            <p:ph type="title"/>
          </p:nvPr>
        </p:nvSpPr>
        <p:spPr>
          <a:xfrm>
            <a:off x="684267" y="353708"/>
            <a:ext cx="10290000" cy="763600"/>
          </a:xfrm>
        </p:spPr>
        <p:txBody>
          <a:bodyPr/>
          <a:lstStyle/>
          <a:p>
            <a:r>
              <a:rPr lang="en-US" sz="5400">
                <a:solidFill>
                  <a:schemeClr val="accent5"/>
                </a:solidFill>
              </a:rPr>
              <a:t>Why</a:t>
            </a:r>
            <a:r>
              <a:rPr lang="en-US" sz="6000">
                <a:solidFill>
                  <a:schemeClr val="accent5"/>
                </a:solidFill>
              </a:rPr>
              <a:t> the Prophet Model? </a:t>
            </a:r>
          </a:p>
        </p:txBody>
      </p:sp>
      <p:sp>
        <p:nvSpPr>
          <p:cNvPr id="3" name="Content Placeholder 2">
            <a:extLst>
              <a:ext uri="{FF2B5EF4-FFF2-40B4-BE49-F238E27FC236}">
                <a16:creationId xmlns:a16="http://schemas.microsoft.com/office/drawing/2014/main" id="{A0EE4784-0DB9-E55C-5446-C11E0BA3B3B6}"/>
              </a:ext>
            </a:extLst>
          </p:cNvPr>
          <p:cNvSpPr>
            <a:spLocks noGrp="1"/>
          </p:cNvSpPr>
          <p:nvPr>
            <p:ph idx="1"/>
          </p:nvPr>
        </p:nvSpPr>
        <p:spPr>
          <a:xfrm>
            <a:off x="300820" y="1949092"/>
            <a:ext cx="3794930" cy="4555200"/>
          </a:xfrm>
        </p:spPr>
        <p:txBody>
          <a:bodyPr/>
          <a:lstStyle/>
          <a:p>
            <a:pPr>
              <a:lnSpc>
                <a:spcPct val="114999"/>
              </a:lnSpc>
            </a:pPr>
            <a:r>
              <a:rPr lang="en-US" sz="2000">
                <a:solidFill>
                  <a:schemeClr val="accent6"/>
                </a:solidFill>
              </a:rPr>
              <a:t>Trains on 2.5 years' worth of data</a:t>
            </a:r>
          </a:p>
          <a:p>
            <a:pPr>
              <a:lnSpc>
                <a:spcPct val="114999"/>
              </a:lnSpc>
            </a:pPr>
            <a:endParaRPr lang="en-US" sz="2000">
              <a:solidFill>
                <a:schemeClr val="accent6"/>
              </a:solidFill>
            </a:endParaRPr>
          </a:p>
          <a:p>
            <a:pPr>
              <a:lnSpc>
                <a:spcPct val="114999"/>
              </a:lnSpc>
            </a:pPr>
            <a:r>
              <a:rPr lang="en-US" sz="2000">
                <a:solidFill>
                  <a:schemeClr val="accent6"/>
                </a:solidFill>
              </a:rPr>
              <a:t>Predicts 365 days into the future</a:t>
            </a:r>
          </a:p>
          <a:p>
            <a:pPr>
              <a:lnSpc>
                <a:spcPct val="114999"/>
              </a:lnSpc>
            </a:pPr>
            <a:endParaRPr lang="en-US" sz="2000">
              <a:solidFill>
                <a:schemeClr val="accent6"/>
              </a:solidFill>
            </a:endParaRPr>
          </a:p>
          <a:p>
            <a:pPr>
              <a:lnSpc>
                <a:spcPct val="114999"/>
              </a:lnSpc>
            </a:pPr>
            <a:r>
              <a:rPr lang="en-US" sz="2000">
                <a:solidFill>
                  <a:schemeClr val="accent6"/>
                </a:solidFill>
              </a:rPr>
              <a:t>Captures daily, monthly, yearly, and holiday seasonality</a:t>
            </a:r>
          </a:p>
        </p:txBody>
      </p:sp>
      <p:pic>
        <p:nvPicPr>
          <p:cNvPr id="4" name="Picture 3">
            <a:extLst>
              <a:ext uri="{FF2B5EF4-FFF2-40B4-BE49-F238E27FC236}">
                <a16:creationId xmlns:a16="http://schemas.microsoft.com/office/drawing/2014/main" id="{B1F72B1E-D15A-E0F1-273A-FA30031504DB}"/>
              </a:ext>
            </a:extLst>
          </p:cNvPr>
          <p:cNvPicPr>
            <a:picLocks noChangeAspect="1"/>
          </p:cNvPicPr>
          <p:nvPr/>
        </p:nvPicPr>
        <p:blipFill>
          <a:blip r:embed="rId3"/>
          <a:stretch>
            <a:fillRect/>
          </a:stretch>
        </p:blipFill>
        <p:spPr>
          <a:xfrm>
            <a:off x="4304864" y="1770697"/>
            <a:ext cx="7308207" cy="4416613"/>
          </a:xfrm>
          <a:prstGeom prst="rect">
            <a:avLst/>
          </a:prstGeom>
        </p:spPr>
      </p:pic>
    </p:spTree>
    <p:extLst>
      <p:ext uri="{BB962C8B-B14F-4D97-AF65-F5344CB8AC3E}">
        <p14:creationId xmlns:p14="http://schemas.microsoft.com/office/powerpoint/2010/main" val="2486798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0C9C-9EBB-5E99-1DCE-207747B43CA2}"/>
              </a:ext>
            </a:extLst>
          </p:cNvPr>
          <p:cNvSpPr>
            <a:spLocks noGrp="1"/>
          </p:cNvSpPr>
          <p:nvPr>
            <p:ph type="title"/>
          </p:nvPr>
        </p:nvSpPr>
        <p:spPr/>
        <p:txBody>
          <a:bodyPr/>
          <a:lstStyle/>
          <a:p>
            <a:r>
              <a:rPr lang="en-US" sz="5400">
                <a:solidFill>
                  <a:schemeClr val="accent5"/>
                </a:solidFill>
              </a:rPr>
              <a:t>Model</a:t>
            </a:r>
            <a:r>
              <a:rPr lang="en-US" sz="6000">
                <a:solidFill>
                  <a:schemeClr val="accent5"/>
                </a:solidFill>
              </a:rPr>
              <a:t> Performance Metrics</a:t>
            </a:r>
          </a:p>
          <a:p>
            <a:endParaRPr lang="en-US" sz="6000">
              <a:solidFill>
                <a:schemeClr val="accent5"/>
              </a:solidFill>
            </a:endParaRPr>
          </a:p>
        </p:txBody>
      </p:sp>
      <p:sp>
        <p:nvSpPr>
          <p:cNvPr id="3" name="Content Placeholder 2">
            <a:extLst>
              <a:ext uri="{FF2B5EF4-FFF2-40B4-BE49-F238E27FC236}">
                <a16:creationId xmlns:a16="http://schemas.microsoft.com/office/drawing/2014/main" id="{8A8528F0-85F3-3A5F-1E41-294C94CEB0FA}"/>
              </a:ext>
            </a:extLst>
          </p:cNvPr>
          <p:cNvSpPr>
            <a:spLocks noGrp="1"/>
          </p:cNvSpPr>
          <p:nvPr>
            <p:ph idx="1"/>
          </p:nvPr>
        </p:nvSpPr>
        <p:spPr>
          <a:xfrm>
            <a:off x="950967" y="2025991"/>
            <a:ext cx="10290000" cy="4555200"/>
          </a:xfrm>
        </p:spPr>
        <p:txBody>
          <a:bodyPr vert="horz" lIns="91440" tIns="45720" rIns="91440" bIns="45720" rtlCol="0" anchor="t">
            <a:normAutofit/>
          </a:bodyPr>
          <a:lstStyle/>
          <a:p>
            <a:r>
              <a:rPr lang="en-US" sz="1800">
                <a:solidFill>
                  <a:schemeClr val="bg1">
                    <a:lumMod val="50000"/>
                  </a:schemeClr>
                </a:solidFill>
                <a:latin typeface="Consolas"/>
              </a:rPr>
              <a:t>MAE (</a:t>
            </a:r>
            <a:r>
              <a:rPr lang="en-US" sz="1800" b="1">
                <a:solidFill>
                  <a:schemeClr val="bg1">
                    <a:lumMod val="50000"/>
                  </a:schemeClr>
                </a:solidFill>
                <a:latin typeface="Consolas"/>
              </a:rPr>
              <a:t>(Mean Absolute Error)</a:t>
            </a:r>
            <a:endParaRPr lang="en-US" sz="1800">
              <a:solidFill>
                <a:schemeClr val="bg1">
                  <a:lumMod val="50000"/>
                </a:schemeClr>
              </a:solidFill>
              <a:latin typeface="Consolas"/>
            </a:endParaRPr>
          </a:p>
          <a:p>
            <a:pPr>
              <a:lnSpc>
                <a:spcPct val="114999"/>
              </a:lnSpc>
            </a:pPr>
            <a:r>
              <a:rPr lang="en-US" sz="1800" u="sng">
                <a:solidFill>
                  <a:schemeClr val="accent6"/>
                </a:solidFill>
                <a:latin typeface="Consolas"/>
              </a:rPr>
              <a:t>RMSE </a:t>
            </a:r>
            <a:r>
              <a:rPr lang="en-US" sz="1800" b="1" u="sng">
                <a:solidFill>
                  <a:schemeClr val="accent6"/>
                </a:solidFill>
                <a:latin typeface="Consolas"/>
              </a:rPr>
              <a:t>(Root Mean Squared Error)</a:t>
            </a:r>
            <a:endParaRPr lang="en-US" sz="1800" u="sng">
              <a:solidFill>
                <a:schemeClr val="accent6"/>
              </a:solidFill>
              <a:latin typeface="Consolas"/>
            </a:endParaRPr>
          </a:p>
          <a:p>
            <a:pPr>
              <a:lnSpc>
                <a:spcPct val="114999"/>
              </a:lnSpc>
            </a:pPr>
            <a:r>
              <a:rPr lang="en-US" sz="1800" u="sng">
                <a:solidFill>
                  <a:schemeClr val="accent6"/>
                </a:solidFill>
                <a:latin typeface="Consolas"/>
              </a:rPr>
              <a:t>MAPE </a:t>
            </a:r>
            <a:r>
              <a:rPr lang="en-US" sz="1800" b="1" u="sng">
                <a:solidFill>
                  <a:schemeClr val="accent6"/>
                </a:solidFill>
                <a:latin typeface="Consolas"/>
              </a:rPr>
              <a:t>(Mean Absolute Percentage Error)</a:t>
            </a:r>
            <a:endParaRPr lang="en-US" sz="1800" u="sng">
              <a:solidFill>
                <a:schemeClr val="accent6"/>
              </a:solidFill>
              <a:latin typeface="Consolas"/>
            </a:endParaRPr>
          </a:p>
          <a:p>
            <a:pPr>
              <a:lnSpc>
                <a:spcPct val="114999"/>
              </a:lnSpc>
            </a:pPr>
            <a:r>
              <a:rPr lang="en-US" sz="1800">
                <a:solidFill>
                  <a:schemeClr val="bg1">
                    <a:lumMod val="50000"/>
                  </a:schemeClr>
                </a:solidFill>
                <a:latin typeface="Consolas"/>
              </a:rPr>
              <a:t>RMSPE </a:t>
            </a:r>
            <a:r>
              <a:rPr lang="en-US" sz="1800" b="1">
                <a:solidFill>
                  <a:schemeClr val="bg1">
                    <a:lumMod val="50000"/>
                  </a:schemeClr>
                </a:solidFill>
                <a:latin typeface="Consolas"/>
              </a:rPr>
              <a:t>(Root Mean Square Percentage Error)</a:t>
            </a:r>
            <a:endParaRPr lang="en-US" sz="1800">
              <a:solidFill>
                <a:schemeClr val="bg1">
                  <a:lumMod val="50000"/>
                </a:schemeClr>
              </a:solidFill>
              <a:latin typeface="Consolas"/>
            </a:endParaRPr>
          </a:p>
          <a:p>
            <a:pPr>
              <a:lnSpc>
                <a:spcPct val="114999"/>
              </a:lnSpc>
            </a:pPr>
            <a:r>
              <a:rPr lang="en-US" sz="1800">
                <a:solidFill>
                  <a:schemeClr val="bg1">
                    <a:lumMod val="50000"/>
                  </a:schemeClr>
                </a:solidFill>
                <a:latin typeface="Consolas"/>
              </a:rPr>
              <a:t>RAE </a:t>
            </a:r>
            <a:r>
              <a:rPr lang="en-US" sz="1800" b="1">
                <a:solidFill>
                  <a:schemeClr val="bg1">
                    <a:lumMod val="50000"/>
                  </a:schemeClr>
                </a:solidFill>
                <a:latin typeface="Consolas"/>
              </a:rPr>
              <a:t>(Relative Absolute Error)</a:t>
            </a:r>
            <a:endParaRPr lang="en-US" sz="1800">
              <a:solidFill>
                <a:schemeClr val="bg1">
                  <a:lumMod val="50000"/>
                </a:schemeClr>
              </a:solidFill>
              <a:latin typeface="Consolas"/>
            </a:endParaRPr>
          </a:p>
          <a:p>
            <a:pPr>
              <a:lnSpc>
                <a:spcPct val="114999"/>
              </a:lnSpc>
            </a:pPr>
            <a:r>
              <a:rPr lang="en-US" sz="1800">
                <a:solidFill>
                  <a:schemeClr val="bg1">
                    <a:lumMod val="50000"/>
                  </a:schemeClr>
                </a:solidFill>
                <a:latin typeface="Consolas"/>
              </a:rPr>
              <a:t>RRSE </a:t>
            </a:r>
            <a:r>
              <a:rPr lang="en-US" sz="1800" b="1">
                <a:solidFill>
                  <a:schemeClr val="bg1">
                    <a:lumMod val="50000"/>
                  </a:schemeClr>
                </a:solidFill>
                <a:latin typeface="Consolas"/>
              </a:rPr>
              <a:t>(Root Relative Squared Error)</a:t>
            </a:r>
            <a:endParaRPr lang="en-US" sz="1800">
              <a:solidFill>
                <a:schemeClr val="bg1">
                  <a:lumMod val="50000"/>
                </a:schemeClr>
              </a:solidFill>
              <a:latin typeface="Consolas"/>
            </a:endParaRPr>
          </a:p>
          <a:p>
            <a:pPr>
              <a:lnSpc>
                <a:spcPct val="114999"/>
              </a:lnSpc>
            </a:pPr>
            <a:r>
              <a:rPr lang="en-US" sz="1800" u="sng">
                <a:solidFill>
                  <a:schemeClr val="accent6"/>
                </a:solidFill>
                <a:latin typeface="Consolas"/>
              </a:rPr>
              <a:t>MASE </a:t>
            </a:r>
            <a:r>
              <a:rPr lang="en-US" sz="1800" b="1" u="sng">
                <a:solidFill>
                  <a:schemeClr val="accent6"/>
                </a:solidFill>
                <a:latin typeface="Consolas"/>
              </a:rPr>
              <a:t>(Mean Absolute Scaled Error)</a:t>
            </a:r>
            <a:endParaRPr lang="en-US" sz="1800" u="sng">
              <a:solidFill>
                <a:schemeClr val="accent6"/>
              </a:solidFill>
              <a:latin typeface="Consolas"/>
            </a:endParaRPr>
          </a:p>
        </p:txBody>
      </p:sp>
    </p:spTree>
    <p:extLst>
      <p:ext uri="{BB962C8B-B14F-4D97-AF65-F5344CB8AC3E}">
        <p14:creationId xmlns:p14="http://schemas.microsoft.com/office/powerpoint/2010/main" val="4023016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FA7E-07A0-79E6-4675-2080D7A18AA8}"/>
              </a:ext>
            </a:extLst>
          </p:cNvPr>
          <p:cNvSpPr>
            <a:spLocks noGrp="1"/>
          </p:cNvSpPr>
          <p:nvPr>
            <p:ph type="title"/>
          </p:nvPr>
        </p:nvSpPr>
        <p:spPr/>
        <p:txBody>
          <a:bodyPr/>
          <a:lstStyle/>
          <a:p>
            <a:r>
              <a:rPr lang="en-US" sz="5400">
                <a:solidFill>
                  <a:schemeClr val="accent5"/>
                </a:solidFill>
              </a:rPr>
              <a:t>Model</a:t>
            </a:r>
            <a:r>
              <a:rPr lang="en-US" sz="6000">
                <a:solidFill>
                  <a:schemeClr val="accent5"/>
                </a:solidFill>
              </a:rPr>
              <a:t> Performance Metrics</a:t>
            </a:r>
          </a:p>
          <a:p>
            <a:endParaRPr lang="en-US" sz="6000">
              <a:solidFill>
                <a:schemeClr val="accent5"/>
              </a:solidFill>
            </a:endParaRPr>
          </a:p>
        </p:txBody>
      </p:sp>
      <p:sp>
        <p:nvSpPr>
          <p:cNvPr id="3" name="Content Placeholder 2">
            <a:extLst>
              <a:ext uri="{FF2B5EF4-FFF2-40B4-BE49-F238E27FC236}">
                <a16:creationId xmlns:a16="http://schemas.microsoft.com/office/drawing/2014/main" id="{62186616-B026-0078-194B-8F9F5471AA2D}"/>
              </a:ext>
            </a:extLst>
          </p:cNvPr>
          <p:cNvSpPr>
            <a:spLocks noGrp="1"/>
          </p:cNvSpPr>
          <p:nvPr>
            <p:ph idx="1"/>
          </p:nvPr>
        </p:nvSpPr>
        <p:spPr>
          <a:xfrm>
            <a:off x="888050" y="2305624"/>
            <a:ext cx="4214973" cy="4555200"/>
          </a:xfrm>
        </p:spPr>
        <p:txBody>
          <a:bodyPr/>
          <a:lstStyle/>
          <a:p>
            <a:pPr marL="139700" indent="0">
              <a:lnSpc>
                <a:spcPct val="114999"/>
              </a:lnSpc>
              <a:buNone/>
            </a:pPr>
            <a:endParaRPr lang="en-US" sz="1800">
              <a:solidFill>
                <a:schemeClr val="accent6"/>
              </a:solidFill>
            </a:endParaRPr>
          </a:p>
          <a:p>
            <a:pPr marL="139700" indent="0">
              <a:lnSpc>
                <a:spcPct val="114999"/>
              </a:lnSpc>
              <a:buNone/>
            </a:pPr>
            <a:r>
              <a:rPr lang="en-US" sz="1800">
                <a:solidFill>
                  <a:schemeClr val="accent6"/>
                </a:solidFill>
              </a:rPr>
              <a:t>Inside Sales</a:t>
            </a:r>
          </a:p>
          <a:p>
            <a:pPr>
              <a:lnSpc>
                <a:spcPct val="114999"/>
              </a:lnSpc>
            </a:pPr>
            <a:r>
              <a:rPr lang="en-US" sz="1800">
                <a:solidFill>
                  <a:schemeClr val="accent6"/>
                </a:solidFill>
              </a:rPr>
              <a:t>2 week predicted RMSE - 997</a:t>
            </a:r>
          </a:p>
          <a:p>
            <a:pPr>
              <a:lnSpc>
                <a:spcPct val="114999"/>
              </a:lnSpc>
            </a:pPr>
            <a:r>
              <a:rPr lang="en-US" sz="1800">
                <a:solidFill>
                  <a:schemeClr val="accent6"/>
                </a:solidFill>
              </a:rPr>
              <a:t>3 week predicted RMSE - 979</a:t>
            </a:r>
          </a:p>
          <a:p>
            <a:pPr>
              <a:lnSpc>
                <a:spcPct val="114999"/>
              </a:lnSpc>
            </a:pPr>
            <a:r>
              <a:rPr lang="en-US" sz="1800">
                <a:solidFill>
                  <a:schemeClr val="accent6"/>
                </a:solidFill>
              </a:rPr>
              <a:t>6 month predicted RMSE – 930</a:t>
            </a:r>
          </a:p>
          <a:p>
            <a:pPr>
              <a:lnSpc>
                <a:spcPct val="114999"/>
              </a:lnSpc>
            </a:pPr>
            <a:endParaRPr lang="en-US" sz="1800">
              <a:solidFill>
                <a:schemeClr val="accent6"/>
              </a:solidFill>
            </a:endParaRPr>
          </a:p>
          <a:p>
            <a:pPr marL="139700" indent="0">
              <a:lnSpc>
                <a:spcPct val="114999"/>
              </a:lnSpc>
              <a:buNone/>
            </a:pPr>
            <a:r>
              <a:rPr lang="en-US" sz="1800">
                <a:solidFill>
                  <a:schemeClr val="accent6"/>
                </a:solidFill>
              </a:rPr>
              <a:t>Food Service</a:t>
            </a:r>
          </a:p>
          <a:p>
            <a:pPr>
              <a:lnSpc>
                <a:spcPct val="114999"/>
              </a:lnSpc>
            </a:pPr>
            <a:r>
              <a:rPr lang="en-US" sz="1800">
                <a:solidFill>
                  <a:schemeClr val="accent6"/>
                </a:solidFill>
              </a:rPr>
              <a:t>2 week predicted RMSE - 362</a:t>
            </a:r>
          </a:p>
          <a:p>
            <a:pPr>
              <a:lnSpc>
                <a:spcPct val="114999"/>
              </a:lnSpc>
            </a:pPr>
            <a:r>
              <a:rPr lang="en-US" sz="1800">
                <a:solidFill>
                  <a:schemeClr val="accent6"/>
                </a:solidFill>
              </a:rPr>
              <a:t>3 week predicted RMSE - 339</a:t>
            </a:r>
          </a:p>
          <a:p>
            <a:pPr>
              <a:lnSpc>
                <a:spcPct val="114999"/>
              </a:lnSpc>
            </a:pPr>
            <a:r>
              <a:rPr lang="en-US" sz="1800">
                <a:solidFill>
                  <a:schemeClr val="accent6"/>
                </a:solidFill>
              </a:rPr>
              <a:t>6 month predicted RMSE – 333</a:t>
            </a:r>
          </a:p>
          <a:p>
            <a:pPr>
              <a:lnSpc>
                <a:spcPct val="114999"/>
              </a:lnSpc>
            </a:pPr>
            <a:endParaRPr lang="en-US" sz="1100">
              <a:solidFill>
                <a:schemeClr val="accent6"/>
              </a:solidFill>
            </a:endParaRPr>
          </a:p>
          <a:p>
            <a:pPr>
              <a:lnSpc>
                <a:spcPct val="114999"/>
              </a:lnSpc>
            </a:pPr>
            <a:endParaRPr lang="en-US" sz="1100">
              <a:solidFill>
                <a:schemeClr val="accent6"/>
              </a:solidFill>
            </a:endParaRPr>
          </a:p>
          <a:p>
            <a:pPr>
              <a:lnSpc>
                <a:spcPct val="114999"/>
              </a:lnSpc>
            </a:pPr>
            <a:endParaRPr lang="en-US" sz="1850">
              <a:solidFill>
                <a:schemeClr val="accent6"/>
              </a:solidFill>
            </a:endParaRPr>
          </a:p>
        </p:txBody>
      </p:sp>
      <p:sp>
        <p:nvSpPr>
          <p:cNvPr id="5" name="Content Placeholder 2">
            <a:extLst>
              <a:ext uri="{FF2B5EF4-FFF2-40B4-BE49-F238E27FC236}">
                <a16:creationId xmlns:a16="http://schemas.microsoft.com/office/drawing/2014/main" id="{F546283D-D5B7-5A15-754A-946273CF7511}"/>
              </a:ext>
            </a:extLst>
          </p:cNvPr>
          <p:cNvSpPr txBox="1">
            <a:spLocks/>
          </p:cNvSpPr>
          <p:nvPr/>
        </p:nvSpPr>
        <p:spPr>
          <a:xfrm>
            <a:off x="5787220" y="2276262"/>
            <a:ext cx="4494606"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EEEEEE"/>
              </a:buClr>
              <a:buSzPts val="1400"/>
              <a:buFont typeface="Work Sans"/>
              <a:buChar char="●"/>
              <a:defRPr sz="1867" b="0" i="0" u="none" strike="noStrike" cap="none">
                <a:solidFill>
                  <a:srgbClr val="EEEEEE"/>
                </a:solidFill>
                <a:latin typeface="Work Sans"/>
                <a:ea typeface="Work Sans"/>
                <a:cs typeface="Work Sans"/>
                <a:sym typeface="Work Sans"/>
              </a:defRPr>
            </a:lvl1pPr>
            <a:lvl2pPr marL="914400" marR="0" lvl="1"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2pPr>
            <a:lvl3pPr marL="1371600" marR="0" lvl="2"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3pPr>
            <a:lvl4pPr marL="1828800" marR="0" lvl="3"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4pPr>
            <a:lvl5pPr marL="2286000" marR="0" lvl="4"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5pPr>
            <a:lvl6pPr marL="2743200" marR="0" lvl="5"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6pPr>
            <a:lvl7pPr marL="3200400" marR="0" lvl="6"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7pPr>
            <a:lvl8pPr marL="3657600" marR="0" lvl="7"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8pPr>
            <a:lvl9pPr marL="4114800" marR="0" lvl="8" indent="-317500" algn="l" rtl="0">
              <a:lnSpc>
                <a:spcPct val="115000"/>
              </a:lnSpc>
              <a:spcBef>
                <a:spcPts val="1600"/>
              </a:spcBef>
              <a:spcAft>
                <a:spcPts val="160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9pPr>
          </a:lstStyle>
          <a:p>
            <a:pPr>
              <a:lnSpc>
                <a:spcPct val="114999"/>
              </a:lnSpc>
              <a:buFont typeface="Work Sans"/>
              <a:buChar char="●"/>
            </a:pPr>
            <a:endParaRPr lang="en-US" sz="1800" kern="0">
              <a:solidFill>
                <a:schemeClr val="accent6"/>
              </a:solidFill>
            </a:endParaRPr>
          </a:p>
          <a:p>
            <a:pPr marL="139700" indent="0">
              <a:lnSpc>
                <a:spcPct val="114999"/>
              </a:lnSpc>
              <a:buNone/>
            </a:pPr>
            <a:r>
              <a:rPr lang="en-US" sz="1800" kern="0">
                <a:solidFill>
                  <a:schemeClr val="accent6"/>
                </a:solidFill>
              </a:rPr>
              <a:t>Diesel</a:t>
            </a:r>
          </a:p>
          <a:p>
            <a:pPr>
              <a:lnSpc>
                <a:spcPct val="114999"/>
              </a:lnSpc>
            </a:pPr>
            <a:r>
              <a:rPr lang="en-US" sz="1800" kern="0">
                <a:solidFill>
                  <a:schemeClr val="accent6"/>
                </a:solidFill>
              </a:rPr>
              <a:t>2 week predicted RMSE - 2,534</a:t>
            </a:r>
          </a:p>
          <a:p>
            <a:pPr>
              <a:lnSpc>
                <a:spcPct val="114999"/>
              </a:lnSpc>
            </a:pPr>
            <a:r>
              <a:rPr lang="en-US" sz="1800" kern="0">
                <a:solidFill>
                  <a:schemeClr val="accent6"/>
                </a:solidFill>
              </a:rPr>
              <a:t>3 week predicted RMSE - 2,131</a:t>
            </a:r>
          </a:p>
          <a:p>
            <a:pPr>
              <a:lnSpc>
                <a:spcPct val="114999"/>
              </a:lnSpc>
            </a:pPr>
            <a:r>
              <a:rPr lang="en-US" sz="1800" kern="0">
                <a:solidFill>
                  <a:schemeClr val="accent6"/>
                </a:solidFill>
              </a:rPr>
              <a:t>6 month predicted RMSE - 2,199</a:t>
            </a:r>
          </a:p>
          <a:p>
            <a:pPr>
              <a:lnSpc>
                <a:spcPct val="114999"/>
              </a:lnSpc>
            </a:pPr>
            <a:endParaRPr lang="en-US" sz="1800" kern="0">
              <a:solidFill>
                <a:schemeClr val="accent6"/>
              </a:solidFill>
            </a:endParaRPr>
          </a:p>
          <a:p>
            <a:pPr marL="139700" indent="0">
              <a:lnSpc>
                <a:spcPct val="114999"/>
              </a:lnSpc>
              <a:buNone/>
            </a:pPr>
            <a:r>
              <a:rPr lang="en-US" sz="1800" kern="0">
                <a:solidFill>
                  <a:schemeClr val="accent6"/>
                </a:solidFill>
              </a:rPr>
              <a:t>Unleaded</a:t>
            </a:r>
          </a:p>
          <a:p>
            <a:pPr>
              <a:lnSpc>
                <a:spcPct val="114999"/>
              </a:lnSpc>
            </a:pPr>
            <a:r>
              <a:rPr lang="en-US" sz="1800" kern="0">
                <a:solidFill>
                  <a:schemeClr val="accent6"/>
                </a:solidFill>
              </a:rPr>
              <a:t>2 week predicted RMSE - 935</a:t>
            </a:r>
          </a:p>
          <a:p>
            <a:pPr>
              <a:lnSpc>
                <a:spcPct val="114999"/>
              </a:lnSpc>
            </a:pPr>
            <a:r>
              <a:rPr lang="en-US" sz="1800" kern="0">
                <a:solidFill>
                  <a:schemeClr val="accent6"/>
                </a:solidFill>
              </a:rPr>
              <a:t>3 week predicted RMSE - 1,018</a:t>
            </a:r>
          </a:p>
          <a:p>
            <a:pPr>
              <a:lnSpc>
                <a:spcPct val="114999"/>
              </a:lnSpc>
            </a:pPr>
            <a:r>
              <a:rPr lang="en-US" sz="1800" kern="0">
                <a:solidFill>
                  <a:schemeClr val="accent6"/>
                </a:solidFill>
              </a:rPr>
              <a:t>6 month predicted RMSE - 1,040</a:t>
            </a:r>
          </a:p>
          <a:p>
            <a:pPr>
              <a:lnSpc>
                <a:spcPct val="114999"/>
              </a:lnSpc>
            </a:pPr>
            <a:endParaRPr lang="en-US" sz="1800" kern="0">
              <a:solidFill>
                <a:schemeClr val="accent6"/>
              </a:solidFill>
            </a:endParaRPr>
          </a:p>
        </p:txBody>
      </p:sp>
      <p:sp>
        <p:nvSpPr>
          <p:cNvPr id="7" name="Content Placeholder 2">
            <a:extLst>
              <a:ext uri="{FF2B5EF4-FFF2-40B4-BE49-F238E27FC236}">
                <a16:creationId xmlns:a16="http://schemas.microsoft.com/office/drawing/2014/main" id="{F60DE7CD-15A7-567B-C8B8-404EFA6BDADD}"/>
              </a:ext>
            </a:extLst>
          </p:cNvPr>
          <p:cNvSpPr txBox="1">
            <a:spLocks/>
          </p:cNvSpPr>
          <p:nvPr/>
        </p:nvSpPr>
        <p:spPr>
          <a:xfrm>
            <a:off x="886652" y="1458335"/>
            <a:ext cx="10359907" cy="4585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EEEEEE"/>
              </a:buClr>
              <a:buSzPts val="1400"/>
              <a:buFont typeface="Work Sans"/>
              <a:buChar char="●"/>
              <a:defRPr sz="1867" b="0" i="0" u="none" strike="noStrike" cap="none">
                <a:solidFill>
                  <a:srgbClr val="EEEEEE"/>
                </a:solidFill>
                <a:latin typeface="Work Sans"/>
                <a:ea typeface="Work Sans"/>
                <a:cs typeface="Work Sans"/>
                <a:sym typeface="Work Sans"/>
              </a:defRPr>
            </a:lvl1pPr>
            <a:lvl2pPr marL="914400" marR="0" lvl="1"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2pPr>
            <a:lvl3pPr marL="1371600" marR="0" lvl="2"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3pPr>
            <a:lvl4pPr marL="1828800" marR="0" lvl="3"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4pPr>
            <a:lvl5pPr marL="2286000" marR="0" lvl="4"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5pPr>
            <a:lvl6pPr marL="2743200" marR="0" lvl="5"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6pPr>
            <a:lvl7pPr marL="3200400" marR="0" lvl="6"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7pPr>
            <a:lvl8pPr marL="3657600" marR="0" lvl="7"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8pPr>
            <a:lvl9pPr marL="4114800" marR="0" lvl="8" indent="-317500" algn="l" rtl="0">
              <a:lnSpc>
                <a:spcPct val="115000"/>
              </a:lnSpc>
              <a:spcBef>
                <a:spcPts val="1600"/>
              </a:spcBef>
              <a:spcAft>
                <a:spcPts val="160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9pPr>
          </a:lstStyle>
          <a:p>
            <a:pPr marL="139700" indent="0">
              <a:lnSpc>
                <a:spcPct val="114999"/>
              </a:lnSpc>
              <a:buFont typeface="Work Sans"/>
              <a:buNone/>
            </a:pPr>
            <a:endParaRPr lang="en-US" sz="1800" kern="0">
              <a:solidFill>
                <a:schemeClr val="accent6"/>
              </a:solidFill>
            </a:endParaRPr>
          </a:p>
          <a:p>
            <a:pPr marL="139700" indent="0">
              <a:lnSpc>
                <a:spcPct val="114999"/>
              </a:lnSpc>
              <a:buNone/>
            </a:pPr>
            <a:r>
              <a:rPr lang="en-US" sz="1800" kern="0">
                <a:solidFill>
                  <a:schemeClr val="accent6"/>
                </a:solidFill>
              </a:rPr>
              <a:t>Using cross validation, the Prophet model produced the following results:</a:t>
            </a:r>
            <a:endParaRPr lang="en-US" sz="1800">
              <a:solidFill>
                <a:schemeClr val="accent6"/>
              </a:solidFill>
            </a:endParaRPr>
          </a:p>
        </p:txBody>
      </p:sp>
    </p:spTree>
    <p:extLst>
      <p:ext uri="{BB962C8B-B14F-4D97-AF65-F5344CB8AC3E}">
        <p14:creationId xmlns:p14="http://schemas.microsoft.com/office/powerpoint/2010/main" val="2387814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FA7E-07A0-79E6-4675-2080D7A18AA8}"/>
              </a:ext>
            </a:extLst>
          </p:cNvPr>
          <p:cNvSpPr>
            <a:spLocks noGrp="1"/>
          </p:cNvSpPr>
          <p:nvPr>
            <p:ph type="title"/>
          </p:nvPr>
        </p:nvSpPr>
        <p:spPr/>
        <p:txBody>
          <a:bodyPr/>
          <a:lstStyle/>
          <a:p>
            <a:r>
              <a:rPr lang="en-US" sz="5400">
                <a:solidFill>
                  <a:schemeClr val="accent5"/>
                </a:solidFill>
              </a:rPr>
              <a:t>Model</a:t>
            </a:r>
            <a:r>
              <a:rPr lang="en-US" sz="6000">
                <a:solidFill>
                  <a:schemeClr val="accent5"/>
                </a:solidFill>
              </a:rPr>
              <a:t> Performance Metrics</a:t>
            </a:r>
          </a:p>
          <a:p>
            <a:endParaRPr lang="en-US" sz="6000">
              <a:solidFill>
                <a:schemeClr val="accent5"/>
              </a:solidFill>
            </a:endParaRPr>
          </a:p>
          <a:p>
            <a:endParaRPr lang="en-US" sz="6000">
              <a:solidFill>
                <a:schemeClr val="accent5"/>
              </a:solidFill>
            </a:endParaRPr>
          </a:p>
        </p:txBody>
      </p:sp>
      <p:sp>
        <p:nvSpPr>
          <p:cNvPr id="3" name="Content Placeholder 2">
            <a:extLst>
              <a:ext uri="{FF2B5EF4-FFF2-40B4-BE49-F238E27FC236}">
                <a16:creationId xmlns:a16="http://schemas.microsoft.com/office/drawing/2014/main" id="{62186616-B026-0078-194B-8F9F5471AA2D}"/>
              </a:ext>
            </a:extLst>
          </p:cNvPr>
          <p:cNvSpPr>
            <a:spLocks noGrp="1"/>
          </p:cNvSpPr>
          <p:nvPr>
            <p:ph idx="1"/>
          </p:nvPr>
        </p:nvSpPr>
        <p:spPr>
          <a:xfrm>
            <a:off x="783186" y="1711403"/>
            <a:ext cx="9437121" cy="4555200"/>
          </a:xfrm>
        </p:spPr>
        <p:txBody>
          <a:bodyPr/>
          <a:lstStyle/>
          <a:p>
            <a:pPr marL="139700" indent="0">
              <a:lnSpc>
                <a:spcPct val="114999"/>
              </a:lnSpc>
              <a:buNone/>
            </a:pPr>
            <a:endParaRPr lang="en-US" sz="1800">
              <a:solidFill>
                <a:schemeClr val="accent6"/>
              </a:solidFill>
              <a:latin typeface="Consolas"/>
            </a:endParaRPr>
          </a:p>
          <a:p>
            <a:pPr marL="139700" indent="0">
              <a:lnSpc>
                <a:spcPct val="114999"/>
              </a:lnSpc>
              <a:buNone/>
            </a:pPr>
            <a:r>
              <a:rPr lang="en-US" sz="1800" u="sng">
                <a:solidFill>
                  <a:schemeClr val="accent6"/>
                </a:solidFill>
                <a:latin typeface="Consolas"/>
              </a:rPr>
              <a:t>MAPE(errors as a percentage) </a:t>
            </a:r>
            <a:r>
              <a:rPr lang="en-US" sz="1800">
                <a:solidFill>
                  <a:schemeClr val="accent6"/>
                </a:solidFill>
                <a:latin typeface="Consolas"/>
              </a:rPr>
              <a:t>– as close to 12% from actuals when testing for individual stores</a:t>
            </a:r>
          </a:p>
          <a:p>
            <a:pPr marL="139700" indent="0">
              <a:lnSpc>
                <a:spcPct val="114999"/>
              </a:lnSpc>
              <a:buNone/>
            </a:pPr>
            <a:endParaRPr lang="en-US" sz="1800">
              <a:solidFill>
                <a:schemeClr val="accent6"/>
              </a:solidFill>
              <a:latin typeface="Consolas"/>
              <a:cs typeface="Segoe UI"/>
            </a:endParaRPr>
          </a:p>
          <a:p>
            <a:pPr marL="139700" indent="0">
              <a:lnSpc>
                <a:spcPct val="114999"/>
              </a:lnSpc>
              <a:buNone/>
            </a:pPr>
            <a:r>
              <a:rPr lang="en-US" sz="1800" u="sng">
                <a:solidFill>
                  <a:schemeClr val="accent6"/>
                </a:solidFill>
                <a:latin typeface="Consolas"/>
                <a:cs typeface="Segoe UI"/>
              </a:rPr>
              <a:t>MASE(compares error performance against a basic Naïve model)</a:t>
            </a:r>
            <a:r>
              <a:rPr lang="en-US" sz="1800">
                <a:solidFill>
                  <a:schemeClr val="accent6"/>
                </a:solidFill>
                <a:latin typeface="Consolas"/>
                <a:cs typeface="Segoe UI"/>
              </a:rPr>
              <a:t> – </a:t>
            </a:r>
          </a:p>
          <a:p>
            <a:pPr marL="285750" indent="-285750">
              <a:lnSpc>
                <a:spcPct val="114999"/>
              </a:lnSpc>
            </a:pPr>
            <a:r>
              <a:rPr lang="en-US" sz="1800">
                <a:solidFill>
                  <a:schemeClr val="accent6"/>
                </a:solidFill>
                <a:latin typeface="Consolas"/>
                <a:cs typeface="Arial"/>
              </a:rPr>
              <a:t>Cross validation: up to 26% improvement</a:t>
            </a:r>
          </a:p>
          <a:p>
            <a:pPr marL="285750" indent="-285750">
              <a:lnSpc>
                <a:spcPct val="114999"/>
              </a:lnSpc>
            </a:pPr>
            <a:r>
              <a:rPr lang="en-US" sz="1800">
                <a:solidFill>
                  <a:schemeClr val="accent6"/>
                </a:solidFill>
                <a:latin typeface="Consolas"/>
                <a:cs typeface="Arial"/>
              </a:rPr>
              <a:t>Testing for individual stores: up to 17% improvement</a:t>
            </a:r>
            <a:endParaRPr lang="en-US" sz="1800">
              <a:solidFill>
                <a:schemeClr val="accent6"/>
              </a:solidFill>
              <a:latin typeface="Consolas"/>
            </a:endParaRPr>
          </a:p>
          <a:p>
            <a:pPr marL="0" indent="0">
              <a:lnSpc>
                <a:spcPct val="114999"/>
              </a:lnSpc>
              <a:buNone/>
            </a:pPr>
            <a:endParaRPr lang="en-US" sz="1800">
              <a:solidFill>
                <a:schemeClr val="accent6"/>
              </a:solidFill>
              <a:latin typeface="Consolas"/>
              <a:cs typeface="Arial"/>
            </a:endParaRPr>
          </a:p>
          <a:p>
            <a:pPr marL="139700" indent="0">
              <a:lnSpc>
                <a:spcPct val="114999"/>
              </a:lnSpc>
              <a:buNone/>
            </a:pPr>
            <a:endParaRPr lang="en-US" sz="1800">
              <a:solidFill>
                <a:schemeClr val="accent6"/>
              </a:solidFill>
              <a:latin typeface="Consolas"/>
              <a:cs typeface="Arial"/>
            </a:endParaRPr>
          </a:p>
        </p:txBody>
      </p:sp>
    </p:spTree>
    <p:extLst>
      <p:ext uri="{BB962C8B-B14F-4D97-AF65-F5344CB8AC3E}">
        <p14:creationId xmlns:p14="http://schemas.microsoft.com/office/powerpoint/2010/main" val="4014223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FA7E-07A0-79E6-4675-2080D7A18AA8}"/>
              </a:ext>
            </a:extLst>
          </p:cNvPr>
          <p:cNvSpPr>
            <a:spLocks noGrp="1"/>
          </p:cNvSpPr>
          <p:nvPr>
            <p:ph type="title"/>
          </p:nvPr>
        </p:nvSpPr>
        <p:spPr/>
        <p:txBody>
          <a:bodyPr/>
          <a:lstStyle/>
          <a:p>
            <a:r>
              <a:rPr lang="en-US" sz="5400">
                <a:solidFill>
                  <a:schemeClr val="accent5"/>
                </a:solidFill>
              </a:rPr>
              <a:t>Analytic</a:t>
            </a:r>
            <a:r>
              <a:rPr lang="en-US" sz="6000">
                <a:solidFill>
                  <a:schemeClr val="accent5"/>
                </a:solidFill>
              </a:rPr>
              <a:t> Results of Model</a:t>
            </a:r>
          </a:p>
          <a:p>
            <a:endParaRPr lang="en-US" sz="6000">
              <a:solidFill>
                <a:schemeClr val="accent5"/>
              </a:solidFill>
            </a:endParaRPr>
          </a:p>
        </p:txBody>
      </p:sp>
      <p:sp>
        <p:nvSpPr>
          <p:cNvPr id="3" name="Content Placeholder 2">
            <a:extLst>
              <a:ext uri="{FF2B5EF4-FFF2-40B4-BE49-F238E27FC236}">
                <a16:creationId xmlns:a16="http://schemas.microsoft.com/office/drawing/2014/main" id="{62186616-B026-0078-194B-8F9F5471AA2D}"/>
              </a:ext>
            </a:extLst>
          </p:cNvPr>
          <p:cNvSpPr>
            <a:spLocks noGrp="1"/>
          </p:cNvSpPr>
          <p:nvPr>
            <p:ph idx="1"/>
          </p:nvPr>
        </p:nvSpPr>
        <p:spPr>
          <a:xfrm>
            <a:off x="783186" y="1711403"/>
            <a:ext cx="9437121" cy="4555200"/>
          </a:xfrm>
        </p:spPr>
        <p:txBody>
          <a:bodyPr/>
          <a:lstStyle/>
          <a:p>
            <a:pPr marL="139700" indent="0">
              <a:lnSpc>
                <a:spcPct val="114999"/>
              </a:lnSpc>
              <a:buNone/>
            </a:pPr>
            <a:endParaRPr lang="en-US" sz="1800">
              <a:solidFill>
                <a:schemeClr val="accent6"/>
              </a:solidFill>
              <a:latin typeface="Consolas"/>
            </a:endParaRPr>
          </a:p>
          <a:p>
            <a:pPr marL="139700" indent="0">
              <a:lnSpc>
                <a:spcPct val="114999"/>
              </a:lnSpc>
              <a:buNone/>
            </a:pPr>
            <a:endParaRPr lang="en-US" sz="1800">
              <a:solidFill>
                <a:schemeClr val="accent6"/>
              </a:solidFill>
              <a:latin typeface="Consolas"/>
              <a:cs typeface="Arial"/>
            </a:endParaRPr>
          </a:p>
          <a:p>
            <a:pPr marL="139700" indent="0">
              <a:lnSpc>
                <a:spcPct val="114999"/>
              </a:lnSpc>
              <a:buNone/>
            </a:pPr>
            <a:endParaRPr lang="en-US" sz="1800">
              <a:solidFill>
                <a:schemeClr val="accent6"/>
              </a:solidFill>
              <a:latin typeface="Consolas"/>
              <a:cs typeface="Arial"/>
            </a:endParaRPr>
          </a:p>
        </p:txBody>
      </p:sp>
      <p:sp>
        <p:nvSpPr>
          <p:cNvPr id="5" name="Content Placeholder 2">
            <a:extLst>
              <a:ext uri="{FF2B5EF4-FFF2-40B4-BE49-F238E27FC236}">
                <a16:creationId xmlns:a16="http://schemas.microsoft.com/office/drawing/2014/main" id="{B9C7E81D-A843-74E8-EBC8-64433DEB598C}"/>
              </a:ext>
            </a:extLst>
          </p:cNvPr>
          <p:cNvSpPr txBox="1">
            <a:spLocks/>
          </p:cNvSpPr>
          <p:nvPr/>
        </p:nvSpPr>
        <p:spPr>
          <a:xfrm>
            <a:off x="935586" y="1863803"/>
            <a:ext cx="9437121"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EEEEEE"/>
              </a:buClr>
              <a:buSzPts val="1400"/>
              <a:buFont typeface="Work Sans"/>
              <a:buChar char="●"/>
              <a:defRPr sz="1867" b="0" i="0" u="none" strike="noStrike" cap="none">
                <a:solidFill>
                  <a:srgbClr val="EEEEEE"/>
                </a:solidFill>
                <a:latin typeface="Work Sans"/>
                <a:ea typeface="Work Sans"/>
                <a:cs typeface="Work Sans"/>
                <a:sym typeface="Work Sans"/>
              </a:defRPr>
            </a:lvl1pPr>
            <a:lvl2pPr marL="914400" marR="0" lvl="1"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2pPr>
            <a:lvl3pPr marL="1371600" marR="0" lvl="2"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3pPr>
            <a:lvl4pPr marL="1828800" marR="0" lvl="3"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4pPr>
            <a:lvl5pPr marL="2286000" marR="0" lvl="4"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5pPr>
            <a:lvl6pPr marL="2743200" marR="0" lvl="5"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6pPr>
            <a:lvl7pPr marL="3200400" marR="0" lvl="6"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7pPr>
            <a:lvl8pPr marL="3657600" marR="0" lvl="7" indent="-317500" algn="l" rtl="0">
              <a:lnSpc>
                <a:spcPct val="115000"/>
              </a:lnSpc>
              <a:spcBef>
                <a:spcPts val="1600"/>
              </a:spcBef>
              <a:spcAft>
                <a:spcPts val="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8pPr>
            <a:lvl9pPr marL="4114800" marR="0" lvl="8" indent="-317500" algn="l" rtl="0">
              <a:lnSpc>
                <a:spcPct val="115000"/>
              </a:lnSpc>
              <a:spcBef>
                <a:spcPts val="1600"/>
              </a:spcBef>
              <a:spcAft>
                <a:spcPts val="1600"/>
              </a:spcAft>
              <a:buClr>
                <a:schemeClr val="lt1"/>
              </a:buClr>
              <a:buSzPts val="1400"/>
              <a:buFont typeface="Work Sans"/>
              <a:buChar char="■"/>
              <a:defRPr sz="1867" b="0" i="0" u="none" strike="noStrike" cap="none">
                <a:solidFill>
                  <a:schemeClr val="lt1"/>
                </a:solidFill>
                <a:latin typeface="Work Sans"/>
                <a:ea typeface="Work Sans"/>
                <a:cs typeface="Work Sans"/>
                <a:sym typeface="Work Sans"/>
              </a:defRPr>
            </a:lvl9pPr>
          </a:lstStyle>
          <a:p>
            <a:pPr marL="139700" indent="0">
              <a:lnSpc>
                <a:spcPct val="114999"/>
              </a:lnSpc>
              <a:buFont typeface="Work Sans"/>
              <a:buNone/>
            </a:pPr>
            <a:endParaRPr lang="en-US" sz="1800" kern="0">
              <a:solidFill>
                <a:schemeClr val="accent6"/>
              </a:solidFill>
              <a:latin typeface="Consolas"/>
            </a:endParaRPr>
          </a:p>
          <a:p>
            <a:pPr marL="139700" indent="0">
              <a:lnSpc>
                <a:spcPct val="114999"/>
              </a:lnSpc>
              <a:buNone/>
            </a:pPr>
            <a:r>
              <a:rPr lang="en-US" sz="1800" kern="0">
                <a:solidFill>
                  <a:schemeClr val="accent6"/>
                </a:solidFill>
                <a:latin typeface="Consolas"/>
              </a:rPr>
              <a:t>Overall - </a:t>
            </a:r>
          </a:p>
          <a:p>
            <a:pPr marL="425450" indent="-285750">
              <a:lnSpc>
                <a:spcPct val="114999"/>
              </a:lnSpc>
            </a:pPr>
            <a:r>
              <a:rPr lang="en-US" sz="1800" kern="0">
                <a:solidFill>
                  <a:schemeClr val="accent6"/>
                </a:solidFill>
                <a:latin typeface="Consolas"/>
              </a:rPr>
              <a:t>Significant improvement to current Maverik Model</a:t>
            </a:r>
            <a:endParaRPr lang="en-US">
              <a:solidFill>
                <a:schemeClr val="accent6"/>
              </a:solidFill>
            </a:endParaRPr>
          </a:p>
          <a:p>
            <a:pPr marL="425450" indent="-285750">
              <a:lnSpc>
                <a:spcPct val="114999"/>
              </a:lnSpc>
            </a:pPr>
            <a:r>
              <a:rPr lang="en-US" sz="1800" kern="0">
                <a:solidFill>
                  <a:schemeClr val="accent6"/>
                </a:solidFill>
                <a:latin typeface="Consolas"/>
                <a:cs typeface="Arial"/>
              </a:rPr>
              <a:t>Lower error rate</a:t>
            </a:r>
          </a:p>
          <a:p>
            <a:pPr marL="425450" indent="-285750">
              <a:lnSpc>
                <a:spcPct val="114999"/>
              </a:lnSpc>
            </a:pPr>
            <a:r>
              <a:rPr lang="en-US" sz="1800" kern="0">
                <a:solidFill>
                  <a:schemeClr val="accent6"/>
                </a:solidFill>
                <a:latin typeface="Consolas"/>
                <a:cs typeface="Arial"/>
              </a:rPr>
              <a:t>Up to 26% increase in accuracy for predicting sales vales</a:t>
            </a:r>
          </a:p>
          <a:p>
            <a:pPr marL="139700" indent="0">
              <a:lnSpc>
                <a:spcPct val="114999"/>
              </a:lnSpc>
              <a:buNone/>
            </a:pPr>
            <a:endParaRPr lang="en-US" sz="1800" kern="0">
              <a:solidFill>
                <a:schemeClr val="accent6"/>
              </a:solidFill>
              <a:latin typeface="Consolas"/>
              <a:cs typeface="Arial"/>
            </a:endParaRPr>
          </a:p>
          <a:p>
            <a:pPr marL="139700" indent="0">
              <a:lnSpc>
                <a:spcPct val="114999"/>
              </a:lnSpc>
              <a:buNone/>
            </a:pPr>
            <a:r>
              <a:rPr lang="en-US" sz="1800" kern="0">
                <a:solidFill>
                  <a:schemeClr val="accent6"/>
                </a:solidFill>
                <a:latin typeface="Consolas"/>
                <a:cs typeface="Arial"/>
              </a:rPr>
              <a:t>Weaknesses – </a:t>
            </a:r>
          </a:p>
          <a:p>
            <a:pPr marL="425450" indent="-285750">
              <a:lnSpc>
                <a:spcPct val="114999"/>
              </a:lnSpc>
            </a:pPr>
            <a:r>
              <a:rPr lang="en-US" sz="1800" kern="0">
                <a:solidFill>
                  <a:schemeClr val="accent6"/>
                </a:solidFill>
                <a:latin typeface="Consolas"/>
                <a:cs typeface="Arial"/>
              </a:rPr>
              <a:t>Performance decreases for stores with extremely high or low target values</a:t>
            </a:r>
            <a:endParaRPr lang="en-US">
              <a:solidFill>
                <a:schemeClr val="accent6"/>
              </a:solidFill>
            </a:endParaRPr>
          </a:p>
          <a:p>
            <a:pPr marL="0" indent="0">
              <a:lnSpc>
                <a:spcPct val="114999"/>
              </a:lnSpc>
              <a:buNone/>
            </a:pPr>
            <a:endParaRPr lang="en-US" sz="1800" kern="0">
              <a:solidFill>
                <a:schemeClr val="accent6"/>
              </a:solidFill>
              <a:latin typeface="Consolas"/>
              <a:cs typeface="Arial"/>
            </a:endParaRPr>
          </a:p>
          <a:p>
            <a:pPr marL="139700" indent="0">
              <a:lnSpc>
                <a:spcPct val="114999"/>
              </a:lnSpc>
              <a:buNone/>
            </a:pPr>
            <a:endParaRPr lang="en-US" sz="1800" kern="0">
              <a:solidFill>
                <a:schemeClr val="accent6"/>
              </a:solidFill>
              <a:latin typeface="Consolas"/>
              <a:cs typeface="Arial"/>
            </a:endParaRPr>
          </a:p>
        </p:txBody>
      </p:sp>
    </p:spTree>
    <p:extLst>
      <p:ext uri="{BB962C8B-B14F-4D97-AF65-F5344CB8AC3E}">
        <p14:creationId xmlns:p14="http://schemas.microsoft.com/office/powerpoint/2010/main" val="4235783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Night Sky Slideshow by Slidesgo">
  <a:themeElements>
    <a:clrScheme name="Simple Light">
      <a:dk1>
        <a:srgbClr val="6FA8DC"/>
      </a:dk1>
      <a:lt1>
        <a:srgbClr val="EEEEEE"/>
      </a:lt1>
      <a:dk2>
        <a:srgbClr val="3C78D8"/>
      </a:dk2>
      <a:lt2>
        <a:srgbClr val="A4C2F4"/>
      </a:lt2>
      <a:accent1>
        <a:srgbClr val="FF9900"/>
      </a:accent1>
      <a:accent2>
        <a:srgbClr val="F9CB9C"/>
      </a:accent2>
      <a:accent3>
        <a:srgbClr val="FDF9CF"/>
      </a:accent3>
      <a:accent4>
        <a:srgbClr val="FFFFFF"/>
      </a:accent4>
      <a:accent5>
        <a:srgbClr val="FFFFFF"/>
      </a:accent5>
      <a:accent6>
        <a:srgbClr val="FFFFFF"/>
      </a:accent6>
      <a:hlink>
        <a:srgbClr val="EEEEE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CCB768668FE14391F8B59ACA62A95F" ma:contentTypeVersion="16" ma:contentTypeDescription="Create a new document." ma:contentTypeScope="" ma:versionID="30408e9f58c7141e1c4459777a4baa0b">
  <xsd:schema xmlns:xsd="http://www.w3.org/2001/XMLSchema" xmlns:xs="http://www.w3.org/2001/XMLSchema" xmlns:p="http://schemas.microsoft.com/office/2006/metadata/properties" xmlns:ns3="8ddc3489-183b-49fc-9dfc-b910b58a28cf" xmlns:ns4="801e9991-9ab8-4c1a-9f90-f5c6d6821e59" targetNamespace="http://schemas.microsoft.com/office/2006/metadata/properties" ma:root="true" ma:fieldsID="9ae1d2db7738a0d49a35f797720d4717" ns3:_="" ns4:_="">
    <xsd:import namespace="8ddc3489-183b-49fc-9dfc-b910b58a28cf"/>
    <xsd:import namespace="801e9991-9ab8-4c1a-9f90-f5c6d6821e5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ObjectDetectorVersions" minOccurs="0"/>
                <xsd:element ref="ns3:MediaServiceDateTaken" minOccurs="0"/>
                <xsd:element ref="ns3:MediaServiceSystem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dc3489-183b-49fc-9dfc-b910b58a2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01e9991-9ab8-4c1a-9f90-f5c6d6821e5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ddc3489-183b-49fc-9dfc-b910b58a28cf" xsi:nil="true"/>
  </documentManagement>
</p:properties>
</file>

<file path=customXml/itemProps1.xml><?xml version="1.0" encoding="utf-8"?>
<ds:datastoreItem xmlns:ds="http://schemas.openxmlformats.org/officeDocument/2006/customXml" ds:itemID="{8458472E-F136-4A1F-A397-A5FE3224A169}">
  <ds:schemaRefs>
    <ds:schemaRef ds:uri="801e9991-9ab8-4c1a-9f90-f5c6d6821e59"/>
    <ds:schemaRef ds:uri="8ddc3489-183b-49fc-9dfc-b910b58a28c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57C6951-27CD-4F82-A7D8-E8865C5FC876}">
  <ds:schemaRefs>
    <ds:schemaRef ds:uri="http://schemas.microsoft.com/sharepoint/v3/contenttype/forms"/>
  </ds:schemaRefs>
</ds:datastoreItem>
</file>

<file path=customXml/itemProps3.xml><?xml version="1.0" encoding="utf-8"?>
<ds:datastoreItem xmlns:ds="http://schemas.openxmlformats.org/officeDocument/2006/customXml" ds:itemID="{B635D83F-9FEE-4D36-AB47-D8F6607707A6}">
  <ds:schemaRefs>
    <ds:schemaRef ds:uri="801e9991-9ab8-4c1a-9f90-f5c6d6821e59"/>
    <ds:schemaRef ds:uri="8ddc3489-183b-49fc-9dfc-b910b58a28c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914</Words>
  <Application>Microsoft Office PowerPoint</Application>
  <PresentationFormat>Widescreen</PresentationFormat>
  <Paragraphs>175</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Consolas</vt:lpstr>
      <vt:lpstr>Josefin Sans SemiBold</vt:lpstr>
      <vt:lpstr>Lato Extended</vt:lpstr>
      <vt:lpstr>Work Sans</vt:lpstr>
      <vt:lpstr>Work Sans Medium</vt:lpstr>
      <vt:lpstr>Night Sky Slideshow by Slidesgo</vt:lpstr>
      <vt:lpstr>Maverik Store Forecasting Model </vt:lpstr>
      <vt:lpstr>Presentation Overview</vt:lpstr>
      <vt:lpstr>Business Problem</vt:lpstr>
      <vt:lpstr>Modeling</vt:lpstr>
      <vt:lpstr>Why the Prophet Model? </vt:lpstr>
      <vt:lpstr>Model Performance Metrics </vt:lpstr>
      <vt:lpstr>Model Performance Metrics </vt:lpstr>
      <vt:lpstr>Model Performance Metrics  </vt:lpstr>
      <vt:lpstr>Analytic Results of Model </vt:lpstr>
      <vt:lpstr>Future Recommendations</vt:lpstr>
      <vt:lpstr>PowerPoint Presentation</vt:lpstr>
      <vt:lpstr>PowerPoint Presentation</vt:lpstr>
      <vt:lpstr>PowerPoint Presentation</vt:lpstr>
      <vt:lpstr>Business Value of this Model</vt:lpstr>
      <vt:lpstr>PowerPoint Presentation</vt:lpstr>
      <vt:lpstr>PowerPoint Presentation</vt:lpstr>
      <vt:lpstr>PowerPoint Presentation</vt:lpstr>
      <vt:lpstr>PowerPoint Presentation</vt:lpstr>
      <vt:lpstr>Business Value of this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HAMILTON</dc:creator>
  <cp:lastModifiedBy>JUSTIN HAMILTON</cp:lastModifiedBy>
  <cp:revision>2</cp:revision>
  <dcterms:created xsi:type="dcterms:W3CDTF">2023-11-23T00:21:41Z</dcterms:created>
  <dcterms:modified xsi:type="dcterms:W3CDTF">2023-11-28T04:08:53Z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0x010100E1CCB768668FE14391F8B59ACA62A95F</vt:lpwstr>
  </property>
</Properties>
</file>