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1" r:id="rId5"/>
    <p:sldId id="260" r:id="rId6"/>
    <p:sldId id="263" r:id="rId7"/>
    <p:sldId id="262" r:id="rId8"/>
    <p:sldId id="264" r:id="rId9"/>
    <p:sldId id="265" r:id="rId10"/>
    <p:sldId id="270" r:id="rId11"/>
    <p:sldId id="266" r:id="rId12"/>
    <p:sldId id="267"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5782"/>
  </p:normalViewPr>
  <p:slideViewPr>
    <p:cSldViewPr snapToGrid="0">
      <p:cViewPr>
        <p:scale>
          <a:sx n="127" d="100"/>
          <a:sy n="127" d="100"/>
        </p:scale>
        <p:origin x="53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97986-466E-DD4A-8054-10B60672F08D}" type="datetimeFigureOut">
              <a:rPr lang="en-US" smtClean="0"/>
              <a:t>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16973-A855-5449-B8B7-AA49995512FD}" type="slidenum">
              <a:rPr lang="en-US" smtClean="0"/>
              <a:t>‹#›</a:t>
            </a:fld>
            <a:endParaRPr lang="en-US"/>
          </a:p>
        </p:txBody>
      </p:sp>
    </p:spTree>
    <p:extLst>
      <p:ext uri="{BB962C8B-B14F-4D97-AF65-F5344CB8AC3E}">
        <p14:creationId xmlns:p14="http://schemas.microsoft.com/office/powerpoint/2010/main" val="346042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A lot of this will be based on my own workflow but please jump in if any of you have suggestions on what works better for you – because what works for me maybe helpful for XXX but not for XXX</a:t>
            </a:r>
          </a:p>
          <a:p>
            <a:pPr marL="285750" indent="-285750">
              <a:buFont typeface="Arial" panose="020B0604020202020204" pitchFamily="34" charset="0"/>
              <a:buChar char="•"/>
            </a:pPr>
            <a:r>
              <a:rPr lang="en-US" dirty="0"/>
              <a:t>I feel like there’s so many ways to go with this especially when it comes to the R coding part…</a:t>
            </a:r>
            <a:r>
              <a:rPr lang="en-US" dirty="0" err="1"/>
              <a:t>soooo</a:t>
            </a:r>
            <a:r>
              <a:rPr lang="en-US" dirty="0"/>
              <a:t> I’m going to try to be as efficient and practical as possible and have this be like:</a:t>
            </a:r>
          </a:p>
          <a:p>
            <a:pPr marL="742950" lvl="1" indent="-285750">
              <a:buFont typeface="Arial" panose="020B0604020202020204" pitchFamily="34" charset="0"/>
              <a:buChar char="•"/>
            </a:pPr>
            <a:r>
              <a:rPr lang="en-US" dirty="0"/>
              <a:t>Starting a project, how do we start, what are the typical things we have to do (read data, clean data, create table1, create some figures, fit a model), and then output as a single document that contains all our results (Quarto)</a:t>
            </a:r>
          </a:p>
          <a:p>
            <a:pPr marL="1200150" lvl="2" indent="-285750">
              <a:buFont typeface="Arial" panose="020B0604020202020204" pitchFamily="34" charset="0"/>
              <a:buChar char="•"/>
            </a:pPr>
            <a:r>
              <a:rPr lang="en-US" dirty="0"/>
              <a:t>somewhere in there we’ll throw in some advanced things like writing for loops, if clauses, creating our own functions, parallel computing, Shiny dashboards</a:t>
            </a:r>
          </a:p>
          <a:p>
            <a:pPr marL="285750" indent="-285750">
              <a:buFont typeface="Arial" panose="020B0604020202020204" pitchFamily="34" charset="0"/>
              <a:buChar char="•"/>
            </a:pPr>
            <a:r>
              <a:rPr lang="en-US" dirty="0"/>
              <a:t>In the end I’m hoping we’ll have a nice Quarto document with everything we’ve done…maybe with a supplemental Shiny app that everyone can take home the code to create them</a:t>
            </a:r>
          </a:p>
          <a:p>
            <a:pPr marL="742950" lvl="1" indent="-285750">
              <a:buFont typeface="Arial" panose="020B0604020202020204" pitchFamily="34" charset="0"/>
              <a:buChar char="•"/>
            </a:pPr>
            <a:r>
              <a:rPr lang="en-US" dirty="0"/>
              <a:t>JL need to find some data to play with…baseball stats?</a:t>
            </a:r>
          </a:p>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2</a:t>
            </a:fld>
            <a:endParaRPr lang="en-US"/>
          </a:p>
        </p:txBody>
      </p:sp>
    </p:spTree>
    <p:extLst>
      <p:ext uri="{BB962C8B-B14F-4D97-AF65-F5344CB8AC3E}">
        <p14:creationId xmlns:p14="http://schemas.microsoft.com/office/powerpoint/2010/main" val="3012672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13</a:t>
            </a:fld>
            <a:endParaRPr lang="en-US"/>
          </a:p>
        </p:txBody>
      </p:sp>
    </p:spTree>
    <p:extLst>
      <p:ext uri="{BB962C8B-B14F-4D97-AF65-F5344CB8AC3E}">
        <p14:creationId xmlns:p14="http://schemas.microsoft.com/office/powerpoint/2010/main" val="3043893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516973-A855-5449-B8B7-AA49995512FD}" type="slidenum">
              <a:rPr lang="en-US" smtClean="0"/>
              <a:t>14</a:t>
            </a:fld>
            <a:endParaRPr lang="en-US"/>
          </a:p>
        </p:txBody>
      </p:sp>
    </p:spTree>
    <p:extLst>
      <p:ext uri="{BB962C8B-B14F-4D97-AF65-F5344CB8AC3E}">
        <p14:creationId xmlns:p14="http://schemas.microsoft.com/office/powerpoint/2010/main" val="236662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BC71-6546-CA50-4FC7-377CC77B50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A52ED3-F2E9-5C5C-B432-A69830BDAC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F48D9A-D95C-2766-266D-0F790DCC78A2}"/>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6B4DBB1-93B7-C9B5-9B4E-9097B7C33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591F5B-0179-A575-76BB-A74CC12DA5DE}"/>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47004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DA9E7-1ABE-2F06-0751-37B3D4A9C0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83F0DE-8E59-5CC2-B822-694582BA6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18C55-3A39-EF5E-A8F9-BF0C0747B8E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0EE66D3-E784-4BDC-6254-554E16D4D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D0265-1E0A-0130-207A-56520D95B1D9}"/>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20225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8316C2-C30F-C158-F244-B11320673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24E05-BCF2-C08F-3F4B-1D6F517A7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7E0AA-2323-8A68-0EEA-0044528FA9E7}"/>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60D5D114-A9FF-C2C2-73A3-7056C8C71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F253C-C988-DB99-72E5-D24063733A25}"/>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12349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5FEB-319C-20EA-DF7C-BAF1A8098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B367C-C692-9174-3866-39CFB3612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9053F7-12A1-D5B4-62E0-0E71D2D98863}"/>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F388AC45-BE8E-D504-BAA1-591523CCA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512CE-7161-CDB8-BD77-9D03BABAD98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19792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D936-7155-07C3-594E-222ACC17ED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87255A-E7E9-9E15-F3F7-332F5D21A2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5EA02-DD16-55C3-7C3A-DCD963584029}"/>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8D931B98-E515-1B72-54CF-C0F19C387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60E6D-26E0-F528-4624-C24E397CC01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156291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279D-653C-3F6E-8CC4-02456D40B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4ACA12-8905-899A-7D5A-C1DD61D48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54EFEC-0311-DA9D-9731-4CFC98341C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CCD0F6-F968-ADAB-A068-19EC078F4FED}"/>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9CA008E3-64BF-2050-E483-3C2587AB6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19309-7160-47C9-C6FE-966D73B32CB9}"/>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83101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80C-9657-D3C2-1EE6-6C78D76FA4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E8B64-A9F3-CEF3-9559-F300A7BCD6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F55F19-3A28-9F88-64CE-C5C56E167B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6E723-5EC2-4C65-74A4-B5F97C80D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2157-01D4-6E89-4C64-C45D1160B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5A0E2-3FC2-DB59-C175-A32490303BC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8" name="Footer Placeholder 7">
            <a:extLst>
              <a:ext uri="{FF2B5EF4-FFF2-40B4-BE49-F238E27FC236}">
                <a16:creationId xmlns:a16="http://schemas.microsoft.com/office/drawing/2014/main" id="{7D043BB5-EE46-E791-6288-DAD211D0F7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CCE3A-C084-736B-D2B5-F67F2FD7B90D}"/>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12934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3575-2804-AE23-7D98-33D0D64E6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D8974D-DEF7-5208-EA59-D58480CDB25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4" name="Footer Placeholder 3">
            <a:extLst>
              <a:ext uri="{FF2B5EF4-FFF2-40B4-BE49-F238E27FC236}">
                <a16:creationId xmlns:a16="http://schemas.microsoft.com/office/drawing/2014/main" id="{3C523AEE-59C7-369E-C958-C3632FF8E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AF3302-BC6D-9081-EF95-869402ED9B42}"/>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90733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55C64-11CB-90E4-FC77-95B6AB2817E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3" name="Footer Placeholder 2">
            <a:extLst>
              <a:ext uri="{FF2B5EF4-FFF2-40B4-BE49-F238E27FC236}">
                <a16:creationId xmlns:a16="http://schemas.microsoft.com/office/drawing/2014/main" id="{C3EBA930-06DC-4CC6-F71A-8E29947EFF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A7CAF-60C8-AC69-CF8D-00D098447753}"/>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39899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F19-4B14-B475-E1B6-CEE5CBF62C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637A22-13B5-931E-7072-0654CEAE6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2C8D60-C095-6C00-5213-E28C47BAA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F21D8-5D79-EC31-E46E-BD6DC23000AB}"/>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0D0EB512-CD8E-252C-CC9E-8C44A7F81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983C5-DF0B-D771-E87A-8F116012F335}"/>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223756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B0C7-8AB2-287A-EA0E-0CBEEAE8C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F15A3A-3EF0-B072-1D36-C164BB2E4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E94969-E37B-BFD0-A83B-795F05272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AC005-2F28-E19B-B22C-E87074829005}"/>
              </a:ext>
            </a:extLst>
          </p:cNvPr>
          <p:cNvSpPr>
            <a:spLocks noGrp="1"/>
          </p:cNvSpPr>
          <p:nvPr>
            <p:ph type="dt" sz="half" idx="10"/>
          </p:nvPr>
        </p:nvSpPr>
        <p:spPr/>
        <p:txBody>
          <a:bodyPr/>
          <a:lstStyle/>
          <a:p>
            <a:fld id="{21889488-3AFD-5246-BFED-9AC3CA2B2945}" type="datetimeFigureOut">
              <a:rPr lang="en-US" smtClean="0"/>
              <a:t>3/1/24</a:t>
            </a:fld>
            <a:endParaRPr lang="en-US"/>
          </a:p>
        </p:txBody>
      </p:sp>
      <p:sp>
        <p:nvSpPr>
          <p:cNvPr id="6" name="Footer Placeholder 5">
            <a:extLst>
              <a:ext uri="{FF2B5EF4-FFF2-40B4-BE49-F238E27FC236}">
                <a16:creationId xmlns:a16="http://schemas.microsoft.com/office/drawing/2014/main" id="{2CA4FB24-2A10-A43D-09AD-5F9EDE27E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86DE3D-17A4-2FA1-D052-6D1F17A5D561}"/>
              </a:ext>
            </a:extLst>
          </p:cNvPr>
          <p:cNvSpPr>
            <a:spLocks noGrp="1"/>
          </p:cNvSpPr>
          <p:nvPr>
            <p:ph type="sldNum" sz="quarter" idx="12"/>
          </p:nvPr>
        </p:nvSpPr>
        <p:spPr/>
        <p:txBody>
          <a:bodyPr/>
          <a:lstStyle/>
          <a:p>
            <a:fld id="{AFABB920-01C7-3E40-A8FE-FF0AF07D358A}" type="slidenum">
              <a:rPr lang="en-US" smtClean="0"/>
              <a:t>‹#›</a:t>
            </a:fld>
            <a:endParaRPr lang="en-US"/>
          </a:p>
        </p:txBody>
      </p:sp>
    </p:spTree>
    <p:extLst>
      <p:ext uri="{BB962C8B-B14F-4D97-AF65-F5344CB8AC3E}">
        <p14:creationId xmlns:p14="http://schemas.microsoft.com/office/powerpoint/2010/main" val="324181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0F6AD2-C9B5-FC3F-58F7-1A5BC3A30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F168CA-E3A9-DC14-8447-B2223DF985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90B2E-FE9B-85DF-8D08-AF3C2F936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889488-3AFD-5246-BFED-9AC3CA2B2945}" type="datetimeFigureOut">
              <a:rPr lang="en-US" smtClean="0"/>
              <a:t>3/1/24</a:t>
            </a:fld>
            <a:endParaRPr lang="en-US"/>
          </a:p>
        </p:txBody>
      </p:sp>
      <p:sp>
        <p:nvSpPr>
          <p:cNvPr id="5" name="Footer Placeholder 4">
            <a:extLst>
              <a:ext uri="{FF2B5EF4-FFF2-40B4-BE49-F238E27FC236}">
                <a16:creationId xmlns:a16="http://schemas.microsoft.com/office/drawing/2014/main" id="{7C296279-6414-4B5E-1AD6-1A6FF57F5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1E7D960-F4EB-1A00-5000-AAADBF4DB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ABB920-01C7-3E40-A8FE-FF0AF07D358A}" type="slidenum">
              <a:rPr lang="en-US" smtClean="0"/>
              <a:t>‹#›</a:t>
            </a:fld>
            <a:endParaRPr lang="en-US"/>
          </a:p>
        </p:txBody>
      </p:sp>
    </p:spTree>
    <p:extLst>
      <p:ext uri="{BB962C8B-B14F-4D97-AF65-F5344CB8AC3E}">
        <p14:creationId xmlns:p14="http://schemas.microsoft.com/office/powerpoint/2010/main" val="183245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get-started/start-your-journey/hello-world" TargetMode="External"/><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posit.co/products/open-source/rstudio/"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box.com/drive" TargetMode="External"/><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ustinhylee/QSU_RWorkshop" TargetMode="External"/><Relationship Id="rId1" Type="http://schemas.openxmlformats.org/officeDocument/2006/relationships/slideLayout" Target="../slideLayouts/slideLayout6.xml"/><Relationship Id="rId4" Type="http://schemas.openxmlformats.org/officeDocument/2006/relationships/hyperlink" Target="https://docs.github.com/en/get-started/start-your-journey/hello-worl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5A46-4118-5A5C-F153-472E1AF56AEF}"/>
              </a:ext>
            </a:extLst>
          </p:cNvPr>
          <p:cNvSpPr>
            <a:spLocks noGrp="1"/>
          </p:cNvSpPr>
          <p:nvPr>
            <p:ph type="ctrTitle"/>
          </p:nvPr>
        </p:nvSpPr>
        <p:spPr/>
        <p:txBody>
          <a:bodyPr/>
          <a:lstStyle/>
          <a:p>
            <a:r>
              <a:rPr lang="en-US" dirty="0"/>
              <a:t>QSU R Coding Workshop</a:t>
            </a:r>
          </a:p>
        </p:txBody>
      </p:sp>
    </p:spTree>
    <p:extLst>
      <p:ext uri="{BB962C8B-B14F-4D97-AF65-F5344CB8AC3E}">
        <p14:creationId xmlns:p14="http://schemas.microsoft.com/office/powerpoint/2010/main" val="379650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AB56-7E88-CF49-6C33-60AF562CE0DA}"/>
              </a:ext>
            </a:extLst>
          </p:cNvPr>
          <p:cNvSpPr>
            <a:spLocks noGrp="1"/>
          </p:cNvSpPr>
          <p:nvPr>
            <p:ph type="title"/>
          </p:nvPr>
        </p:nvSpPr>
        <p:spPr>
          <a:xfrm>
            <a:off x="262759" y="57188"/>
            <a:ext cx="10515600" cy="1325563"/>
          </a:xfrm>
        </p:spPr>
        <p:txBody>
          <a:bodyPr>
            <a:normAutofit/>
          </a:bodyPr>
          <a:lstStyle/>
          <a:p>
            <a:r>
              <a:rPr lang="en-US" dirty="0"/>
              <a:t>GitHub - </a:t>
            </a:r>
            <a:r>
              <a:rPr lang="en-US" sz="3100" dirty="0">
                <a:hlinkClick r:id="rId2"/>
              </a:rPr>
              <a:t>https://github.com/justinhylee/QSU_RWorkshop</a:t>
            </a:r>
            <a:endParaRPr lang="en-US" sz="3100" dirty="0"/>
          </a:p>
        </p:txBody>
      </p:sp>
      <p:sp>
        <p:nvSpPr>
          <p:cNvPr id="4" name="TextBox 3">
            <a:extLst>
              <a:ext uri="{FF2B5EF4-FFF2-40B4-BE49-F238E27FC236}">
                <a16:creationId xmlns:a16="http://schemas.microsoft.com/office/drawing/2014/main" id="{33A430D9-EECE-1A74-B496-0C56EA38AAD4}"/>
              </a:ext>
            </a:extLst>
          </p:cNvPr>
          <p:cNvSpPr txBox="1"/>
          <p:nvPr/>
        </p:nvSpPr>
        <p:spPr>
          <a:xfrm>
            <a:off x="262759" y="1129291"/>
            <a:ext cx="6365717" cy="923330"/>
          </a:xfrm>
          <a:prstGeom prst="rect">
            <a:avLst/>
          </a:prstGeom>
          <a:noFill/>
        </p:spPr>
        <p:txBody>
          <a:bodyPr wrap="none" rtlCol="0">
            <a:spAutoFit/>
          </a:bodyPr>
          <a:lstStyle/>
          <a:p>
            <a:pPr marL="285750" indent="-285750">
              <a:buFont typeface="Arial" panose="020B0604020202020204" pitchFamily="34" charset="0"/>
              <a:buChar char="•"/>
            </a:pPr>
            <a:r>
              <a:rPr lang="en-US" dirty="0"/>
              <a:t>Good version control for coding</a:t>
            </a:r>
          </a:p>
          <a:p>
            <a:pPr marL="742950" lvl="1" indent="-285750">
              <a:buFont typeface="Arial" panose="020B0604020202020204" pitchFamily="34" charset="0"/>
              <a:buChar char="•"/>
            </a:pPr>
            <a:r>
              <a:rPr lang="en-US" dirty="0"/>
              <a:t>Easily visualize what has changed between documents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FDA70155-F584-4253-422B-501A378A3F6F}"/>
              </a:ext>
            </a:extLst>
          </p:cNvPr>
          <p:cNvSpPr txBox="1"/>
          <p:nvPr/>
        </p:nvSpPr>
        <p:spPr>
          <a:xfrm>
            <a:off x="6470821" y="6154481"/>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Tutorial from GitHub: </a:t>
            </a:r>
            <a:r>
              <a:rPr lang="en-US" dirty="0">
                <a:hlinkClick r:id="rId3"/>
              </a:rPr>
              <a:t>https://docs.github.com/en/get-started/start-your-journey/hello-world</a:t>
            </a:r>
            <a:r>
              <a:rPr lang="en-US" dirty="0"/>
              <a:t> </a:t>
            </a:r>
          </a:p>
        </p:txBody>
      </p:sp>
      <p:pic>
        <p:nvPicPr>
          <p:cNvPr id="5" name="Picture 4" descr="A screenshot of a computer&#10;&#10;Description automatically generated">
            <a:extLst>
              <a:ext uri="{FF2B5EF4-FFF2-40B4-BE49-F238E27FC236}">
                <a16:creationId xmlns:a16="http://schemas.microsoft.com/office/drawing/2014/main" id="{A51E011C-4DEE-B4DC-E1BD-A62D95B4E106}"/>
              </a:ext>
            </a:extLst>
          </p:cNvPr>
          <p:cNvPicPr>
            <a:picLocks noChangeAspect="1"/>
          </p:cNvPicPr>
          <p:nvPr/>
        </p:nvPicPr>
        <p:blipFill>
          <a:blip r:embed="rId4"/>
          <a:stretch>
            <a:fillRect/>
          </a:stretch>
        </p:blipFill>
        <p:spPr>
          <a:xfrm>
            <a:off x="262759" y="2174957"/>
            <a:ext cx="11727424" cy="2829121"/>
          </a:xfrm>
          <a:prstGeom prst="rect">
            <a:avLst/>
          </a:prstGeom>
        </p:spPr>
      </p:pic>
    </p:spTree>
    <p:extLst>
      <p:ext uri="{BB962C8B-B14F-4D97-AF65-F5344CB8AC3E}">
        <p14:creationId xmlns:p14="http://schemas.microsoft.com/office/powerpoint/2010/main" val="331075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FA0-CFAB-DC32-B673-69763A8DA663}"/>
              </a:ext>
            </a:extLst>
          </p:cNvPr>
          <p:cNvSpPr>
            <a:spLocks noGrp="1"/>
          </p:cNvSpPr>
          <p:nvPr>
            <p:ph type="title"/>
          </p:nvPr>
        </p:nvSpPr>
        <p:spPr>
          <a:xfrm>
            <a:off x="186559" y="133898"/>
            <a:ext cx="10515600" cy="1325563"/>
          </a:xfrm>
        </p:spPr>
        <p:txBody>
          <a:bodyPr/>
          <a:lstStyle/>
          <a:p>
            <a:r>
              <a:rPr lang="en-US" dirty="0"/>
              <a:t>GitHub – using the GUI</a:t>
            </a:r>
          </a:p>
        </p:txBody>
      </p:sp>
      <p:pic>
        <p:nvPicPr>
          <p:cNvPr id="4" name="Picture 3" descr="A screenshot of a computer&#10;&#10;Description automatically generated">
            <a:extLst>
              <a:ext uri="{FF2B5EF4-FFF2-40B4-BE49-F238E27FC236}">
                <a16:creationId xmlns:a16="http://schemas.microsoft.com/office/drawing/2014/main" id="{932DFED8-70CF-8CC8-F213-718016C48A1B}"/>
              </a:ext>
            </a:extLst>
          </p:cNvPr>
          <p:cNvPicPr>
            <a:picLocks noChangeAspect="1"/>
          </p:cNvPicPr>
          <p:nvPr/>
        </p:nvPicPr>
        <p:blipFill>
          <a:blip r:embed="rId2"/>
          <a:stretch>
            <a:fillRect/>
          </a:stretch>
        </p:blipFill>
        <p:spPr>
          <a:xfrm>
            <a:off x="2209800" y="1138325"/>
            <a:ext cx="7772400" cy="26928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D1B6035-4D2C-941F-862D-5B1892C95E04}"/>
              </a:ext>
            </a:extLst>
          </p:cNvPr>
          <p:cNvPicPr>
            <a:picLocks noChangeAspect="1"/>
          </p:cNvPicPr>
          <p:nvPr/>
        </p:nvPicPr>
        <p:blipFill>
          <a:blip r:embed="rId3"/>
          <a:stretch>
            <a:fillRect/>
          </a:stretch>
        </p:blipFill>
        <p:spPr>
          <a:xfrm>
            <a:off x="2209800" y="3936044"/>
            <a:ext cx="7772400" cy="2788058"/>
          </a:xfrm>
          <a:prstGeom prst="rect">
            <a:avLst/>
          </a:prstGeom>
        </p:spPr>
      </p:pic>
    </p:spTree>
    <p:extLst>
      <p:ext uri="{BB962C8B-B14F-4D97-AF65-F5344CB8AC3E}">
        <p14:creationId xmlns:p14="http://schemas.microsoft.com/office/powerpoint/2010/main" val="2356954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FA0-CFAB-DC32-B673-69763A8DA663}"/>
              </a:ext>
            </a:extLst>
          </p:cNvPr>
          <p:cNvSpPr>
            <a:spLocks noGrp="1"/>
          </p:cNvSpPr>
          <p:nvPr>
            <p:ph type="title"/>
          </p:nvPr>
        </p:nvSpPr>
        <p:spPr>
          <a:xfrm>
            <a:off x="165538" y="0"/>
            <a:ext cx="10515600" cy="1325563"/>
          </a:xfrm>
        </p:spPr>
        <p:txBody>
          <a:bodyPr/>
          <a:lstStyle/>
          <a:p>
            <a:r>
              <a:rPr lang="en-US" dirty="0"/>
              <a:t>GitHub – using the terminal</a:t>
            </a:r>
          </a:p>
        </p:txBody>
      </p:sp>
      <p:sp>
        <p:nvSpPr>
          <p:cNvPr id="3" name="TextBox 2">
            <a:extLst>
              <a:ext uri="{FF2B5EF4-FFF2-40B4-BE49-F238E27FC236}">
                <a16:creationId xmlns:a16="http://schemas.microsoft.com/office/drawing/2014/main" id="{CABD3173-B955-D731-6D7A-5E02D26999EA}"/>
              </a:ext>
            </a:extLst>
          </p:cNvPr>
          <p:cNvSpPr txBox="1"/>
          <p:nvPr/>
        </p:nvSpPr>
        <p:spPr>
          <a:xfrm>
            <a:off x="252249" y="986687"/>
            <a:ext cx="11225048" cy="5632311"/>
          </a:xfrm>
          <a:prstGeom prst="rect">
            <a:avLst/>
          </a:prstGeom>
          <a:noFill/>
        </p:spPr>
        <p:txBody>
          <a:bodyPr wrap="square" rtlCol="0">
            <a:spAutoFit/>
          </a:bodyPr>
          <a:lstStyle/>
          <a:p>
            <a:r>
              <a:rPr lang="en-US" dirty="0"/>
              <a:t>Quick intro to RStudio: we’ll get more into this in the next Session 2: Basic R – but one of my favorite things they added in the last few years is direct access to the Terminal (</a:t>
            </a:r>
            <a:r>
              <a:rPr lang="en-US" dirty="0" err="1"/>
              <a:t>gitbasics.R</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Cloning repo</a:t>
            </a:r>
          </a:p>
          <a:p>
            <a:pPr lvl="1"/>
            <a:r>
              <a:rPr lang="en-US" dirty="0">
                <a:solidFill>
                  <a:schemeClr val="accent6"/>
                </a:solidFill>
              </a:rPr>
              <a:t>git clone </a:t>
            </a:r>
            <a:r>
              <a:rPr lang="en-US" dirty="0">
                <a:solidFill>
                  <a:schemeClr val="accent6"/>
                </a:solidFill>
                <a:hlinkClick r:id="rId2"/>
              </a:rPr>
              <a:t>https://github.com/justinhylee/QSU_RWorkshop</a:t>
            </a:r>
            <a:endParaRPr lang="en-US" dirty="0">
              <a:solidFill>
                <a:schemeClr val="accent6"/>
              </a:solidFill>
            </a:endParaRPr>
          </a:p>
          <a:p>
            <a:pPr lvl="1"/>
            <a:endParaRPr lang="en-US" dirty="0">
              <a:solidFill>
                <a:schemeClr val="accent6"/>
              </a:solidFill>
            </a:endParaRPr>
          </a:p>
          <a:p>
            <a:pPr marL="285750" indent="-285750">
              <a:buFont typeface="Arial" panose="020B0604020202020204" pitchFamily="34" charset="0"/>
              <a:buChar char="•"/>
            </a:pPr>
            <a:r>
              <a:rPr lang="en-US" dirty="0"/>
              <a:t>Adding files</a:t>
            </a:r>
          </a:p>
          <a:p>
            <a:pPr lvl="1"/>
            <a:r>
              <a:rPr lang="en-US" dirty="0">
                <a:solidFill>
                  <a:schemeClr val="accent6"/>
                </a:solidFill>
              </a:rPr>
              <a:t>git add .</a:t>
            </a:r>
          </a:p>
          <a:p>
            <a:pPr lvl="1"/>
            <a:endParaRPr lang="en-US" dirty="0"/>
          </a:p>
          <a:p>
            <a:pPr marL="285750" indent="-285750">
              <a:buFont typeface="Arial" panose="020B0604020202020204" pitchFamily="34" charset="0"/>
              <a:buChar char="•"/>
            </a:pPr>
            <a:r>
              <a:rPr lang="en-US" dirty="0"/>
              <a:t>Checking status</a:t>
            </a:r>
          </a:p>
          <a:p>
            <a:pPr lvl="1"/>
            <a:r>
              <a:rPr lang="en-US" dirty="0">
                <a:solidFill>
                  <a:schemeClr val="accent6"/>
                </a:solidFill>
              </a:rPr>
              <a:t>git status</a:t>
            </a:r>
          </a:p>
          <a:p>
            <a:pPr lvl="1"/>
            <a:endParaRPr lang="en-US" dirty="0"/>
          </a:p>
          <a:p>
            <a:pPr marL="285750" indent="-285750">
              <a:buFont typeface="Arial" panose="020B0604020202020204" pitchFamily="34" charset="0"/>
              <a:buChar char="•"/>
            </a:pPr>
            <a:r>
              <a:rPr lang="en-US" dirty="0"/>
              <a:t>Committing any changes</a:t>
            </a:r>
          </a:p>
          <a:p>
            <a:pPr lvl="1"/>
            <a:r>
              <a:rPr lang="en-US" dirty="0">
                <a:solidFill>
                  <a:schemeClr val="accent6"/>
                </a:solidFill>
              </a:rPr>
              <a:t>git commit -m '</a:t>
            </a:r>
            <a:r>
              <a:rPr lang="en-US" dirty="0" err="1">
                <a:solidFill>
                  <a:schemeClr val="accent6"/>
                </a:solidFill>
              </a:rPr>
              <a:t>jl</a:t>
            </a:r>
            <a:r>
              <a:rPr lang="en-US" dirty="0">
                <a:solidFill>
                  <a:schemeClr val="accent6"/>
                </a:solidFill>
              </a:rPr>
              <a:t> commit test’</a:t>
            </a:r>
          </a:p>
          <a:p>
            <a:pPr lvl="1"/>
            <a:endParaRPr lang="en-US" dirty="0"/>
          </a:p>
          <a:p>
            <a:pPr marL="285750" indent="-285750">
              <a:buFont typeface="Arial" panose="020B0604020202020204" pitchFamily="34" charset="0"/>
              <a:buChar char="•"/>
            </a:pPr>
            <a:r>
              <a:rPr lang="en-US" dirty="0"/>
              <a:t>Push to repo</a:t>
            </a:r>
          </a:p>
          <a:p>
            <a:pPr lvl="1"/>
            <a:r>
              <a:rPr lang="en-US" dirty="0">
                <a:solidFill>
                  <a:schemeClr val="accent6"/>
                </a:solidFill>
              </a:rPr>
              <a:t>git push</a:t>
            </a:r>
          </a:p>
          <a:p>
            <a:pPr lvl="1"/>
            <a:endParaRPr lang="en-US" dirty="0">
              <a:solidFill>
                <a:schemeClr val="accent6"/>
              </a:solidFill>
            </a:endParaRPr>
          </a:p>
          <a:p>
            <a:pPr marL="285750" indent="-285750">
              <a:buFont typeface="Arial" panose="020B0604020202020204" pitchFamily="34" charset="0"/>
              <a:buChar char="•"/>
            </a:pPr>
            <a:r>
              <a:rPr lang="en-US" dirty="0"/>
              <a:t>Pull from repo</a:t>
            </a:r>
          </a:p>
          <a:p>
            <a:pPr lvl="1"/>
            <a:r>
              <a:rPr lang="en-US" dirty="0">
                <a:solidFill>
                  <a:schemeClr val="accent6"/>
                </a:solidFill>
              </a:rPr>
              <a:t>git pull</a:t>
            </a:r>
          </a:p>
        </p:txBody>
      </p:sp>
    </p:spTree>
    <p:extLst>
      <p:ext uri="{BB962C8B-B14F-4D97-AF65-F5344CB8AC3E}">
        <p14:creationId xmlns:p14="http://schemas.microsoft.com/office/powerpoint/2010/main" val="193984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8770-B687-0AB0-6C12-C77DD4C8CC28}"/>
              </a:ext>
            </a:extLst>
          </p:cNvPr>
          <p:cNvSpPr>
            <a:spLocks noGrp="1"/>
          </p:cNvSpPr>
          <p:nvPr>
            <p:ph type="title"/>
          </p:nvPr>
        </p:nvSpPr>
        <p:spPr>
          <a:xfrm>
            <a:off x="81454" y="0"/>
            <a:ext cx="10515600" cy="1325563"/>
          </a:xfrm>
        </p:spPr>
        <p:txBody>
          <a:bodyPr/>
          <a:lstStyle/>
          <a:p>
            <a:r>
              <a:rPr lang="en-US" dirty="0"/>
              <a:t>R-specific good practices</a:t>
            </a:r>
          </a:p>
        </p:txBody>
      </p:sp>
      <p:sp>
        <p:nvSpPr>
          <p:cNvPr id="9" name="TextBox 8">
            <a:extLst>
              <a:ext uri="{FF2B5EF4-FFF2-40B4-BE49-F238E27FC236}">
                <a16:creationId xmlns:a16="http://schemas.microsoft.com/office/drawing/2014/main" id="{EB4A28D8-8E4B-E53F-ED92-A17676A76903}"/>
              </a:ext>
            </a:extLst>
          </p:cNvPr>
          <p:cNvSpPr txBox="1"/>
          <p:nvPr/>
        </p:nvSpPr>
        <p:spPr>
          <a:xfrm>
            <a:off x="81454" y="1140897"/>
            <a:ext cx="3759747" cy="369332"/>
          </a:xfrm>
          <a:prstGeom prst="rect">
            <a:avLst/>
          </a:prstGeom>
          <a:noFill/>
        </p:spPr>
        <p:txBody>
          <a:bodyPr wrap="none" rtlCol="0">
            <a:spAutoFit/>
          </a:bodyPr>
          <a:lstStyle/>
          <a:p>
            <a:pPr marL="285750" indent="-285750">
              <a:buFont typeface="Arial" panose="020B0604020202020204" pitchFamily="34" charset="0"/>
              <a:buChar char="•"/>
            </a:pPr>
            <a:r>
              <a:rPr lang="en-US" dirty="0"/>
              <a:t>Create separate RStudio projects</a:t>
            </a:r>
          </a:p>
        </p:txBody>
      </p:sp>
      <p:pic>
        <p:nvPicPr>
          <p:cNvPr id="11" name="Picture 10" descr="A screenshot of a project&#10;&#10;Description automatically generated">
            <a:extLst>
              <a:ext uri="{FF2B5EF4-FFF2-40B4-BE49-F238E27FC236}">
                <a16:creationId xmlns:a16="http://schemas.microsoft.com/office/drawing/2014/main" id="{69FC1787-00C0-603F-AF13-9617B3B5F151}"/>
              </a:ext>
            </a:extLst>
          </p:cNvPr>
          <p:cNvPicPr>
            <a:picLocks noChangeAspect="1"/>
          </p:cNvPicPr>
          <p:nvPr/>
        </p:nvPicPr>
        <p:blipFill>
          <a:blip r:embed="rId3"/>
          <a:stretch>
            <a:fillRect/>
          </a:stretch>
        </p:blipFill>
        <p:spPr>
          <a:xfrm>
            <a:off x="81454" y="1782850"/>
            <a:ext cx="5720256" cy="4133182"/>
          </a:xfrm>
          <a:prstGeom prst="rect">
            <a:avLst/>
          </a:prstGeom>
        </p:spPr>
      </p:pic>
      <p:pic>
        <p:nvPicPr>
          <p:cNvPr id="15" name="Picture 14" descr="A screenshot of a software project&#10;&#10;Description automatically generated">
            <a:extLst>
              <a:ext uri="{FF2B5EF4-FFF2-40B4-BE49-F238E27FC236}">
                <a16:creationId xmlns:a16="http://schemas.microsoft.com/office/drawing/2014/main" id="{E3D3B30B-610B-50D5-83D6-B11A6C45051F}"/>
              </a:ext>
            </a:extLst>
          </p:cNvPr>
          <p:cNvPicPr>
            <a:picLocks noChangeAspect="1"/>
          </p:cNvPicPr>
          <p:nvPr/>
        </p:nvPicPr>
        <p:blipFill>
          <a:blip r:embed="rId4"/>
          <a:stretch>
            <a:fillRect/>
          </a:stretch>
        </p:blipFill>
        <p:spPr>
          <a:xfrm>
            <a:off x="6390290" y="1806996"/>
            <a:ext cx="5720256" cy="4109036"/>
          </a:xfrm>
          <a:prstGeom prst="rect">
            <a:avLst/>
          </a:prstGeom>
        </p:spPr>
      </p:pic>
    </p:spTree>
    <p:extLst>
      <p:ext uri="{BB962C8B-B14F-4D97-AF65-F5344CB8AC3E}">
        <p14:creationId xmlns:p14="http://schemas.microsoft.com/office/powerpoint/2010/main" val="401641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8770-B687-0AB0-6C12-C77DD4C8CC28}"/>
              </a:ext>
            </a:extLst>
          </p:cNvPr>
          <p:cNvSpPr>
            <a:spLocks noGrp="1"/>
          </p:cNvSpPr>
          <p:nvPr>
            <p:ph type="title"/>
          </p:nvPr>
        </p:nvSpPr>
        <p:spPr>
          <a:xfrm>
            <a:off x="81454" y="0"/>
            <a:ext cx="10515600" cy="1325563"/>
          </a:xfrm>
        </p:spPr>
        <p:txBody>
          <a:bodyPr/>
          <a:lstStyle/>
          <a:p>
            <a:r>
              <a:rPr lang="en-US" dirty="0"/>
              <a:t>R-specific good practices</a:t>
            </a:r>
          </a:p>
        </p:txBody>
      </p:sp>
      <p:sp>
        <p:nvSpPr>
          <p:cNvPr id="4" name="TextBox 3">
            <a:extLst>
              <a:ext uri="{FF2B5EF4-FFF2-40B4-BE49-F238E27FC236}">
                <a16:creationId xmlns:a16="http://schemas.microsoft.com/office/drawing/2014/main" id="{D46D4CAF-1097-2785-5BEC-B2F4BBABD7A5}"/>
              </a:ext>
            </a:extLst>
          </p:cNvPr>
          <p:cNvSpPr txBox="1"/>
          <p:nvPr/>
        </p:nvSpPr>
        <p:spPr>
          <a:xfrm>
            <a:off x="115614" y="1103587"/>
            <a:ext cx="11834648" cy="1200329"/>
          </a:xfrm>
          <a:prstGeom prst="rect">
            <a:avLst/>
          </a:prstGeom>
          <a:noFill/>
        </p:spPr>
        <p:txBody>
          <a:bodyPr wrap="square" rtlCol="0">
            <a:spAutoFit/>
          </a:bodyPr>
          <a:lstStyle/>
          <a:p>
            <a:r>
              <a:rPr lang="en-US" dirty="0"/>
              <a:t>The problem: if you’ve ever had to go back to a piece of R code you wrote many years ago (or look at someone else’s code) and rerun something…there’s a very good chance some of the R package versions have changed. Usually its not an issue, but sometimes everything just breaks. You can try to guess which version you were using based on when you did it but from experience you’ll never figure it out</a:t>
            </a:r>
          </a:p>
        </p:txBody>
      </p:sp>
      <p:sp>
        <p:nvSpPr>
          <p:cNvPr id="9" name="TextBox 8">
            <a:extLst>
              <a:ext uri="{FF2B5EF4-FFF2-40B4-BE49-F238E27FC236}">
                <a16:creationId xmlns:a16="http://schemas.microsoft.com/office/drawing/2014/main" id="{EB4A28D8-8E4B-E53F-ED92-A17676A76903}"/>
              </a:ext>
            </a:extLst>
          </p:cNvPr>
          <p:cNvSpPr txBox="1"/>
          <p:nvPr/>
        </p:nvSpPr>
        <p:spPr>
          <a:xfrm>
            <a:off x="115614" y="2303916"/>
            <a:ext cx="7288214" cy="923330"/>
          </a:xfrm>
          <a:prstGeom prst="rect">
            <a:avLst/>
          </a:prstGeom>
          <a:noFill/>
        </p:spPr>
        <p:txBody>
          <a:bodyPr wrap="none" rtlCol="0">
            <a:spAutoFit/>
          </a:bodyPr>
          <a:lstStyle/>
          <a:p>
            <a:pPr lvl="1"/>
            <a:endParaRPr lang="en-US" dirty="0"/>
          </a:p>
          <a:p>
            <a:pPr marL="285750" indent="-285750">
              <a:buFont typeface="Arial" panose="020B0604020202020204" pitchFamily="34" charset="0"/>
              <a:buChar char="•"/>
            </a:pPr>
            <a:r>
              <a:rPr lang="en-US" dirty="0"/>
              <a:t>Use “</a:t>
            </a:r>
            <a:r>
              <a:rPr lang="en-US" dirty="0" err="1"/>
              <a:t>renv</a:t>
            </a:r>
            <a:r>
              <a:rPr lang="en-US" dirty="0"/>
              <a:t>” (or “slushy” or “docker”) to freeze your R package versions</a:t>
            </a:r>
          </a:p>
          <a:p>
            <a:pPr marL="742950" lvl="1" indent="-285750">
              <a:buFont typeface="Arial" panose="020B0604020202020204" pitchFamily="34" charset="0"/>
              <a:buChar char="•"/>
            </a:pPr>
            <a:r>
              <a:rPr lang="en-US" dirty="0"/>
              <a:t>https://</a:t>
            </a:r>
            <a:r>
              <a:rPr lang="en-US" dirty="0" err="1"/>
              <a:t>rstudio.github.io</a:t>
            </a:r>
            <a:r>
              <a:rPr lang="en-US" dirty="0"/>
              <a:t>/</a:t>
            </a:r>
            <a:r>
              <a:rPr lang="en-US" dirty="0" err="1"/>
              <a:t>renv</a:t>
            </a:r>
            <a:r>
              <a:rPr lang="en-US" dirty="0"/>
              <a:t>/articles/</a:t>
            </a:r>
            <a:r>
              <a:rPr lang="en-US" dirty="0" err="1"/>
              <a:t>renv.html</a:t>
            </a:r>
            <a:endParaRPr lang="en-US" dirty="0"/>
          </a:p>
        </p:txBody>
      </p:sp>
      <p:pic>
        <p:nvPicPr>
          <p:cNvPr id="1026"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BA55B38A-825D-264E-5B17-AB296DC51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701" y="3429000"/>
            <a:ext cx="5181600"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37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2EE7-3581-6DF5-4EA1-83FF7ECB1585}"/>
              </a:ext>
            </a:extLst>
          </p:cNvPr>
          <p:cNvSpPr>
            <a:spLocks noGrp="1"/>
          </p:cNvSpPr>
          <p:nvPr>
            <p:ph type="title"/>
          </p:nvPr>
        </p:nvSpPr>
        <p:spPr>
          <a:xfrm>
            <a:off x="164960" y="164158"/>
            <a:ext cx="10515600" cy="1325563"/>
          </a:xfrm>
        </p:spPr>
        <p:txBody>
          <a:bodyPr/>
          <a:lstStyle/>
          <a:p>
            <a:r>
              <a:rPr lang="en-US" dirty="0"/>
              <a:t>Tasks for next time</a:t>
            </a:r>
          </a:p>
        </p:txBody>
      </p:sp>
      <p:sp>
        <p:nvSpPr>
          <p:cNvPr id="3" name="TextBox 2">
            <a:extLst>
              <a:ext uri="{FF2B5EF4-FFF2-40B4-BE49-F238E27FC236}">
                <a16:creationId xmlns:a16="http://schemas.microsoft.com/office/drawing/2014/main" id="{DBC4E8DF-37BE-7B8C-508F-1325BF0C8376}"/>
              </a:ext>
            </a:extLst>
          </p:cNvPr>
          <p:cNvSpPr txBox="1"/>
          <p:nvPr/>
        </p:nvSpPr>
        <p:spPr>
          <a:xfrm>
            <a:off x="311499" y="1768510"/>
            <a:ext cx="6655092" cy="2308324"/>
          </a:xfrm>
          <a:prstGeom prst="rect">
            <a:avLst/>
          </a:prstGeom>
          <a:noFill/>
        </p:spPr>
        <p:txBody>
          <a:bodyPr wrap="none" rtlCol="0">
            <a:spAutoFit/>
          </a:bodyPr>
          <a:lstStyle/>
          <a:p>
            <a:pPr marL="285750" indent="-285750">
              <a:buFont typeface="Arial" panose="020B0604020202020204" pitchFamily="34" charset="0"/>
              <a:buChar char="•"/>
            </a:pPr>
            <a:r>
              <a:rPr lang="en-US" dirty="0"/>
              <a:t>Create a directory wherever you want (or clone my </a:t>
            </a:r>
            <a:r>
              <a:rPr lang="en-US" dirty="0" err="1"/>
              <a:t>github</a:t>
            </a:r>
            <a:r>
              <a:rPr lang="en-US" dirty="0"/>
              <a:t> repo)</a:t>
            </a:r>
          </a:p>
          <a:p>
            <a:pPr marL="285750" indent="-285750">
              <a:buFont typeface="Arial" panose="020B0604020202020204" pitchFamily="34" charset="0"/>
              <a:buChar char="•"/>
            </a:pPr>
            <a:r>
              <a:rPr lang="en-US" dirty="0"/>
              <a:t>Install R and RStudio</a:t>
            </a:r>
          </a:p>
          <a:p>
            <a:pPr marL="742950" lvl="1" indent="-285750">
              <a:buFont typeface="Arial" panose="020B0604020202020204" pitchFamily="34" charset="0"/>
              <a:buChar char="•"/>
            </a:pPr>
            <a:r>
              <a:rPr lang="en-US" dirty="0">
                <a:hlinkClick r:id="rId2"/>
              </a:rPr>
              <a:t>https://www.r-project.org/</a:t>
            </a:r>
          </a:p>
          <a:p>
            <a:pPr marL="742950" lvl="1" indent="-285750">
              <a:buFont typeface="Arial" panose="020B0604020202020204" pitchFamily="34" charset="0"/>
              <a:buChar char="•"/>
            </a:pPr>
            <a:r>
              <a:rPr lang="en-US" dirty="0">
                <a:hlinkClick r:id="rId2"/>
              </a:rPr>
              <a:t>https://posit.co/products/open-source/rstudio/</a:t>
            </a:r>
            <a:endParaRPr lang="en-US" dirty="0"/>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5296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8C07C12-5316-9CEA-20C6-C01B686D8FFF}"/>
              </a:ext>
            </a:extLst>
          </p:cNvPr>
          <p:cNvSpPr>
            <a:spLocks noChangeArrowheads="1"/>
          </p:cNvSpPr>
          <p:nvPr/>
        </p:nvSpPr>
        <p:spPr bwMode="auto">
          <a:xfrm>
            <a:off x="3127375" y="31940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12121"/>
                </a:solidFill>
                <a:effectLst/>
                <a:latin typeface="Aptos" panose="020B00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742B3C98-9BF3-45DF-C45A-D139FBCE3A45}"/>
              </a:ext>
            </a:extLst>
          </p:cNvPr>
          <p:cNvGraphicFramePr>
            <a:graphicFrameLocks noGrp="1"/>
          </p:cNvGraphicFramePr>
          <p:nvPr>
            <p:extLst>
              <p:ext uri="{D42A27DB-BD31-4B8C-83A1-F6EECF244321}">
                <p14:modId xmlns:p14="http://schemas.microsoft.com/office/powerpoint/2010/main" val="3584625374"/>
              </p:ext>
            </p:extLst>
          </p:nvPr>
        </p:nvGraphicFramePr>
        <p:xfrm>
          <a:off x="581569" y="635875"/>
          <a:ext cx="10979810" cy="5269904"/>
        </p:xfrm>
        <a:graphic>
          <a:graphicData uri="http://schemas.openxmlformats.org/drawingml/2006/table">
            <a:tbl>
              <a:tblPr firstRow="1" bandRow="1">
                <a:tableStyleId>{9D7B26C5-4107-4FEC-AEDC-1716B250A1EF}</a:tableStyleId>
              </a:tblPr>
              <a:tblGrid>
                <a:gridCol w="5489905">
                  <a:extLst>
                    <a:ext uri="{9D8B030D-6E8A-4147-A177-3AD203B41FA5}">
                      <a16:colId xmlns:a16="http://schemas.microsoft.com/office/drawing/2014/main" val="271552052"/>
                    </a:ext>
                  </a:extLst>
                </a:gridCol>
                <a:gridCol w="5489905">
                  <a:extLst>
                    <a:ext uri="{9D8B030D-6E8A-4147-A177-3AD203B41FA5}">
                      <a16:colId xmlns:a16="http://schemas.microsoft.com/office/drawing/2014/main" val="3443164941"/>
                    </a:ext>
                  </a:extLst>
                </a:gridCol>
              </a:tblGrid>
              <a:tr h="0">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2163037"/>
                  </a:ext>
                </a:extLst>
              </a:tr>
              <a:tr h="563488">
                <a:tc>
                  <a:txBody>
                    <a:bodyPr/>
                    <a:lstStyle/>
                    <a:p>
                      <a:pPr algn="l" fontAlgn="b"/>
                      <a:r>
                        <a:rPr lang="en-US" sz="2000" b="0" i="0" u="none" strike="noStrike" dirty="0">
                          <a:solidFill>
                            <a:srgbClr val="000000"/>
                          </a:solidFill>
                          <a:effectLst/>
                          <a:highlight>
                            <a:srgbClr val="FFFF00"/>
                          </a:highlight>
                          <a:latin typeface="Aptos" panose="020B0004020202020204" pitchFamily="34" charset="0"/>
                        </a:rPr>
                        <a:t>Session 1: Coding Best Practices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highlight>
                            <a:srgbClr val="FFFF00"/>
                          </a:highlight>
                          <a:latin typeface="Aptos" panose="020B0004020202020204" pitchFamily="34" charset="0"/>
                        </a:rPr>
                        <a:t>Friday March 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2184166"/>
                  </a:ext>
                </a:extLst>
              </a:tr>
              <a:tr h="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074045"/>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2: Basic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March 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97401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March 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669923"/>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3: Advanced R</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March 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636552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April 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6141753"/>
                  </a:ext>
                </a:extLst>
              </a:tr>
              <a:tr h="563488">
                <a:tc>
                  <a:txBody>
                    <a:bodyPr/>
                    <a:lstStyle/>
                    <a:p>
                      <a:pPr algn="l" fontAlgn="b"/>
                      <a:r>
                        <a:rPr lang="en-US" sz="2000" b="0" i="0" u="none" strike="noStrike">
                          <a:solidFill>
                            <a:srgbClr val="000000"/>
                          </a:solidFill>
                          <a:effectLst/>
                          <a:latin typeface="Aptos" panose="020B0004020202020204" pitchFamily="34" charset="0"/>
                        </a:rPr>
                        <a:t>Session 4: Quarto/RMarkdown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April 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525827"/>
                  </a:ext>
                </a:extLst>
              </a:tr>
              <a:tr h="563488">
                <a:tc>
                  <a:txBody>
                    <a:bodyPr/>
                    <a:lstStyle/>
                    <a:p>
                      <a:pPr algn="l" fontAlgn="b"/>
                      <a:r>
                        <a:rPr lang="en-US" sz="2000" b="0" i="0" u="none" strike="noStrike">
                          <a:solidFill>
                            <a:srgbClr val="212121"/>
                          </a:solidFill>
                          <a:effectLst/>
                          <a:latin typeface="Aptos" panose="020B0004020202020204" pitchFamily="34" charset="0"/>
                        </a:rPr>
                        <a:t>“Off-week” open conference room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212121"/>
                          </a:solidFill>
                          <a:effectLst/>
                          <a:latin typeface="Aptos" panose="020B0004020202020204" pitchFamily="34" charset="0"/>
                        </a:rPr>
                        <a:t>Friday April 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35856"/>
                  </a:ext>
                </a:extLst>
              </a:tr>
              <a:tr h="563488">
                <a:tc>
                  <a:txBody>
                    <a:bodyPr/>
                    <a:lstStyle/>
                    <a:p>
                      <a:pPr algn="l" fontAlgn="b"/>
                      <a:r>
                        <a:rPr lang="en-US" sz="2000" b="0" i="0" u="none" strike="noStrike" dirty="0">
                          <a:solidFill>
                            <a:srgbClr val="000000"/>
                          </a:solidFill>
                          <a:effectLst/>
                          <a:latin typeface="Aptos" panose="020B0004020202020204" pitchFamily="34" charset="0"/>
                        </a:rPr>
                        <a:t>Session 5: Favorite R packages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Aptos" panose="020B0004020202020204" pitchFamily="34" charset="0"/>
                        </a:rPr>
                        <a:t>Friday April 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8715515"/>
                  </a:ext>
                </a:extLst>
              </a:tr>
            </a:tbl>
          </a:graphicData>
        </a:graphic>
      </p:graphicFrame>
    </p:spTree>
    <p:extLst>
      <p:ext uri="{BB962C8B-B14F-4D97-AF65-F5344CB8AC3E}">
        <p14:creationId xmlns:p14="http://schemas.microsoft.com/office/powerpoint/2010/main" val="112232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C990-CD6E-D022-7569-90C0A34EF5C0}"/>
              </a:ext>
            </a:extLst>
          </p:cNvPr>
          <p:cNvSpPr>
            <a:spLocks noGrp="1"/>
          </p:cNvSpPr>
          <p:nvPr>
            <p:ph type="title"/>
          </p:nvPr>
        </p:nvSpPr>
        <p:spPr/>
        <p:txBody>
          <a:bodyPr/>
          <a:lstStyle/>
          <a:p>
            <a:r>
              <a:rPr lang="en-US" dirty="0"/>
              <a:t>Where/What/How I save files</a:t>
            </a:r>
          </a:p>
        </p:txBody>
      </p:sp>
      <p:graphicFrame>
        <p:nvGraphicFramePr>
          <p:cNvPr id="6" name="Table 5">
            <a:extLst>
              <a:ext uri="{FF2B5EF4-FFF2-40B4-BE49-F238E27FC236}">
                <a16:creationId xmlns:a16="http://schemas.microsoft.com/office/drawing/2014/main" id="{326A8DD2-2631-3FB8-8094-8DFEB8E7CE09}"/>
              </a:ext>
            </a:extLst>
          </p:cNvPr>
          <p:cNvGraphicFramePr>
            <a:graphicFrameLocks noGrp="1"/>
          </p:cNvGraphicFramePr>
          <p:nvPr>
            <p:extLst>
              <p:ext uri="{D42A27DB-BD31-4B8C-83A1-F6EECF244321}">
                <p14:modId xmlns:p14="http://schemas.microsoft.com/office/powerpoint/2010/main" val="3522794860"/>
              </p:ext>
            </p:extLst>
          </p:nvPr>
        </p:nvGraphicFramePr>
        <p:xfrm>
          <a:off x="2249215" y="1690688"/>
          <a:ext cx="7693570" cy="3907026"/>
        </p:xfrm>
        <a:graphic>
          <a:graphicData uri="http://schemas.openxmlformats.org/drawingml/2006/table">
            <a:tbl>
              <a:tblPr>
                <a:tableStyleId>{2D5ABB26-0587-4C30-8999-92F81FD0307C}</a:tableStyleId>
              </a:tblPr>
              <a:tblGrid>
                <a:gridCol w="2441551">
                  <a:extLst>
                    <a:ext uri="{9D8B030D-6E8A-4147-A177-3AD203B41FA5}">
                      <a16:colId xmlns:a16="http://schemas.microsoft.com/office/drawing/2014/main" val="213335057"/>
                    </a:ext>
                  </a:extLst>
                </a:gridCol>
                <a:gridCol w="1750673">
                  <a:extLst>
                    <a:ext uri="{9D8B030D-6E8A-4147-A177-3AD203B41FA5}">
                      <a16:colId xmlns:a16="http://schemas.microsoft.com/office/drawing/2014/main" val="3050593458"/>
                    </a:ext>
                  </a:extLst>
                </a:gridCol>
                <a:gridCol w="1750673">
                  <a:extLst>
                    <a:ext uri="{9D8B030D-6E8A-4147-A177-3AD203B41FA5}">
                      <a16:colId xmlns:a16="http://schemas.microsoft.com/office/drawing/2014/main" val="736478955"/>
                    </a:ext>
                  </a:extLst>
                </a:gridCol>
                <a:gridCol w="1750673">
                  <a:extLst>
                    <a:ext uri="{9D8B030D-6E8A-4147-A177-3AD203B41FA5}">
                      <a16:colId xmlns:a16="http://schemas.microsoft.com/office/drawing/2014/main" val="2373067275"/>
                    </a:ext>
                  </a:extLst>
                </a:gridCol>
              </a:tblGrid>
              <a:tr h="864524">
                <a:tc>
                  <a:txBody>
                    <a:bodyPr/>
                    <a:lstStyle/>
                    <a:p>
                      <a:pPr algn="l"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QSU server</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Box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400" u="none" strike="noStrike">
                          <a:effectLst/>
                        </a:rPr>
                        <a:t>GitHub</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603718"/>
                  </a:ext>
                </a:extLst>
              </a:tr>
              <a:tr h="437818">
                <a:tc>
                  <a:txBody>
                    <a:bodyPr/>
                    <a:lstStyle/>
                    <a:p>
                      <a:pPr algn="l" fontAlgn="b"/>
                      <a:r>
                        <a:rPr lang="en-US" sz="2400" u="none" strike="noStrike" dirty="0">
                          <a:effectLst/>
                        </a:rPr>
                        <a:t>Code</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051594"/>
                  </a:ext>
                </a:extLst>
              </a:tr>
              <a:tr h="437818">
                <a:tc>
                  <a:txBody>
                    <a:bodyPr/>
                    <a:lstStyle/>
                    <a:p>
                      <a:pPr algn="l" fontAlgn="b"/>
                      <a:r>
                        <a:rPr lang="en-US" sz="2400" u="none" strike="noStrike">
                          <a:effectLst/>
                        </a:rPr>
                        <a:t>Data</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626390"/>
                  </a:ext>
                </a:extLst>
              </a:tr>
              <a:tr h="437818">
                <a:tc>
                  <a:txBody>
                    <a:bodyPr/>
                    <a:lstStyle/>
                    <a:p>
                      <a:pPr algn="l" fontAlgn="b"/>
                      <a:r>
                        <a:rPr lang="en-US" sz="2400" u="none" strike="noStrike">
                          <a:effectLst/>
                        </a:rPr>
                        <a:t>   PHI data</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1915665"/>
                  </a:ext>
                </a:extLst>
              </a:tr>
              <a:tr h="864524">
                <a:tc>
                  <a:txBody>
                    <a:bodyPr/>
                    <a:lstStyle/>
                    <a:p>
                      <a:pPr algn="l" fontAlgn="b"/>
                      <a:r>
                        <a:rPr lang="en-US" sz="2400" u="none" strike="noStrike">
                          <a:effectLst/>
                        </a:rPr>
                        <a:t>Other documents</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716079"/>
                  </a:ext>
                </a:extLst>
              </a:tr>
              <a:tr h="864524">
                <a:tc>
                  <a:txBody>
                    <a:bodyPr/>
                    <a:lstStyle/>
                    <a:p>
                      <a:pPr algn="l" fontAlgn="b"/>
                      <a:r>
                        <a:rPr lang="en-US" sz="2400" u="none" strike="noStrike">
                          <a:effectLst/>
                        </a:rPr>
                        <a:t>Version control</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a:effectLst/>
                        </a:rPr>
                        <a:t>x</a:t>
                      </a:r>
                      <a:endParaRPr lang="en-US" sz="24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u="none" strike="noStrike" dirty="0">
                          <a:effectLst/>
                        </a:rPr>
                        <a:t>x</a:t>
                      </a:r>
                      <a:endParaRPr lang="en-US" sz="24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325058"/>
                  </a:ext>
                </a:extLst>
              </a:tr>
            </a:tbl>
          </a:graphicData>
        </a:graphic>
      </p:graphicFrame>
    </p:spTree>
    <p:extLst>
      <p:ext uri="{BB962C8B-B14F-4D97-AF65-F5344CB8AC3E}">
        <p14:creationId xmlns:p14="http://schemas.microsoft.com/office/powerpoint/2010/main" val="419441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How I save files</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1390896"/>
            <a:ext cx="1151539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 usually save after I’ve written a ton of code that I don’t want to lose (and maybe will need to go back to)</a:t>
            </a:r>
          </a:p>
          <a:p>
            <a:endParaRPr lang="en-US" dirty="0"/>
          </a:p>
          <a:p>
            <a:pPr marL="285750" indent="-285750">
              <a:buFont typeface="Arial" panose="020B0604020202020204" pitchFamily="34" charset="0"/>
              <a:buChar char="•"/>
            </a:pPr>
            <a:r>
              <a:rPr lang="en-US" dirty="0"/>
              <a:t>I usually save things as _YYYYMMDD so when the list of files is sorted alphabetically the latest version will sit at the bottom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general I have  a _</a:t>
            </a:r>
            <a:r>
              <a:rPr lang="en-US" dirty="0" err="1"/>
              <a:t>dev.R</a:t>
            </a:r>
            <a:r>
              <a:rPr lang="en-US" dirty="0"/>
              <a:t> file that is my current version then _YYYYMMDD.R are my self-version controlling files and when I’m done with an analysis I’ll drop the _</a:t>
            </a:r>
            <a:r>
              <a:rPr lang="en-US" dirty="0" err="1"/>
              <a:t>dev.R</a:t>
            </a:r>
            <a:r>
              <a:rPr lang="en-US" dirty="0"/>
              <a:t> so its just </a:t>
            </a:r>
            <a:r>
              <a:rPr lang="en-US" dirty="0" err="1"/>
              <a:t>filename.R</a:t>
            </a:r>
            <a:r>
              <a:rPr lang="en-US" dirty="0"/>
              <a:t> or sometimes </a:t>
            </a:r>
            <a:r>
              <a:rPr lang="en-US" dirty="0" err="1"/>
              <a:t>filename_fin.R</a:t>
            </a:r>
            <a:r>
              <a:rPr lang="en-US" dirty="0"/>
              <a:t> if I’m feeling fancy</a:t>
            </a:r>
          </a:p>
          <a:p>
            <a:pPr marL="742950" lvl="1" indent="-285750">
              <a:buFont typeface="Arial" panose="020B0604020202020204" pitchFamily="34" charset="0"/>
              <a:buChar char="•"/>
            </a:pPr>
            <a:endParaRPr lang="en-US" dirty="0"/>
          </a:p>
        </p:txBody>
      </p:sp>
      <p:pic>
        <p:nvPicPr>
          <p:cNvPr id="8" name="Picture 7" descr="A screenshot of a computer&#10;&#10;Description automatically generated">
            <a:extLst>
              <a:ext uri="{FF2B5EF4-FFF2-40B4-BE49-F238E27FC236}">
                <a16:creationId xmlns:a16="http://schemas.microsoft.com/office/drawing/2014/main" id="{3D816388-1F28-DE54-5466-35EA19D97A43}"/>
              </a:ext>
            </a:extLst>
          </p:cNvPr>
          <p:cNvPicPr>
            <a:picLocks noChangeAspect="1"/>
          </p:cNvPicPr>
          <p:nvPr/>
        </p:nvPicPr>
        <p:blipFill>
          <a:blip r:embed="rId2"/>
          <a:stretch>
            <a:fillRect/>
          </a:stretch>
        </p:blipFill>
        <p:spPr>
          <a:xfrm>
            <a:off x="1336783" y="3892136"/>
            <a:ext cx="9201053" cy="2266926"/>
          </a:xfrm>
          <a:prstGeom prst="rect">
            <a:avLst/>
          </a:prstGeom>
        </p:spPr>
      </p:pic>
    </p:spTree>
    <p:extLst>
      <p:ext uri="{BB962C8B-B14F-4D97-AF65-F5344CB8AC3E}">
        <p14:creationId xmlns:p14="http://schemas.microsoft.com/office/powerpoint/2010/main" val="9511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QSU server</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1390895"/>
            <a:ext cx="587966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Actual physical server that lives at SLAC and managed by Jeff Melton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QSU has access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 built-in version control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down…a lot – maybe not so much lately, but it got to a point where Kris made Slack channel dedicated to asking if the server is down: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files go missing. I think Jeff has solved this problem now, but he’s “solved it” before</a:t>
            </a:r>
          </a:p>
          <a:p>
            <a:endParaRPr lang="en-US" dirty="0"/>
          </a:p>
        </p:txBody>
      </p:sp>
      <p:pic>
        <p:nvPicPr>
          <p:cNvPr id="7" name="Picture 6" descr="A screenshot of a chat&#10;&#10;Description automatically generated">
            <a:extLst>
              <a:ext uri="{FF2B5EF4-FFF2-40B4-BE49-F238E27FC236}">
                <a16:creationId xmlns:a16="http://schemas.microsoft.com/office/drawing/2014/main" id="{D03FE183-BED6-E8A2-631A-6D85FA6DD3C4}"/>
              </a:ext>
            </a:extLst>
          </p:cNvPr>
          <p:cNvPicPr>
            <a:picLocks noChangeAspect="1"/>
          </p:cNvPicPr>
          <p:nvPr/>
        </p:nvPicPr>
        <p:blipFill>
          <a:blip r:embed="rId2"/>
          <a:stretch>
            <a:fillRect/>
          </a:stretch>
        </p:blipFill>
        <p:spPr>
          <a:xfrm>
            <a:off x="6212656" y="1133008"/>
            <a:ext cx="5944748" cy="4574109"/>
          </a:xfrm>
          <a:prstGeom prst="rect">
            <a:avLst/>
          </a:prstGeom>
        </p:spPr>
      </p:pic>
    </p:spTree>
    <p:extLst>
      <p:ext uri="{BB962C8B-B14F-4D97-AF65-F5344CB8AC3E}">
        <p14:creationId xmlns:p14="http://schemas.microsoft.com/office/powerpoint/2010/main" val="246628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ECDC-B43B-D3C7-6BAC-C811F265D8CE}"/>
              </a:ext>
            </a:extLst>
          </p:cNvPr>
          <p:cNvSpPr>
            <a:spLocks noGrp="1"/>
          </p:cNvSpPr>
          <p:nvPr>
            <p:ph type="title"/>
          </p:nvPr>
        </p:nvSpPr>
        <p:spPr>
          <a:xfrm>
            <a:off x="375745" y="0"/>
            <a:ext cx="10515600" cy="1325563"/>
          </a:xfrm>
        </p:spPr>
        <p:txBody>
          <a:bodyPr/>
          <a:lstStyle/>
          <a:p>
            <a:r>
              <a:rPr lang="en-US" dirty="0"/>
              <a:t>QSU server</a:t>
            </a:r>
          </a:p>
        </p:txBody>
      </p:sp>
      <p:sp>
        <p:nvSpPr>
          <p:cNvPr id="3" name="TextBox 2">
            <a:extLst>
              <a:ext uri="{FF2B5EF4-FFF2-40B4-BE49-F238E27FC236}">
                <a16:creationId xmlns:a16="http://schemas.microsoft.com/office/drawing/2014/main" id="{07D80748-97C7-5593-737B-5F5AB08054BF}"/>
              </a:ext>
            </a:extLst>
          </p:cNvPr>
          <p:cNvSpPr txBox="1"/>
          <p:nvPr/>
        </p:nvSpPr>
        <p:spPr>
          <a:xfrm>
            <a:off x="298232" y="951761"/>
            <a:ext cx="587966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How to log in – I think everyone already knows this, but can do a quick demo if not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Sometimes we don’t all have access to files saved on the QSU server…</a:t>
            </a:r>
          </a:p>
          <a:p>
            <a:pPr marL="742950" lvl="1" indent="-285750">
              <a:buFont typeface="Arial" panose="020B0604020202020204" pitchFamily="34" charset="0"/>
              <a:buChar char="•"/>
            </a:pPr>
            <a:r>
              <a:rPr lang="en-US" dirty="0"/>
              <a:t>Granting access to everyone (on a mac)</a:t>
            </a:r>
          </a:p>
          <a:p>
            <a:pPr marL="1200150" lvl="2" indent="-285750">
              <a:buFont typeface="Arial" panose="020B0604020202020204" pitchFamily="34" charset="0"/>
              <a:buChar char="•"/>
            </a:pPr>
            <a:r>
              <a:rPr lang="en-US" dirty="0"/>
              <a:t>Go to Get Info for the file, at the bottom change Privilege to Read Only or Read &amp; Write</a:t>
            </a:r>
          </a:p>
          <a:p>
            <a:pPr marL="742950" lvl="1" indent="-285750">
              <a:buFont typeface="Arial" panose="020B0604020202020204" pitchFamily="34" charset="0"/>
              <a:buChar char="•"/>
            </a:pPr>
            <a:r>
              <a:rPr lang="en-US" dirty="0"/>
              <a:t>Or we have to ask Jeff to do it</a:t>
            </a:r>
          </a:p>
        </p:txBody>
      </p:sp>
      <p:pic>
        <p:nvPicPr>
          <p:cNvPr id="10" name="Picture 9" descr="A screenshot of a computer&#10;&#10;Description automatically generated">
            <a:extLst>
              <a:ext uri="{FF2B5EF4-FFF2-40B4-BE49-F238E27FC236}">
                <a16:creationId xmlns:a16="http://schemas.microsoft.com/office/drawing/2014/main" id="{71434EC6-DCDC-57AB-38A9-F6502332E417}"/>
              </a:ext>
            </a:extLst>
          </p:cNvPr>
          <p:cNvPicPr>
            <a:picLocks noChangeAspect="1"/>
          </p:cNvPicPr>
          <p:nvPr/>
        </p:nvPicPr>
        <p:blipFill>
          <a:blip r:embed="rId2"/>
          <a:stretch>
            <a:fillRect/>
          </a:stretch>
        </p:blipFill>
        <p:spPr>
          <a:xfrm>
            <a:off x="7430156" y="977900"/>
            <a:ext cx="3238500" cy="2451100"/>
          </a:xfrm>
          <a:prstGeom prst="rect">
            <a:avLst/>
          </a:prstGeom>
        </p:spPr>
      </p:pic>
    </p:spTree>
    <p:extLst>
      <p:ext uri="{BB962C8B-B14F-4D97-AF65-F5344CB8AC3E}">
        <p14:creationId xmlns:p14="http://schemas.microsoft.com/office/powerpoint/2010/main" val="110756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24B8-1B47-3BD8-CC06-74A7217FB419}"/>
              </a:ext>
            </a:extLst>
          </p:cNvPr>
          <p:cNvSpPr>
            <a:spLocks noGrp="1"/>
          </p:cNvSpPr>
          <p:nvPr>
            <p:ph type="title"/>
          </p:nvPr>
        </p:nvSpPr>
        <p:spPr>
          <a:xfrm>
            <a:off x="124415" y="91856"/>
            <a:ext cx="10515600" cy="1325563"/>
          </a:xfrm>
        </p:spPr>
        <p:txBody>
          <a:bodyPr/>
          <a:lstStyle/>
          <a:p>
            <a:r>
              <a:rPr lang="en-US" dirty="0"/>
              <a:t>Box</a:t>
            </a:r>
          </a:p>
        </p:txBody>
      </p:sp>
      <p:pic>
        <p:nvPicPr>
          <p:cNvPr id="6" name="Picture 5" descr="A screenshot of a video&#10;&#10;Description automatically generated">
            <a:extLst>
              <a:ext uri="{FF2B5EF4-FFF2-40B4-BE49-F238E27FC236}">
                <a16:creationId xmlns:a16="http://schemas.microsoft.com/office/drawing/2014/main" id="{F2C15A05-0797-7C07-7387-73EB114C5194}"/>
              </a:ext>
            </a:extLst>
          </p:cNvPr>
          <p:cNvPicPr>
            <a:picLocks noChangeAspect="1"/>
          </p:cNvPicPr>
          <p:nvPr/>
        </p:nvPicPr>
        <p:blipFill>
          <a:blip r:embed="rId2"/>
          <a:stretch>
            <a:fillRect/>
          </a:stretch>
        </p:blipFill>
        <p:spPr>
          <a:xfrm>
            <a:off x="211917" y="2493102"/>
            <a:ext cx="10428098" cy="1516703"/>
          </a:xfrm>
          <a:prstGeom prst="rect">
            <a:avLst/>
          </a:prstGeom>
        </p:spPr>
      </p:pic>
      <p:pic>
        <p:nvPicPr>
          <p:cNvPr id="8" name="Picture 7" descr="A screenshot of a phone&#10;&#10;Description automatically generated">
            <a:extLst>
              <a:ext uri="{FF2B5EF4-FFF2-40B4-BE49-F238E27FC236}">
                <a16:creationId xmlns:a16="http://schemas.microsoft.com/office/drawing/2014/main" id="{C55C60EB-FE24-3660-3C25-E5DAFF164C83}"/>
              </a:ext>
            </a:extLst>
          </p:cNvPr>
          <p:cNvPicPr>
            <a:picLocks noChangeAspect="1"/>
          </p:cNvPicPr>
          <p:nvPr/>
        </p:nvPicPr>
        <p:blipFill>
          <a:blip r:embed="rId3"/>
          <a:stretch>
            <a:fillRect/>
          </a:stretch>
        </p:blipFill>
        <p:spPr>
          <a:xfrm>
            <a:off x="124415" y="4159356"/>
            <a:ext cx="10428098" cy="2482470"/>
          </a:xfrm>
          <a:prstGeom prst="rect">
            <a:avLst/>
          </a:prstGeom>
        </p:spPr>
      </p:pic>
      <p:sp>
        <p:nvSpPr>
          <p:cNvPr id="9" name="TextBox 8">
            <a:extLst>
              <a:ext uri="{FF2B5EF4-FFF2-40B4-BE49-F238E27FC236}">
                <a16:creationId xmlns:a16="http://schemas.microsoft.com/office/drawing/2014/main" id="{FF0EFB7B-EA40-AC02-E918-0132E93DD357}"/>
              </a:ext>
            </a:extLst>
          </p:cNvPr>
          <p:cNvSpPr txBox="1"/>
          <p:nvPr/>
        </p:nvSpPr>
        <p:spPr>
          <a:xfrm>
            <a:off x="124415" y="987894"/>
            <a:ext cx="108676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Stored in the cloud </a:t>
            </a:r>
          </a:p>
          <a:p>
            <a:pPr marL="285750" indent="-285750">
              <a:buFont typeface="Arial" panose="020B0604020202020204" pitchFamily="34" charset="0"/>
              <a:buChar char="•"/>
            </a:pPr>
            <a:r>
              <a:rPr lang="en-US" dirty="0"/>
              <a:t>Some folders are safe for PHI</a:t>
            </a:r>
          </a:p>
          <a:p>
            <a:pPr marL="285750" indent="-285750">
              <a:buFont typeface="Arial" panose="020B0604020202020204" pitchFamily="34" charset="0"/>
              <a:buChar char="•"/>
            </a:pPr>
            <a:r>
              <a:rPr lang="en-US" dirty="0"/>
              <a:t>Owners of the Box folder can grant access to anyone (within Stanford Medicine)</a:t>
            </a:r>
          </a:p>
          <a:p>
            <a:pPr marL="285750" indent="-285750">
              <a:buFont typeface="Arial" panose="020B0604020202020204" pitchFamily="34" charset="0"/>
              <a:buChar char="•"/>
            </a:pPr>
            <a:r>
              <a:rPr lang="en-US" dirty="0"/>
              <a:t>Version control</a:t>
            </a:r>
          </a:p>
        </p:txBody>
      </p:sp>
    </p:spTree>
    <p:extLst>
      <p:ext uri="{BB962C8B-B14F-4D97-AF65-F5344CB8AC3E}">
        <p14:creationId xmlns:p14="http://schemas.microsoft.com/office/powerpoint/2010/main" val="428967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24B8-1B47-3BD8-CC06-74A7217FB419}"/>
              </a:ext>
            </a:extLst>
          </p:cNvPr>
          <p:cNvSpPr>
            <a:spLocks noGrp="1"/>
          </p:cNvSpPr>
          <p:nvPr>
            <p:ph type="title"/>
          </p:nvPr>
        </p:nvSpPr>
        <p:spPr>
          <a:xfrm>
            <a:off x="124415" y="91856"/>
            <a:ext cx="10515600" cy="1325563"/>
          </a:xfrm>
        </p:spPr>
        <p:txBody>
          <a:bodyPr/>
          <a:lstStyle/>
          <a:p>
            <a:r>
              <a:rPr lang="en-US" dirty="0"/>
              <a:t>Box</a:t>
            </a:r>
          </a:p>
        </p:txBody>
      </p:sp>
      <p:sp>
        <p:nvSpPr>
          <p:cNvPr id="9" name="TextBox 8">
            <a:extLst>
              <a:ext uri="{FF2B5EF4-FFF2-40B4-BE49-F238E27FC236}">
                <a16:creationId xmlns:a16="http://schemas.microsoft.com/office/drawing/2014/main" id="{FF0EFB7B-EA40-AC02-E918-0132E93DD357}"/>
              </a:ext>
            </a:extLst>
          </p:cNvPr>
          <p:cNvSpPr txBox="1"/>
          <p:nvPr/>
        </p:nvSpPr>
        <p:spPr>
          <a:xfrm>
            <a:off x="168166" y="1292773"/>
            <a:ext cx="10867696" cy="369332"/>
          </a:xfrm>
          <a:prstGeom prst="rect">
            <a:avLst/>
          </a:prstGeom>
          <a:noFill/>
        </p:spPr>
        <p:txBody>
          <a:bodyPr wrap="square" rtlCol="0">
            <a:spAutoFit/>
          </a:bodyPr>
          <a:lstStyle/>
          <a:p>
            <a:pPr marL="285750" indent="-285750">
              <a:buFont typeface="Arial" panose="020B0604020202020204" pitchFamily="34" charset="0"/>
              <a:buChar char="•"/>
            </a:pPr>
            <a:r>
              <a:rPr lang="en-US" dirty="0"/>
              <a:t>Open, Edit, Save directly from Box</a:t>
            </a:r>
          </a:p>
        </p:txBody>
      </p:sp>
      <p:pic>
        <p:nvPicPr>
          <p:cNvPr id="4" name="Picture 3" descr="A screenshot of a phone&#10;&#10;Description automatically generated">
            <a:extLst>
              <a:ext uri="{FF2B5EF4-FFF2-40B4-BE49-F238E27FC236}">
                <a16:creationId xmlns:a16="http://schemas.microsoft.com/office/drawing/2014/main" id="{F27A4E15-72EA-E16D-7C7F-AF6501C0C0F1}"/>
              </a:ext>
            </a:extLst>
          </p:cNvPr>
          <p:cNvPicPr>
            <a:picLocks noChangeAspect="1"/>
          </p:cNvPicPr>
          <p:nvPr/>
        </p:nvPicPr>
        <p:blipFill>
          <a:blip r:embed="rId2"/>
          <a:stretch>
            <a:fillRect/>
          </a:stretch>
        </p:blipFill>
        <p:spPr>
          <a:xfrm>
            <a:off x="4231771" y="523762"/>
            <a:ext cx="7035800" cy="2032000"/>
          </a:xfrm>
          <a:prstGeom prst="rect">
            <a:avLst/>
          </a:prstGeom>
        </p:spPr>
      </p:pic>
      <p:sp>
        <p:nvSpPr>
          <p:cNvPr id="7" name="TextBox 6">
            <a:extLst>
              <a:ext uri="{FF2B5EF4-FFF2-40B4-BE49-F238E27FC236}">
                <a16:creationId xmlns:a16="http://schemas.microsoft.com/office/drawing/2014/main" id="{358EB082-30B4-3EC6-5D78-4E94181C552D}"/>
              </a:ext>
            </a:extLst>
          </p:cNvPr>
          <p:cNvSpPr txBox="1"/>
          <p:nvPr/>
        </p:nvSpPr>
        <p:spPr>
          <a:xfrm>
            <a:off x="168166" y="4569411"/>
            <a:ext cx="6159062" cy="1477328"/>
          </a:xfrm>
          <a:prstGeom prst="rect">
            <a:avLst/>
          </a:prstGeom>
          <a:noFill/>
        </p:spPr>
        <p:txBody>
          <a:bodyPr wrap="square">
            <a:spAutoFit/>
          </a:bodyPr>
          <a:lstStyle/>
          <a:p>
            <a:pPr marL="285750" indent="-285750">
              <a:buFont typeface="Arial" panose="020B0604020202020204" pitchFamily="34" charset="0"/>
              <a:buChar char="•"/>
            </a:pPr>
            <a:r>
              <a:rPr lang="en-US" dirty="0"/>
              <a:t>Download Box Drive/Sync (</a:t>
            </a:r>
            <a:r>
              <a:rPr lang="en-US" dirty="0">
                <a:hlinkClick r:id="rId3"/>
              </a:rPr>
              <a:t>https://www.box.com/drive</a:t>
            </a:r>
            <a:r>
              <a:rPr lang="en-US" dirty="0"/>
              <a:t>) – syncs to your computer to have easy access through Finder (mac) then when you save something back here it gets synced to the cloud but doesn’t live on your computer unless you ask it to</a:t>
            </a:r>
          </a:p>
        </p:txBody>
      </p:sp>
      <p:pic>
        <p:nvPicPr>
          <p:cNvPr id="11" name="Picture 10" descr="A screenshot of a computer&#10;&#10;Description automatically generated">
            <a:extLst>
              <a:ext uri="{FF2B5EF4-FFF2-40B4-BE49-F238E27FC236}">
                <a16:creationId xmlns:a16="http://schemas.microsoft.com/office/drawing/2014/main" id="{6F265C20-DB46-0AF0-3F0F-9BC9FB937809}"/>
              </a:ext>
            </a:extLst>
          </p:cNvPr>
          <p:cNvPicPr>
            <a:picLocks noChangeAspect="1"/>
          </p:cNvPicPr>
          <p:nvPr/>
        </p:nvPicPr>
        <p:blipFill>
          <a:blip r:embed="rId4"/>
          <a:stretch>
            <a:fillRect/>
          </a:stretch>
        </p:blipFill>
        <p:spPr>
          <a:xfrm>
            <a:off x="7007335" y="2863022"/>
            <a:ext cx="3371291" cy="3962910"/>
          </a:xfrm>
          <a:prstGeom prst="rect">
            <a:avLst/>
          </a:prstGeom>
        </p:spPr>
      </p:pic>
    </p:spTree>
    <p:extLst>
      <p:ext uri="{BB962C8B-B14F-4D97-AF65-F5344CB8AC3E}">
        <p14:creationId xmlns:p14="http://schemas.microsoft.com/office/powerpoint/2010/main" val="424074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AB56-7E88-CF49-6C33-60AF562CE0DA}"/>
              </a:ext>
            </a:extLst>
          </p:cNvPr>
          <p:cNvSpPr>
            <a:spLocks noGrp="1"/>
          </p:cNvSpPr>
          <p:nvPr>
            <p:ph type="title"/>
          </p:nvPr>
        </p:nvSpPr>
        <p:spPr>
          <a:xfrm>
            <a:off x="262759" y="57188"/>
            <a:ext cx="10515600" cy="1325563"/>
          </a:xfrm>
        </p:spPr>
        <p:txBody>
          <a:bodyPr>
            <a:normAutofit/>
          </a:bodyPr>
          <a:lstStyle/>
          <a:p>
            <a:r>
              <a:rPr lang="en-US" dirty="0"/>
              <a:t>GitHub - </a:t>
            </a:r>
            <a:r>
              <a:rPr lang="en-US" sz="3100" dirty="0">
                <a:hlinkClick r:id="rId2"/>
              </a:rPr>
              <a:t>https://github.com/justinhylee/QSU_RWorkshop</a:t>
            </a:r>
            <a:endParaRPr lang="en-US" sz="3100" dirty="0"/>
          </a:p>
        </p:txBody>
      </p:sp>
      <p:sp>
        <p:nvSpPr>
          <p:cNvPr id="4" name="TextBox 3">
            <a:extLst>
              <a:ext uri="{FF2B5EF4-FFF2-40B4-BE49-F238E27FC236}">
                <a16:creationId xmlns:a16="http://schemas.microsoft.com/office/drawing/2014/main" id="{33A430D9-EECE-1A74-B496-0C56EA38AAD4}"/>
              </a:ext>
            </a:extLst>
          </p:cNvPr>
          <p:cNvSpPr txBox="1"/>
          <p:nvPr/>
        </p:nvSpPr>
        <p:spPr>
          <a:xfrm>
            <a:off x="262759" y="1129291"/>
            <a:ext cx="7501477" cy="1754326"/>
          </a:xfrm>
          <a:prstGeom prst="rect">
            <a:avLst/>
          </a:prstGeom>
          <a:noFill/>
        </p:spPr>
        <p:txBody>
          <a:bodyPr wrap="none" rtlCol="0">
            <a:spAutoFit/>
          </a:bodyPr>
          <a:lstStyle/>
          <a:p>
            <a:pPr marL="285750" indent="-285750">
              <a:buFont typeface="Arial" panose="020B0604020202020204" pitchFamily="34" charset="0"/>
              <a:buChar char="•"/>
            </a:pPr>
            <a:r>
              <a:rPr lang="en-US" dirty="0"/>
              <a:t>GitHub can be its own workshop all together so just covering the basics</a:t>
            </a:r>
          </a:p>
          <a:p>
            <a:endParaRPr lang="en-US" dirty="0"/>
          </a:p>
          <a:p>
            <a:pPr marL="285750" indent="-285750">
              <a:buFont typeface="Arial" panose="020B0604020202020204" pitchFamily="34" charset="0"/>
              <a:buChar char="•"/>
            </a:pPr>
            <a:r>
              <a:rPr lang="en-US" dirty="0"/>
              <a:t>Good version control for coding</a:t>
            </a:r>
          </a:p>
          <a:p>
            <a:pPr marL="742950" lvl="1" indent="-285750">
              <a:buFont typeface="Arial" panose="020B0604020202020204" pitchFamily="34" charset="0"/>
              <a:buChar char="•"/>
            </a:pPr>
            <a:r>
              <a:rPr lang="en-US" dirty="0"/>
              <a:t>Easily visualize what has changed between documents</a:t>
            </a:r>
          </a:p>
          <a:p>
            <a:pPr marL="285750" indent="-285750">
              <a:buFont typeface="Arial" panose="020B0604020202020204" pitchFamily="34" charset="0"/>
              <a:buChar char="•"/>
            </a:pPr>
            <a:r>
              <a:rPr lang="en-US" dirty="0"/>
              <a:t>Allows multiple branches in the same repository</a:t>
            </a:r>
          </a:p>
          <a:p>
            <a:pPr marL="285750" indent="-285750">
              <a:buFont typeface="Arial" panose="020B0604020202020204" pitchFamily="34" charset="0"/>
              <a:buChar char="•"/>
            </a:pPr>
            <a:endParaRPr lang="en-US" dirty="0"/>
          </a:p>
        </p:txBody>
      </p:sp>
      <p:pic>
        <p:nvPicPr>
          <p:cNvPr id="6" name="Picture 5" descr="A screenshot of a web page&#10;&#10;Description automatically generated">
            <a:extLst>
              <a:ext uri="{FF2B5EF4-FFF2-40B4-BE49-F238E27FC236}">
                <a16:creationId xmlns:a16="http://schemas.microsoft.com/office/drawing/2014/main" id="{59F77ED1-FA09-26B9-755F-221BDBDBA946}"/>
              </a:ext>
            </a:extLst>
          </p:cNvPr>
          <p:cNvPicPr>
            <a:picLocks noChangeAspect="1"/>
          </p:cNvPicPr>
          <p:nvPr/>
        </p:nvPicPr>
        <p:blipFill>
          <a:blip r:embed="rId3"/>
          <a:stretch>
            <a:fillRect/>
          </a:stretch>
        </p:blipFill>
        <p:spPr>
          <a:xfrm>
            <a:off x="367863" y="2926180"/>
            <a:ext cx="7772400" cy="3462738"/>
          </a:xfrm>
          <a:prstGeom prst="rect">
            <a:avLst/>
          </a:prstGeom>
        </p:spPr>
      </p:pic>
      <p:sp>
        <p:nvSpPr>
          <p:cNvPr id="8" name="TextBox 7">
            <a:extLst>
              <a:ext uri="{FF2B5EF4-FFF2-40B4-BE49-F238E27FC236}">
                <a16:creationId xmlns:a16="http://schemas.microsoft.com/office/drawing/2014/main" id="{FDA70155-F584-4253-422B-501A378A3F6F}"/>
              </a:ext>
            </a:extLst>
          </p:cNvPr>
          <p:cNvSpPr txBox="1"/>
          <p:nvPr/>
        </p:nvSpPr>
        <p:spPr>
          <a:xfrm>
            <a:off x="6470821" y="6154481"/>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Tutorial from GitHub: </a:t>
            </a:r>
            <a:r>
              <a:rPr lang="en-US" dirty="0">
                <a:hlinkClick r:id="rId4"/>
              </a:rPr>
              <a:t>https://docs.github.com/en/get-started/start-your-journey/hello-world</a:t>
            </a:r>
            <a:r>
              <a:rPr lang="en-US" dirty="0"/>
              <a:t> </a:t>
            </a:r>
          </a:p>
        </p:txBody>
      </p:sp>
    </p:spTree>
    <p:extLst>
      <p:ext uri="{BB962C8B-B14F-4D97-AF65-F5344CB8AC3E}">
        <p14:creationId xmlns:p14="http://schemas.microsoft.com/office/powerpoint/2010/main" val="217297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496</TotalTime>
  <Words>1045</Words>
  <Application>Microsoft Macintosh PowerPoint</Application>
  <PresentationFormat>Widescreen</PresentationFormat>
  <Paragraphs>127</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Aptos Narrow</vt:lpstr>
      <vt:lpstr>Arial</vt:lpstr>
      <vt:lpstr>Office Theme</vt:lpstr>
      <vt:lpstr>QSU R Coding Workshop</vt:lpstr>
      <vt:lpstr>PowerPoint Presentation</vt:lpstr>
      <vt:lpstr>Where/What/How I save files</vt:lpstr>
      <vt:lpstr>How I save files</vt:lpstr>
      <vt:lpstr>QSU server</vt:lpstr>
      <vt:lpstr>QSU server</vt:lpstr>
      <vt:lpstr>Box</vt:lpstr>
      <vt:lpstr>Box</vt:lpstr>
      <vt:lpstr>GitHub - https://github.com/justinhylee/QSU_RWorkshop</vt:lpstr>
      <vt:lpstr>GitHub - https://github.com/justinhylee/QSU_RWorkshop</vt:lpstr>
      <vt:lpstr>GitHub – using the GUI</vt:lpstr>
      <vt:lpstr>GitHub – using the terminal</vt:lpstr>
      <vt:lpstr>R-specific good practices</vt:lpstr>
      <vt:lpstr>R-specific good practices</vt:lpstr>
      <vt:lpstr>Tasks for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QSU R Coding Workshop</dc:title>
  <dc:creator>Justin Lee</dc:creator>
  <cp:lastModifiedBy>Justin Lee</cp:lastModifiedBy>
  <cp:revision>3</cp:revision>
  <dcterms:created xsi:type="dcterms:W3CDTF">2024-02-29T16:41:57Z</dcterms:created>
  <dcterms:modified xsi:type="dcterms:W3CDTF">2024-03-01T17:51:08Z</dcterms:modified>
</cp:coreProperties>
</file>