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144000"/>
  <p:embeddedFontLst>
    <p:embeddedFont>
      <p:font typeface="PT Sans Narrow"/>
      <p:regular r:id="rId66"/>
      <p:bold r:id="rId67"/>
    </p:embeddedFont>
    <p:embeddedFont>
      <p:font typeface="Helvetica Neue"/>
      <p:regular r:id="rId68"/>
      <p:bold r:id="rId69"/>
      <p:italic r:id="rId70"/>
      <p:boldItalic r:id="rId71"/>
    </p:embeddedFont>
    <p:embeddedFont>
      <p:font typeface="Open Sans"/>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669F4F5-8123-4C05-B897-7461F6538935}">
  <a:tblStyle styleId="{F669F4F5-8123-4C05-B897-7461F6538935}" styleName="Table_0">
    <a:wholeTbl>
      <a:tcTxStyle/>
      <a:tcStyle>
        <a:tcBdr>
          <a:left>
            <a:ln cap="flat" cmpd="sng" w="6350">
              <a:solidFill>
                <a:srgbClr val="000000"/>
              </a:solidFill>
              <a:prstDash val="solid"/>
              <a:round/>
              <a:headEnd len="med" w="med" type="none"/>
              <a:tailEnd len="med" w="med" type="none"/>
            </a:ln>
          </a:left>
          <a:right>
            <a:ln cap="flat" cmpd="sng" w="6350">
              <a:solidFill>
                <a:srgbClr val="000000"/>
              </a:solidFill>
              <a:prstDash val="solid"/>
              <a:round/>
              <a:headEnd len="med" w="med" type="none"/>
              <a:tailEnd len="med" w="med" type="none"/>
            </a:ln>
          </a:right>
          <a:top>
            <a:ln cap="flat" cmpd="sng" w="6350">
              <a:solidFill>
                <a:srgbClr val="000000"/>
              </a:solidFill>
              <a:prstDash val="solid"/>
              <a:round/>
              <a:headEnd len="med" w="med" type="none"/>
              <a:tailEnd len="med" w="med" type="none"/>
            </a:ln>
          </a:top>
          <a:bottom>
            <a:ln cap="flat" cmpd="sng" w="6350">
              <a:solidFill>
                <a:srgbClr val="000000"/>
              </a:solidFill>
              <a:prstDash val="solid"/>
              <a:round/>
              <a:headEnd len="med" w="med" type="none"/>
              <a:tailEnd len="med" w="med" type="none"/>
            </a:ln>
          </a:bottom>
          <a:insideH>
            <a:ln cap="flat" cmpd="sng" w="6350">
              <a:solidFill>
                <a:srgbClr val="000000"/>
              </a:solidFill>
              <a:prstDash val="solid"/>
              <a:round/>
              <a:headEnd len="med" w="med" type="none"/>
              <a:tailEnd len="med" w="med" type="none"/>
            </a:ln>
          </a:insideH>
          <a:insideV>
            <a:ln cap="flat" cmpd="sng" w="6350">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penSans-bold.fntdata"/><Relationship Id="rId72" Type="http://schemas.openxmlformats.org/officeDocument/2006/relationships/font" Target="fonts/OpenSans-regular.fntdata"/><Relationship Id="rId31" Type="http://schemas.openxmlformats.org/officeDocument/2006/relationships/slide" Target="slides/slide26.xml"/><Relationship Id="rId75" Type="http://schemas.openxmlformats.org/officeDocument/2006/relationships/font" Target="fonts/OpenSans-boldItalic.fntdata"/><Relationship Id="rId30" Type="http://schemas.openxmlformats.org/officeDocument/2006/relationships/slide" Target="slides/slide25.xml"/><Relationship Id="rId74" Type="http://schemas.openxmlformats.org/officeDocument/2006/relationships/font" Target="fonts/OpenSans-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HelveticaNeue-boldItalic.fntdata"/><Relationship Id="rId70" Type="http://schemas.openxmlformats.org/officeDocument/2006/relationships/font" Target="fonts/HelveticaNeue-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PTSansNarrow-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HelveticaNeue-regular.fntdata"/><Relationship Id="rId23" Type="http://schemas.openxmlformats.org/officeDocument/2006/relationships/slide" Target="slides/slide18.xml"/><Relationship Id="rId67" Type="http://schemas.openxmlformats.org/officeDocument/2006/relationships/font" Target="fonts/PTSansNarrow-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HelveticaNeue-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python.org/downloads/windows/" TargetMode="External"/><Relationship Id="rId4" Type="http://schemas.openxmlformats.org/officeDocument/2006/relationships/hyperlink" Target="https://www.python.org/download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0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0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test.pyzo.org/downloads.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0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GB"/>
              <a:t>Pre-GGital world</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GB"/>
              <a:t>Self-Study Sem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Data Types - List</a:t>
            </a:r>
          </a:p>
        </p:txBody>
      </p:sp>
      <p:sp>
        <p:nvSpPr>
          <p:cNvPr id="121" name="Shape 121"/>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lnSpc>
                <a:spcPct val="100000"/>
              </a:lnSpc>
              <a:spcBef>
                <a:spcPts val="0"/>
              </a:spcBef>
              <a:spcAft>
                <a:spcPts val="600"/>
              </a:spcAft>
              <a:buChar char="●"/>
            </a:pPr>
            <a:r>
              <a:rPr lang="en-GB"/>
              <a:t>Separated by commas and enclosed by square brackets []. </a:t>
            </a:r>
          </a:p>
          <a:p>
            <a:pPr indent="-228600" lvl="0" marL="457200" rtl="0">
              <a:lnSpc>
                <a:spcPct val="100000"/>
              </a:lnSpc>
              <a:spcBef>
                <a:spcPts val="0"/>
              </a:spcBef>
              <a:spcAft>
                <a:spcPts val="600"/>
              </a:spcAft>
              <a:buChar char="●"/>
            </a:pPr>
            <a:r>
              <a:rPr lang="en-GB"/>
              <a:t>Can hold different data types. </a:t>
            </a:r>
          </a:p>
          <a:p>
            <a:pPr indent="-228600" lvl="0" marL="457200" rtl="0">
              <a:lnSpc>
                <a:spcPct val="100000"/>
              </a:lnSpc>
              <a:spcBef>
                <a:spcPts val="0"/>
              </a:spcBef>
              <a:spcAft>
                <a:spcPts val="600"/>
              </a:spcAft>
              <a:buChar char="●"/>
            </a:pPr>
            <a:r>
              <a:rPr lang="en-GB"/>
              <a:t>Index starts at 0. </a:t>
            </a:r>
          </a:p>
          <a:p>
            <a:pPr indent="-228600" lvl="0" marL="457200" rtl="0">
              <a:lnSpc>
                <a:spcPct val="100000"/>
              </a:lnSpc>
              <a:spcBef>
                <a:spcPts val="0"/>
              </a:spcBef>
              <a:spcAft>
                <a:spcPts val="600"/>
              </a:spcAft>
              <a:buChar char="●"/>
            </a:pPr>
            <a:r>
              <a:rPr lang="en-GB"/>
              <a:t>Mutable.</a:t>
            </a:r>
            <a:r>
              <a:rPr lang="en-GB" sz="1200">
                <a:solidFill>
                  <a:srgbClr val="000000"/>
                </a:solidFill>
                <a:latin typeface="Calibri"/>
                <a:ea typeface="Calibri"/>
                <a:cs typeface="Calibri"/>
                <a:sym typeface="Calibri"/>
              </a:rPr>
              <a:t> </a:t>
            </a:r>
          </a:p>
          <a:p>
            <a:pPr lvl="0" rtl="0">
              <a:lnSpc>
                <a:spcPct val="100000"/>
              </a:lnSpc>
              <a:spcBef>
                <a:spcPts val="0"/>
              </a:spcBef>
              <a:spcAft>
                <a:spcPts val="600"/>
              </a:spcAft>
              <a:buNone/>
            </a:pPr>
            <a:r>
              <a:t/>
            </a:r>
            <a:endParaRPr sz="1200">
              <a:solidFill>
                <a:srgbClr val="000000"/>
              </a:solidFill>
              <a:latin typeface="Calibri"/>
              <a:ea typeface="Calibri"/>
              <a:cs typeface="Calibri"/>
              <a:sym typeface="Calibri"/>
            </a:endParaRPr>
          </a:p>
          <a:p>
            <a:pPr lvl="0">
              <a:lnSpc>
                <a:spcPct val="100000"/>
              </a:lnSpc>
              <a:spcBef>
                <a:spcPts val="0"/>
              </a:spcBef>
              <a:spcAft>
                <a:spcPts val="600"/>
              </a:spcAft>
              <a:buNone/>
            </a:pPr>
            <a:r>
              <a:rPr lang="en-GB"/>
              <a:t>e.g. list = [‘abcd’, 123, 4.47, “john”]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Data Types - Tuples</a:t>
            </a:r>
          </a:p>
        </p:txBody>
      </p:sp>
      <p:sp>
        <p:nvSpPr>
          <p:cNvPr id="127" name="Shape 127"/>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GB"/>
              <a:t>Similar to list but enclosed in parentheses () and are immutable.</a:t>
            </a:r>
          </a:p>
          <a:p>
            <a:pPr indent="0" lvl="0" marL="0" marR="0" rtl="0" algn="l">
              <a:lnSpc>
                <a:spcPct val="115000"/>
              </a:lnSpc>
              <a:spcBef>
                <a:spcPts val="0"/>
              </a:spcBef>
              <a:spcAft>
                <a:spcPts val="1600"/>
              </a:spcAft>
              <a:buNone/>
            </a:pPr>
            <a:r>
              <a:rPr lang="en-GB"/>
              <a:t>	</a:t>
            </a:r>
            <a:r>
              <a:rPr lang="en-GB"/>
              <a:t>t</a:t>
            </a:r>
            <a:r>
              <a:rPr lang="en-GB"/>
              <a:t>uple = (“abcd”, 2.11, “john”)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Data Types - Dictionary</a:t>
            </a:r>
          </a:p>
        </p:txBody>
      </p:sp>
      <p:sp>
        <p:nvSpPr>
          <p:cNvPr id="133" name="Shape 13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Consists of key-value pairs</a:t>
            </a:r>
          </a:p>
          <a:p>
            <a:pPr lvl="0">
              <a:spcBef>
                <a:spcPts val="0"/>
              </a:spcBef>
              <a:buNone/>
            </a:pPr>
            <a:r>
              <a:rPr lang="en-GB"/>
              <a:t>“Associative array”</a:t>
            </a:r>
          </a:p>
          <a:p>
            <a:pPr lvl="0">
              <a:lnSpc>
                <a:spcPct val="100000"/>
              </a:lnSpc>
              <a:spcBef>
                <a:spcPts val="0"/>
              </a:spcBef>
              <a:spcAft>
                <a:spcPts val="0"/>
              </a:spcAft>
              <a:buNone/>
            </a:pPr>
            <a:r>
              <a:rPr lang="en-GB" sz="1200">
                <a:solidFill>
                  <a:srgbClr val="000000"/>
                </a:solidFill>
                <a:latin typeface="Calibri"/>
                <a:ea typeface="Calibri"/>
                <a:cs typeface="Calibri"/>
                <a:sym typeface="Calibri"/>
              </a:rPr>
              <a:t> 	</a:t>
            </a:r>
            <a:r>
              <a:rPr lang="en-GB"/>
              <a:t>dict = { ‘Name’ : ‘Angela merkel’,</a:t>
            </a:r>
          </a:p>
          <a:p>
            <a:pPr lvl="0">
              <a:lnSpc>
                <a:spcPct val="100000"/>
              </a:lnSpc>
              <a:spcBef>
                <a:spcPts val="0"/>
              </a:spcBef>
              <a:spcAft>
                <a:spcPts val="0"/>
              </a:spcAft>
              <a:buNone/>
            </a:pPr>
            <a:r>
              <a:rPr lang="en-GB"/>
              <a:t>		      ‘Country’ : ‘Germany’,</a:t>
            </a:r>
          </a:p>
          <a:p>
            <a:pPr lvl="0">
              <a:lnSpc>
                <a:spcPct val="100000"/>
              </a:lnSpc>
              <a:spcBef>
                <a:spcPts val="0"/>
              </a:spcBef>
              <a:spcAft>
                <a:spcPts val="0"/>
              </a:spcAft>
              <a:buNone/>
            </a:pPr>
            <a:r>
              <a:rPr lang="en-GB"/>
              <a:t>	       	      ‘Profession’ : ‘Chancellor’,</a:t>
            </a:r>
          </a:p>
          <a:p>
            <a:pPr lvl="0" rtl="0">
              <a:lnSpc>
                <a:spcPct val="100000"/>
              </a:lnSpc>
              <a:spcBef>
                <a:spcPts val="0"/>
              </a:spcBef>
              <a:spcAft>
                <a:spcPts val="600"/>
              </a:spcAft>
              <a:buNone/>
            </a:pPr>
            <a:r>
              <a:rPr lang="en-GB"/>
              <a:t>	      	      ‘Age’ : 60 }</a:t>
            </a:r>
          </a:p>
          <a:p>
            <a:pPr lvl="0" rtl="0">
              <a:lnSpc>
                <a:spcPct val="100000"/>
              </a:lnSpc>
              <a:spcBef>
                <a:spcPts val="0"/>
              </a:spcBef>
              <a:spcAft>
                <a:spcPts val="600"/>
              </a:spcAft>
              <a:buNone/>
            </a:pPr>
            <a:r>
              <a:t/>
            </a:r>
            <a:endParaRPr/>
          </a:p>
          <a:p>
            <a:pPr lvl="0">
              <a:lnSpc>
                <a:spcPct val="100000"/>
              </a:lnSpc>
              <a:spcBef>
                <a:spcPts val="0"/>
              </a:spcBef>
              <a:spcAft>
                <a:spcPts val="600"/>
              </a:spcAft>
              <a:buNone/>
            </a:pPr>
            <a:r>
              <a:rPr lang="en-GB"/>
              <a:t>https://docs.python.org/2/tutorial/datastructures.html#dictionaries</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235500" y="-12175"/>
            <a:ext cx="8520600" cy="707400"/>
          </a:xfrm>
          <a:prstGeom prst="rect">
            <a:avLst/>
          </a:prstGeom>
        </p:spPr>
        <p:txBody>
          <a:bodyPr anchorCtr="0" anchor="t" bIns="91425" lIns="91425" rIns="91425" tIns="91425">
            <a:noAutofit/>
          </a:bodyPr>
          <a:lstStyle/>
          <a:p>
            <a:pPr lvl="0">
              <a:spcBef>
                <a:spcPts val="0"/>
              </a:spcBef>
              <a:buNone/>
            </a:pPr>
            <a:r>
              <a:rPr lang="en-GB"/>
              <a:t>Operators</a:t>
            </a:r>
          </a:p>
        </p:txBody>
      </p:sp>
      <p:sp>
        <p:nvSpPr>
          <p:cNvPr id="139" name="Shape 139"/>
          <p:cNvSpPr txBox="1"/>
          <p:nvPr>
            <p:ph idx="1" type="body"/>
          </p:nvPr>
        </p:nvSpPr>
        <p:spPr>
          <a:xfrm>
            <a:off x="311700" y="656725"/>
            <a:ext cx="3498900" cy="1848600"/>
          </a:xfrm>
          <a:prstGeom prst="rect">
            <a:avLst/>
          </a:prstGeom>
        </p:spPr>
        <p:txBody>
          <a:bodyPr anchorCtr="0" anchor="t" bIns="91425" lIns="91425" rIns="91425" tIns="91425">
            <a:noAutofit/>
          </a:bodyPr>
          <a:lstStyle/>
          <a:p>
            <a:pPr lvl="0">
              <a:spcBef>
                <a:spcPts val="0"/>
              </a:spcBef>
              <a:buNone/>
            </a:pPr>
            <a:r>
              <a:rPr lang="en-GB"/>
              <a:t>Arithmetic </a:t>
            </a:r>
          </a:p>
          <a:p>
            <a:pPr lvl="0">
              <a:spcBef>
                <a:spcPts val="0"/>
              </a:spcBef>
              <a:buNone/>
            </a:pPr>
            <a:r>
              <a:t/>
            </a:r>
            <a:endParaRPr/>
          </a:p>
        </p:txBody>
      </p:sp>
      <p:graphicFrame>
        <p:nvGraphicFramePr>
          <p:cNvPr id="140" name="Shape 140"/>
          <p:cNvGraphicFramePr/>
          <p:nvPr/>
        </p:nvGraphicFramePr>
        <p:xfrm>
          <a:off x="311700" y="1057575"/>
          <a:ext cx="3000000" cy="3000000"/>
        </p:xfrm>
        <a:graphic>
          <a:graphicData uri="http://schemas.openxmlformats.org/drawingml/2006/table">
            <a:tbl>
              <a:tblPr bandRow="1">
                <a:noFill/>
                <a:tableStyleId>{F669F4F5-8123-4C05-B897-7461F6538935}</a:tableStyleId>
              </a:tblPr>
              <a:tblGrid>
                <a:gridCol w="807075"/>
                <a:gridCol w="2691775"/>
              </a:tblGrid>
              <a:tr h="12700">
                <a:tc>
                  <a:txBody>
                    <a:bodyPr>
                      <a:noAutofit/>
                    </a:bodyPr>
                    <a:lstStyle/>
                    <a:p>
                      <a:pPr lvl="0" rtl="0">
                        <a:spcBef>
                          <a:spcPts val="0"/>
                        </a:spcBef>
                        <a:buNone/>
                      </a:pPr>
                      <a:r>
                        <a:rPr lang="en-GB" sz="1200">
                          <a:latin typeface="Calibri"/>
                          <a:ea typeface="Calibri"/>
                          <a:cs typeface="Calibri"/>
                          <a:sym typeface="Calibri"/>
                        </a:rPr>
                        <a:t>+</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Addition</a:t>
                      </a:r>
                    </a:p>
                  </a:txBody>
                  <a:tcPr marT="0" marB="0" marR="73025" marL="73025"/>
                </a:tc>
              </a:tr>
              <a:tr h="12700">
                <a:tc>
                  <a:txBody>
                    <a:bodyPr>
                      <a:noAutofit/>
                    </a:bodyPr>
                    <a:lstStyle/>
                    <a:p>
                      <a:pPr lvl="0" rtl="0">
                        <a:spcBef>
                          <a:spcPts val="0"/>
                        </a:spcBef>
                        <a:buNone/>
                      </a:pPr>
                      <a:r>
                        <a:rPr lang="en-GB" sz="1200">
                          <a:latin typeface="Calibri"/>
                          <a:ea typeface="Calibri"/>
                          <a:cs typeface="Calibri"/>
                          <a:sym typeface="Calibri"/>
                        </a:rPr>
                        <a:t>-</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Subtraction</a:t>
                      </a:r>
                    </a:p>
                  </a:txBody>
                  <a:tcPr marT="0" marB="0" marR="73025" marL="73025"/>
                </a:tc>
              </a:tr>
              <a:tr h="12700">
                <a:tc>
                  <a:txBody>
                    <a:bodyPr>
                      <a:noAutofit/>
                    </a:bodyPr>
                    <a:lstStyle/>
                    <a:p>
                      <a:pPr lvl="0" rtl="0">
                        <a:spcBef>
                          <a:spcPts val="0"/>
                        </a:spcBef>
                        <a:buNone/>
                      </a:pPr>
                      <a:r>
                        <a:rPr lang="en-GB" sz="1200">
                          <a:latin typeface="Calibri"/>
                          <a:ea typeface="Calibri"/>
                          <a:cs typeface="Calibri"/>
                          <a:sym typeface="Calibri"/>
                        </a:rPr>
                        <a:t>*</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Multiplication</a:t>
                      </a:r>
                    </a:p>
                  </a:txBody>
                  <a:tcPr marT="0" marB="0" marR="73025" marL="73025"/>
                </a:tc>
              </a:tr>
              <a:tr h="12700">
                <a:tc>
                  <a:txBody>
                    <a:bodyPr>
                      <a:noAutofit/>
                    </a:bodyPr>
                    <a:lstStyle/>
                    <a:p>
                      <a:pPr lvl="0" rtl="0">
                        <a:spcBef>
                          <a:spcPts val="0"/>
                        </a:spcBef>
                        <a:buNone/>
                      </a:pPr>
                      <a:r>
                        <a:rPr lang="en-GB" sz="1200">
                          <a:latin typeface="Calibri"/>
                          <a:ea typeface="Calibri"/>
                          <a:cs typeface="Calibri"/>
                          <a:sym typeface="Calibri"/>
                        </a:rPr>
                        <a:t>/</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Division</a:t>
                      </a:r>
                    </a:p>
                  </a:txBody>
                  <a:tcPr marT="0" marB="0" marR="73025" marL="73025"/>
                </a:tc>
              </a:tr>
              <a:tr h="12700">
                <a:tc>
                  <a:txBody>
                    <a:bodyPr>
                      <a:noAutofit/>
                    </a:bodyPr>
                    <a:lstStyle/>
                    <a:p>
                      <a:pPr lvl="0" rtl="0">
                        <a:spcBef>
                          <a:spcPts val="0"/>
                        </a:spcBef>
                        <a:buNone/>
                      </a:pPr>
                      <a:r>
                        <a:rPr lang="en-GB" sz="1200">
                          <a:latin typeface="Calibri"/>
                          <a:ea typeface="Calibri"/>
                          <a:cs typeface="Calibri"/>
                          <a:sym typeface="Calibri"/>
                        </a:rPr>
                        <a:t>%</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Modulus (Returns the remainder)</a:t>
                      </a:r>
                    </a:p>
                  </a:txBody>
                  <a:tcPr marT="0" marB="0" marR="73025" marL="73025"/>
                </a:tc>
              </a:tr>
              <a:tr h="12700">
                <a:tc>
                  <a:txBody>
                    <a:bodyPr>
                      <a:noAutofit/>
                    </a:bodyPr>
                    <a:lstStyle/>
                    <a:p>
                      <a:pPr lvl="0" rtl="0">
                        <a:spcBef>
                          <a:spcPts val="0"/>
                        </a:spcBef>
                        <a:buNone/>
                      </a:pPr>
                      <a:r>
                        <a:rPr lang="en-GB" sz="1200">
                          <a:latin typeface="Calibri"/>
                          <a:ea typeface="Calibri"/>
                          <a:cs typeface="Calibri"/>
                          <a:sym typeface="Calibri"/>
                        </a:rPr>
                        <a:t>**</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Exponent</a:t>
                      </a:r>
                    </a:p>
                  </a:txBody>
                  <a:tcPr marT="0" marB="0" marR="73025" marL="73025"/>
                </a:tc>
              </a:tr>
              <a:tr h="12700">
                <a:tc>
                  <a:txBody>
                    <a:bodyPr>
                      <a:noAutofit/>
                    </a:bodyPr>
                    <a:lstStyle/>
                    <a:p>
                      <a:pPr lvl="0" rtl="0">
                        <a:spcBef>
                          <a:spcPts val="0"/>
                        </a:spcBef>
                        <a:buNone/>
                      </a:pPr>
                      <a:r>
                        <a:rPr lang="en-GB" sz="1200">
                          <a:latin typeface="Calibri"/>
                          <a:ea typeface="Calibri"/>
                          <a:cs typeface="Calibri"/>
                          <a:sym typeface="Calibri"/>
                        </a:rPr>
                        <a:t>// </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Floor Division (Digits after the decimal point are removed)</a:t>
                      </a:r>
                    </a:p>
                  </a:txBody>
                  <a:tcPr marT="0" marB="0" marR="73025" marL="73025"/>
                </a:tc>
              </a:tr>
            </a:tbl>
          </a:graphicData>
        </a:graphic>
      </p:graphicFrame>
      <p:sp>
        <p:nvSpPr>
          <p:cNvPr id="141" name="Shape 141"/>
          <p:cNvSpPr txBox="1"/>
          <p:nvPr>
            <p:ph idx="1" type="body"/>
          </p:nvPr>
        </p:nvSpPr>
        <p:spPr>
          <a:xfrm>
            <a:off x="4217150" y="13200"/>
            <a:ext cx="4543800" cy="2843100"/>
          </a:xfrm>
          <a:prstGeom prst="rect">
            <a:avLst/>
          </a:prstGeom>
        </p:spPr>
        <p:txBody>
          <a:bodyPr anchorCtr="0" anchor="t" bIns="91425" lIns="91425" rIns="91425" tIns="91425">
            <a:noAutofit/>
          </a:bodyPr>
          <a:lstStyle/>
          <a:p>
            <a:pPr lvl="0">
              <a:spcBef>
                <a:spcPts val="0"/>
              </a:spcBef>
              <a:buNone/>
            </a:pPr>
            <a:r>
              <a:rPr lang="en-GB"/>
              <a:t>Comparison </a:t>
            </a:r>
          </a:p>
          <a:p>
            <a:pPr lvl="0">
              <a:spcBef>
                <a:spcPts val="0"/>
              </a:spcBef>
              <a:buNone/>
            </a:pPr>
            <a:r>
              <a:t/>
            </a:r>
            <a:endParaRPr/>
          </a:p>
          <a:p>
            <a:pPr lvl="0" rtl="0">
              <a:spcBef>
                <a:spcPts val="0"/>
              </a:spcBef>
              <a:buNone/>
            </a:pPr>
            <a:r>
              <a:t/>
            </a:r>
            <a:endParaRPr/>
          </a:p>
          <a:p>
            <a:pPr lvl="0" rtl="0">
              <a:spcBef>
                <a:spcPts val="0"/>
              </a:spcBef>
              <a:buNone/>
            </a:pPr>
            <a:r>
              <a:t/>
            </a:r>
            <a:endParaRPr/>
          </a:p>
        </p:txBody>
      </p:sp>
      <p:graphicFrame>
        <p:nvGraphicFramePr>
          <p:cNvPr id="142" name="Shape 142"/>
          <p:cNvGraphicFramePr/>
          <p:nvPr/>
        </p:nvGraphicFramePr>
        <p:xfrm>
          <a:off x="4217150" y="418550"/>
          <a:ext cx="3000000" cy="3000000"/>
        </p:xfrm>
        <a:graphic>
          <a:graphicData uri="http://schemas.openxmlformats.org/drawingml/2006/table">
            <a:tbl>
              <a:tblPr bandRow="1">
                <a:noFill/>
                <a:tableStyleId>{F669F4F5-8123-4C05-B897-7461F6538935}</a:tableStyleId>
              </a:tblPr>
              <a:tblGrid>
                <a:gridCol w="522875"/>
                <a:gridCol w="3569450"/>
              </a:tblGrid>
              <a:tr h="254450">
                <a:tc>
                  <a:txBody>
                    <a:bodyPr>
                      <a:noAutofit/>
                    </a:bodyPr>
                    <a:lstStyle/>
                    <a:p>
                      <a:pPr lvl="0" rtl="0">
                        <a:spcBef>
                          <a:spcPts val="0"/>
                        </a:spcBef>
                        <a:spcAft>
                          <a:spcPts val="600"/>
                        </a:spcAft>
                        <a:buNone/>
                      </a:pPr>
                      <a:r>
                        <a:rPr lang="en-GB" sz="1200">
                          <a:latin typeface="Calibri"/>
                          <a:ea typeface="Calibri"/>
                          <a:cs typeface="Calibri"/>
                          <a:sym typeface="Calibri"/>
                        </a:rPr>
                        <a:t>==</a:t>
                      </a:r>
                    </a:p>
                  </a:txBody>
                  <a:tcPr marT="0" marB="0" marR="73025" marL="73025"/>
                </a:tc>
                <a:tc>
                  <a:txBody>
                    <a:bodyPr>
                      <a:noAutofit/>
                    </a:bodyPr>
                    <a:lstStyle/>
                    <a:p>
                      <a:pPr lvl="0" rtl="0">
                        <a:spcBef>
                          <a:spcPts val="0"/>
                        </a:spcBef>
                        <a:spcAft>
                          <a:spcPts val="600"/>
                        </a:spcAft>
                        <a:buNone/>
                      </a:pPr>
                      <a:r>
                        <a:rPr lang="en-GB" sz="1200">
                          <a:latin typeface="Calibri"/>
                          <a:ea typeface="Calibri"/>
                          <a:cs typeface="Calibri"/>
                          <a:sym typeface="Calibri"/>
                        </a:rPr>
                        <a:t>If value of left and right are equal, condition is true. </a:t>
                      </a:r>
                    </a:p>
                  </a:txBody>
                  <a:tcPr marT="0" marB="0" marR="73025" marL="73025"/>
                </a:tc>
              </a:tr>
              <a:tr h="254450">
                <a:tc>
                  <a:txBody>
                    <a:bodyPr>
                      <a:noAutofit/>
                    </a:bodyPr>
                    <a:lstStyle/>
                    <a:p>
                      <a:pPr lvl="0" rtl="0">
                        <a:spcBef>
                          <a:spcPts val="0"/>
                        </a:spcBef>
                        <a:spcAft>
                          <a:spcPts val="600"/>
                        </a:spcAft>
                        <a:buNone/>
                      </a:pPr>
                      <a:r>
                        <a:rPr lang="en-GB" sz="1200">
                          <a:latin typeface="Calibri"/>
                          <a:ea typeface="Calibri"/>
                          <a:cs typeface="Calibri"/>
                          <a:sym typeface="Calibri"/>
                        </a:rPr>
                        <a:t>!=</a:t>
                      </a:r>
                    </a:p>
                  </a:txBody>
                  <a:tcPr marT="0" marB="0" marR="73025" marL="73025"/>
                </a:tc>
                <a:tc>
                  <a:txBody>
                    <a:bodyPr>
                      <a:noAutofit/>
                    </a:bodyPr>
                    <a:lstStyle/>
                    <a:p>
                      <a:pPr lvl="0" rtl="0">
                        <a:spcBef>
                          <a:spcPts val="0"/>
                        </a:spcBef>
                        <a:spcAft>
                          <a:spcPts val="600"/>
                        </a:spcAft>
                        <a:buNone/>
                      </a:pPr>
                      <a:r>
                        <a:rPr lang="en-GB" sz="1200">
                          <a:latin typeface="Calibri"/>
                          <a:ea typeface="Calibri"/>
                          <a:cs typeface="Calibri"/>
                          <a:sym typeface="Calibri"/>
                        </a:rPr>
                        <a:t>If value of left and right are not equal, condition is true</a:t>
                      </a:r>
                    </a:p>
                  </a:txBody>
                  <a:tcPr marT="0" marB="0" marR="73025" marL="73025"/>
                </a:tc>
              </a:tr>
              <a:tr h="254450">
                <a:tc>
                  <a:txBody>
                    <a:bodyPr>
                      <a:noAutofit/>
                    </a:bodyPr>
                    <a:lstStyle/>
                    <a:p>
                      <a:pPr lvl="0" rtl="0">
                        <a:spcBef>
                          <a:spcPts val="0"/>
                        </a:spcBef>
                        <a:spcAft>
                          <a:spcPts val="600"/>
                        </a:spcAft>
                        <a:buNone/>
                      </a:pPr>
                      <a:r>
                        <a:rPr lang="en-GB" sz="1200">
                          <a:latin typeface="Calibri"/>
                          <a:ea typeface="Calibri"/>
                          <a:cs typeface="Calibri"/>
                          <a:sym typeface="Calibri"/>
                        </a:rPr>
                        <a:t>&gt;</a:t>
                      </a:r>
                    </a:p>
                  </a:txBody>
                  <a:tcPr marT="0" marB="0" marR="73025" marL="73025"/>
                </a:tc>
                <a:tc>
                  <a:txBody>
                    <a:bodyPr>
                      <a:noAutofit/>
                    </a:bodyPr>
                    <a:lstStyle/>
                    <a:p>
                      <a:pPr lvl="0" rtl="0">
                        <a:spcBef>
                          <a:spcPts val="0"/>
                        </a:spcBef>
                        <a:spcAft>
                          <a:spcPts val="600"/>
                        </a:spcAft>
                        <a:buNone/>
                      </a:pPr>
                      <a:r>
                        <a:rPr lang="en-GB" sz="1200">
                          <a:latin typeface="Calibri"/>
                          <a:ea typeface="Calibri"/>
                          <a:cs typeface="Calibri"/>
                          <a:sym typeface="Calibri"/>
                        </a:rPr>
                        <a:t>If value of left is greater than right, condition is true</a:t>
                      </a:r>
                    </a:p>
                  </a:txBody>
                  <a:tcPr marT="0" marB="0" marR="73025" marL="73025"/>
                </a:tc>
              </a:tr>
              <a:tr h="254450">
                <a:tc>
                  <a:txBody>
                    <a:bodyPr>
                      <a:noAutofit/>
                    </a:bodyPr>
                    <a:lstStyle/>
                    <a:p>
                      <a:pPr lvl="0" rtl="0">
                        <a:spcBef>
                          <a:spcPts val="0"/>
                        </a:spcBef>
                        <a:spcAft>
                          <a:spcPts val="600"/>
                        </a:spcAft>
                        <a:buNone/>
                      </a:pPr>
                      <a:r>
                        <a:rPr lang="en-GB" sz="1200">
                          <a:latin typeface="Calibri"/>
                          <a:ea typeface="Calibri"/>
                          <a:cs typeface="Calibri"/>
                          <a:sym typeface="Calibri"/>
                        </a:rPr>
                        <a:t>&lt;</a:t>
                      </a:r>
                    </a:p>
                  </a:txBody>
                  <a:tcPr marT="0" marB="0" marR="73025" marL="73025"/>
                </a:tc>
                <a:tc>
                  <a:txBody>
                    <a:bodyPr>
                      <a:noAutofit/>
                    </a:bodyPr>
                    <a:lstStyle/>
                    <a:p>
                      <a:pPr lvl="0" rtl="0">
                        <a:spcBef>
                          <a:spcPts val="0"/>
                        </a:spcBef>
                        <a:spcAft>
                          <a:spcPts val="600"/>
                        </a:spcAft>
                        <a:buNone/>
                      </a:pPr>
                      <a:r>
                        <a:rPr lang="en-GB" sz="1200">
                          <a:latin typeface="Calibri"/>
                          <a:ea typeface="Calibri"/>
                          <a:cs typeface="Calibri"/>
                          <a:sym typeface="Calibri"/>
                        </a:rPr>
                        <a:t>If value of left is less than right, condition is true</a:t>
                      </a:r>
                    </a:p>
                  </a:txBody>
                  <a:tcPr marT="0" marB="0" marR="73025" marL="73025"/>
                </a:tc>
              </a:tr>
              <a:tr h="254450">
                <a:tc>
                  <a:txBody>
                    <a:bodyPr>
                      <a:noAutofit/>
                    </a:bodyPr>
                    <a:lstStyle/>
                    <a:p>
                      <a:pPr lvl="0" rtl="0">
                        <a:spcBef>
                          <a:spcPts val="0"/>
                        </a:spcBef>
                        <a:spcAft>
                          <a:spcPts val="600"/>
                        </a:spcAft>
                        <a:buNone/>
                      </a:pPr>
                      <a:r>
                        <a:rPr lang="en-GB" sz="1200">
                          <a:latin typeface="Calibri"/>
                          <a:ea typeface="Calibri"/>
                          <a:cs typeface="Calibri"/>
                          <a:sym typeface="Calibri"/>
                        </a:rPr>
                        <a:t>&gt;=</a:t>
                      </a:r>
                    </a:p>
                  </a:txBody>
                  <a:tcPr marT="0" marB="0" marR="73025" marL="73025"/>
                </a:tc>
                <a:tc>
                  <a:txBody>
                    <a:bodyPr>
                      <a:noAutofit/>
                    </a:bodyPr>
                    <a:lstStyle/>
                    <a:p>
                      <a:pPr lvl="0" rtl="0">
                        <a:spcBef>
                          <a:spcPts val="0"/>
                        </a:spcBef>
                        <a:spcAft>
                          <a:spcPts val="600"/>
                        </a:spcAft>
                        <a:buNone/>
                      </a:pPr>
                      <a:r>
                        <a:rPr lang="en-GB" sz="1200">
                          <a:latin typeface="Calibri"/>
                          <a:ea typeface="Calibri"/>
                          <a:cs typeface="Calibri"/>
                          <a:sym typeface="Calibri"/>
                        </a:rPr>
                        <a:t>If value of left is greater or equal than right, condition is true</a:t>
                      </a:r>
                    </a:p>
                  </a:txBody>
                  <a:tcPr marT="0" marB="0" marR="73025" marL="73025"/>
                </a:tc>
              </a:tr>
              <a:tr h="254450">
                <a:tc>
                  <a:txBody>
                    <a:bodyPr>
                      <a:noAutofit/>
                    </a:bodyPr>
                    <a:lstStyle/>
                    <a:p>
                      <a:pPr lvl="0" rtl="0">
                        <a:spcBef>
                          <a:spcPts val="0"/>
                        </a:spcBef>
                        <a:spcAft>
                          <a:spcPts val="600"/>
                        </a:spcAft>
                        <a:buNone/>
                      </a:pPr>
                      <a:r>
                        <a:rPr lang="en-GB" sz="1200">
                          <a:latin typeface="Calibri"/>
                          <a:ea typeface="Calibri"/>
                          <a:cs typeface="Calibri"/>
                          <a:sym typeface="Calibri"/>
                        </a:rPr>
                        <a:t>&lt;=</a:t>
                      </a:r>
                    </a:p>
                  </a:txBody>
                  <a:tcPr marT="0" marB="0" marR="73025" marL="73025"/>
                </a:tc>
                <a:tc>
                  <a:txBody>
                    <a:bodyPr>
                      <a:noAutofit/>
                    </a:bodyPr>
                    <a:lstStyle/>
                    <a:p>
                      <a:pPr lvl="0" rtl="0">
                        <a:spcBef>
                          <a:spcPts val="0"/>
                        </a:spcBef>
                        <a:spcAft>
                          <a:spcPts val="600"/>
                        </a:spcAft>
                        <a:buNone/>
                      </a:pPr>
                      <a:r>
                        <a:rPr lang="en-GB" sz="1200">
                          <a:latin typeface="Calibri"/>
                          <a:ea typeface="Calibri"/>
                          <a:cs typeface="Calibri"/>
                          <a:sym typeface="Calibri"/>
                        </a:rPr>
                        <a:t>If value of left is less or equal than right, condition is true</a:t>
                      </a:r>
                    </a:p>
                  </a:txBody>
                  <a:tcPr marT="0" marB="0" marR="73025" marL="73025"/>
                </a:tc>
              </a:tr>
            </a:tbl>
          </a:graphicData>
        </a:graphic>
      </p:graphicFrame>
      <p:graphicFrame>
        <p:nvGraphicFramePr>
          <p:cNvPr id="143" name="Shape 143"/>
          <p:cNvGraphicFramePr/>
          <p:nvPr/>
        </p:nvGraphicFramePr>
        <p:xfrm>
          <a:off x="311725" y="3232225"/>
          <a:ext cx="3000000" cy="3000000"/>
        </p:xfrm>
        <a:graphic>
          <a:graphicData uri="http://schemas.openxmlformats.org/drawingml/2006/table">
            <a:tbl>
              <a:tblPr bandRow="1">
                <a:noFill/>
                <a:tableStyleId>{F669F4F5-8123-4C05-B897-7461F6538935}</a:tableStyleId>
              </a:tblPr>
              <a:tblGrid>
                <a:gridCol w="480050"/>
                <a:gridCol w="3018800"/>
              </a:tblGrid>
              <a:tr h="203200">
                <a:tc>
                  <a:txBody>
                    <a:bodyPr>
                      <a:noAutofit/>
                    </a:bodyPr>
                    <a:lstStyle/>
                    <a:p>
                      <a:pPr lvl="0" rtl="0">
                        <a:spcBef>
                          <a:spcPts val="0"/>
                        </a:spcBef>
                        <a:buNone/>
                      </a:pPr>
                      <a:r>
                        <a:rPr lang="en-GB" sz="1200">
                          <a:latin typeface="Calibri"/>
                          <a:ea typeface="Calibri"/>
                          <a:cs typeface="Calibri"/>
                          <a:sym typeface="Calibri"/>
                        </a:rPr>
                        <a:t>+=</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Add and assign the right result to the left</a:t>
                      </a:r>
                    </a:p>
                  </a:txBody>
                  <a:tcPr marT="0" marB="0" marR="73025" marL="73025"/>
                </a:tc>
              </a:tr>
              <a:tr h="12700">
                <a:tc>
                  <a:txBody>
                    <a:bodyPr>
                      <a:noAutofit/>
                    </a:bodyPr>
                    <a:lstStyle/>
                    <a:p>
                      <a:pPr lvl="0" rtl="0">
                        <a:spcBef>
                          <a:spcPts val="0"/>
                        </a:spcBef>
                        <a:buNone/>
                      </a:pPr>
                      <a:r>
                        <a:rPr lang="en-GB" sz="1200">
                          <a:latin typeface="Calibri"/>
                          <a:ea typeface="Calibri"/>
                          <a:cs typeface="Calibri"/>
                          <a:sym typeface="Calibri"/>
                        </a:rPr>
                        <a:t>-=</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Subtract and assign the right result to the left</a:t>
                      </a:r>
                    </a:p>
                  </a:txBody>
                  <a:tcPr marT="0" marB="0" marR="73025" marL="73025"/>
                </a:tc>
              </a:tr>
              <a:tr h="12700">
                <a:tc>
                  <a:txBody>
                    <a:bodyPr>
                      <a:noAutofit/>
                    </a:bodyPr>
                    <a:lstStyle/>
                    <a:p>
                      <a:pPr lvl="0" rtl="0">
                        <a:spcBef>
                          <a:spcPts val="0"/>
                        </a:spcBef>
                        <a:buNone/>
                      </a:pPr>
                      <a:r>
                        <a:rPr lang="en-GB" sz="1200">
                          <a:latin typeface="Calibri"/>
                          <a:ea typeface="Calibri"/>
                          <a:cs typeface="Calibri"/>
                          <a:sym typeface="Calibri"/>
                        </a:rPr>
                        <a:t>*=</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Multiply and assign the right result to the left</a:t>
                      </a:r>
                    </a:p>
                  </a:txBody>
                  <a:tcPr marT="0" marB="0" marR="73025" marL="73025"/>
                </a:tc>
              </a:tr>
              <a:tr h="12700">
                <a:tc>
                  <a:txBody>
                    <a:bodyPr>
                      <a:noAutofit/>
                    </a:bodyPr>
                    <a:lstStyle/>
                    <a:p>
                      <a:pPr lvl="0" rtl="0">
                        <a:spcBef>
                          <a:spcPts val="0"/>
                        </a:spcBef>
                        <a:buNone/>
                      </a:pPr>
                      <a:r>
                        <a:rPr lang="en-GB" sz="1200">
                          <a:latin typeface="Calibri"/>
                          <a:ea typeface="Calibri"/>
                          <a:cs typeface="Calibri"/>
                          <a:sym typeface="Calibri"/>
                        </a:rPr>
                        <a:t>/=</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Divide and assign the right result to the left</a:t>
                      </a:r>
                    </a:p>
                  </a:txBody>
                  <a:tcPr marT="0" marB="0" marR="73025" marL="73025"/>
                </a:tc>
              </a:tr>
              <a:tr h="12700">
                <a:tc>
                  <a:txBody>
                    <a:bodyPr>
                      <a:noAutofit/>
                    </a:bodyPr>
                    <a:lstStyle/>
                    <a:p>
                      <a:pPr lvl="0" rtl="0">
                        <a:spcBef>
                          <a:spcPts val="0"/>
                        </a:spcBef>
                        <a:buNone/>
                      </a:pPr>
                      <a:r>
                        <a:rPr lang="en-GB" sz="1200">
                          <a:latin typeface="Calibri"/>
                          <a:ea typeface="Calibri"/>
                          <a:cs typeface="Calibri"/>
                          <a:sym typeface="Calibri"/>
                        </a:rPr>
                        <a:t>%=</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Modulus and assign the right result to the left</a:t>
                      </a:r>
                    </a:p>
                  </a:txBody>
                  <a:tcPr marT="0" marB="0" marR="73025" marL="73025"/>
                </a:tc>
              </a:tr>
              <a:tr h="12700">
                <a:tc>
                  <a:txBody>
                    <a:bodyPr>
                      <a:noAutofit/>
                    </a:bodyPr>
                    <a:lstStyle/>
                    <a:p>
                      <a:pPr lvl="0" rtl="0">
                        <a:spcBef>
                          <a:spcPts val="0"/>
                        </a:spcBef>
                        <a:buNone/>
                      </a:pPr>
                      <a:r>
                        <a:rPr lang="en-GB" sz="1200">
                          <a:latin typeface="Calibri"/>
                          <a:ea typeface="Calibri"/>
                          <a:cs typeface="Calibri"/>
                          <a:sym typeface="Calibri"/>
                        </a:rPr>
                        <a:t>**=</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Exponent and assign the right result to the left</a:t>
                      </a:r>
                    </a:p>
                  </a:txBody>
                  <a:tcPr marT="0" marB="0" marR="73025" marL="73025"/>
                </a:tc>
              </a:tr>
              <a:tr h="393700">
                <a:tc>
                  <a:txBody>
                    <a:bodyPr>
                      <a:noAutofit/>
                    </a:bodyPr>
                    <a:lstStyle/>
                    <a:p>
                      <a:pPr lvl="0" rtl="0">
                        <a:spcBef>
                          <a:spcPts val="0"/>
                        </a:spcBef>
                        <a:buNone/>
                      </a:pPr>
                      <a:r>
                        <a:rPr lang="en-GB" sz="1200">
                          <a:latin typeface="Calibri"/>
                          <a:ea typeface="Calibri"/>
                          <a:cs typeface="Calibri"/>
                          <a:sym typeface="Calibri"/>
                        </a:rPr>
                        <a:t>//=</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Floor divide and assign the right result to the left</a:t>
                      </a:r>
                    </a:p>
                  </a:txBody>
                  <a:tcPr marT="0" marB="0" marR="73025" marL="73025"/>
                </a:tc>
              </a:tr>
            </a:tbl>
          </a:graphicData>
        </a:graphic>
      </p:graphicFrame>
      <p:sp>
        <p:nvSpPr>
          <p:cNvPr id="144" name="Shape 144"/>
          <p:cNvSpPr txBox="1"/>
          <p:nvPr>
            <p:ph idx="1" type="body"/>
          </p:nvPr>
        </p:nvSpPr>
        <p:spPr>
          <a:xfrm>
            <a:off x="311725" y="2775025"/>
            <a:ext cx="4543800" cy="2843100"/>
          </a:xfrm>
          <a:prstGeom prst="rect">
            <a:avLst/>
          </a:prstGeom>
        </p:spPr>
        <p:txBody>
          <a:bodyPr anchorCtr="0" anchor="t" bIns="91425" lIns="91425" rIns="91425" tIns="91425">
            <a:noAutofit/>
          </a:bodyPr>
          <a:lstStyle/>
          <a:p>
            <a:pPr lvl="0" rtl="0">
              <a:spcBef>
                <a:spcPts val="0"/>
              </a:spcBef>
              <a:buNone/>
            </a:pPr>
            <a:r>
              <a:rPr lang="en-GB"/>
              <a:t>Assignment </a:t>
            </a:r>
          </a:p>
          <a:p>
            <a:pPr lvl="0" rtl="0">
              <a:spcBef>
                <a:spcPts val="0"/>
              </a:spcBef>
              <a:buNone/>
            </a:pPr>
            <a:r>
              <a:t/>
            </a:r>
            <a:endParaRPr/>
          </a:p>
        </p:txBody>
      </p:sp>
      <p:graphicFrame>
        <p:nvGraphicFramePr>
          <p:cNvPr id="145" name="Shape 145"/>
          <p:cNvGraphicFramePr/>
          <p:nvPr/>
        </p:nvGraphicFramePr>
        <p:xfrm>
          <a:off x="4217150" y="2775025"/>
          <a:ext cx="3000000" cy="3000000"/>
        </p:xfrm>
        <a:graphic>
          <a:graphicData uri="http://schemas.openxmlformats.org/drawingml/2006/table">
            <a:tbl>
              <a:tblPr bandRow="1">
                <a:noFill/>
                <a:tableStyleId>{F669F4F5-8123-4C05-B897-7461F6538935}</a:tableStyleId>
              </a:tblPr>
              <a:tblGrid>
                <a:gridCol w="633525"/>
                <a:gridCol w="3492725"/>
              </a:tblGrid>
              <a:tr h="12700">
                <a:tc>
                  <a:txBody>
                    <a:bodyPr>
                      <a:noAutofit/>
                    </a:bodyPr>
                    <a:lstStyle/>
                    <a:p>
                      <a:pPr lvl="0" rtl="0">
                        <a:spcBef>
                          <a:spcPts val="0"/>
                        </a:spcBef>
                        <a:spcAft>
                          <a:spcPts val="600"/>
                        </a:spcAft>
                        <a:buNone/>
                      </a:pPr>
                      <a:r>
                        <a:rPr lang="en-GB" sz="1200">
                          <a:latin typeface="Calibri"/>
                          <a:ea typeface="Calibri"/>
                          <a:cs typeface="Calibri"/>
                          <a:sym typeface="Calibri"/>
                        </a:rPr>
                        <a:t>i</a:t>
                      </a:r>
                      <a:r>
                        <a:rPr lang="en-GB" sz="1200">
                          <a:latin typeface="Calibri"/>
                          <a:ea typeface="Calibri"/>
                          <a:cs typeface="Calibri"/>
                          <a:sym typeface="Calibri"/>
                        </a:rPr>
                        <a:t>n</a:t>
                      </a:r>
                    </a:p>
                  </a:txBody>
                  <a:tcPr marT="0" marB="0" marR="73025" marL="73025"/>
                </a:tc>
                <a:tc>
                  <a:txBody>
                    <a:bodyPr>
                      <a:noAutofit/>
                    </a:bodyPr>
                    <a:lstStyle/>
                    <a:p>
                      <a:pPr lvl="0" rtl="0">
                        <a:spcBef>
                          <a:spcPts val="0"/>
                        </a:spcBef>
                        <a:spcAft>
                          <a:spcPts val="600"/>
                        </a:spcAft>
                        <a:buNone/>
                      </a:pPr>
                      <a:r>
                        <a:rPr lang="en-GB" sz="1200">
                          <a:latin typeface="Calibri"/>
                          <a:ea typeface="Calibri"/>
                          <a:cs typeface="Calibri"/>
                          <a:sym typeface="Calibri"/>
                        </a:rPr>
                        <a:t>True if a variable is a member of the specified sequence </a:t>
                      </a:r>
                    </a:p>
                  </a:txBody>
                  <a:tcPr marT="0" marB="0" marR="73025" marL="73025"/>
                </a:tc>
              </a:tr>
              <a:tr h="12700">
                <a:tc>
                  <a:txBody>
                    <a:bodyPr>
                      <a:noAutofit/>
                    </a:bodyPr>
                    <a:lstStyle/>
                    <a:p>
                      <a:pPr lvl="0" rtl="0">
                        <a:spcBef>
                          <a:spcPts val="0"/>
                        </a:spcBef>
                        <a:spcAft>
                          <a:spcPts val="600"/>
                        </a:spcAft>
                        <a:buNone/>
                      </a:pPr>
                      <a:r>
                        <a:rPr lang="en-GB" sz="1200">
                          <a:latin typeface="Calibri"/>
                          <a:ea typeface="Calibri"/>
                          <a:cs typeface="Calibri"/>
                          <a:sym typeface="Calibri"/>
                        </a:rPr>
                        <a:t>not in</a:t>
                      </a:r>
                    </a:p>
                  </a:txBody>
                  <a:tcPr marT="0" marB="0" marR="73025" marL="73025"/>
                </a:tc>
                <a:tc>
                  <a:txBody>
                    <a:bodyPr>
                      <a:noAutofit/>
                    </a:bodyPr>
                    <a:lstStyle/>
                    <a:p>
                      <a:pPr lvl="0" rtl="0">
                        <a:spcBef>
                          <a:spcPts val="0"/>
                        </a:spcBef>
                        <a:spcAft>
                          <a:spcPts val="600"/>
                        </a:spcAft>
                        <a:buNone/>
                      </a:pPr>
                      <a:r>
                        <a:rPr lang="en-GB" sz="1200">
                          <a:latin typeface="Calibri"/>
                          <a:ea typeface="Calibri"/>
                          <a:cs typeface="Calibri"/>
                          <a:sym typeface="Calibri"/>
                        </a:rPr>
                        <a:t>True if a variable is not a member of the specified sequence</a:t>
                      </a:r>
                    </a:p>
                  </a:txBody>
                  <a:tcPr marT="0" marB="0" marR="73025" marL="73025"/>
                </a:tc>
              </a:tr>
            </a:tbl>
          </a:graphicData>
        </a:graphic>
      </p:graphicFrame>
      <p:sp>
        <p:nvSpPr>
          <p:cNvPr id="146" name="Shape 146"/>
          <p:cNvSpPr txBox="1"/>
          <p:nvPr>
            <p:ph idx="1" type="body"/>
          </p:nvPr>
        </p:nvSpPr>
        <p:spPr>
          <a:xfrm>
            <a:off x="4217150" y="2399750"/>
            <a:ext cx="3198600" cy="532800"/>
          </a:xfrm>
          <a:prstGeom prst="rect">
            <a:avLst/>
          </a:prstGeom>
        </p:spPr>
        <p:txBody>
          <a:bodyPr anchorCtr="0" anchor="t" bIns="91425" lIns="91425" rIns="91425" tIns="91425">
            <a:noAutofit/>
          </a:bodyPr>
          <a:lstStyle/>
          <a:p>
            <a:pPr lvl="0" rtl="0">
              <a:spcBef>
                <a:spcPts val="0"/>
              </a:spcBef>
              <a:buNone/>
            </a:pPr>
            <a:r>
              <a:rPr lang="en-GB"/>
              <a:t>Membership</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147" name="Shape 147"/>
          <p:cNvSpPr txBox="1"/>
          <p:nvPr>
            <p:ph idx="1" type="body"/>
          </p:nvPr>
        </p:nvSpPr>
        <p:spPr>
          <a:xfrm>
            <a:off x="4217150" y="3771350"/>
            <a:ext cx="3198600" cy="532800"/>
          </a:xfrm>
          <a:prstGeom prst="rect">
            <a:avLst/>
          </a:prstGeom>
        </p:spPr>
        <p:txBody>
          <a:bodyPr anchorCtr="0" anchor="t" bIns="91425" lIns="91425" rIns="91425" tIns="91425">
            <a:noAutofit/>
          </a:bodyPr>
          <a:lstStyle/>
          <a:p>
            <a:pPr lvl="0" rtl="0">
              <a:spcBef>
                <a:spcPts val="0"/>
              </a:spcBef>
              <a:buNone/>
            </a:pPr>
            <a:r>
              <a:rPr lang="en-GB"/>
              <a:t>Logical</a:t>
            </a:r>
          </a:p>
        </p:txBody>
      </p:sp>
      <p:graphicFrame>
        <p:nvGraphicFramePr>
          <p:cNvPr id="148" name="Shape 148"/>
          <p:cNvGraphicFramePr/>
          <p:nvPr/>
        </p:nvGraphicFramePr>
        <p:xfrm>
          <a:off x="4217150" y="4145375"/>
          <a:ext cx="3000000" cy="3000000"/>
        </p:xfrm>
        <a:graphic>
          <a:graphicData uri="http://schemas.openxmlformats.org/drawingml/2006/table">
            <a:tbl>
              <a:tblPr bandRow="1">
                <a:noFill/>
                <a:tableStyleId>{F669F4F5-8123-4C05-B897-7461F6538935}</a:tableStyleId>
              </a:tblPr>
              <a:tblGrid>
                <a:gridCol w="672475"/>
                <a:gridCol w="3453775"/>
              </a:tblGrid>
              <a:tr h="12700">
                <a:tc>
                  <a:txBody>
                    <a:bodyPr>
                      <a:noAutofit/>
                    </a:bodyPr>
                    <a:lstStyle/>
                    <a:p>
                      <a:pPr lvl="0" rtl="0">
                        <a:spcBef>
                          <a:spcPts val="0"/>
                        </a:spcBef>
                        <a:spcAft>
                          <a:spcPts val="600"/>
                        </a:spcAft>
                        <a:buNone/>
                      </a:pPr>
                      <a:r>
                        <a:rPr lang="en-GB" sz="1200">
                          <a:latin typeface="Calibri"/>
                          <a:ea typeface="Calibri"/>
                          <a:cs typeface="Calibri"/>
                          <a:sym typeface="Calibri"/>
                        </a:rPr>
                        <a:t>a</a:t>
                      </a:r>
                      <a:r>
                        <a:rPr lang="en-GB" sz="1200">
                          <a:latin typeface="Calibri"/>
                          <a:ea typeface="Calibri"/>
                          <a:cs typeface="Calibri"/>
                          <a:sym typeface="Calibri"/>
                        </a:rPr>
                        <a:t>nd</a:t>
                      </a:r>
                    </a:p>
                  </a:txBody>
                  <a:tcPr marT="0" marB="0" marR="73025" marL="73025"/>
                </a:tc>
                <a:tc>
                  <a:txBody>
                    <a:bodyPr>
                      <a:noAutofit/>
                    </a:bodyPr>
                    <a:lstStyle/>
                    <a:p>
                      <a:pPr lvl="0" rtl="0">
                        <a:spcBef>
                          <a:spcPts val="0"/>
                        </a:spcBef>
                        <a:spcAft>
                          <a:spcPts val="600"/>
                        </a:spcAft>
                        <a:buNone/>
                      </a:pPr>
                      <a:r>
                        <a:rPr lang="en-GB" sz="1200">
                          <a:latin typeface="Calibri"/>
                          <a:ea typeface="Calibri"/>
                          <a:cs typeface="Calibri"/>
                          <a:sym typeface="Calibri"/>
                        </a:rPr>
                        <a:t>If both operands are true then condition is true</a:t>
                      </a:r>
                    </a:p>
                  </a:txBody>
                  <a:tcPr marT="0" marB="0" marR="73025" marL="73025"/>
                </a:tc>
              </a:tr>
              <a:tr h="12700">
                <a:tc>
                  <a:txBody>
                    <a:bodyPr>
                      <a:noAutofit/>
                    </a:bodyPr>
                    <a:lstStyle/>
                    <a:p>
                      <a:pPr lvl="0" rtl="0">
                        <a:spcBef>
                          <a:spcPts val="0"/>
                        </a:spcBef>
                        <a:spcAft>
                          <a:spcPts val="600"/>
                        </a:spcAft>
                        <a:buNone/>
                      </a:pPr>
                      <a:r>
                        <a:rPr lang="en-GB" sz="1200">
                          <a:latin typeface="Calibri"/>
                          <a:ea typeface="Calibri"/>
                          <a:cs typeface="Calibri"/>
                          <a:sym typeface="Calibri"/>
                        </a:rPr>
                        <a:t>o</a:t>
                      </a:r>
                      <a:r>
                        <a:rPr lang="en-GB" sz="1200">
                          <a:latin typeface="Calibri"/>
                          <a:ea typeface="Calibri"/>
                          <a:cs typeface="Calibri"/>
                          <a:sym typeface="Calibri"/>
                        </a:rPr>
                        <a:t>r</a:t>
                      </a:r>
                    </a:p>
                  </a:txBody>
                  <a:tcPr marT="0" marB="0" marR="73025" marL="73025"/>
                </a:tc>
                <a:tc>
                  <a:txBody>
                    <a:bodyPr>
                      <a:noAutofit/>
                    </a:bodyPr>
                    <a:lstStyle/>
                    <a:p>
                      <a:pPr lvl="0" rtl="0">
                        <a:spcBef>
                          <a:spcPts val="0"/>
                        </a:spcBef>
                        <a:spcAft>
                          <a:spcPts val="600"/>
                        </a:spcAft>
                        <a:buNone/>
                      </a:pPr>
                      <a:r>
                        <a:rPr lang="en-GB" sz="1200">
                          <a:latin typeface="Calibri"/>
                          <a:ea typeface="Calibri"/>
                          <a:cs typeface="Calibri"/>
                          <a:sym typeface="Calibri"/>
                        </a:rPr>
                        <a:t>If either operand is true then condition is true</a:t>
                      </a:r>
                    </a:p>
                  </a:txBody>
                  <a:tcPr marT="0" marB="0" marR="73025" marL="73025"/>
                </a:tc>
              </a:tr>
              <a:tr h="12700">
                <a:tc>
                  <a:txBody>
                    <a:bodyPr>
                      <a:noAutofit/>
                    </a:bodyPr>
                    <a:lstStyle/>
                    <a:p>
                      <a:pPr lvl="0" rtl="0">
                        <a:spcBef>
                          <a:spcPts val="0"/>
                        </a:spcBef>
                        <a:spcAft>
                          <a:spcPts val="600"/>
                        </a:spcAft>
                        <a:buNone/>
                      </a:pPr>
                      <a:r>
                        <a:rPr lang="en-GB" sz="1200">
                          <a:latin typeface="Calibri"/>
                          <a:ea typeface="Calibri"/>
                          <a:cs typeface="Calibri"/>
                          <a:sym typeface="Calibri"/>
                        </a:rPr>
                        <a:t>n</a:t>
                      </a:r>
                      <a:r>
                        <a:rPr lang="en-GB" sz="1200">
                          <a:latin typeface="Calibri"/>
                          <a:ea typeface="Calibri"/>
                          <a:cs typeface="Calibri"/>
                          <a:sym typeface="Calibri"/>
                        </a:rPr>
                        <a:t>ot </a:t>
                      </a:r>
                    </a:p>
                  </a:txBody>
                  <a:tcPr marT="0" marB="0" marR="73025" marL="73025"/>
                </a:tc>
                <a:tc>
                  <a:txBody>
                    <a:bodyPr>
                      <a:noAutofit/>
                    </a:bodyPr>
                    <a:lstStyle/>
                    <a:p>
                      <a:pPr lvl="0" rtl="0">
                        <a:spcBef>
                          <a:spcPts val="0"/>
                        </a:spcBef>
                        <a:spcAft>
                          <a:spcPts val="600"/>
                        </a:spcAft>
                        <a:buNone/>
                      </a:pPr>
                      <a:r>
                        <a:rPr lang="en-GB" sz="1200">
                          <a:latin typeface="Calibri"/>
                          <a:ea typeface="Calibri"/>
                          <a:cs typeface="Calibri"/>
                          <a:sym typeface="Calibri"/>
                        </a:rPr>
                        <a:t>Reverse the logical state of the operand</a:t>
                      </a:r>
                    </a:p>
                  </a:txBody>
                  <a:tcPr marT="0" marB="0" marR="73025" marL="730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Activity 1</a:t>
            </a:r>
          </a:p>
        </p:txBody>
      </p:sp>
      <p:sp>
        <p:nvSpPr>
          <p:cNvPr id="154" name="Shape 154"/>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buAutoNum type="arabicPeriod"/>
            </a:pPr>
            <a:r>
              <a:rPr lang="en-GB"/>
              <a:t>Create a variable </a:t>
            </a:r>
            <a:r>
              <a:rPr i="1" lang="en-GB"/>
              <a:t>radius</a:t>
            </a:r>
            <a:r>
              <a:rPr lang="en-GB"/>
              <a:t> and a variable </a:t>
            </a:r>
            <a:r>
              <a:rPr i="1" lang="en-GB"/>
              <a:t>pi</a:t>
            </a:r>
          </a:p>
          <a:p>
            <a:pPr indent="-228600" lvl="0" marL="457200" rtl="0">
              <a:spcBef>
                <a:spcPts val="0"/>
              </a:spcBef>
              <a:buAutoNum type="arabicPeriod"/>
            </a:pPr>
            <a:r>
              <a:rPr lang="en-GB"/>
              <a:t>Set it to whatever value you want</a:t>
            </a:r>
          </a:p>
          <a:p>
            <a:pPr indent="-228600" lvl="0" marL="457200" rtl="0">
              <a:spcBef>
                <a:spcPts val="0"/>
              </a:spcBef>
              <a:buAutoNum type="arabicPeriod"/>
            </a:pPr>
            <a:r>
              <a:rPr lang="en-GB"/>
              <a:t>Use it to calculate the volume of a sphere with that radius</a:t>
            </a:r>
          </a:p>
          <a:p>
            <a:pPr indent="-228600" lvl="0" marL="457200" rtl="0">
              <a:spcBef>
                <a:spcPts val="0"/>
              </a:spcBef>
              <a:buAutoNum type="arabicPeriod"/>
            </a:pPr>
            <a:r>
              <a:rPr lang="en-GB"/>
              <a:t>Use it to calculate the area of a circle with that radius</a:t>
            </a:r>
          </a:p>
          <a:p>
            <a:pPr indent="-228600" lvl="0" marL="457200" rtl="0">
              <a:spcBef>
                <a:spcPts val="0"/>
              </a:spcBef>
              <a:buAutoNum type="arabicPeriod"/>
            </a:pPr>
            <a:r>
              <a:rPr lang="en-GB"/>
              <a:t>Print the volume and the area</a:t>
            </a:r>
          </a:p>
          <a:p>
            <a:pPr lvl="0" rtl="0">
              <a:spcBef>
                <a:spcPts val="0"/>
              </a:spcBef>
              <a:buNone/>
            </a:pPr>
            <a:r>
              <a:rPr i="1" lang="en-GB"/>
              <a:t>p</a:t>
            </a:r>
            <a:r>
              <a:rPr i="1" lang="en-GB"/>
              <a:t>i = 3.14159</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Answer</a:t>
            </a:r>
          </a:p>
        </p:txBody>
      </p:sp>
      <p:sp>
        <p:nvSpPr>
          <p:cNvPr id="160" name="Shape 160"/>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radius = any_input_value</a:t>
            </a:r>
          </a:p>
          <a:p>
            <a:pPr lvl="0">
              <a:spcBef>
                <a:spcPts val="0"/>
              </a:spcBef>
              <a:buNone/>
            </a:pPr>
            <a:r>
              <a:rPr lang="en-GB"/>
              <a:t>pi = 3.14159 </a:t>
            </a:r>
          </a:p>
          <a:p>
            <a:pPr lvl="0">
              <a:spcBef>
                <a:spcPts val="0"/>
              </a:spcBef>
              <a:buNone/>
            </a:pPr>
            <a:r>
              <a:rPr lang="en-GB"/>
              <a:t>sphere_volume = (4/3)*pi*radius**3</a:t>
            </a:r>
          </a:p>
          <a:p>
            <a:pPr lvl="0">
              <a:spcBef>
                <a:spcPts val="0"/>
              </a:spcBef>
              <a:buNone/>
            </a:pPr>
            <a:r>
              <a:rPr lang="en-GB"/>
              <a:t>area_Circle = pi*radius**2</a:t>
            </a:r>
          </a:p>
          <a:p>
            <a:pPr lvl="0">
              <a:spcBef>
                <a:spcPts val="0"/>
              </a:spcBef>
              <a:buNone/>
            </a:pPr>
            <a:r>
              <a:rPr lang="en-GB"/>
              <a:t>print(sphere_volume)</a:t>
            </a:r>
          </a:p>
          <a:p>
            <a:pPr lvl="0">
              <a:spcBef>
                <a:spcPts val="0"/>
              </a:spcBef>
              <a:buNone/>
            </a:pPr>
            <a:r>
              <a:rPr lang="en-GB"/>
              <a:t>print(area_Circle)</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Activity 2</a:t>
            </a:r>
          </a:p>
        </p:txBody>
      </p:sp>
      <p:sp>
        <p:nvSpPr>
          <p:cNvPr id="166" name="Shape 16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sz="1600"/>
              <a:t>Practice using the Python interpreter as a calculator:</a:t>
            </a:r>
          </a:p>
          <a:p>
            <a:pPr lvl="0">
              <a:spcBef>
                <a:spcPts val="0"/>
              </a:spcBef>
              <a:buNone/>
            </a:pPr>
            <a:r>
              <a:rPr lang="en-GB" sz="1600"/>
              <a:t>1. The volume of a sphere with radius r is 4/3*πr</a:t>
            </a:r>
            <a:r>
              <a:rPr baseline="30000" lang="en-GB" sz="1600"/>
              <a:t>3</a:t>
            </a:r>
            <a:r>
              <a:rPr lang="en-GB" sz="1600"/>
              <a:t>. What is the volume of a sphere with radius 5?</a:t>
            </a:r>
          </a:p>
          <a:p>
            <a:pPr lvl="0">
              <a:spcBef>
                <a:spcPts val="0"/>
              </a:spcBef>
              <a:buNone/>
            </a:pPr>
            <a:r>
              <a:rPr lang="en-GB" sz="1600"/>
              <a:t>Hint: 392.7 is wrong!</a:t>
            </a:r>
          </a:p>
          <a:p>
            <a:pPr lvl="0">
              <a:spcBef>
                <a:spcPts val="0"/>
              </a:spcBef>
              <a:buNone/>
            </a:pPr>
            <a:r>
              <a:rPr lang="en-GB" sz="1600"/>
              <a:t>2. Suppose the cover price of a book is $24.95, but bookstores get a 40% discount. Shipping costs $3 for the first copy and 75 cents for each additional copy. What is the total wholesale cost for 60 copies?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Answer</a:t>
            </a:r>
          </a:p>
        </p:txBody>
      </p:sp>
      <p:sp>
        <p:nvSpPr>
          <p:cNvPr id="172" name="Shape 172"/>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buAutoNum type="arabicPeriod"/>
            </a:pPr>
            <a:r>
              <a:rPr lang="en-GB"/>
              <a:t>Pi = 3.14159; radius = 5; area = (4.0/3.0)*Pi*radius**3</a:t>
            </a:r>
          </a:p>
          <a:p>
            <a:pPr lvl="0" rtl="0">
              <a:spcBef>
                <a:spcPts val="0"/>
              </a:spcBef>
              <a:buNone/>
            </a:pPr>
            <a:r>
              <a:rPr lang="en-GB"/>
              <a:t>523.598</a:t>
            </a:r>
          </a:p>
          <a:p>
            <a:pPr lvl="0" rtl="0">
              <a:spcBef>
                <a:spcPts val="0"/>
              </a:spcBef>
              <a:buNone/>
            </a:pPr>
            <a:r>
              <a:rPr lang="en-GB"/>
              <a:t>2. Cost = (24.95- (24.95*40.0/100.0))*(60+3+0.75* (60-1))</a:t>
            </a:r>
          </a:p>
          <a:p>
            <a:pPr lvl="0" rtl="0">
              <a:spcBef>
                <a:spcPts val="0"/>
              </a:spcBef>
              <a:buNone/>
            </a:pPr>
            <a:r>
              <a:rPr lang="en-GB"/>
              <a:t>945.44999999999993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Control Flow</a:t>
            </a:r>
          </a:p>
        </p:txBody>
      </p:sp>
      <p:sp>
        <p:nvSpPr>
          <p:cNvPr id="178" name="Shape 178"/>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GB"/>
              <a:t>Evaluate multiple expressions to arrive at True or False outcome</a:t>
            </a:r>
          </a:p>
          <a:p>
            <a:pPr indent="0" lvl="0" marL="0" marR="0" rtl="0" algn="l">
              <a:lnSpc>
                <a:spcPct val="115000"/>
              </a:lnSpc>
              <a:spcBef>
                <a:spcPts val="0"/>
              </a:spcBef>
              <a:spcAft>
                <a:spcPts val="1600"/>
              </a:spcAft>
              <a:buNone/>
            </a:pPr>
            <a:r>
              <a:rPr lang="en-GB"/>
              <a:t>e.g. if 2&gt;3:</a:t>
            </a:r>
          </a:p>
          <a:p>
            <a:pPr indent="0" lvl="0" marL="0" marR="0" rtl="0" algn="l">
              <a:lnSpc>
                <a:spcPct val="115000"/>
              </a:lnSpc>
              <a:spcBef>
                <a:spcPts val="0"/>
              </a:spcBef>
              <a:spcAft>
                <a:spcPts val="1600"/>
              </a:spcAft>
              <a:buNone/>
            </a:pPr>
            <a:r>
              <a:rPr lang="en-GB"/>
              <a:t>		print(“True”)</a:t>
            </a:r>
          </a:p>
          <a:p>
            <a:pPr indent="0" lvl="0" marL="0" marR="0" rtl="0" algn="l">
              <a:lnSpc>
                <a:spcPct val="115000"/>
              </a:lnSpc>
              <a:spcBef>
                <a:spcPts val="0"/>
              </a:spcBef>
              <a:spcAft>
                <a:spcPts val="1600"/>
              </a:spcAft>
              <a:buNone/>
            </a:pPr>
            <a:r>
              <a:rPr lang="en-GB"/>
              <a:t>        else:</a:t>
            </a:r>
          </a:p>
          <a:p>
            <a:pPr indent="0" lvl="0" marL="0" marR="0" rtl="0" algn="l">
              <a:lnSpc>
                <a:spcPct val="115000"/>
              </a:lnSpc>
              <a:spcBef>
                <a:spcPts val="0"/>
              </a:spcBef>
              <a:spcAft>
                <a:spcPts val="1600"/>
              </a:spcAft>
              <a:buNone/>
            </a:pPr>
            <a:r>
              <a:rPr lang="en-GB"/>
              <a:t>		print(“False”)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Loops - While</a:t>
            </a:r>
          </a:p>
        </p:txBody>
      </p:sp>
      <p:sp>
        <p:nvSpPr>
          <p:cNvPr id="184" name="Shape 184"/>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Action occurs continuously until condition is not met</a:t>
            </a:r>
          </a:p>
          <a:p>
            <a:pPr lvl="0" rtl="0">
              <a:spcBef>
                <a:spcPts val="0"/>
              </a:spcBef>
              <a:buNone/>
            </a:pPr>
            <a:r>
              <a:rPr lang="en-GB"/>
              <a:t>w</a:t>
            </a:r>
            <a:r>
              <a:rPr lang="en-GB"/>
              <a:t>hile raining == True:</a:t>
            </a:r>
          </a:p>
          <a:p>
            <a:pPr lvl="0" rtl="0">
              <a:spcBef>
                <a:spcPts val="0"/>
              </a:spcBef>
              <a:buNone/>
            </a:pPr>
            <a:r>
              <a:rPr lang="en-GB"/>
              <a:t>	print(“It’s raining D:”)</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Setting up Python 3</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rPr lang="en-GB"/>
              <a:t>Download</a:t>
            </a:r>
          </a:p>
          <a:p>
            <a:pPr lvl="0" rtl="0" algn="just">
              <a:lnSpc>
                <a:spcPct val="100000"/>
              </a:lnSpc>
              <a:spcBef>
                <a:spcPts val="800"/>
              </a:spcBef>
              <a:spcAft>
                <a:spcPts val="600"/>
              </a:spcAft>
              <a:buNone/>
            </a:pPr>
            <a:r>
              <a:rPr lang="en-GB" sz="2000">
                <a:solidFill>
                  <a:srgbClr val="000000"/>
                </a:solidFill>
                <a:latin typeface="Helvetica Neue"/>
                <a:ea typeface="Helvetica Neue"/>
                <a:cs typeface="Helvetica Neue"/>
                <a:sym typeface="Helvetica Neue"/>
              </a:rPr>
              <a:t>WINDOWS: </a:t>
            </a:r>
            <a:r>
              <a:rPr lang="en-GB" sz="2000" u="sng">
                <a:solidFill>
                  <a:srgbClr val="0563C1"/>
                </a:solidFill>
                <a:latin typeface="Helvetica Neue"/>
                <a:ea typeface="Helvetica Neue"/>
                <a:cs typeface="Helvetica Neue"/>
                <a:sym typeface="Helvetica Neue"/>
                <a:hlinkClick r:id="rId3"/>
              </a:rPr>
              <a:t>https://www.python.org/downloads/windows/</a:t>
            </a:r>
          </a:p>
          <a:p>
            <a:pPr lvl="0" rtl="0" algn="just">
              <a:lnSpc>
                <a:spcPct val="100000"/>
              </a:lnSpc>
              <a:spcBef>
                <a:spcPts val="800"/>
              </a:spcBef>
              <a:spcAft>
                <a:spcPts val="600"/>
              </a:spcAft>
              <a:buNone/>
            </a:pPr>
            <a:r>
              <a:t/>
            </a:r>
            <a:endParaRPr/>
          </a:p>
          <a:p>
            <a:pPr indent="0" lvl="0" marL="0" marR="0" rtl="0" algn="just">
              <a:lnSpc>
                <a:spcPct val="100000"/>
              </a:lnSpc>
              <a:spcBef>
                <a:spcPts val="800"/>
              </a:spcBef>
              <a:spcAft>
                <a:spcPts val="600"/>
              </a:spcAft>
              <a:buNone/>
            </a:pPr>
            <a:r>
              <a:rPr lang="en-GB" sz="2000">
                <a:solidFill>
                  <a:srgbClr val="000000"/>
                </a:solidFill>
                <a:latin typeface="Helvetica Neue"/>
                <a:ea typeface="Helvetica Neue"/>
                <a:cs typeface="Helvetica Neue"/>
                <a:sym typeface="Helvetica Neue"/>
              </a:rPr>
              <a:t>MAC: Comes with Pre-Installed Python 2.7</a:t>
            </a:r>
          </a:p>
          <a:p>
            <a:pPr indent="0" lvl="0" marL="0" marR="0" rtl="0" algn="just">
              <a:lnSpc>
                <a:spcPct val="100000"/>
              </a:lnSpc>
              <a:spcBef>
                <a:spcPts val="800"/>
              </a:spcBef>
              <a:spcAft>
                <a:spcPts val="600"/>
              </a:spcAft>
              <a:buNone/>
            </a:pPr>
            <a:r>
              <a:rPr lang="en-GB" sz="2000">
                <a:solidFill>
                  <a:srgbClr val="000000"/>
                </a:solidFill>
                <a:latin typeface="Helvetica Neue"/>
                <a:ea typeface="Helvetica Neue"/>
                <a:cs typeface="Helvetica Neue"/>
                <a:sym typeface="Helvetica Neue"/>
              </a:rPr>
              <a:t>GO TO </a:t>
            </a:r>
            <a:r>
              <a:rPr lang="en-GB" sz="2000" u="sng">
                <a:solidFill>
                  <a:srgbClr val="0563C1"/>
                </a:solidFill>
                <a:latin typeface="Helvetica Neue"/>
                <a:ea typeface="Helvetica Neue"/>
                <a:cs typeface="Helvetica Neue"/>
                <a:sym typeface="Helvetica Neue"/>
                <a:hlinkClick r:id="rId4"/>
              </a:rPr>
              <a:t>https://www.python.org/downloads/</a:t>
            </a:r>
            <a:r>
              <a:rPr lang="en-GB" sz="2000">
                <a:solidFill>
                  <a:srgbClr val="000000"/>
                </a:solidFill>
                <a:latin typeface="Helvetica Neue"/>
                <a:ea typeface="Helvetica Neue"/>
                <a:cs typeface="Helvetica Neue"/>
                <a:sym typeface="Helvetica Neue"/>
              </a:rPr>
              <a:t> for the latest verison</a:t>
            </a:r>
          </a:p>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Activity 3</a:t>
            </a:r>
          </a:p>
        </p:txBody>
      </p:sp>
      <p:sp>
        <p:nvSpPr>
          <p:cNvPr id="190" name="Shape 190"/>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sz="2000"/>
              <a:t>Computing square roots can be done using Newton’s method. Suppose you want to know the square root of a: you begin with an estimate, x, to compute the square root using this formula:</a:t>
            </a:r>
          </a:p>
          <a:p>
            <a:pPr lvl="0">
              <a:spcBef>
                <a:spcPts val="1000"/>
              </a:spcBef>
              <a:buNone/>
            </a:pPr>
            <a:r>
              <a:rPr lang="en-GB" sz="2000"/>
              <a:t>						Y = 0.5*(x + (a/x))</a:t>
            </a:r>
          </a:p>
          <a:p>
            <a:pPr lvl="0">
              <a:spcBef>
                <a:spcPts val="0"/>
              </a:spcBef>
              <a:buNone/>
            </a:pPr>
            <a:r>
              <a:rPr i="1" lang="en-GB" sz="2000"/>
              <a:t>Write a while loop</a:t>
            </a:r>
            <a:r>
              <a:rPr lang="en-GB" sz="2000"/>
              <a:t> to calculate the square root of a number using Newton’s method.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Answer</a:t>
            </a:r>
          </a:p>
        </p:txBody>
      </p:sp>
      <p:sp>
        <p:nvSpPr>
          <p:cNvPr id="196" name="Shape 19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spcAft>
                <a:spcPts val="0"/>
              </a:spcAft>
              <a:buNone/>
            </a:pPr>
            <a:r>
              <a:rPr lang="en-GB"/>
              <a:t>def square_root(a):   </a:t>
            </a:r>
          </a:p>
          <a:p>
            <a:pPr lvl="0">
              <a:spcBef>
                <a:spcPts val="0"/>
              </a:spcBef>
              <a:spcAft>
                <a:spcPts val="0"/>
              </a:spcAft>
              <a:buNone/>
            </a:pPr>
            <a:r>
              <a:rPr lang="en-GB"/>
              <a:t>    x = a/2</a:t>
            </a:r>
          </a:p>
          <a:p>
            <a:pPr lvl="0">
              <a:spcBef>
                <a:spcPts val="0"/>
              </a:spcBef>
              <a:spcAft>
                <a:spcPts val="0"/>
              </a:spcAft>
              <a:buNone/>
            </a:pPr>
            <a:r>
              <a:rPr lang="en-GB"/>
              <a:t>    i = 0</a:t>
            </a:r>
          </a:p>
          <a:p>
            <a:pPr lvl="0">
              <a:spcBef>
                <a:spcPts val="0"/>
              </a:spcBef>
              <a:spcAft>
                <a:spcPts val="0"/>
              </a:spcAft>
              <a:buNone/>
            </a:pPr>
            <a:r>
              <a:rPr lang="en-GB"/>
              <a:t>    while i&lt;10:</a:t>
            </a:r>
          </a:p>
          <a:p>
            <a:pPr lvl="0">
              <a:spcBef>
                <a:spcPts val="0"/>
              </a:spcBef>
              <a:spcAft>
                <a:spcPts val="0"/>
              </a:spcAft>
              <a:buNone/>
            </a:pPr>
            <a:r>
              <a:rPr lang="en-GB"/>
              <a:t>        y = (x+(a/x))/2</a:t>
            </a:r>
          </a:p>
          <a:p>
            <a:pPr lvl="0">
              <a:spcBef>
                <a:spcPts val="0"/>
              </a:spcBef>
              <a:spcAft>
                <a:spcPts val="0"/>
              </a:spcAft>
              <a:buNone/>
            </a:pPr>
            <a:r>
              <a:rPr lang="en-GB"/>
              <a:t>        I += 1</a:t>
            </a:r>
          </a:p>
          <a:p>
            <a:pPr lvl="0">
              <a:spcBef>
                <a:spcPts val="0"/>
              </a:spcBef>
              <a:spcAft>
                <a:spcPts val="0"/>
              </a:spcAft>
              <a:buNone/>
            </a:pPr>
            <a:r>
              <a:rPr lang="en-GB"/>
              <a:t>        if x == y:</a:t>
            </a:r>
          </a:p>
          <a:p>
            <a:pPr lvl="0">
              <a:spcBef>
                <a:spcPts val="0"/>
              </a:spcBef>
              <a:spcAft>
                <a:spcPts val="0"/>
              </a:spcAft>
              <a:buNone/>
            </a:pPr>
            <a:r>
              <a:rPr lang="en-GB"/>
              <a:t>            break</a:t>
            </a:r>
          </a:p>
          <a:p>
            <a:pPr lvl="0">
              <a:spcBef>
                <a:spcPts val="0"/>
              </a:spcBef>
              <a:spcAft>
                <a:spcPts val="0"/>
              </a:spcAft>
              <a:buNone/>
            </a:pPr>
            <a:r>
              <a:rPr lang="en-GB"/>
              <a:t>        x = y</a:t>
            </a:r>
          </a:p>
          <a:p>
            <a:pPr lvl="0">
              <a:spcBef>
                <a:spcPts val="0"/>
              </a:spcBef>
              <a:spcAft>
                <a:spcPts val="0"/>
              </a:spcAft>
              <a:buNone/>
            </a:pPr>
            <a:r>
              <a:rPr lang="en-GB"/>
              <a:t>    return x</a:t>
            </a:r>
          </a:p>
          <a:p>
            <a:pPr lvl="0">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Activity 4</a:t>
            </a:r>
          </a:p>
        </p:txBody>
      </p:sp>
      <p:sp>
        <p:nvSpPr>
          <p:cNvPr id="202" name="Shape 20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The mathematician Srinivasa Ramanujan found an infinite series that can be used to generate a numerical approximation of pi.</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i="1" lang="en-GB"/>
              <a:t>Write a function</a:t>
            </a:r>
            <a:r>
              <a:rPr lang="en-GB"/>
              <a:t>, </a:t>
            </a:r>
            <a:r>
              <a:rPr b="1" lang="en-GB"/>
              <a:t>estimate_pi(),</a:t>
            </a:r>
            <a:r>
              <a:rPr lang="en-GB"/>
              <a:t> that uses this formula to compute and return an estimate of pi. It must use a while loop to compute the terms of summation until the last term is smaller than 1e-15 (Python notation for 10</a:t>
            </a:r>
            <a:r>
              <a:rPr baseline="30000" lang="en-GB"/>
              <a:t>-15</a:t>
            </a:r>
            <a:r>
              <a:rPr lang="en-GB"/>
              <a:t>) </a:t>
            </a:r>
          </a:p>
        </p:txBody>
      </p:sp>
      <p:pic>
        <p:nvPicPr>
          <p:cNvPr descr="Screen Shot 2017-01-09 at 8.28.05 AM.png" id="203" name="Shape 203"/>
          <p:cNvPicPr preferRelativeResize="0"/>
          <p:nvPr/>
        </p:nvPicPr>
        <p:blipFill>
          <a:blip r:embed="rId3">
            <a:alphaModFix/>
          </a:blip>
          <a:stretch>
            <a:fillRect/>
          </a:stretch>
        </p:blipFill>
        <p:spPr>
          <a:xfrm>
            <a:off x="2362200" y="2114550"/>
            <a:ext cx="4419600" cy="1371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Answer</a:t>
            </a:r>
          </a:p>
        </p:txBody>
      </p:sp>
      <p:sp>
        <p:nvSpPr>
          <p:cNvPr id="209" name="Shape 20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spcAft>
                <a:spcPts val="0"/>
              </a:spcAft>
              <a:buNone/>
            </a:pPr>
            <a:r>
              <a:rPr lang="en-GB"/>
              <a:t>def estimate_pi():</a:t>
            </a:r>
          </a:p>
          <a:p>
            <a:pPr lvl="0">
              <a:spcBef>
                <a:spcPts val="0"/>
              </a:spcBef>
              <a:spcAft>
                <a:spcPts val="0"/>
              </a:spcAft>
              <a:buNone/>
            </a:pPr>
            <a:r>
              <a:rPr lang="en-GB"/>
              <a:t>    k = 0.0</a:t>
            </a:r>
          </a:p>
          <a:p>
            <a:pPr lvl="0">
              <a:spcBef>
                <a:spcPts val="0"/>
              </a:spcBef>
              <a:spcAft>
                <a:spcPts val="0"/>
              </a:spcAft>
              <a:buNone/>
            </a:pPr>
            <a:r>
              <a:rPr lang="en-GB"/>
              <a:t>    last_term = 1.0</a:t>
            </a:r>
          </a:p>
          <a:p>
            <a:pPr lvl="0">
              <a:spcBef>
                <a:spcPts val="0"/>
              </a:spcBef>
              <a:spcAft>
                <a:spcPts val="0"/>
              </a:spcAft>
              <a:buNone/>
            </a:pPr>
            <a:r>
              <a:rPr lang="en-GB"/>
              <a:t>    total = 0.0</a:t>
            </a:r>
          </a:p>
          <a:p>
            <a:pPr lvl="0">
              <a:spcBef>
                <a:spcPts val="0"/>
              </a:spcBef>
              <a:spcAft>
                <a:spcPts val="0"/>
              </a:spcAft>
              <a:buNone/>
            </a:pPr>
            <a:r>
              <a:rPr lang="en-GB"/>
              <a:t>    while last_term &gt; 1e-15:</a:t>
            </a:r>
          </a:p>
          <a:p>
            <a:pPr lvl="0">
              <a:spcBef>
                <a:spcPts val="0"/>
              </a:spcBef>
              <a:spcAft>
                <a:spcPts val="0"/>
              </a:spcAft>
              <a:buNone/>
            </a:pPr>
            <a:r>
              <a:rPr lang="en-GB"/>
              <a:t>        last_term = (math.factorial(4.0*k) * (1103.0 + 26390.0*k)) / ((math.factorial(k))**4.0 * (396.0**(4.0*k)))</a:t>
            </a:r>
          </a:p>
          <a:p>
            <a:pPr lvl="0">
              <a:spcBef>
                <a:spcPts val="0"/>
              </a:spcBef>
              <a:spcAft>
                <a:spcPts val="0"/>
              </a:spcAft>
              <a:buNone/>
            </a:pPr>
            <a:r>
              <a:rPr lang="en-GB"/>
              <a:t>        k += 1.0</a:t>
            </a:r>
          </a:p>
          <a:p>
            <a:pPr lvl="0">
              <a:spcBef>
                <a:spcPts val="0"/>
              </a:spcBef>
              <a:spcAft>
                <a:spcPts val="0"/>
              </a:spcAft>
              <a:buNone/>
            </a:pPr>
            <a:r>
              <a:rPr lang="en-GB"/>
              <a:t>        total += last_term</a:t>
            </a:r>
          </a:p>
          <a:p>
            <a:pPr lvl="0">
              <a:spcBef>
                <a:spcPts val="0"/>
              </a:spcBef>
              <a:spcAft>
                <a:spcPts val="0"/>
              </a:spcAft>
              <a:buNone/>
            </a:pPr>
            <a:r>
              <a:rPr lang="en-GB"/>
              <a:t>    pi_estimate = ((2.0*math.sqrt(2.0))/9801.0) * total</a:t>
            </a:r>
          </a:p>
          <a:p>
            <a:pPr lvl="0">
              <a:spcBef>
                <a:spcPts val="0"/>
              </a:spcBef>
              <a:spcAft>
                <a:spcPts val="0"/>
              </a:spcAft>
              <a:buNone/>
            </a:pPr>
            <a:r>
              <a:rPr lang="en-GB"/>
              <a:t>    return 1/pi_estimate</a:t>
            </a:r>
          </a:p>
          <a:p>
            <a:pPr lvl="0">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Loops - For</a:t>
            </a:r>
          </a:p>
        </p:txBody>
      </p:sp>
      <p:sp>
        <p:nvSpPr>
          <p:cNvPr id="215" name="Shape 21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Action is run as many times as specified</a:t>
            </a:r>
          </a:p>
          <a:p>
            <a:pPr indent="-228600" lvl="0" marL="457200">
              <a:spcBef>
                <a:spcPts val="0"/>
              </a:spcBef>
            </a:pPr>
            <a:r>
              <a:rPr lang="en-GB"/>
              <a:t>f</a:t>
            </a:r>
            <a:r>
              <a:rPr lang="en-GB"/>
              <a:t>or letter in ‘Python’:</a:t>
            </a:r>
          </a:p>
          <a:p>
            <a:pPr lvl="0">
              <a:spcBef>
                <a:spcPts val="0"/>
              </a:spcBef>
              <a:buNone/>
            </a:pPr>
            <a:r>
              <a:rPr lang="en-GB"/>
              <a:t>		</a:t>
            </a:r>
            <a:r>
              <a:rPr lang="en-GB"/>
              <a:t>p</a:t>
            </a:r>
            <a:r>
              <a:rPr lang="en-GB"/>
              <a:t>rint(letter)</a:t>
            </a:r>
          </a:p>
          <a:p>
            <a:pPr indent="-228600" lvl="0" marL="457200" rtl="0">
              <a:spcBef>
                <a:spcPts val="0"/>
              </a:spcBef>
            </a:pPr>
            <a:r>
              <a:rPr lang="en-GB"/>
              <a:t>f</a:t>
            </a:r>
            <a:r>
              <a:rPr lang="en-GB"/>
              <a:t>or i in range(1, 10):</a:t>
            </a:r>
          </a:p>
          <a:p>
            <a:pPr indent="0" lvl="0" marL="457200">
              <a:spcBef>
                <a:spcPts val="0"/>
              </a:spcBef>
              <a:buNone/>
            </a:pPr>
            <a:r>
              <a:rPr lang="en-GB"/>
              <a:t>	print(i ** 2)</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Controlling Loops</a:t>
            </a:r>
          </a:p>
        </p:txBody>
      </p:sp>
      <p:sp>
        <p:nvSpPr>
          <p:cNvPr id="221" name="Shape 221"/>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GB"/>
              <a:t>break -  ‘break’ out of a loop at that point</a:t>
            </a:r>
          </a:p>
          <a:p>
            <a:pPr indent="0" lvl="0" marL="457200" rtl="0">
              <a:spcBef>
                <a:spcPts val="0"/>
              </a:spcBef>
              <a:buNone/>
            </a:pPr>
            <a:r>
              <a:rPr lang="en-GB"/>
              <a:t>f</a:t>
            </a:r>
            <a:r>
              <a:rPr lang="en-GB"/>
              <a:t>or i in range(1, 10):</a:t>
            </a:r>
          </a:p>
          <a:p>
            <a:pPr indent="0" lvl="0" marL="457200" rtl="0">
              <a:spcBef>
                <a:spcPts val="0"/>
              </a:spcBef>
              <a:buNone/>
            </a:pPr>
            <a:r>
              <a:rPr lang="en-GB"/>
              <a:t>	if i == 5:</a:t>
            </a:r>
          </a:p>
          <a:p>
            <a:pPr indent="0" lvl="0" marL="457200" rtl="0">
              <a:spcBef>
                <a:spcPts val="0"/>
              </a:spcBef>
              <a:buNone/>
            </a:pPr>
            <a:r>
              <a:rPr lang="en-GB"/>
              <a:t>		</a:t>
            </a:r>
            <a:r>
              <a:rPr lang="en-GB"/>
              <a:t>b</a:t>
            </a:r>
            <a:r>
              <a:rPr lang="en-GB"/>
              <a:t>reak</a:t>
            </a:r>
          </a:p>
          <a:p>
            <a:pPr indent="0" lvl="0" marL="457200" rtl="0">
              <a:spcBef>
                <a:spcPts val="0"/>
              </a:spcBef>
              <a:buNone/>
            </a:pPr>
            <a:r>
              <a:rPr lang="en-GB"/>
              <a:t>	print(i)</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Controlling Loops</a:t>
            </a:r>
          </a:p>
        </p:txBody>
      </p:sp>
      <p:sp>
        <p:nvSpPr>
          <p:cNvPr id="227" name="Shape 227"/>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GB"/>
              <a:t>c</a:t>
            </a:r>
            <a:r>
              <a:rPr lang="en-GB"/>
              <a:t>ontinue - skip the rest of the commands and continue with the next iteration</a:t>
            </a:r>
          </a:p>
          <a:p>
            <a:pPr indent="0" lvl="0" marL="457200" rtl="0">
              <a:spcBef>
                <a:spcPts val="0"/>
              </a:spcBef>
              <a:buNone/>
            </a:pPr>
            <a:r>
              <a:rPr lang="en-GB"/>
              <a:t>f</a:t>
            </a:r>
            <a:r>
              <a:rPr lang="en-GB"/>
              <a:t>or i in range(1, 10):</a:t>
            </a:r>
          </a:p>
          <a:p>
            <a:pPr indent="0" lvl="0" marL="457200" rtl="0">
              <a:spcBef>
                <a:spcPts val="0"/>
              </a:spcBef>
              <a:buNone/>
            </a:pPr>
            <a:r>
              <a:rPr lang="en-GB"/>
              <a:t>	</a:t>
            </a:r>
            <a:r>
              <a:rPr lang="en-GB"/>
              <a:t>i</a:t>
            </a:r>
            <a:r>
              <a:rPr lang="en-GB"/>
              <a:t>f i == 5:</a:t>
            </a:r>
          </a:p>
          <a:p>
            <a:pPr indent="0" lvl="0" marL="457200" rtl="0">
              <a:spcBef>
                <a:spcPts val="0"/>
              </a:spcBef>
              <a:buNone/>
            </a:pPr>
            <a:r>
              <a:rPr lang="en-GB"/>
              <a:t>		</a:t>
            </a:r>
            <a:r>
              <a:rPr lang="en-GB"/>
              <a:t>c</a:t>
            </a:r>
            <a:r>
              <a:rPr lang="en-GB"/>
              <a:t>ontinue</a:t>
            </a:r>
          </a:p>
          <a:p>
            <a:pPr indent="0" lvl="0" marL="457200">
              <a:spcBef>
                <a:spcPts val="0"/>
              </a:spcBef>
              <a:buNone/>
            </a:pPr>
            <a:r>
              <a:rPr lang="en-GB"/>
              <a:t>	print(i)</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Activity 5</a:t>
            </a:r>
          </a:p>
        </p:txBody>
      </p:sp>
      <p:sp>
        <p:nvSpPr>
          <p:cNvPr id="233" name="Shape 233"/>
          <p:cNvSpPr txBox="1"/>
          <p:nvPr>
            <p:ph idx="1" type="body"/>
          </p:nvPr>
        </p:nvSpPr>
        <p:spPr>
          <a:xfrm>
            <a:off x="311700" y="3436125"/>
            <a:ext cx="8520600" cy="1469400"/>
          </a:xfrm>
          <a:prstGeom prst="rect">
            <a:avLst/>
          </a:prstGeom>
        </p:spPr>
        <p:txBody>
          <a:bodyPr anchorCtr="0" anchor="t" bIns="91425" lIns="91425" rIns="91425" tIns="91425">
            <a:noAutofit/>
          </a:bodyPr>
          <a:lstStyle/>
          <a:p>
            <a:pPr indent="-69850" lvl="0" marL="0" marR="0" rtl="0" algn="l">
              <a:lnSpc>
                <a:spcPct val="115000"/>
              </a:lnSpc>
              <a:spcBef>
                <a:spcPts val="0"/>
              </a:spcBef>
              <a:spcAft>
                <a:spcPts val="1600"/>
              </a:spcAft>
              <a:buClr>
                <a:srgbClr val="000000"/>
              </a:buClr>
              <a:buSzPct val="61111"/>
              <a:buFont typeface="Arial"/>
              <a:buNone/>
            </a:pPr>
            <a:r>
              <a:rPr i="1" lang="en-GB"/>
              <a:t>Write a for loop</a:t>
            </a:r>
            <a:r>
              <a:rPr lang="en-GB"/>
              <a:t> that prints a half-pyramid of 10 levels using hashes (#) for blocks.</a:t>
            </a:r>
          </a:p>
          <a:p>
            <a:pPr lvl="0">
              <a:lnSpc>
                <a:spcPct val="160000"/>
              </a:lnSpc>
              <a:spcBef>
                <a:spcPts val="0"/>
              </a:spcBef>
              <a:spcAft>
                <a:spcPts val="2200"/>
              </a:spcAft>
              <a:buNone/>
            </a:pPr>
            <a:r>
              <a:t/>
            </a:r>
            <a:endParaRPr sz="1200">
              <a:solidFill>
                <a:srgbClr val="222222"/>
              </a:solidFill>
              <a:highlight>
                <a:srgbClr val="FFFFFF"/>
              </a:highlight>
              <a:latin typeface="Helvetica Neue"/>
              <a:ea typeface="Helvetica Neue"/>
              <a:cs typeface="Helvetica Neue"/>
              <a:sym typeface="Helvetica Neue"/>
            </a:endParaRPr>
          </a:p>
          <a:p>
            <a:pPr lvl="0">
              <a:spcBef>
                <a:spcPts val="0"/>
              </a:spcBef>
              <a:buNone/>
            </a:pPr>
            <a:r>
              <a:t/>
            </a:r>
            <a:endParaRPr/>
          </a:p>
        </p:txBody>
      </p:sp>
      <p:sp>
        <p:nvSpPr>
          <p:cNvPr id="234" name="Shape 234"/>
          <p:cNvSpPr txBox="1"/>
          <p:nvPr/>
        </p:nvSpPr>
        <p:spPr>
          <a:xfrm>
            <a:off x="734775" y="1085225"/>
            <a:ext cx="1209600" cy="1198200"/>
          </a:xfrm>
          <a:prstGeom prst="rect">
            <a:avLst/>
          </a:prstGeom>
          <a:noFill/>
          <a:ln>
            <a:noFill/>
          </a:ln>
        </p:spPr>
        <p:txBody>
          <a:bodyPr anchorCtr="0" anchor="t" bIns="91425" lIns="91425" rIns="91425" tIns="91425">
            <a:noAutofit/>
          </a:bodyPr>
          <a:lstStyle/>
          <a:p>
            <a:pPr lvl="0">
              <a:spcBef>
                <a:spcPts val="0"/>
              </a:spcBef>
              <a:buNone/>
            </a:pPr>
            <a:r>
              <a:rPr lang="en-GB"/>
              <a:t>#</a:t>
            </a:r>
          </a:p>
          <a:p>
            <a:pPr lvl="0">
              <a:spcBef>
                <a:spcPts val="0"/>
              </a:spcBef>
              <a:buNone/>
            </a:pPr>
            <a:r>
              <a:rPr lang="en-GB"/>
              <a:t>##</a:t>
            </a:r>
          </a:p>
          <a:p>
            <a:pPr lvl="0">
              <a:spcBef>
                <a:spcPts val="0"/>
              </a:spcBef>
              <a:buNone/>
            </a:pPr>
            <a:r>
              <a:rPr lang="en-GB"/>
              <a:t>###</a:t>
            </a:r>
          </a:p>
          <a:p>
            <a:pPr lvl="0">
              <a:spcBef>
                <a:spcPts val="0"/>
              </a:spcBef>
              <a:buNone/>
            </a:pPr>
            <a:r>
              <a:rPr lang="en-GB"/>
              <a:t>####</a:t>
            </a:r>
          </a:p>
          <a:p>
            <a:pPr lvl="0">
              <a:spcBef>
                <a:spcPts val="0"/>
              </a:spcBef>
              <a:buNone/>
            </a:pPr>
            <a:r>
              <a:rPr lang="en-GB"/>
              <a:t>#####</a:t>
            </a:r>
          </a:p>
          <a:p>
            <a:pPr lvl="0">
              <a:spcBef>
                <a:spcPts val="0"/>
              </a:spcBef>
              <a:buNone/>
            </a:pPr>
            <a:r>
              <a:rPr lang="en-GB"/>
              <a:t>######</a:t>
            </a:r>
          </a:p>
          <a:p>
            <a:pPr lvl="0">
              <a:spcBef>
                <a:spcPts val="0"/>
              </a:spcBef>
              <a:buNone/>
            </a:pPr>
            <a:r>
              <a:rPr lang="en-GB"/>
              <a:t>#######</a:t>
            </a:r>
          </a:p>
          <a:p>
            <a:pPr lvl="0">
              <a:spcBef>
                <a:spcPts val="0"/>
              </a:spcBef>
              <a:buNone/>
            </a:pPr>
            <a:r>
              <a:rPr lang="en-GB"/>
              <a:t>########</a:t>
            </a:r>
          </a:p>
          <a:p>
            <a:pPr lvl="0">
              <a:spcBef>
                <a:spcPts val="0"/>
              </a:spcBef>
              <a:buNone/>
            </a:pPr>
            <a:r>
              <a:rPr lang="en-GB"/>
              <a:t>#########</a:t>
            </a:r>
          </a:p>
          <a:p>
            <a:pPr lvl="0">
              <a:spcBef>
                <a:spcPts val="0"/>
              </a:spcBef>
              <a:buNone/>
            </a:pPr>
            <a:r>
              <a:rPr lang="en-GB"/>
              <a:t>##########</a:t>
            </a:r>
          </a:p>
          <a:p>
            <a:pPr lvl="0">
              <a:spcBef>
                <a:spcPts val="0"/>
              </a:spcBef>
              <a:buNone/>
            </a:pPr>
            <a:r>
              <a:t/>
            </a:r>
            <a:endParaRPr/>
          </a:p>
        </p:txBody>
      </p:sp>
      <p:pic>
        <p:nvPicPr>
          <p:cNvPr id="235" name="Shape 235"/>
          <p:cNvPicPr preferRelativeResize="0"/>
          <p:nvPr/>
        </p:nvPicPr>
        <p:blipFill>
          <a:blip r:embed="rId3">
            <a:alphaModFix/>
          </a:blip>
          <a:stretch>
            <a:fillRect/>
          </a:stretch>
        </p:blipFill>
        <p:spPr>
          <a:xfrm>
            <a:off x="4931250" y="493825"/>
            <a:ext cx="3159775" cy="2758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Answer</a:t>
            </a:r>
          </a:p>
        </p:txBody>
      </p:sp>
      <p:sp>
        <p:nvSpPr>
          <p:cNvPr id="241" name="Shape 24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def mario():</a:t>
            </a:r>
          </a:p>
          <a:p>
            <a:pPr lvl="0">
              <a:spcBef>
                <a:spcPts val="0"/>
              </a:spcBef>
              <a:buNone/>
            </a:pPr>
            <a:r>
              <a:rPr lang="en-GB"/>
              <a:t>	counter = ('#')</a:t>
            </a:r>
          </a:p>
          <a:p>
            <a:pPr lvl="0">
              <a:spcBef>
                <a:spcPts val="0"/>
              </a:spcBef>
              <a:buNone/>
            </a:pPr>
            <a:r>
              <a:rPr lang="en-GB"/>
              <a:t>	for i in range(1, 11):</a:t>
            </a:r>
          </a:p>
          <a:p>
            <a:pPr lvl="0">
              <a:spcBef>
                <a:spcPts val="0"/>
              </a:spcBef>
              <a:buNone/>
            </a:pPr>
            <a:r>
              <a:rPr lang="en-GB"/>
              <a:t>		print(counter * i)</a:t>
            </a:r>
          </a:p>
          <a:p>
            <a:pPr lvl="0">
              <a:spcBef>
                <a:spcPts val="0"/>
              </a:spcBef>
              <a:buNone/>
            </a:pPr>
            <a:r>
              <a:t/>
            </a:r>
            <a:endParaRPr/>
          </a:p>
          <a:p>
            <a:pPr lvl="0">
              <a:spcBef>
                <a:spcPts val="0"/>
              </a:spcBef>
              <a:buNone/>
            </a:pPr>
            <a:r>
              <a:rPr lang="en-GB"/>
              <a:t>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Functions</a:t>
            </a:r>
          </a:p>
        </p:txBody>
      </p:sp>
      <p:sp>
        <p:nvSpPr>
          <p:cNvPr id="247" name="Shape 247"/>
          <p:cNvSpPr txBox="1"/>
          <p:nvPr>
            <p:ph idx="1" type="body"/>
          </p:nvPr>
        </p:nvSpPr>
        <p:spPr>
          <a:xfrm>
            <a:off x="311700" y="1266325"/>
            <a:ext cx="2910000" cy="451800"/>
          </a:xfrm>
          <a:prstGeom prst="rect">
            <a:avLst/>
          </a:prstGeom>
        </p:spPr>
        <p:txBody>
          <a:bodyPr anchorCtr="0" anchor="t" bIns="91425" lIns="91425" rIns="91425" tIns="91425">
            <a:noAutofit/>
          </a:bodyPr>
          <a:lstStyle/>
          <a:p>
            <a:pPr lvl="0">
              <a:spcBef>
                <a:spcPts val="0"/>
              </a:spcBef>
              <a:buNone/>
            </a:pPr>
            <a:r>
              <a:rPr lang="en-GB"/>
              <a:t>Blocks of reusable code</a:t>
            </a:r>
          </a:p>
        </p:txBody>
      </p:sp>
      <p:sp>
        <p:nvSpPr>
          <p:cNvPr id="248" name="Shape 248"/>
          <p:cNvSpPr txBox="1"/>
          <p:nvPr/>
        </p:nvSpPr>
        <p:spPr>
          <a:xfrm>
            <a:off x="375750" y="1039600"/>
            <a:ext cx="5027700" cy="4495800"/>
          </a:xfrm>
          <a:prstGeom prst="rect">
            <a:avLst/>
          </a:prstGeom>
          <a:noFill/>
          <a:ln>
            <a:noFill/>
          </a:ln>
        </p:spPr>
        <p:txBody>
          <a:bodyPr anchorCtr="0" anchor="ctr" bIns="91425" lIns="91425" rIns="91425" tIns="91425">
            <a:noAutofit/>
          </a:bodyPr>
          <a:lstStyle/>
          <a:p>
            <a:pPr lvl="0" rtl="0">
              <a:spcBef>
                <a:spcPts val="0"/>
              </a:spcBef>
              <a:buNone/>
            </a:pPr>
            <a:r>
              <a:rPr lang="en-GB" sz="1800" u="sng">
                <a:latin typeface="Calibri"/>
                <a:ea typeface="Calibri"/>
                <a:cs typeface="Calibri"/>
                <a:sym typeface="Calibri"/>
              </a:rPr>
              <a:t>Defining a Function</a:t>
            </a:r>
          </a:p>
          <a:p>
            <a:pPr indent="-342900" lvl="0" marL="457200" rtl="0">
              <a:spcBef>
                <a:spcPts val="0"/>
              </a:spcBef>
              <a:buSzPct val="100000"/>
              <a:buFont typeface="Calibri"/>
              <a:buAutoNum type="arabicPeriod"/>
            </a:pPr>
            <a:r>
              <a:rPr lang="en-GB" sz="1800">
                <a:latin typeface="Calibri"/>
                <a:ea typeface="Calibri"/>
                <a:cs typeface="Calibri"/>
                <a:sym typeface="Calibri"/>
              </a:rPr>
              <a:t>Begin with the keyword </a:t>
            </a:r>
            <a:r>
              <a:rPr i="1" lang="en-GB" sz="1800">
                <a:latin typeface="Calibri"/>
                <a:ea typeface="Calibri"/>
                <a:cs typeface="Calibri"/>
                <a:sym typeface="Calibri"/>
              </a:rPr>
              <a:t>def functionname ( )</a:t>
            </a:r>
          </a:p>
          <a:p>
            <a:pPr indent="-342900" lvl="0" marL="457200" rtl="0">
              <a:spcBef>
                <a:spcPts val="0"/>
              </a:spcBef>
              <a:buSzPct val="100000"/>
              <a:buFont typeface="Calibri"/>
              <a:buAutoNum type="arabicPeriod"/>
            </a:pPr>
            <a:r>
              <a:rPr lang="en-GB" sz="1800">
                <a:latin typeface="Calibri"/>
                <a:ea typeface="Calibri"/>
                <a:cs typeface="Calibri"/>
                <a:sym typeface="Calibri"/>
              </a:rPr>
              <a:t>Input parameters or arguments within ( )</a:t>
            </a:r>
          </a:p>
          <a:p>
            <a:pPr indent="-342900" lvl="0" marL="457200" rtl="0">
              <a:spcBef>
                <a:spcPts val="0"/>
              </a:spcBef>
              <a:buSzPct val="100000"/>
              <a:buFont typeface="Calibri"/>
              <a:buAutoNum type="arabicPeriod"/>
            </a:pPr>
            <a:r>
              <a:rPr lang="en-GB" sz="1800">
                <a:latin typeface="Calibri"/>
                <a:ea typeface="Calibri"/>
                <a:cs typeface="Calibri"/>
                <a:sym typeface="Calibri"/>
              </a:rPr>
              <a:t>Documentation String (Optional)</a:t>
            </a:r>
          </a:p>
          <a:p>
            <a:pPr indent="-342900" lvl="0" marL="457200" rtl="0">
              <a:spcBef>
                <a:spcPts val="0"/>
              </a:spcBef>
              <a:buSzPct val="100000"/>
              <a:buFont typeface="Calibri"/>
              <a:buAutoNum type="arabicPeriod"/>
            </a:pPr>
            <a:r>
              <a:rPr lang="en-GB" sz="1800">
                <a:latin typeface="Calibri"/>
                <a:ea typeface="Calibri"/>
                <a:cs typeface="Calibri"/>
                <a:sym typeface="Calibri"/>
              </a:rPr>
              <a:t>Begin the code block with a colon (:)</a:t>
            </a:r>
          </a:p>
          <a:p>
            <a:pPr indent="-342900" lvl="0" marL="457200" rtl="0">
              <a:spcBef>
                <a:spcPts val="0"/>
              </a:spcBef>
              <a:buSzPct val="100000"/>
              <a:buFont typeface="Calibri"/>
              <a:buAutoNum type="arabicPeriod"/>
            </a:pPr>
            <a:r>
              <a:rPr lang="en-GB" sz="1800">
                <a:latin typeface="Calibri"/>
                <a:ea typeface="Calibri"/>
                <a:cs typeface="Calibri"/>
                <a:sym typeface="Calibri"/>
              </a:rPr>
              <a:t>Indent the code block</a:t>
            </a:r>
          </a:p>
          <a:p>
            <a:pPr indent="-342900" lvl="0" marL="457200" rtl="0">
              <a:spcBef>
                <a:spcPts val="0"/>
              </a:spcBef>
              <a:buSzPct val="100000"/>
              <a:buFont typeface="Calibri"/>
              <a:buAutoNum type="arabicPeriod"/>
            </a:pPr>
            <a:r>
              <a:rPr lang="en-GB" sz="1800">
                <a:latin typeface="Calibri"/>
                <a:ea typeface="Calibri"/>
                <a:cs typeface="Calibri"/>
                <a:sym typeface="Calibri"/>
              </a:rPr>
              <a:t>Write the code block</a:t>
            </a:r>
          </a:p>
          <a:p>
            <a:pPr indent="-342900" lvl="0" marL="457200" rtl="0">
              <a:spcBef>
                <a:spcPts val="0"/>
              </a:spcBef>
              <a:spcAft>
                <a:spcPts val="600"/>
              </a:spcAft>
              <a:buSzPct val="100000"/>
              <a:buFont typeface="Calibri"/>
              <a:buAutoNum type="arabicPeriod"/>
            </a:pPr>
            <a:r>
              <a:rPr lang="en-GB" sz="1800">
                <a:latin typeface="Calibri"/>
                <a:ea typeface="Calibri"/>
                <a:cs typeface="Calibri"/>
                <a:sym typeface="Calibri"/>
              </a:rPr>
              <a:t>End function with a return expression. Return statement can have no arguments and returns None. </a:t>
            </a:r>
          </a:p>
        </p:txBody>
      </p:sp>
      <p:sp>
        <p:nvSpPr>
          <p:cNvPr id="249" name="Shape 249"/>
          <p:cNvSpPr txBox="1"/>
          <p:nvPr/>
        </p:nvSpPr>
        <p:spPr>
          <a:xfrm>
            <a:off x="5605925" y="1366575"/>
            <a:ext cx="3120600" cy="1272300"/>
          </a:xfrm>
          <a:prstGeom prst="rect">
            <a:avLst/>
          </a:prstGeom>
          <a:noFill/>
          <a:ln>
            <a:noFill/>
          </a:ln>
        </p:spPr>
        <p:txBody>
          <a:bodyPr anchorCtr="0" anchor="ctr" bIns="91425" lIns="91425" rIns="91425" tIns="91425">
            <a:noAutofit/>
          </a:bodyPr>
          <a:lstStyle/>
          <a:p>
            <a:pPr lvl="0" rtl="0">
              <a:spcBef>
                <a:spcPts val="0"/>
              </a:spcBef>
              <a:buNone/>
            </a:pPr>
            <a:r>
              <a:rPr b="1" lang="en-GB" sz="1800" u="sng">
                <a:latin typeface="Calibri"/>
                <a:ea typeface="Calibri"/>
                <a:cs typeface="Calibri"/>
                <a:sym typeface="Calibri"/>
              </a:rPr>
              <a:t>Creating a Function</a:t>
            </a:r>
          </a:p>
          <a:p>
            <a:pPr lvl="0" rtl="0">
              <a:spcBef>
                <a:spcPts val="0"/>
              </a:spcBef>
              <a:buNone/>
            </a:pPr>
            <a:r>
              <a:rPr lang="en-GB" sz="1800">
                <a:latin typeface="Calibri"/>
                <a:ea typeface="Calibri"/>
                <a:cs typeface="Calibri"/>
                <a:sym typeface="Calibri"/>
              </a:rPr>
              <a:t>e.g. def printme(str)</a:t>
            </a:r>
          </a:p>
          <a:p>
            <a:pPr lvl="0" rtl="0">
              <a:spcBef>
                <a:spcPts val="0"/>
              </a:spcBef>
              <a:buNone/>
            </a:pPr>
            <a:r>
              <a:rPr lang="en-GB" sz="1800">
                <a:latin typeface="Calibri"/>
                <a:ea typeface="Calibri"/>
                <a:cs typeface="Calibri"/>
                <a:sym typeface="Calibri"/>
              </a:rPr>
              <a:t>	“This prints a passed string into this function”</a:t>
            </a:r>
          </a:p>
          <a:p>
            <a:pPr lvl="0" rtl="0">
              <a:spcBef>
                <a:spcPts val="0"/>
              </a:spcBef>
              <a:buNone/>
            </a:pPr>
            <a:r>
              <a:rPr lang="en-GB" sz="1800">
                <a:latin typeface="Calibri"/>
                <a:ea typeface="Calibri"/>
                <a:cs typeface="Calibri"/>
                <a:sym typeface="Calibri"/>
              </a:rPr>
              <a:t>	print str</a:t>
            </a:r>
          </a:p>
          <a:p>
            <a:pPr lvl="0" rtl="0">
              <a:spcBef>
                <a:spcPts val="0"/>
              </a:spcBef>
              <a:spcAft>
                <a:spcPts val="600"/>
              </a:spcAft>
              <a:buNone/>
            </a:pPr>
            <a:r>
              <a:rPr lang="en-GB" sz="1800">
                <a:latin typeface="Calibri"/>
                <a:ea typeface="Calibri"/>
                <a:cs typeface="Calibri"/>
                <a:sym typeface="Calibri"/>
              </a:rPr>
              <a:t>	Return</a:t>
            </a:r>
          </a:p>
          <a:p>
            <a:pPr lvl="0" rtl="0">
              <a:spcBef>
                <a:spcPts val="0"/>
              </a:spcBef>
              <a:spcAft>
                <a:spcPts val="600"/>
              </a:spcAft>
              <a:buNone/>
            </a:pPr>
            <a:r>
              <a:t/>
            </a:r>
            <a:endParaRPr sz="1800" u="sng">
              <a:latin typeface="Calibri"/>
              <a:ea typeface="Calibri"/>
              <a:cs typeface="Calibri"/>
              <a:sym typeface="Calibri"/>
            </a:endParaRPr>
          </a:p>
        </p:txBody>
      </p:sp>
      <p:sp>
        <p:nvSpPr>
          <p:cNvPr id="250" name="Shape 250"/>
          <p:cNvSpPr txBox="1"/>
          <p:nvPr/>
        </p:nvSpPr>
        <p:spPr>
          <a:xfrm>
            <a:off x="5605925" y="2890575"/>
            <a:ext cx="3120600" cy="1272300"/>
          </a:xfrm>
          <a:prstGeom prst="rect">
            <a:avLst/>
          </a:prstGeom>
          <a:noFill/>
          <a:ln>
            <a:noFill/>
          </a:ln>
        </p:spPr>
        <p:txBody>
          <a:bodyPr anchorCtr="0" anchor="ctr" bIns="91425" lIns="91425" rIns="91425" tIns="91425">
            <a:noAutofit/>
          </a:bodyPr>
          <a:lstStyle/>
          <a:p>
            <a:pPr lvl="0" rtl="0">
              <a:spcBef>
                <a:spcPts val="0"/>
              </a:spcBef>
              <a:buNone/>
            </a:pPr>
            <a:r>
              <a:rPr b="1" lang="en-GB" sz="1800" u="sng">
                <a:latin typeface="Calibri"/>
                <a:ea typeface="Calibri"/>
                <a:cs typeface="Calibri"/>
                <a:sym typeface="Calibri"/>
              </a:rPr>
              <a:t>Calling a Function</a:t>
            </a:r>
          </a:p>
          <a:p>
            <a:pPr lvl="0" rtl="0">
              <a:spcBef>
                <a:spcPts val="0"/>
              </a:spcBef>
              <a:spcAft>
                <a:spcPts val="600"/>
              </a:spcAft>
              <a:buNone/>
            </a:pPr>
            <a:r>
              <a:rPr lang="en-GB" sz="1800">
                <a:latin typeface="Calibri"/>
                <a:ea typeface="Calibri"/>
                <a:cs typeface="Calibri"/>
                <a:sym typeface="Calibri"/>
              </a:rPr>
              <a:t>printme(“hi”)</a:t>
            </a:r>
          </a:p>
          <a:p>
            <a:pPr lvl="0" rtl="0">
              <a:spcBef>
                <a:spcPts val="0"/>
              </a:spcBef>
              <a:spcAft>
                <a:spcPts val="600"/>
              </a:spcAft>
              <a:buNone/>
            </a:pPr>
            <a:r>
              <a:t/>
            </a:r>
            <a:endParaRPr sz="1800" u="sng">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Setting up Pyzo</a:t>
            </a:r>
          </a:p>
        </p:txBody>
      </p:sp>
      <p:sp>
        <p:nvSpPr>
          <p:cNvPr id="79" name="Shape 7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Download from</a:t>
            </a:r>
          </a:p>
          <a:p>
            <a:pPr lvl="0">
              <a:spcBef>
                <a:spcPts val="0"/>
              </a:spcBef>
              <a:buNone/>
            </a:pPr>
            <a:r>
              <a:rPr lang="en-GB" sz="2500" u="sng">
                <a:solidFill>
                  <a:schemeClr val="hlink"/>
                </a:solidFill>
                <a:hlinkClick r:id="rId3"/>
              </a:rPr>
              <a:t>http://test.pyzo.org/downloads.html</a:t>
            </a:r>
          </a:p>
          <a:p>
            <a:pPr lv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Recursion</a:t>
            </a:r>
          </a:p>
        </p:txBody>
      </p:sp>
      <p:sp>
        <p:nvSpPr>
          <p:cNvPr id="256" name="Shape 25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rPr lang="en-GB"/>
              <a:t>A function can call on another function.</a:t>
            </a:r>
          </a:p>
          <a:p>
            <a:pPr indent="0" lvl="0" marL="0" marR="0" rtl="0" algn="l">
              <a:lnSpc>
                <a:spcPct val="115000"/>
              </a:lnSpc>
              <a:spcBef>
                <a:spcPts val="0"/>
              </a:spcBef>
              <a:spcAft>
                <a:spcPts val="1600"/>
              </a:spcAft>
              <a:buNone/>
            </a:pPr>
            <a:r>
              <a:rPr lang="en-GB"/>
              <a:t>e.g. def countdown(n):</a:t>
            </a:r>
          </a:p>
          <a:p>
            <a:pPr indent="457200" lvl="0" marL="457200" marR="0" rtl="0" algn="l">
              <a:lnSpc>
                <a:spcPct val="115000"/>
              </a:lnSpc>
              <a:spcBef>
                <a:spcPts val="0"/>
              </a:spcBef>
              <a:spcAft>
                <a:spcPts val="1600"/>
              </a:spcAft>
              <a:buNone/>
            </a:pPr>
            <a:r>
              <a:rPr lang="en-GB"/>
              <a:t>if n &lt;= 0:</a:t>
            </a:r>
          </a:p>
          <a:p>
            <a:pPr indent="457200" lvl="0" marL="914400" marR="0" rtl="0" algn="l">
              <a:lnSpc>
                <a:spcPct val="115000"/>
              </a:lnSpc>
              <a:spcBef>
                <a:spcPts val="0"/>
              </a:spcBef>
              <a:spcAft>
                <a:spcPts val="1600"/>
              </a:spcAft>
              <a:buNone/>
            </a:pPr>
            <a:r>
              <a:rPr lang="en-GB"/>
              <a:t>print ' Blastoff!'</a:t>
            </a:r>
          </a:p>
          <a:p>
            <a:pPr indent="457200" lvl="0" marL="457200" marR="0" rtl="0" algn="l">
              <a:lnSpc>
                <a:spcPct val="115000"/>
              </a:lnSpc>
              <a:spcBef>
                <a:spcPts val="0"/>
              </a:spcBef>
              <a:spcAft>
                <a:spcPts val="1600"/>
              </a:spcAft>
              <a:buNone/>
            </a:pPr>
            <a:r>
              <a:rPr lang="en-GB"/>
              <a:t>else:</a:t>
            </a:r>
          </a:p>
          <a:p>
            <a:pPr indent="457200" lvl="0" marL="914400" marR="0" rtl="0" algn="l">
              <a:lnSpc>
                <a:spcPct val="115000"/>
              </a:lnSpc>
              <a:spcBef>
                <a:spcPts val="0"/>
              </a:spcBef>
              <a:spcAft>
                <a:spcPts val="1600"/>
              </a:spcAft>
              <a:buNone/>
            </a:pPr>
            <a:r>
              <a:rPr lang="en-GB"/>
              <a:t>print n</a:t>
            </a:r>
          </a:p>
          <a:p>
            <a:pPr indent="457200" lvl="0" marL="914400" marR="0" rtl="0" algn="l">
              <a:lnSpc>
                <a:spcPct val="115000"/>
              </a:lnSpc>
              <a:spcBef>
                <a:spcPts val="0"/>
              </a:spcBef>
              <a:spcAft>
                <a:spcPts val="1600"/>
              </a:spcAft>
              <a:buNone/>
            </a:pPr>
            <a:r>
              <a:rPr lang="en-GB"/>
              <a:t>countdown(n-1)</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Activity 6</a:t>
            </a:r>
          </a:p>
        </p:txBody>
      </p:sp>
      <p:sp>
        <p:nvSpPr>
          <p:cNvPr id="262" name="Shape 262"/>
          <p:cNvSpPr txBox="1"/>
          <p:nvPr>
            <p:ph idx="1" type="body"/>
          </p:nvPr>
        </p:nvSpPr>
        <p:spPr>
          <a:xfrm>
            <a:off x="311700" y="1266325"/>
            <a:ext cx="4470000" cy="486000"/>
          </a:xfrm>
          <a:prstGeom prst="rect">
            <a:avLst/>
          </a:prstGeom>
        </p:spPr>
        <p:txBody>
          <a:bodyPr anchorCtr="0" anchor="t" bIns="91425" lIns="91425" rIns="91425" tIns="91425">
            <a:noAutofit/>
          </a:bodyPr>
          <a:lstStyle/>
          <a:p>
            <a:pPr lvl="0">
              <a:spcBef>
                <a:spcPts val="0"/>
              </a:spcBef>
              <a:buNone/>
            </a:pPr>
            <a:r>
              <a:rPr lang="en-GB"/>
              <a:t>What does the following function print?</a:t>
            </a:r>
          </a:p>
        </p:txBody>
      </p:sp>
      <p:sp>
        <p:nvSpPr>
          <p:cNvPr id="263" name="Shape 263"/>
          <p:cNvSpPr txBox="1"/>
          <p:nvPr>
            <p:ph idx="1" type="body"/>
          </p:nvPr>
        </p:nvSpPr>
        <p:spPr>
          <a:xfrm>
            <a:off x="365300" y="1752325"/>
            <a:ext cx="2133000" cy="2995500"/>
          </a:xfrm>
          <a:prstGeom prst="rect">
            <a:avLst/>
          </a:prstGeom>
        </p:spPr>
        <p:txBody>
          <a:bodyPr anchorCtr="0" anchor="t" bIns="91425" lIns="91425" rIns="91425" tIns="91425">
            <a:noAutofit/>
          </a:bodyPr>
          <a:lstStyle/>
          <a:p>
            <a:pPr lvl="0">
              <a:spcBef>
                <a:spcPts val="0"/>
              </a:spcBef>
              <a:spcAft>
                <a:spcPts val="0"/>
              </a:spcAft>
              <a:buNone/>
            </a:pPr>
            <a:r>
              <a:rPr lang="en-GB" sz="1400"/>
              <a:t>def b(z):</a:t>
            </a:r>
          </a:p>
          <a:p>
            <a:pPr lvl="0">
              <a:spcBef>
                <a:spcPts val="0"/>
              </a:spcBef>
              <a:spcAft>
                <a:spcPts val="0"/>
              </a:spcAft>
              <a:buNone/>
            </a:pPr>
            <a:r>
              <a:rPr lang="en-GB" sz="1400"/>
              <a:t>    prod = a(z,z)</a:t>
            </a:r>
          </a:p>
          <a:p>
            <a:pPr lvl="0">
              <a:spcBef>
                <a:spcPts val="0"/>
              </a:spcBef>
              <a:spcAft>
                <a:spcPts val="0"/>
              </a:spcAft>
              <a:buNone/>
            </a:pPr>
            <a:r>
              <a:rPr lang="en-GB" sz="1400"/>
              <a:t>    print(z, prod)</a:t>
            </a:r>
          </a:p>
          <a:p>
            <a:pPr lvl="0">
              <a:spcBef>
                <a:spcPts val="0"/>
              </a:spcBef>
              <a:spcAft>
                <a:spcPts val="1000"/>
              </a:spcAft>
              <a:buNone/>
            </a:pPr>
            <a:r>
              <a:rPr lang="en-GB" sz="1400"/>
              <a:t>    return prod</a:t>
            </a:r>
          </a:p>
          <a:p>
            <a:pPr lvl="0">
              <a:spcBef>
                <a:spcPts val="0"/>
              </a:spcBef>
              <a:spcAft>
                <a:spcPts val="0"/>
              </a:spcAft>
              <a:buNone/>
            </a:pPr>
            <a:r>
              <a:rPr lang="en-GB" sz="1400"/>
              <a:t>def a(x,y):</a:t>
            </a:r>
          </a:p>
          <a:p>
            <a:pPr lvl="0">
              <a:spcBef>
                <a:spcPts val="0"/>
              </a:spcBef>
              <a:spcAft>
                <a:spcPts val="0"/>
              </a:spcAft>
              <a:buNone/>
            </a:pPr>
            <a:r>
              <a:rPr lang="en-GB" sz="1400"/>
              <a:t>    x = x + 1</a:t>
            </a:r>
          </a:p>
          <a:p>
            <a:pPr lvl="0">
              <a:spcBef>
                <a:spcPts val="0"/>
              </a:spcBef>
              <a:spcAft>
                <a:spcPts val="1000"/>
              </a:spcAft>
              <a:buNone/>
            </a:pPr>
            <a:r>
              <a:rPr lang="en-GB" sz="1400"/>
              <a:t>    return x*y</a:t>
            </a:r>
          </a:p>
          <a:p>
            <a:pPr lvl="0">
              <a:spcBef>
                <a:spcPts val="0"/>
              </a:spcBef>
              <a:spcAft>
                <a:spcPts val="0"/>
              </a:spcAft>
              <a:buNone/>
            </a:pPr>
            <a:r>
              <a:rPr lang="en-GB" sz="1400"/>
              <a:t>def c(x,y,z):</a:t>
            </a:r>
          </a:p>
          <a:p>
            <a:pPr lvl="0">
              <a:spcBef>
                <a:spcPts val="0"/>
              </a:spcBef>
              <a:spcAft>
                <a:spcPts val="0"/>
              </a:spcAft>
              <a:buNone/>
            </a:pPr>
            <a:r>
              <a:rPr lang="en-GB" sz="1400"/>
              <a:t>    total = x+y+z</a:t>
            </a:r>
          </a:p>
          <a:p>
            <a:pPr lvl="0">
              <a:spcBef>
                <a:spcPts val="0"/>
              </a:spcBef>
              <a:spcAft>
                <a:spcPts val="0"/>
              </a:spcAft>
              <a:buNone/>
            </a:pPr>
            <a:r>
              <a:rPr lang="en-GB" sz="1400"/>
              <a:t>    square = b(total)**2</a:t>
            </a:r>
          </a:p>
          <a:p>
            <a:pPr lvl="0">
              <a:spcBef>
                <a:spcPts val="0"/>
              </a:spcBef>
              <a:spcAft>
                <a:spcPts val="0"/>
              </a:spcAft>
              <a:buNone/>
            </a:pPr>
            <a:r>
              <a:rPr lang="en-GB" sz="1400"/>
              <a:t>    return square</a:t>
            </a:r>
          </a:p>
          <a:p>
            <a:pPr lvl="0" rtl="0">
              <a:spcBef>
                <a:spcPts val="0"/>
              </a:spcBef>
              <a:spcAft>
                <a:spcPts val="0"/>
              </a:spcAft>
              <a:buNone/>
            </a:pPr>
            <a:r>
              <a:t/>
            </a:r>
            <a:endParaRPr sz="1400"/>
          </a:p>
        </p:txBody>
      </p:sp>
      <p:sp>
        <p:nvSpPr>
          <p:cNvPr id="264" name="Shape 264"/>
          <p:cNvSpPr txBox="1"/>
          <p:nvPr>
            <p:ph idx="1" type="body"/>
          </p:nvPr>
        </p:nvSpPr>
        <p:spPr>
          <a:xfrm>
            <a:off x="2956100" y="1828525"/>
            <a:ext cx="2133000" cy="2995500"/>
          </a:xfrm>
          <a:prstGeom prst="rect">
            <a:avLst/>
          </a:prstGeom>
        </p:spPr>
        <p:txBody>
          <a:bodyPr anchorCtr="0" anchor="t" bIns="91425" lIns="91425" rIns="91425" tIns="91425">
            <a:noAutofit/>
          </a:bodyPr>
          <a:lstStyle/>
          <a:p>
            <a:pPr lvl="0" rtl="0">
              <a:spcBef>
                <a:spcPts val="0"/>
              </a:spcBef>
              <a:spcAft>
                <a:spcPts val="0"/>
              </a:spcAft>
              <a:buNone/>
            </a:pPr>
            <a:r>
              <a:rPr lang="en-GB" sz="1400"/>
              <a:t>x</a:t>
            </a:r>
            <a:r>
              <a:rPr lang="en-GB" sz="1400"/>
              <a:t> = 1</a:t>
            </a:r>
          </a:p>
          <a:p>
            <a:pPr lvl="0" rtl="0">
              <a:spcBef>
                <a:spcPts val="0"/>
              </a:spcBef>
              <a:spcAft>
                <a:spcPts val="0"/>
              </a:spcAft>
              <a:buNone/>
            </a:pPr>
            <a:r>
              <a:rPr lang="en-GB" sz="1400"/>
              <a:t>y</a:t>
            </a:r>
            <a:r>
              <a:rPr lang="en-GB" sz="1400"/>
              <a:t> = x + 1</a:t>
            </a:r>
          </a:p>
          <a:p>
            <a:pPr lvl="0" rtl="0">
              <a:spcBef>
                <a:spcPts val="0"/>
              </a:spcBef>
              <a:spcAft>
                <a:spcPts val="0"/>
              </a:spcAft>
              <a:buNone/>
            </a:pPr>
            <a:r>
              <a:t/>
            </a:r>
            <a:endParaRPr sz="1400"/>
          </a:p>
          <a:p>
            <a:pPr lvl="0" rtl="0">
              <a:spcBef>
                <a:spcPts val="0"/>
              </a:spcBef>
              <a:spcAft>
                <a:spcPts val="0"/>
              </a:spcAft>
              <a:buNone/>
            </a:pPr>
            <a:r>
              <a:rPr lang="en-GB" sz="1400"/>
              <a:t>print(c(x, y+3, x+y))</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Answer</a:t>
            </a:r>
          </a:p>
        </p:txBody>
      </p:sp>
      <p:sp>
        <p:nvSpPr>
          <p:cNvPr id="270" name="Shape 270"/>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The program prints </a:t>
            </a:r>
            <a:r>
              <a:rPr b="1" lang="en-GB"/>
              <a:t>8100.</a:t>
            </a:r>
            <a:r>
              <a:rPr lang="en-GB"/>
              <a:t> </a:t>
            </a:r>
          </a:p>
          <a:p>
            <a:pPr lvl="0">
              <a:spcBef>
                <a:spcPts val="0"/>
              </a:spcBef>
              <a:buNone/>
            </a:pPr>
            <a:r>
              <a:t/>
            </a:r>
            <a:endParaRPr/>
          </a:p>
          <a:p>
            <a:pPr lvl="0">
              <a:spcBef>
                <a:spcPts val="0"/>
              </a:spcBef>
              <a:buNone/>
            </a:pPr>
            <a:r>
              <a:rPr lang="en-GB"/>
              <a:t>Explanation:</a:t>
            </a:r>
          </a:p>
          <a:p>
            <a:pPr lvl="0">
              <a:spcBef>
                <a:spcPts val="0"/>
              </a:spcBef>
              <a:buNone/>
            </a:pPr>
            <a:r>
              <a:rPr lang="en-GB"/>
              <a:t>c() calls b() with the sum of 1, 5, 3 which is 9.</a:t>
            </a:r>
          </a:p>
          <a:p>
            <a:pPr lvl="0">
              <a:spcBef>
                <a:spcPts val="0"/>
              </a:spcBef>
              <a:buNone/>
            </a:pPr>
            <a:r>
              <a:rPr lang="en-GB"/>
              <a:t>b() then calls a(9, 9). </a:t>
            </a:r>
          </a:p>
          <a:p>
            <a:pPr lvl="0">
              <a:spcBef>
                <a:spcPts val="0"/>
              </a:spcBef>
              <a:buNone/>
            </a:pPr>
            <a:r>
              <a:rPr lang="en-GB"/>
              <a:t>The first 9 has 1 added to it so a returns# 10 * 9 = 90. </a:t>
            </a:r>
          </a:p>
          <a:p>
            <a:pPr lvl="0">
              <a:spcBef>
                <a:spcPts val="0"/>
              </a:spcBef>
              <a:buNone/>
            </a:pPr>
            <a:r>
              <a:rPr lang="en-GB"/>
              <a:t>b() returns 90 to c() and c() sqaures it, so c() returns 8100.</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Activity 6</a:t>
            </a:r>
          </a:p>
        </p:txBody>
      </p:sp>
      <p:sp>
        <p:nvSpPr>
          <p:cNvPr id="276" name="Shape 27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The Ackermann function, A(m,n), is defined:</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i="1" lang="en-GB"/>
              <a:t>Write a function</a:t>
            </a:r>
            <a:r>
              <a:rPr lang="en-GB"/>
              <a:t>, </a:t>
            </a:r>
            <a:r>
              <a:rPr b="1" lang="en-GB"/>
              <a:t>ack()</a:t>
            </a:r>
            <a:r>
              <a:rPr lang="en-GB"/>
              <a:t>, that evaluates Ackermann’s function. Use your function to calculate ack(3,4). </a:t>
            </a:r>
          </a:p>
        </p:txBody>
      </p:sp>
      <p:pic>
        <p:nvPicPr>
          <p:cNvPr descr="Screen Shot 2017-01-06 at 9.50.40 AM.png" id="277" name="Shape 277"/>
          <p:cNvPicPr preferRelativeResize="0"/>
          <p:nvPr/>
        </p:nvPicPr>
        <p:blipFill>
          <a:blip r:embed="rId3">
            <a:alphaModFix/>
          </a:blip>
          <a:stretch>
            <a:fillRect/>
          </a:stretch>
        </p:blipFill>
        <p:spPr>
          <a:xfrm>
            <a:off x="1134725" y="1776575"/>
            <a:ext cx="6348775" cy="14488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Answer</a:t>
            </a:r>
          </a:p>
        </p:txBody>
      </p:sp>
      <p:sp>
        <p:nvSpPr>
          <p:cNvPr id="283" name="Shape 28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spcAft>
                <a:spcPts val="0"/>
              </a:spcAft>
              <a:buNone/>
            </a:pPr>
            <a:r>
              <a:rPr lang="en-GB"/>
              <a:t>def ack(m,n):</a:t>
            </a:r>
          </a:p>
          <a:p>
            <a:pPr lvl="0">
              <a:spcBef>
                <a:spcPts val="0"/>
              </a:spcBef>
              <a:spcAft>
                <a:spcPts val="0"/>
              </a:spcAft>
              <a:buNone/>
            </a:pPr>
            <a:r>
              <a:rPr lang="en-GB"/>
              <a:t>    if m == 0:</a:t>
            </a:r>
          </a:p>
          <a:p>
            <a:pPr lvl="0">
              <a:spcBef>
                <a:spcPts val="0"/>
              </a:spcBef>
              <a:spcAft>
                <a:spcPts val="0"/>
              </a:spcAft>
              <a:buNone/>
            </a:pPr>
            <a:r>
              <a:rPr lang="en-GB"/>
              <a:t>        return n + 1</a:t>
            </a:r>
          </a:p>
          <a:p>
            <a:pPr lvl="0">
              <a:spcBef>
                <a:spcPts val="0"/>
              </a:spcBef>
              <a:spcAft>
                <a:spcPts val="0"/>
              </a:spcAft>
              <a:buNone/>
            </a:pPr>
            <a:r>
              <a:rPr lang="en-GB"/>
              <a:t>    if (m&gt;0):</a:t>
            </a:r>
          </a:p>
          <a:p>
            <a:pPr lvl="0">
              <a:spcBef>
                <a:spcPts val="0"/>
              </a:spcBef>
              <a:spcAft>
                <a:spcPts val="0"/>
              </a:spcAft>
              <a:buNone/>
            </a:pPr>
            <a:r>
              <a:rPr lang="en-GB"/>
              <a:t>        if n==0:</a:t>
            </a:r>
          </a:p>
          <a:p>
            <a:pPr lvl="0">
              <a:spcBef>
                <a:spcPts val="0"/>
              </a:spcBef>
              <a:spcAft>
                <a:spcPts val="0"/>
              </a:spcAft>
              <a:buNone/>
            </a:pPr>
            <a:r>
              <a:rPr lang="en-GB"/>
              <a:t>            return ack(m-1,1)</a:t>
            </a:r>
          </a:p>
          <a:p>
            <a:pPr lvl="0">
              <a:spcBef>
                <a:spcPts val="0"/>
              </a:spcBef>
              <a:spcAft>
                <a:spcPts val="0"/>
              </a:spcAft>
              <a:buNone/>
            </a:pPr>
            <a:r>
              <a:rPr lang="en-GB"/>
              <a:t>        elif n&gt;0:</a:t>
            </a:r>
          </a:p>
          <a:p>
            <a:pPr lvl="0">
              <a:spcBef>
                <a:spcPts val="0"/>
              </a:spcBef>
              <a:spcAft>
                <a:spcPts val="0"/>
              </a:spcAft>
              <a:buNone/>
            </a:pPr>
            <a:r>
              <a:rPr lang="en-GB"/>
              <a:t>            return ack(m-1, ack(m,n-1))</a:t>
            </a:r>
          </a:p>
          <a:p>
            <a:pPr lvl="0">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Review Activity</a:t>
            </a:r>
          </a:p>
        </p:txBody>
      </p:sp>
      <p:sp>
        <p:nvSpPr>
          <p:cNvPr id="289" name="Shape 28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330200" lvl="0" marL="457200" rtl="0">
              <a:spcBef>
                <a:spcPts val="0"/>
              </a:spcBef>
              <a:spcAft>
                <a:spcPts val="800"/>
              </a:spcAft>
              <a:buClr>
                <a:srgbClr val="333333"/>
              </a:buClr>
              <a:buSzPct val="100000"/>
              <a:buAutoNum type="arabicPeriod"/>
            </a:pPr>
            <a:r>
              <a:rPr lang="en-GB" sz="1600">
                <a:solidFill>
                  <a:srgbClr val="333333"/>
                </a:solidFill>
                <a:highlight>
                  <a:srgbClr val="FFFFFF"/>
                </a:highlight>
              </a:rPr>
              <a:t>Write the function </a:t>
            </a:r>
            <a:r>
              <a:rPr b="1" lang="en-GB" sz="1600">
                <a:solidFill>
                  <a:srgbClr val="333333"/>
                </a:solidFill>
                <a:highlight>
                  <a:srgbClr val="FFFFFF"/>
                </a:highlight>
              </a:rPr>
              <a:t>distance(x1, y1, x2, y2)</a:t>
            </a:r>
            <a:r>
              <a:rPr lang="en-GB" sz="1600">
                <a:solidFill>
                  <a:srgbClr val="333333"/>
                </a:solidFill>
                <a:highlight>
                  <a:srgbClr val="FFFFFF"/>
                </a:highlight>
              </a:rPr>
              <a:t> that takes four int or float values x1, y1, x2, y2 that represent the two points (x1, y1) and (x2, y2), and returns the distance between those points as a float.</a:t>
            </a:r>
          </a:p>
          <a:p>
            <a:pPr lvl="0" rtl="0">
              <a:spcBef>
                <a:spcPts val="0"/>
              </a:spcBef>
              <a:spcAft>
                <a:spcPts val="800"/>
              </a:spcAft>
              <a:buNone/>
            </a:pPr>
            <a:r>
              <a:t/>
            </a:r>
            <a:endParaRPr sz="1600">
              <a:solidFill>
                <a:srgbClr val="333333"/>
              </a:solidFill>
              <a:highlight>
                <a:srgbClr val="FFFFFF"/>
              </a:highlight>
            </a:endParaRPr>
          </a:p>
          <a:p>
            <a:pPr indent="-228600" lvl="0" marL="457200" rtl="0">
              <a:spcBef>
                <a:spcPts val="0"/>
              </a:spcBef>
              <a:buAutoNum type="arabicPeriod"/>
            </a:pPr>
            <a:r>
              <a:rPr lang="en-GB" sz="1600">
                <a:solidFill>
                  <a:srgbClr val="333333"/>
                </a:solidFill>
                <a:highlight>
                  <a:srgbClr val="FFFFFF"/>
                </a:highlight>
              </a:rPr>
              <a:t>Write the function </a:t>
            </a:r>
            <a:r>
              <a:rPr b="1" lang="en-GB" sz="1600">
                <a:solidFill>
                  <a:srgbClr val="333333"/>
                </a:solidFill>
                <a:highlight>
                  <a:srgbClr val="FFFFFF"/>
                </a:highlight>
              </a:rPr>
              <a:t>vowelCount(s)</a:t>
            </a:r>
            <a:r>
              <a:rPr lang="en-GB" sz="1600">
                <a:solidFill>
                  <a:srgbClr val="333333"/>
                </a:solidFill>
                <a:highlight>
                  <a:srgbClr val="FFFFFF"/>
                </a:highlight>
              </a:rPr>
              <a:t>, that takes a string </a:t>
            </a:r>
            <a:r>
              <a:rPr b="1" lang="en-GB" sz="1600">
                <a:solidFill>
                  <a:srgbClr val="333333"/>
                </a:solidFill>
                <a:highlight>
                  <a:srgbClr val="FFFFFF"/>
                </a:highlight>
              </a:rPr>
              <a:t>s</a:t>
            </a:r>
            <a:r>
              <a:rPr lang="en-GB" sz="1600">
                <a:solidFill>
                  <a:srgbClr val="333333"/>
                </a:solidFill>
                <a:highlight>
                  <a:srgbClr val="FFFFFF"/>
                </a:highlight>
              </a:rPr>
              <a:t>, and returns the number of vowels in s. The vowels are "a", "e", "i", "o", and "u". So, for example:   vowelCount("Abc def!!! a? yzyzyz!") == 3</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Answer</a:t>
            </a:r>
          </a:p>
        </p:txBody>
      </p:sp>
      <p:sp>
        <p:nvSpPr>
          <p:cNvPr id="295" name="Shape 29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spcAft>
                <a:spcPts val="0"/>
              </a:spcAft>
              <a:buNone/>
            </a:pPr>
            <a:r>
              <a:rPr lang="en-GB"/>
              <a:t>def distance(x1, y1, x2, y2):</a:t>
            </a:r>
          </a:p>
          <a:p>
            <a:pPr lvl="0" rtl="0">
              <a:spcBef>
                <a:spcPts val="0"/>
              </a:spcBef>
              <a:spcAft>
                <a:spcPts val="0"/>
              </a:spcAft>
              <a:buNone/>
            </a:pPr>
            <a:r>
              <a:rPr lang="en-GB"/>
              <a:t>    dx = x2 - x1</a:t>
            </a:r>
          </a:p>
          <a:p>
            <a:pPr lvl="0" rtl="0">
              <a:spcBef>
                <a:spcPts val="0"/>
              </a:spcBef>
              <a:spcAft>
                <a:spcPts val="0"/>
              </a:spcAft>
              <a:buNone/>
            </a:pPr>
            <a:r>
              <a:rPr lang="en-GB"/>
              <a:t>    dy = y2 - y1</a:t>
            </a:r>
          </a:p>
          <a:p>
            <a:pPr lvl="0" rtl="0">
              <a:spcBef>
                <a:spcPts val="0"/>
              </a:spcBef>
              <a:spcAft>
                <a:spcPts val="0"/>
              </a:spcAft>
              <a:buNone/>
            </a:pPr>
            <a:r>
              <a:rPr lang="en-GB"/>
              <a:t>    dsq = dx**2 + dy**2</a:t>
            </a:r>
          </a:p>
          <a:p>
            <a:pPr lvl="0" rtl="0">
              <a:spcBef>
                <a:spcPts val="0"/>
              </a:spcBef>
              <a:spcAft>
                <a:spcPts val="0"/>
              </a:spcAft>
              <a:buNone/>
            </a:pPr>
            <a:r>
              <a:rPr lang="en-GB"/>
              <a:t>    result = math.sqrt(dsq)</a:t>
            </a:r>
          </a:p>
          <a:p>
            <a:pPr lvl="0" rtl="0">
              <a:spcBef>
                <a:spcPts val="0"/>
              </a:spcBef>
              <a:spcAft>
                <a:spcPts val="0"/>
              </a:spcAft>
              <a:buNone/>
            </a:pPr>
            <a:r>
              <a:rPr lang="en-GB"/>
              <a:t>    return result</a:t>
            </a:r>
          </a:p>
          <a:p>
            <a:pPr lvl="0" rtl="0">
              <a:spcBef>
                <a:spcPts val="0"/>
              </a:spcBef>
              <a:spcAft>
                <a:spcPts val="0"/>
              </a:spcAft>
              <a:buNone/>
            </a:pPr>
            <a:r>
              <a:t/>
            </a:r>
            <a:endParaRPr/>
          </a:p>
          <a:p>
            <a:pPr lvl="0">
              <a:spcBef>
                <a:spcPts val="0"/>
              </a:spcBef>
              <a:spcAft>
                <a:spcPts val="0"/>
              </a:spcAft>
              <a:buNone/>
            </a:pPr>
            <a:r>
              <a:t/>
            </a:r>
            <a:endParaRPr/>
          </a:p>
        </p:txBody>
      </p:sp>
      <p:sp>
        <p:nvSpPr>
          <p:cNvPr id="296" name="Shape 296"/>
          <p:cNvSpPr txBox="1"/>
          <p:nvPr/>
        </p:nvSpPr>
        <p:spPr>
          <a:xfrm>
            <a:off x="5354200" y="1249950"/>
            <a:ext cx="3309300" cy="22185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1800">
                <a:solidFill>
                  <a:schemeClr val="dk2"/>
                </a:solidFill>
                <a:latin typeface="Open Sans"/>
                <a:ea typeface="Open Sans"/>
                <a:cs typeface="Open Sans"/>
                <a:sym typeface="Open Sans"/>
              </a:rPr>
              <a:t>def vowelcount(s):</a:t>
            </a:r>
          </a:p>
          <a:p>
            <a:pPr lvl="0" rtl="0">
              <a:lnSpc>
                <a:spcPct val="115000"/>
              </a:lnSpc>
              <a:spcBef>
                <a:spcPts val="0"/>
              </a:spcBef>
              <a:buNone/>
            </a:pPr>
            <a:r>
              <a:rPr lang="en-GB" sz="1800">
                <a:solidFill>
                  <a:schemeClr val="dk2"/>
                </a:solidFill>
                <a:latin typeface="Open Sans"/>
                <a:ea typeface="Open Sans"/>
                <a:cs typeface="Open Sans"/>
                <a:sym typeface="Open Sans"/>
              </a:rPr>
              <a:t>    count = 0</a:t>
            </a:r>
          </a:p>
          <a:p>
            <a:pPr lvl="0" rtl="0">
              <a:lnSpc>
                <a:spcPct val="115000"/>
              </a:lnSpc>
              <a:spcBef>
                <a:spcPts val="0"/>
              </a:spcBef>
              <a:buNone/>
            </a:pPr>
            <a:r>
              <a:rPr lang="en-GB" sz="1800">
                <a:solidFill>
                  <a:schemeClr val="dk2"/>
                </a:solidFill>
                <a:latin typeface="Open Sans"/>
                <a:ea typeface="Open Sans"/>
                <a:cs typeface="Open Sans"/>
                <a:sym typeface="Open Sans"/>
              </a:rPr>
              <a:t>    for letter in s.lower():</a:t>
            </a:r>
          </a:p>
          <a:p>
            <a:pPr lvl="0" rtl="0">
              <a:lnSpc>
                <a:spcPct val="115000"/>
              </a:lnSpc>
              <a:spcBef>
                <a:spcPts val="0"/>
              </a:spcBef>
              <a:buNone/>
            </a:pPr>
            <a:r>
              <a:rPr lang="en-GB" sz="1800">
                <a:solidFill>
                  <a:schemeClr val="dk2"/>
                </a:solidFill>
                <a:latin typeface="Open Sans"/>
                <a:ea typeface="Open Sans"/>
                <a:cs typeface="Open Sans"/>
                <a:sym typeface="Open Sans"/>
              </a:rPr>
              <a:t>        if letter in ['a','e','i','o','u']:</a:t>
            </a:r>
          </a:p>
          <a:p>
            <a:pPr lvl="0" rtl="0">
              <a:lnSpc>
                <a:spcPct val="115000"/>
              </a:lnSpc>
              <a:spcBef>
                <a:spcPts val="0"/>
              </a:spcBef>
              <a:buNone/>
            </a:pPr>
            <a:r>
              <a:rPr lang="en-GB" sz="1800">
                <a:solidFill>
                  <a:schemeClr val="dk2"/>
                </a:solidFill>
                <a:latin typeface="Open Sans"/>
                <a:ea typeface="Open Sans"/>
                <a:cs typeface="Open Sans"/>
                <a:sym typeface="Open Sans"/>
              </a:rPr>
              <a:t>            count += 1</a:t>
            </a:r>
          </a:p>
          <a:p>
            <a:pPr lvl="0" rtl="0">
              <a:lnSpc>
                <a:spcPct val="115000"/>
              </a:lnSpc>
              <a:spcBef>
                <a:spcPts val="0"/>
              </a:spcBef>
              <a:buNone/>
            </a:pPr>
            <a:r>
              <a:rPr lang="en-GB" sz="1800">
                <a:solidFill>
                  <a:schemeClr val="dk2"/>
                </a:solidFill>
                <a:latin typeface="Open Sans"/>
                <a:ea typeface="Open Sans"/>
                <a:cs typeface="Open Sans"/>
                <a:sym typeface="Open Sans"/>
              </a:rPr>
              <a:t>    print(count)</a:t>
            </a:r>
          </a:p>
          <a:p>
            <a:pPr lv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Importing Packages</a:t>
            </a:r>
          </a:p>
        </p:txBody>
      </p:sp>
      <p:sp>
        <p:nvSpPr>
          <p:cNvPr id="302" name="Shape 30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Some functions you use have been pre-written by other people. Those you are able to use have been pre-installed and imported into your workspace. There exist many functions written by other people to help with things like data visualization and etc.</a:t>
            </a:r>
          </a:p>
          <a:p>
            <a:pPr lvl="0">
              <a:spcBef>
                <a:spcPts val="0"/>
              </a:spcBef>
              <a:buNone/>
            </a:pPr>
            <a:r>
              <a:rPr lang="en-GB"/>
              <a:t>You don’t have to recreate many functions.</a:t>
            </a:r>
          </a:p>
          <a:p>
            <a:pPr lvl="0" rtl="0">
              <a:spcBef>
                <a:spcPts val="0"/>
              </a:spcBef>
              <a:buNone/>
            </a:pPr>
            <a:r>
              <a:rPr lang="en-GB"/>
              <a:t>e.g.	Import random</a:t>
            </a:r>
          </a:p>
          <a:p>
            <a:pPr lvl="0" rtl="0">
              <a:spcBef>
                <a:spcPts val="0"/>
              </a:spcBef>
              <a:buNone/>
            </a:pPr>
            <a:r>
              <a:rPr lang="en-GB"/>
              <a:t>	from math import pi</a:t>
            </a:r>
          </a:p>
          <a:p>
            <a:pPr indent="0" lvl="0" marL="0" marR="0" rtl="0" algn="l">
              <a:lnSpc>
                <a:spcPct val="115000"/>
              </a:lnSpc>
              <a:spcBef>
                <a:spcPts val="0"/>
              </a:spcBef>
              <a:spcAft>
                <a:spcPts val="1600"/>
              </a:spcAft>
              <a:buNone/>
            </a:pPr>
            <a:r>
              <a:rPr lang="en-GB"/>
              <a:t>https://pypi.python.org/pypi/?</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Object Oriented Programming (OOP)</a:t>
            </a:r>
          </a:p>
        </p:txBody>
      </p:sp>
      <p:sp>
        <p:nvSpPr>
          <p:cNvPr id="308" name="Shape 308"/>
          <p:cNvSpPr txBox="1"/>
          <p:nvPr>
            <p:ph idx="1" type="body"/>
          </p:nvPr>
        </p:nvSpPr>
        <p:spPr>
          <a:xfrm>
            <a:off x="311700" y="1266325"/>
            <a:ext cx="8520600" cy="1582500"/>
          </a:xfrm>
          <a:prstGeom prst="rect">
            <a:avLst/>
          </a:prstGeom>
        </p:spPr>
        <p:txBody>
          <a:bodyPr anchorCtr="0" anchor="t" bIns="91425" lIns="91425" rIns="91425" tIns="91425">
            <a:noAutofit/>
          </a:bodyPr>
          <a:lstStyle/>
          <a:p>
            <a:pPr lvl="0">
              <a:spcBef>
                <a:spcPts val="0"/>
              </a:spcBef>
              <a:buNone/>
            </a:pPr>
            <a:r>
              <a:rPr lang="en-GB"/>
              <a:t>Everything is an object. In objects, you can create classes and assign attributes. </a:t>
            </a:r>
          </a:p>
          <a:p>
            <a:pPr indent="0" lvl="0" marL="0" marR="0" rtl="0" algn="l">
              <a:lnSpc>
                <a:spcPct val="115000"/>
              </a:lnSpc>
              <a:spcBef>
                <a:spcPts val="0"/>
              </a:spcBef>
              <a:spcAft>
                <a:spcPts val="1600"/>
              </a:spcAft>
              <a:buNone/>
            </a:pPr>
            <a:r>
              <a:rPr lang="en-GB"/>
              <a:t>Find out which objects are to be manipulated and how these objects relate to one another</a:t>
            </a:r>
          </a:p>
          <a:p>
            <a:pPr indent="0" lvl="0" marL="0" marR="0" rtl="0" algn="l">
              <a:lnSpc>
                <a:spcPct val="115000"/>
              </a:lnSpc>
              <a:spcBef>
                <a:spcPts val="0"/>
              </a:spcBef>
              <a:spcAft>
                <a:spcPts val="1600"/>
              </a:spcAft>
              <a:buNone/>
            </a:pPr>
            <a:r>
              <a:t/>
            </a:r>
            <a:endParaRPr sz="1100"/>
          </a:p>
        </p:txBody>
      </p:sp>
      <p:sp>
        <p:nvSpPr>
          <p:cNvPr id="309" name="Shape 309"/>
          <p:cNvSpPr txBox="1"/>
          <p:nvPr/>
        </p:nvSpPr>
        <p:spPr>
          <a:xfrm>
            <a:off x="355500" y="2848825"/>
            <a:ext cx="8433000" cy="2000700"/>
          </a:xfrm>
          <a:prstGeom prst="rect">
            <a:avLst/>
          </a:prstGeom>
          <a:noFill/>
          <a:ln>
            <a:noFill/>
          </a:ln>
        </p:spPr>
        <p:txBody>
          <a:bodyPr anchorCtr="0" anchor="t" bIns="91425" lIns="91425" rIns="91425" tIns="91425">
            <a:noAutofit/>
          </a:bodyPr>
          <a:lstStyle/>
          <a:p>
            <a:pPr lvl="0" rtl="0">
              <a:lnSpc>
                <a:spcPct val="115000"/>
              </a:lnSpc>
              <a:spcBef>
                <a:spcPts val="0"/>
              </a:spcBef>
              <a:spcAft>
                <a:spcPts val="0"/>
              </a:spcAft>
              <a:buNone/>
            </a:pPr>
            <a:r>
              <a:rPr lang="en-GB" sz="1800">
                <a:solidFill>
                  <a:schemeClr val="dk2"/>
                </a:solidFill>
                <a:latin typeface="Open Sans"/>
                <a:ea typeface="Open Sans"/>
                <a:cs typeface="Open Sans"/>
                <a:sym typeface="Open Sans"/>
              </a:rPr>
              <a:t>e.g. class Employee:</a:t>
            </a:r>
          </a:p>
          <a:p>
            <a:pPr lvl="0" rtl="0">
              <a:lnSpc>
                <a:spcPct val="115000"/>
              </a:lnSpc>
              <a:spcBef>
                <a:spcPts val="0"/>
              </a:spcBef>
              <a:spcAft>
                <a:spcPts val="0"/>
              </a:spcAft>
              <a:buNone/>
            </a:pPr>
            <a:r>
              <a:rPr lang="en-GB" sz="1800">
                <a:solidFill>
                  <a:schemeClr val="dk2"/>
                </a:solidFill>
                <a:latin typeface="Open Sans"/>
                <a:ea typeface="Open Sans"/>
                <a:cs typeface="Open Sans"/>
                <a:sym typeface="Open Sans"/>
              </a:rPr>
              <a:t>	empCount = 0</a:t>
            </a:r>
          </a:p>
          <a:p>
            <a:pPr lvl="0" rtl="0">
              <a:lnSpc>
                <a:spcPct val="115000"/>
              </a:lnSpc>
              <a:spcBef>
                <a:spcPts val="0"/>
              </a:spcBef>
              <a:spcAft>
                <a:spcPts val="0"/>
              </a:spcAft>
              <a:buNone/>
            </a:pPr>
            <a:r>
              <a:rPr lang="en-GB" sz="1800">
                <a:solidFill>
                  <a:schemeClr val="dk2"/>
                </a:solidFill>
                <a:latin typeface="Open Sans"/>
                <a:ea typeface="Open Sans"/>
                <a:cs typeface="Open Sans"/>
                <a:sym typeface="Open Sans"/>
              </a:rPr>
              <a:t>		def _init_(self, name, salary):</a:t>
            </a:r>
          </a:p>
          <a:p>
            <a:pPr indent="0" lvl="0" marL="457200" rtl="0">
              <a:lnSpc>
                <a:spcPct val="115000"/>
              </a:lnSpc>
              <a:spcBef>
                <a:spcPts val="0"/>
              </a:spcBef>
              <a:spcAft>
                <a:spcPts val="0"/>
              </a:spcAft>
              <a:buNone/>
            </a:pPr>
            <a:r>
              <a:rPr lang="en-GB" sz="1800">
                <a:solidFill>
                  <a:schemeClr val="dk2"/>
                </a:solidFill>
                <a:latin typeface="Open Sans"/>
                <a:ea typeface="Open Sans"/>
                <a:cs typeface="Open Sans"/>
                <a:sym typeface="Open Sans"/>
              </a:rPr>
              <a:t>		self.name = name</a:t>
            </a:r>
          </a:p>
          <a:p>
            <a:pPr indent="0" lvl="0" marL="457200" rtl="0">
              <a:lnSpc>
                <a:spcPct val="115000"/>
              </a:lnSpc>
              <a:spcBef>
                <a:spcPts val="0"/>
              </a:spcBef>
              <a:spcAft>
                <a:spcPts val="0"/>
              </a:spcAft>
              <a:buNone/>
            </a:pPr>
            <a:r>
              <a:rPr lang="en-GB" sz="1800">
                <a:solidFill>
                  <a:schemeClr val="dk2"/>
                </a:solidFill>
                <a:latin typeface="Open Sans"/>
                <a:ea typeface="Open Sans"/>
                <a:cs typeface="Open Sans"/>
                <a:sym typeface="Open Sans"/>
              </a:rPr>
              <a:t>		self.salary = salary</a:t>
            </a:r>
          </a:p>
          <a:p>
            <a:pPr indent="0" lvl="0" marL="457200" rtl="0">
              <a:lnSpc>
                <a:spcPct val="115000"/>
              </a:lnSpc>
              <a:spcBef>
                <a:spcPts val="0"/>
              </a:spcBef>
              <a:spcAft>
                <a:spcPts val="0"/>
              </a:spcAft>
              <a:buNone/>
            </a:pPr>
            <a:r>
              <a:rPr lang="en-GB" sz="1800">
                <a:solidFill>
                  <a:schemeClr val="dk2"/>
                </a:solidFill>
                <a:latin typeface="Open Sans"/>
                <a:ea typeface="Open Sans"/>
                <a:cs typeface="Open Sans"/>
                <a:sym typeface="Open Sans"/>
              </a:rPr>
              <a:t>		Employee.empcount += 1</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Example</a:t>
            </a:r>
          </a:p>
        </p:txBody>
      </p:sp>
      <p:sp>
        <p:nvSpPr>
          <p:cNvPr id="315" name="Shape 315"/>
          <p:cNvSpPr txBox="1"/>
          <p:nvPr>
            <p:ph idx="1" type="body"/>
          </p:nvPr>
        </p:nvSpPr>
        <p:spPr>
          <a:xfrm>
            <a:off x="311700" y="1113925"/>
            <a:ext cx="8723400" cy="3302700"/>
          </a:xfrm>
          <a:prstGeom prst="rect">
            <a:avLst/>
          </a:prstGeom>
        </p:spPr>
        <p:txBody>
          <a:bodyPr anchorCtr="0" anchor="t" bIns="91425" lIns="91425" rIns="91425" tIns="91425">
            <a:noAutofit/>
          </a:bodyPr>
          <a:lstStyle/>
          <a:p>
            <a:pPr lvl="0">
              <a:spcBef>
                <a:spcPts val="0"/>
              </a:spcBef>
              <a:spcAft>
                <a:spcPts val="0"/>
              </a:spcAft>
              <a:buNone/>
            </a:pPr>
            <a:r>
              <a:rPr lang="en-GB"/>
              <a:t>c</a:t>
            </a:r>
            <a:r>
              <a:rPr lang="en-GB"/>
              <a:t>lass CoffeeCup:</a:t>
            </a:r>
          </a:p>
          <a:p>
            <a:pPr lvl="0">
              <a:spcBef>
                <a:spcPts val="0"/>
              </a:spcBef>
              <a:spcAft>
                <a:spcPts val="0"/>
              </a:spcAft>
              <a:buNone/>
            </a:pPr>
            <a:r>
              <a:rPr lang="en-GB"/>
              <a:t>	Sugar = 0</a:t>
            </a:r>
          </a:p>
          <a:p>
            <a:pPr lvl="0" rtl="0">
              <a:spcBef>
                <a:spcPts val="0"/>
              </a:spcBef>
              <a:spcAft>
                <a:spcPts val="0"/>
              </a:spcAft>
              <a:buNone/>
            </a:pPr>
            <a:r>
              <a:rPr lang="en-GB"/>
              <a:t>	Coffee = 0</a:t>
            </a:r>
          </a:p>
          <a:p>
            <a:pPr lvl="0" rtl="0">
              <a:spcBef>
                <a:spcPts val="0"/>
              </a:spcBef>
              <a:spcAft>
                <a:spcPts val="0"/>
              </a:spcAft>
              <a:buNone/>
            </a:pPr>
            <a:r>
              <a:rPr lang="en-GB"/>
              <a:t>	</a:t>
            </a:r>
            <a:r>
              <a:rPr lang="en-GB"/>
              <a:t>d</a:t>
            </a:r>
            <a:r>
              <a:rPr lang="en-GB"/>
              <a:t>ef __init__(self, s,c) 		#create method to initialize an instance of c and s</a:t>
            </a:r>
          </a:p>
          <a:p>
            <a:pPr lvl="0" rtl="0">
              <a:spcBef>
                <a:spcPts val="0"/>
              </a:spcBef>
              <a:spcAft>
                <a:spcPts val="0"/>
              </a:spcAft>
              <a:buNone/>
            </a:pPr>
            <a:r>
              <a:rPr lang="en-GB"/>
              <a:t>		self.coffee = c</a:t>
            </a:r>
          </a:p>
          <a:p>
            <a:pPr lvl="0">
              <a:spcBef>
                <a:spcPts val="0"/>
              </a:spcBef>
              <a:spcAft>
                <a:spcPts val="0"/>
              </a:spcAft>
              <a:buNone/>
            </a:pPr>
            <a:r>
              <a:rPr lang="en-GB"/>
              <a:t>		self.sugar = s</a:t>
            </a:r>
          </a:p>
          <a:p>
            <a:pPr lvl="0">
              <a:spcBef>
                <a:spcPts val="0"/>
              </a:spcBef>
              <a:spcAft>
                <a:spcPts val="0"/>
              </a:spcAft>
              <a:buNone/>
            </a:pPr>
            <a:r>
              <a:rPr lang="en-GB"/>
              <a:t>	def drink(self,amount)</a:t>
            </a:r>
          </a:p>
          <a:p>
            <a:pPr lvl="0" rtl="0">
              <a:spcBef>
                <a:spcPts val="0"/>
              </a:spcBef>
              <a:spcAft>
                <a:spcPts val="0"/>
              </a:spcAft>
              <a:buNone/>
            </a:pPr>
            <a:r>
              <a:rPr lang="en-GB"/>
              <a:t>		self.Coffee -= amount 	#reference self to find variable scope</a:t>
            </a:r>
          </a:p>
          <a:p>
            <a:pPr lvl="0">
              <a:spcBef>
                <a:spcPts val="0"/>
              </a:spcBef>
              <a:spcAft>
                <a:spcPts val="0"/>
              </a:spcAft>
              <a:buNone/>
            </a:pPr>
            <a:r>
              <a:t/>
            </a:r>
            <a:endParaRPr/>
          </a:p>
          <a:p>
            <a:pPr lvl="0">
              <a:spcBef>
                <a:spcPts val="0"/>
              </a:spcBef>
              <a:spcAft>
                <a:spcPts val="0"/>
              </a:spcAft>
              <a:buNone/>
            </a:pPr>
            <a:r>
              <a:rPr lang="en-GB"/>
              <a:t>IsaacCoffeeCup = CoffeeCup(100, 0) 	#initialize an instance of a cup of coffee</a:t>
            </a:r>
          </a:p>
          <a:p>
            <a:pPr lvl="0" rtl="0">
              <a:spcBef>
                <a:spcPts val="0"/>
              </a:spcBef>
              <a:spcAft>
                <a:spcPts val="0"/>
              </a:spcAft>
              <a:buNone/>
            </a:pPr>
            <a:r>
              <a:rPr lang="en-GB"/>
              <a:t>IsaacCoffeeCup.drink(50) 			#drink from the coffee cup</a:t>
            </a:r>
          </a:p>
          <a:p>
            <a:pPr lvl="0">
              <a:spcBef>
                <a:spcPts val="0"/>
              </a:spcBef>
              <a:spcAft>
                <a:spcPts val="0"/>
              </a:spcAft>
              <a:buNone/>
            </a:pPr>
            <a:r>
              <a:rPr lang="en-GB"/>
              <a:t>print(IsaacCoffeeCup.coffee)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Syntax - Quotation Marks &amp; Comments</a:t>
            </a:r>
          </a:p>
        </p:txBody>
      </p:sp>
      <p:sp>
        <p:nvSpPr>
          <p:cNvPr id="85" name="Shape 8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Single (‘ ‘), Double (“ “) and Triple (‘’’ ‘’’) are all valid</a:t>
            </a:r>
          </a:p>
          <a:p>
            <a:pPr indent="457200" lvl="0">
              <a:spcBef>
                <a:spcPts val="0"/>
              </a:spcBef>
              <a:buNone/>
            </a:pPr>
            <a:r>
              <a:rPr lang="en-GB"/>
              <a:t>p</a:t>
            </a:r>
            <a:r>
              <a:rPr lang="en-GB"/>
              <a:t>rint(“hello”) - valid</a:t>
            </a:r>
          </a:p>
          <a:p>
            <a:pPr indent="457200" lvl="0" rtl="0">
              <a:spcBef>
                <a:spcPts val="0"/>
              </a:spcBef>
              <a:buNone/>
            </a:pPr>
            <a:r>
              <a:rPr lang="en-GB"/>
              <a:t>p</a:t>
            </a:r>
            <a:r>
              <a:rPr lang="en-GB"/>
              <a:t>rint(hello) - invalid</a:t>
            </a:r>
          </a:p>
          <a:p>
            <a:pPr indent="0" lvl="0" marL="0" rtl="0">
              <a:spcBef>
                <a:spcPts val="0"/>
              </a:spcBef>
              <a:buNone/>
            </a:pPr>
            <a:r>
              <a:rPr b="1" lang="en-GB" u="sng"/>
              <a:t>Comments</a:t>
            </a:r>
          </a:p>
          <a:p>
            <a:pPr indent="0" lvl="0" marL="0" rtl="0">
              <a:spcBef>
                <a:spcPts val="0"/>
              </a:spcBef>
              <a:buNone/>
            </a:pPr>
            <a:r>
              <a:rPr lang="en-GB"/>
              <a:t>It is good practice to always comment your code meaningfully</a:t>
            </a:r>
          </a:p>
          <a:p>
            <a:pPr indent="0" lvl="0" marL="0" rtl="0">
              <a:spcBef>
                <a:spcPts val="0"/>
              </a:spcBef>
              <a:buNone/>
            </a:pPr>
            <a:r>
              <a:rPr lang="en-GB"/>
              <a:t># - single line </a:t>
            </a:r>
          </a:p>
          <a:p>
            <a:pPr indent="0" lvl="0" mar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Inheritance of Classes</a:t>
            </a:r>
          </a:p>
        </p:txBody>
      </p:sp>
      <p:sp>
        <p:nvSpPr>
          <p:cNvPr id="321" name="Shape 32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spcAft>
                <a:spcPts val="0"/>
              </a:spcAft>
              <a:buNone/>
            </a:pPr>
            <a:r>
              <a:rPr lang="en-GB"/>
              <a:t>Classes can “inherit” or get attributes from other classes</a:t>
            </a:r>
          </a:p>
          <a:p>
            <a:pPr lvl="0">
              <a:spcBef>
                <a:spcPts val="0"/>
              </a:spcBef>
              <a:spcAft>
                <a:spcPts val="0"/>
              </a:spcAft>
              <a:buNone/>
            </a:pPr>
            <a:r>
              <a:rPr lang="en-GB"/>
              <a:t>Syntax:</a:t>
            </a:r>
          </a:p>
          <a:p>
            <a:pPr indent="0" lvl="0" marL="0" rtl="0">
              <a:spcBef>
                <a:spcPts val="0"/>
              </a:spcBef>
              <a:spcAft>
                <a:spcPts val="0"/>
              </a:spcAft>
              <a:buNone/>
            </a:pPr>
            <a:r>
              <a:rPr lang="en-GB"/>
              <a:t>class DerivedClassName(BaseClassName):</a:t>
            </a:r>
          </a:p>
          <a:p>
            <a:pPr indent="0" lvl="0" marL="0" rtl="0">
              <a:spcBef>
                <a:spcPts val="0"/>
              </a:spcBef>
              <a:spcAft>
                <a:spcPts val="0"/>
              </a:spcAft>
              <a:buNone/>
            </a:pPr>
            <a:r>
              <a:t/>
            </a:r>
            <a:endParaRPr/>
          </a:p>
          <a:p>
            <a:pPr indent="0" lvl="0" marL="0" rtl="0">
              <a:spcBef>
                <a:spcPts val="0"/>
              </a:spcBef>
              <a:spcAft>
                <a:spcPts val="0"/>
              </a:spcAft>
              <a:buNone/>
            </a:pPr>
            <a:r>
              <a:rPr lang="en-GB"/>
              <a:t>E.g. class CoffeeCup(Cup)</a:t>
            </a:r>
          </a:p>
          <a:p>
            <a:pPr indent="0" lvl="0" marL="0" rtl="0">
              <a:spcBef>
                <a:spcPts val="0"/>
              </a:spcBef>
              <a:spcAft>
                <a:spcPts val="0"/>
              </a:spcAft>
              <a:buNone/>
            </a:pPr>
            <a:r>
              <a:rPr lang="en-GB"/>
              <a:t>		def __init__(self, c, s):</a:t>
            </a:r>
          </a:p>
          <a:p>
            <a:pPr indent="0" lvl="0" marL="0" rtl="0">
              <a:spcBef>
                <a:spcPts val="0"/>
              </a:spcBef>
              <a:spcAft>
                <a:spcPts val="0"/>
              </a:spcAft>
              <a:buNone/>
            </a:pPr>
            <a:r>
              <a:rPr lang="en-GB"/>
              <a:t>			self.sugar = s			</a:t>
            </a:r>
          </a:p>
          <a:p>
            <a:pPr indent="457200" lvl="0" marL="914400" rtl="0">
              <a:spcBef>
                <a:spcPts val="0"/>
              </a:spcBef>
              <a:spcAft>
                <a:spcPts val="0"/>
              </a:spcAft>
              <a:buNone/>
            </a:pPr>
            <a:r>
              <a:rPr lang="en-GB"/>
              <a:t>self.coffee = c</a:t>
            </a:r>
          </a:p>
          <a:p>
            <a:pPr indent="0" lvl="0" marL="0" rtl="0">
              <a:spcBef>
                <a:spcPts val="0"/>
              </a:spcBef>
              <a:spcAft>
                <a:spcPts val="0"/>
              </a:spcAft>
              <a:buNone/>
            </a:pPr>
            <a:r>
              <a:rPr b="1" lang="en-GB" u="sng"/>
              <a:t>Comments</a:t>
            </a:r>
          </a:p>
          <a:p>
            <a:pPr indent="0" lvl="0" marL="0">
              <a:spcBef>
                <a:spcPts val="0"/>
              </a:spcBef>
              <a:spcAft>
                <a:spcPts val="0"/>
              </a:spcAft>
              <a:buNone/>
            </a:pPr>
            <a:r>
              <a:rPr lang="en-GB"/>
              <a:t>In this case, DerivedClassName will get the attributes of BaseClassName</a:t>
            </a:r>
          </a:p>
          <a:p>
            <a:pPr lvl="0">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Exercise 7</a:t>
            </a:r>
          </a:p>
        </p:txBody>
      </p:sp>
      <p:sp>
        <p:nvSpPr>
          <p:cNvPr id="327" name="Shape 327"/>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spcAft>
                <a:spcPts val="400"/>
              </a:spcAft>
              <a:buNone/>
            </a:pPr>
            <a:r>
              <a:rPr lang="en-GB"/>
              <a:t>The following deﬁnitions have been entered into a Python shell:</a:t>
            </a:r>
          </a:p>
          <a:p>
            <a:pPr lvl="0">
              <a:spcBef>
                <a:spcPts val="0"/>
              </a:spcBef>
              <a:spcAft>
                <a:spcPts val="400"/>
              </a:spcAft>
              <a:buNone/>
            </a:pPr>
            <a:r>
              <a:t/>
            </a:r>
            <a:endParaRPr/>
          </a:p>
          <a:p>
            <a:pPr lvl="0">
              <a:spcBef>
                <a:spcPts val="0"/>
              </a:spcBef>
              <a:spcAft>
                <a:spcPts val="400"/>
              </a:spcAft>
              <a:buNone/>
            </a:pPr>
            <a:r>
              <a:t/>
            </a:r>
            <a:endParaRPr/>
          </a:p>
          <a:p>
            <a:pPr lvl="0">
              <a:spcBef>
                <a:spcPts val="0"/>
              </a:spcBef>
              <a:spcAft>
                <a:spcPts val="400"/>
              </a:spcAft>
              <a:buNone/>
            </a:pPr>
            <a:r>
              <a:t/>
            </a:r>
            <a:endParaRPr/>
          </a:p>
        </p:txBody>
      </p:sp>
      <p:sp>
        <p:nvSpPr>
          <p:cNvPr id="328" name="Shape 328"/>
          <p:cNvSpPr txBox="1"/>
          <p:nvPr/>
        </p:nvSpPr>
        <p:spPr>
          <a:xfrm>
            <a:off x="3685850" y="1762950"/>
            <a:ext cx="3546900" cy="2944500"/>
          </a:xfrm>
          <a:prstGeom prst="rect">
            <a:avLst/>
          </a:prstGeom>
          <a:noFill/>
          <a:ln>
            <a:noFill/>
          </a:ln>
        </p:spPr>
        <p:txBody>
          <a:bodyPr anchorCtr="0" anchor="t" bIns="91425" lIns="91425" rIns="91425" tIns="91425">
            <a:noAutofit/>
          </a:bodyPr>
          <a:lstStyle/>
          <a:p>
            <a:pPr lvl="0" rtl="0">
              <a:lnSpc>
                <a:spcPct val="115000"/>
              </a:lnSpc>
              <a:spcBef>
                <a:spcPts val="0"/>
              </a:spcBef>
              <a:spcAft>
                <a:spcPts val="400"/>
              </a:spcAft>
              <a:buNone/>
            </a:pPr>
            <a:r>
              <a:rPr lang="en-GB">
                <a:solidFill>
                  <a:schemeClr val="dk2"/>
                </a:solidFill>
                <a:latin typeface="Open Sans"/>
                <a:ea typeface="Open Sans"/>
                <a:cs typeface="Open Sans"/>
                <a:sym typeface="Open Sans"/>
              </a:rPr>
              <a:t>class B(A): </a:t>
            </a:r>
          </a:p>
          <a:p>
            <a:pPr indent="457200" lvl="0" rtl="0">
              <a:lnSpc>
                <a:spcPct val="115000"/>
              </a:lnSpc>
              <a:spcBef>
                <a:spcPts val="0"/>
              </a:spcBef>
              <a:spcAft>
                <a:spcPts val="400"/>
              </a:spcAft>
              <a:buNone/>
            </a:pPr>
            <a:r>
              <a:rPr lang="en-GB">
                <a:solidFill>
                  <a:schemeClr val="dk2"/>
                </a:solidFill>
                <a:latin typeface="Open Sans"/>
                <a:ea typeface="Open Sans"/>
                <a:cs typeface="Open Sans"/>
                <a:sym typeface="Open Sans"/>
              </a:rPr>
              <a:t>yours = 0 </a:t>
            </a:r>
          </a:p>
          <a:p>
            <a:pPr indent="457200" lvl="0" rtl="0">
              <a:lnSpc>
                <a:spcPct val="115000"/>
              </a:lnSpc>
              <a:spcBef>
                <a:spcPts val="0"/>
              </a:spcBef>
              <a:spcAft>
                <a:spcPts val="400"/>
              </a:spcAft>
              <a:buNone/>
            </a:pPr>
            <a:r>
              <a:rPr lang="en-GB">
                <a:solidFill>
                  <a:schemeClr val="dk2"/>
                </a:solidFill>
                <a:latin typeface="Open Sans"/>
                <a:ea typeface="Open Sans"/>
                <a:cs typeface="Open Sans"/>
                <a:sym typeface="Open Sans"/>
              </a:rPr>
              <a:t>def give(self, amt): </a:t>
            </a:r>
          </a:p>
          <a:p>
            <a:pPr indent="457200" lvl="0" marL="457200" rtl="0">
              <a:lnSpc>
                <a:spcPct val="115000"/>
              </a:lnSpc>
              <a:spcBef>
                <a:spcPts val="0"/>
              </a:spcBef>
              <a:spcAft>
                <a:spcPts val="400"/>
              </a:spcAft>
              <a:buNone/>
            </a:pPr>
            <a:r>
              <a:rPr lang="en-GB">
                <a:solidFill>
                  <a:schemeClr val="dk2"/>
                </a:solidFill>
                <a:latin typeface="Open Sans"/>
                <a:ea typeface="Open Sans"/>
                <a:cs typeface="Open Sans"/>
                <a:sym typeface="Open Sans"/>
              </a:rPr>
              <a:t>B.yours = B.yours + amt </a:t>
            </a:r>
          </a:p>
          <a:p>
            <a:pPr indent="457200" lvl="0" marL="457200" rtl="0">
              <a:lnSpc>
                <a:spcPct val="115000"/>
              </a:lnSpc>
              <a:spcBef>
                <a:spcPts val="0"/>
              </a:spcBef>
              <a:spcAft>
                <a:spcPts val="400"/>
              </a:spcAft>
              <a:buNone/>
            </a:pPr>
            <a:r>
              <a:rPr lang="en-GB">
                <a:solidFill>
                  <a:schemeClr val="dk2"/>
                </a:solidFill>
                <a:latin typeface="Open Sans"/>
                <a:ea typeface="Open Sans"/>
                <a:cs typeface="Open Sans"/>
                <a:sym typeface="Open Sans"/>
              </a:rPr>
              <a:t>return A.howmuch(self) </a:t>
            </a:r>
          </a:p>
          <a:p>
            <a:pPr indent="0" lvl="0" marL="457200" rtl="0">
              <a:lnSpc>
                <a:spcPct val="115000"/>
              </a:lnSpc>
              <a:spcBef>
                <a:spcPts val="0"/>
              </a:spcBef>
              <a:spcAft>
                <a:spcPts val="400"/>
              </a:spcAft>
              <a:buNone/>
            </a:pPr>
            <a:r>
              <a:rPr lang="en-GB">
                <a:solidFill>
                  <a:schemeClr val="dk2"/>
                </a:solidFill>
                <a:latin typeface="Open Sans"/>
                <a:ea typeface="Open Sans"/>
                <a:cs typeface="Open Sans"/>
                <a:sym typeface="Open Sans"/>
              </a:rPr>
              <a:t>def take(self, amt): </a:t>
            </a:r>
          </a:p>
          <a:p>
            <a:pPr indent="457200" lvl="0" marL="457200" rtl="0">
              <a:lnSpc>
                <a:spcPct val="115000"/>
              </a:lnSpc>
              <a:spcBef>
                <a:spcPts val="0"/>
              </a:spcBef>
              <a:spcAft>
                <a:spcPts val="400"/>
              </a:spcAft>
              <a:buNone/>
            </a:pPr>
            <a:r>
              <a:rPr lang="en-GB">
                <a:solidFill>
                  <a:schemeClr val="dk2"/>
                </a:solidFill>
                <a:latin typeface="Open Sans"/>
                <a:ea typeface="Open Sans"/>
                <a:cs typeface="Open Sans"/>
                <a:sym typeface="Open Sans"/>
              </a:rPr>
              <a:t>self.yours = self.yours - amt </a:t>
            </a:r>
          </a:p>
          <a:p>
            <a:pPr indent="457200" lvl="0" marL="457200" rtl="0">
              <a:lnSpc>
                <a:spcPct val="115000"/>
              </a:lnSpc>
              <a:spcBef>
                <a:spcPts val="0"/>
              </a:spcBef>
              <a:spcAft>
                <a:spcPts val="400"/>
              </a:spcAft>
              <a:buNone/>
            </a:pPr>
            <a:r>
              <a:rPr lang="en-GB">
                <a:solidFill>
                  <a:schemeClr val="dk2"/>
                </a:solidFill>
                <a:latin typeface="Open Sans"/>
                <a:ea typeface="Open Sans"/>
                <a:cs typeface="Open Sans"/>
                <a:sym typeface="Open Sans"/>
              </a:rPr>
              <a:t>return self.yours </a:t>
            </a:r>
          </a:p>
          <a:p>
            <a:pPr indent="0" lvl="0" marL="457200" rtl="0">
              <a:lnSpc>
                <a:spcPct val="115000"/>
              </a:lnSpc>
              <a:spcBef>
                <a:spcPts val="0"/>
              </a:spcBef>
              <a:spcAft>
                <a:spcPts val="400"/>
              </a:spcAft>
              <a:buNone/>
            </a:pPr>
            <a:r>
              <a:rPr lang="en-GB">
                <a:solidFill>
                  <a:schemeClr val="dk2"/>
                </a:solidFill>
                <a:latin typeface="Open Sans"/>
                <a:ea typeface="Open Sans"/>
                <a:cs typeface="Open Sans"/>
                <a:sym typeface="Open Sans"/>
              </a:rPr>
              <a:t>def howmuch(self): </a:t>
            </a:r>
          </a:p>
          <a:p>
            <a:pPr indent="0" lvl="0" marL="457200" rtl="0">
              <a:lnSpc>
                <a:spcPct val="115000"/>
              </a:lnSpc>
              <a:spcBef>
                <a:spcPts val="0"/>
              </a:spcBef>
              <a:spcAft>
                <a:spcPts val="400"/>
              </a:spcAft>
              <a:buNone/>
            </a:pPr>
            <a:r>
              <a:rPr lang="en-GB">
                <a:solidFill>
                  <a:schemeClr val="dk2"/>
                </a:solidFill>
                <a:latin typeface="Open Sans"/>
                <a:ea typeface="Open Sans"/>
                <a:cs typeface="Open Sans"/>
                <a:sym typeface="Open Sans"/>
              </a:rPr>
              <a:t>return (B.yours, A.yours, self.yours)</a:t>
            </a:r>
          </a:p>
          <a:p>
            <a:pPr lvl="0">
              <a:spcBef>
                <a:spcPts val="0"/>
              </a:spcBef>
              <a:buNone/>
            </a:pPr>
            <a:r>
              <a:t/>
            </a:r>
            <a:endParaRPr/>
          </a:p>
        </p:txBody>
      </p:sp>
      <p:sp>
        <p:nvSpPr>
          <p:cNvPr id="329" name="Shape 329"/>
          <p:cNvSpPr txBox="1"/>
          <p:nvPr/>
        </p:nvSpPr>
        <p:spPr>
          <a:xfrm>
            <a:off x="306500" y="1839700"/>
            <a:ext cx="3480000" cy="2791500"/>
          </a:xfrm>
          <a:prstGeom prst="rect">
            <a:avLst/>
          </a:prstGeom>
          <a:noFill/>
          <a:ln>
            <a:noFill/>
          </a:ln>
        </p:spPr>
        <p:txBody>
          <a:bodyPr anchorCtr="0" anchor="t" bIns="91425" lIns="91425" rIns="91425" tIns="91425">
            <a:noAutofit/>
          </a:bodyPr>
          <a:lstStyle/>
          <a:p>
            <a:pPr lvl="0" rtl="0">
              <a:lnSpc>
                <a:spcPct val="115000"/>
              </a:lnSpc>
              <a:spcBef>
                <a:spcPts val="0"/>
              </a:spcBef>
              <a:spcAft>
                <a:spcPts val="400"/>
              </a:spcAft>
              <a:buNone/>
            </a:pPr>
            <a:r>
              <a:rPr lang="en-GB">
                <a:solidFill>
                  <a:schemeClr val="dk2"/>
                </a:solidFill>
                <a:latin typeface="Open Sans"/>
                <a:ea typeface="Open Sans"/>
                <a:cs typeface="Open Sans"/>
                <a:sym typeface="Open Sans"/>
              </a:rPr>
              <a:t>class A: </a:t>
            </a:r>
          </a:p>
          <a:p>
            <a:pPr indent="457200" lvl="0" rtl="0">
              <a:lnSpc>
                <a:spcPct val="115000"/>
              </a:lnSpc>
              <a:spcBef>
                <a:spcPts val="0"/>
              </a:spcBef>
              <a:spcAft>
                <a:spcPts val="400"/>
              </a:spcAft>
              <a:buNone/>
            </a:pPr>
            <a:r>
              <a:rPr lang="en-GB">
                <a:solidFill>
                  <a:schemeClr val="dk2"/>
                </a:solidFill>
                <a:latin typeface="Open Sans"/>
                <a:ea typeface="Open Sans"/>
                <a:cs typeface="Open Sans"/>
                <a:sym typeface="Open Sans"/>
              </a:rPr>
              <a:t>yours = 0 </a:t>
            </a:r>
          </a:p>
          <a:p>
            <a:pPr indent="457200" lvl="0" rtl="0">
              <a:lnSpc>
                <a:spcPct val="115000"/>
              </a:lnSpc>
              <a:spcBef>
                <a:spcPts val="0"/>
              </a:spcBef>
              <a:spcAft>
                <a:spcPts val="400"/>
              </a:spcAft>
              <a:buNone/>
            </a:pPr>
            <a:r>
              <a:rPr lang="en-GB">
                <a:solidFill>
                  <a:schemeClr val="dk2"/>
                </a:solidFill>
                <a:latin typeface="Open Sans"/>
                <a:ea typeface="Open Sans"/>
                <a:cs typeface="Open Sans"/>
                <a:sym typeface="Open Sans"/>
              </a:rPr>
              <a:t>def __init__(self, inp): </a:t>
            </a:r>
          </a:p>
          <a:p>
            <a:pPr indent="457200" lvl="0" marL="457200" rtl="0">
              <a:lnSpc>
                <a:spcPct val="115000"/>
              </a:lnSpc>
              <a:spcBef>
                <a:spcPts val="0"/>
              </a:spcBef>
              <a:spcAft>
                <a:spcPts val="400"/>
              </a:spcAft>
              <a:buNone/>
            </a:pPr>
            <a:r>
              <a:rPr lang="en-GB">
                <a:solidFill>
                  <a:schemeClr val="dk2"/>
                </a:solidFill>
                <a:latin typeface="Open Sans"/>
                <a:ea typeface="Open Sans"/>
                <a:cs typeface="Open Sans"/>
                <a:sym typeface="Open Sans"/>
              </a:rPr>
              <a:t>self.yours = inp </a:t>
            </a:r>
          </a:p>
          <a:p>
            <a:pPr indent="0" lvl="0" marL="457200" rtl="0">
              <a:lnSpc>
                <a:spcPct val="115000"/>
              </a:lnSpc>
              <a:spcBef>
                <a:spcPts val="0"/>
              </a:spcBef>
              <a:spcAft>
                <a:spcPts val="400"/>
              </a:spcAft>
              <a:buNone/>
            </a:pPr>
            <a:r>
              <a:rPr lang="en-GB">
                <a:solidFill>
                  <a:schemeClr val="dk2"/>
                </a:solidFill>
                <a:latin typeface="Open Sans"/>
                <a:ea typeface="Open Sans"/>
                <a:cs typeface="Open Sans"/>
                <a:sym typeface="Open Sans"/>
              </a:rPr>
              <a:t>def give(self, amt): </a:t>
            </a:r>
          </a:p>
          <a:p>
            <a:pPr indent="457200" lvl="0" marL="457200" rtl="0">
              <a:lnSpc>
                <a:spcPct val="115000"/>
              </a:lnSpc>
              <a:spcBef>
                <a:spcPts val="0"/>
              </a:spcBef>
              <a:spcAft>
                <a:spcPts val="400"/>
              </a:spcAft>
              <a:buNone/>
            </a:pPr>
            <a:r>
              <a:rPr lang="en-GB">
                <a:solidFill>
                  <a:schemeClr val="dk2"/>
                </a:solidFill>
                <a:latin typeface="Open Sans"/>
                <a:ea typeface="Open Sans"/>
                <a:cs typeface="Open Sans"/>
                <a:sym typeface="Open Sans"/>
              </a:rPr>
              <a:t>self.yours = self.yours + amt</a:t>
            </a:r>
          </a:p>
          <a:p>
            <a:pPr indent="457200" lvl="0" marL="457200" rtl="0">
              <a:lnSpc>
                <a:spcPct val="115000"/>
              </a:lnSpc>
              <a:spcBef>
                <a:spcPts val="0"/>
              </a:spcBef>
              <a:spcAft>
                <a:spcPts val="400"/>
              </a:spcAft>
              <a:buNone/>
            </a:pPr>
            <a:r>
              <a:rPr lang="en-GB">
                <a:solidFill>
                  <a:schemeClr val="dk2"/>
                </a:solidFill>
                <a:latin typeface="Open Sans"/>
                <a:ea typeface="Open Sans"/>
                <a:cs typeface="Open Sans"/>
                <a:sym typeface="Open Sans"/>
              </a:rPr>
              <a:t>return self.yours </a:t>
            </a:r>
          </a:p>
          <a:p>
            <a:pPr indent="0" lvl="0" marL="457200" rtl="0">
              <a:lnSpc>
                <a:spcPct val="115000"/>
              </a:lnSpc>
              <a:spcBef>
                <a:spcPts val="0"/>
              </a:spcBef>
              <a:spcAft>
                <a:spcPts val="400"/>
              </a:spcAft>
              <a:buNone/>
            </a:pPr>
            <a:r>
              <a:rPr lang="en-GB">
                <a:solidFill>
                  <a:schemeClr val="dk2"/>
                </a:solidFill>
                <a:latin typeface="Open Sans"/>
                <a:ea typeface="Open Sans"/>
                <a:cs typeface="Open Sans"/>
                <a:sym typeface="Open Sans"/>
              </a:rPr>
              <a:t>def howmuch(self): </a:t>
            </a:r>
          </a:p>
          <a:p>
            <a:pPr indent="457200" lvl="0" marL="457200" rtl="0">
              <a:lnSpc>
                <a:spcPct val="115000"/>
              </a:lnSpc>
              <a:spcBef>
                <a:spcPts val="0"/>
              </a:spcBef>
              <a:spcAft>
                <a:spcPts val="400"/>
              </a:spcAft>
              <a:buNone/>
            </a:pPr>
            <a:r>
              <a:rPr lang="en-GB">
                <a:solidFill>
                  <a:schemeClr val="dk2"/>
                </a:solidFill>
                <a:latin typeface="Open Sans"/>
                <a:ea typeface="Open Sans"/>
                <a:cs typeface="Open Sans"/>
                <a:sym typeface="Open Sans"/>
              </a:rPr>
              <a:t>return (A.yours, self.yours)</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Exercise 7 Continued...</a:t>
            </a:r>
          </a:p>
        </p:txBody>
      </p:sp>
      <p:sp>
        <p:nvSpPr>
          <p:cNvPr id="335" name="Shape 33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Write the values of the following expressions: None when there is no value; write Error when an error results and explain brieﬂy why it is an error. Assume that these expressions are evaluated one after another </a:t>
            </a:r>
          </a:p>
          <a:p>
            <a:pPr lvl="0" rtl="0">
              <a:spcBef>
                <a:spcPts val="0"/>
              </a:spcBef>
              <a:spcAft>
                <a:spcPts val="400"/>
              </a:spcAft>
              <a:buNone/>
            </a:pPr>
            <a:r>
              <a:rPr lang="en-GB" sz="1400"/>
              <a:t>test = A(5) </a:t>
            </a:r>
          </a:p>
          <a:p>
            <a:pPr lvl="0" rtl="0">
              <a:spcBef>
                <a:spcPts val="0"/>
              </a:spcBef>
              <a:spcAft>
                <a:spcPts val="400"/>
              </a:spcAft>
              <a:buNone/>
            </a:pPr>
            <a:r>
              <a:rPr lang="en-GB" sz="1400"/>
              <a:t>test.take(2)</a:t>
            </a:r>
          </a:p>
          <a:p>
            <a:pPr lvl="0" rtl="0">
              <a:spcBef>
                <a:spcPts val="0"/>
              </a:spcBef>
              <a:spcAft>
                <a:spcPts val="400"/>
              </a:spcAft>
              <a:buNone/>
            </a:pPr>
            <a:r>
              <a:rPr lang="en-GB" sz="1400"/>
              <a:t>test.give(6)</a:t>
            </a:r>
          </a:p>
          <a:p>
            <a:pPr lvl="0" rtl="0">
              <a:spcBef>
                <a:spcPts val="0"/>
              </a:spcBef>
              <a:spcAft>
                <a:spcPts val="400"/>
              </a:spcAft>
              <a:buNone/>
            </a:pPr>
            <a:r>
              <a:rPr lang="en-GB" sz="1400"/>
              <a:t>test.howmuch()</a:t>
            </a:r>
          </a:p>
          <a:p>
            <a:pPr lvl="0" rtl="0">
              <a:spcBef>
                <a:spcPts val="0"/>
              </a:spcBef>
              <a:spcAft>
                <a:spcPts val="400"/>
              </a:spcAft>
              <a:buNone/>
            </a:pPr>
            <a:r>
              <a:rPr lang="en-GB" sz="1400"/>
              <a:t>test = B(5) </a:t>
            </a:r>
          </a:p>
          <a:p>
            <a:pPr lvl="0" rtl="0">
              <a:spcBef>
                <a:spcPts val="0"/>
              </a:spcBef>
              <a:spcAft>
                <a:spcPts val="400"/>
              </a:spcAft>
              <a:buNone/>
            </a:pPr>
            <a:r>
              <a:rPr lang="en-GB" sz="1400"/>
              <a:t>test.take(2) </a:t>
            </a:r>
          </a:p>
          <a:p>
            <a:pPr lvl="0" rtl="0">
              <a:spcBef>
                <a:spcPts val="0"/>
              </a:spcBef>
              <a:spcAft>
                <a:spcPts val="400"/>
              </a:spcAft>
              <a:buNone/>
            </a:pPr>
            <a:r>
              <a:rPr lang="en-GB" sz="1400"/>
              <a:t>test.give(6) </a:t>
            </a:r>
          </a:p>
          <a:p>
            <a:pPr lvl="0">
              <a:spcBef>
                <a:spcPts val="0"/>
              </a:spcBef>
              <a:spcAft>
                <a:spcPts val="400"/>
              </a:spcAft>
              <a:buNone/>
            </a:pPr>
            <a:r>
              <a:rPr lang="en-GB" sz="1400"/>
              <a:t>test.howmuch()</a:t>
            </a:r>
          </a:p>
          <a:p>
            <a:pPr lvl="0">
              <a:spcBef>
                <a:spcPts val="0"/>
              </a:spcBef>
              <a:buNone/>
            </a:pPr>
            <a:r>
              <a:t/>
            </a:r>
            <a:endParaRPr/>
          </a:p>
          <a:p>
            <a:pPr lv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311700" y="216425"/>
            <a:ext cx="8520600" cy="707400"/>
          </a:xfrm>
          <a:prstGeom prst="rect">
            <a:avLst/>
          </a:prstGeom>
        </p:spPr>
        <p:txBody>
          <a:bodyPr anchorCtr="0" anchor="t" bIns="91425" lIns="91425" rIns="91425" tIns="91425">
            <a:noAutofit/>
          </a:bodyPr>
          <a:lstStyle/>
          <a:p>
            <a:pPr lvl="0" rtl="0">
              <a:spcBef>
                <a:spcPts val="0"/>
              </a:spcBef>
              <a:buNone/>
            </a:pPr>
            <a:r>
              <a:rPr lang="en-GB"/>
              <a:t>Answer</a:t>
            </a:r>
          </a:p>
        </p:txBody>
      </p:sp>
      <p:sp>
        <p:nvSpPr>
          <p:cNvPr id="341" name="Shape 341"/>
          <p:cNvSpPr txBox="1"/>
          <p:nvPr>
            <p:ph idx="1" type="body"/>
          </p:nvPr>
        </p:nvSpPr>
        <p:spPr>
          <a:xfrm>
            <a:off x="311700" y="809125"/>
            <a:ext cx="8520600" cy="3302700"/>
          </a:xfrm>
          <a:prstGeom prst="rect">
            <a:avLst/>
          </a:prstGeom>
        </p:spPr>
        <p:txBody>
          <a:bodyPr anchorCtr="0" anchor="t" bIns="91425" lIns="91425" rIns="91425" tIns="91425">
            <a:noAutofit/>
          </a:bodyPr>
          <a:lstStyle/>
          <a:p>
            <a:pPr indent="-228600" lvl="0" marL="457200" rtl="0">
              <a:spcBef>
                <a:spcPts val="0"/>
              </a:spcBef>
              <a:spcAft>
                <a:spcPts val="400"/>
              </a:spcAft>
              <a:buChar char="●"/>
            </a:pPr>
            <a:r>
              <a:rPr lang="en-GB"/>
              <a:t>None: This makes test be equal to a new instance of A, with attribute yours equal to 5.</a:t>
            </a:r>
          </a:p>
          <a:p>
            <a:pPr indent="-228600" lvl="0" marL="457200" rtl="0">
              <a:spcBef>
                <a:spcPts val="0"/>
              </a:spcBef>
              <a:spcAft>
                <a:spcPts val="400"/>
              </a:spcAft>
              <a:buChar char="●"/>
            </a:pPr>
            <a:r>
              <a:rPr lang="en-GB"/>
              <a:t>Error: Instances of A don’t have a take method. </a:t>
            </a:r>
          </a:p>
          <a:p>
            <a:pPr indent="-228600" lvl="0" marL="457200" rtl="0">
              <a:spcBef>
                <a:spcPts val="0"/>
              </a:spcBef>
              <a:spcAft>
                <a:spcPts val="400"/>
              </a:spcAft>
              <a:buChar char="●"/>
            </a:pPr>
            <a:r>
              <a:rPr lang="en-GB"/>
              <a:t>11: This adds 6 to the value of test.yours and returns its value.</a:t>
            </a:r>
          </a:p>
          <a:p>
            <a:pPr indent="-228600" lvl="0" marL="457200" rtl="0">
              <a:spcBef>
                <a:spcPts val="0"/>
              </a:spcBef>
              <a:spcAft>
                <a:spcPts val="400"/>
              </a:spcAft>
              <a:buChar char="●"/>
            </a:pPr>
            <a:r>
              <a:rPr lang="en-GB"/>
              <a:t>(0, 11): We haven’t changed the class attribute A.yours, it still has value 0.</a:t>
            </a:r>
          </a:p>
          <a:p>
            <a:pPr indent="-228600" lvl="0" marL="457200" rtl="0">
              <a:spcBef>
                <a:spcPts val="0"/>
              </a:spcBef>
              <a:spcAft>
                <a:spcPts val="400"/>
              </a:spcAft>
              <a:buChar char="●"/>
            </a:pPr>
            <a:r>
              <a:rPr lang="en-GB"/>
              <a:t>None: This makes test equal to a new instance of B; it inherits the init method from A, test.yours is equal to 5. </a:t>
            </a:r>
          </a:p>
          <a:p>
            <a:pPr indent="-228600" lvl="0" marL="457200" rtl="0">
              <a:spcBef>
                <a:spcPts val="0"/>
              </a:spcBef>
              <a:spcAft>
                <a:spcPts val="400"/>
              </a:spcAft>
              <a:buChar char="●"/>
            </a:pPr>
            <a:r>
              <a:rPr lang="en-GB"/>
              <a:t>3: test is an instance of B, the method test.take is deﬁned; test.yours is 3 and returns its value. </a:t>
            </a:r>
          </a:p>
          <a:p>
            <a:pPr indent="-228600" lvl="0" marL="457200" rtl="0">
              <a:spcBef>
                <a:spcPts val="0"/>
              </a:spcBef>
              <a:spcAft>
                <a:spcPts val="400"/>
              </a:spcAft>
              <a:buChar char="●"/>
            </a:pPr>
            <a:r>
              <a:rPr lang="en-GB"/>
              <a:t>(0, 3): This refers to the give method in class B. The amount is used to increment B.yours to 6. Then, return A.yours and test.yours, unchanged. </a:t>
            </a:r>
          </a:p>
          <a:p>
            <a:pPr indent="-228600" lvl="0" marL="457200" rtl="0">
              <a:spcBef>
                <a:spcPts val="0"/>
              </a:spcBef>
              <a:spcAft>
                <a:spcPts val="400"/>
              </a:spcAft>
              <a:buChar char="●"/>
            </a:pPr>
            <a:r>
              <a:rPr lang="en-GB"/>
              <a:t>(6, 0, 3): Returns all the current values of yours attributes, one in each class deﬁnition as well as test.yours.</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Activity 8</a:t>
            </a:r>
          </a:p>
        </p:txBody>
      </p:sp>
      <p:sp>
        <p:nvSpPr>
          <p:cNvPr id="347" name="Shape 347"/>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spcAft>
                <a:spcPts val="400"/>
              </a:spcAft>
              <a:buNone/>
            </a:pPr>
            <a:r>
              <a:rPr lang="en-GB"/>
              <a:t>Let’s build a class to represent a library; let’s call it </a:t>
            </a:r>
            <a:r>
              <a:rPr i="1" lang="en-GB"/>
              <a:t>Library</a:t>
            </a:r>
            <a:r>
              <a:rPr lang="en-GB"/>
              <a:t>.  In this problem, we’ll deal with some standard types of objects:</a:t>
            </a:r>
          </a:p>
          <a:p>
            <a:pPr lvl="0">
              <a:spcBef>
                <a:spcPts val="0"/>
              </a:spcBef>
              <a:spcAft>
                <a:spcPts val="400"/>
              </a:spcAft>
              <a:buNone/>
            </a:pPr>
            <a:r>
              <a:t/>
            </a:r>
            <a:endParaRPr/>
          </a:p>
          <a:p>
            <a:pPr indent="-228600" lvl="0" marL="457200" rtl="0">
              <a:spcBef>
                <a:spcPts val="0"/>
              </a:spcBef>
              <a:spcAft>
                <a:spcPts val="0"/>
              </a:spcAft>
              <a:buChar char="●"/>
            </a:pPr>
            <a:r>
              <a:rPr lang="en-GB"/>
              <a:t>A book is represented as a string – its title. </a:t>
            </a:r>
          </a:p>
          <a:p>
            <a:pPr indent="-228600" lvl="0" marL="457200" rtl="0">
              <a:spcBef>
                <a:spcPts val="0"/>
              </a:spcBef>
              <a:spcAft>
                <a:spcPts val="0"/>
              </a:spcAft>
              <a:buChar char="●"/>
            </a:pPr>
            <a:r>
              <a:rPr lang="en-GB"/>
              <a:t>A patron (person who uses the library) is represented as a string – his/her name. </a:t>
            </a:r>
          </a:p>
          <a:p>
            <a:pPr indent="-228600" lvl="0" marL="457200" rtl="0">
              <a:spcBef>
                <a:spcPts val="0"/>
              </a:spcBef>
              <a:spcAft>
                <a:spcPts val="0"/>
              </a:spcAft>
              <a:buChar char="●"/>
            </a:pPr>
            <a:r>
              <a:rPr lang="en-GB"/>
              <a:t>A date is represented by an integer – the number of days since the library opened.</a:t>
            </a:r>
          </a:p>
          <a:p>
            <a:pPr lvl="0" rtl="0">
              <a:spcBef>
                <a:spcPts val="0"/>
              </a:spcBef>
              <a:spcAft>
                <a:spcPts val="0"/>
              </a:spcAft>
              <a:buNone/>
            </a:pPr>
            <a:r>
              <a:t/>
            </a:r>
            <a:endParaRPr/>
          </a:p>
          <a:p>
            <a:pPr lvl="0">
              <a:spcBef>
                <a:spcPts val="0"/>
              </a:spcBef>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Activity 8 Continued...</a:t>
            </a:r>
          </a:p>
        </p:txBody>
      </p:sp>
      <p:sp>
        <p:nvSpPr>
          <p:cNvPr id="353" name="Shape 35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spcAft>
                <a:spcPts val="400"/>
              </a:spcAft>
              <a:buNone/>
            </a:pPr>
            <a:r>
              <a:rPr lang="en-GB"/>
              <a:t>The class should have an attribute called dailyFine that starts out as 0.25. The class should have the following methods:</a:t>
            </a:r>
          </a:p>
          <a:p>
            <a:pPr indent="-317500" lvl="0" marL="457200" rtl="0">
              <a:spcBef>
                <a:spcPts val="0"/>
              </a:spcBef>
              <a:spcAft>
                <a:spcPts val="400"/>
              </a:spcAft>
              <a:buSzPct val="100000"/>
              <a:buChar char="●"/>
            </a:pPr>
            <a:r>
              <a:rPr i="1" lang="en-GB" sz="1400"/>
              <a:t>init</a:t>
            </a:r>
            <a:r>
              <a:rPr lang="en-GB" sz="1400"/>
              <a:t> : takes a list of books and initializes the library.</a:t>
            </a:r>
          </a:p>
          <a:p>
            <a:pPr indent="-317500" lvl="0" marL="457200" rtl="0">
              <a:spcBef>
                <a:spcPts val="0"/>
              </a:spcBef>
              <a:spcAft>
                <a:spcPts val="400"/>
              </a:spcAft>
              <a:buSzPct val="100000"/>
              <a:buChar char="●"/>
            </a:pPr>
            <a:r>
              <a:rPr i="1" lang="en-GB" sz="1400"/>
              <a:t>checkOut</a:t>
            </a:r>
            <a:r>
              <a:rPr lang="en-GB" sz="1400"/>
              <a:t>: is given a book, a patron and a date on which the book is being checked out and it records this. Each book can be kept for 7 days before it becomes overdue, i.e. if checked out on day x, it becomes due on day x + 7 and it will be considered overdue by one day on day x + 8. It returns None.</a:t>
            </a:r>
          </a:p>
          <a:p>
            <a:pPr indent="-317500" lvl="0" marL="457200" rtl="0">
              <a:spcBef>
                <a:spcPts val="0"/>
              </a:spcBef>
              <a:spcAft>
                <a:spcPts val="400"/>
              </a:spcAft>
              <a:buSzPct val="100000"/>
              <a:buChar char="●"/>
            </a:pPr>
            <a:r>
              <a:rPr i="1" lang="en-GB" sz="1400"/>
              <a:t>checkIn</a:t>
            </a:r>
            <a:r>
              <a:rPr lang="en-GB" sz="1400"/>
              <a:t>: is given a book and a date on which the book is being returned and it updates the records. It returns a number representing the ﬁne due if the book is overdue and 0.0 otherwise. The ﬁne is the number of days overdue times the value of the dailyFine attribute. </a:t>
            </a:r>
          </a:p>
          <a:p>
            <a:pPr indent="-317500" lvl="0" marL="457200" rtl="0">
              <a:spcBef>
                <a:spcPts val="0"/>
              </a:spcBef>
              <a:spcAft>
                <a:spcPts val="0"/>
              </a:spcAft>
              <a:buSzPct val="100000"/>
              <a:buChar char="●"/>
            </a:pPr>
            <a:r>
              <a:rPr i="1" lang="en-GB" sz="1400"/>
              <a:t>overdueBooks</a:t>
            </a:r>
            <a:r>
              <a:rPr lang="en-GB" sz="1400"/>
              <a:t>: is given a patron and a date and returns the list of books which that patron has checked out which are overdue at the given date.</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Activity 8 Continued..</a:t>
            </a:r>
          </a:p>
        </p:txBody>
      </p:sp>
      <p:sp>
        <p:nvSpPr>
          <p:cNvPr id="359" name="Shape 35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spcAft>
                <a:spcPts val="600"/>
              </a:spcAft>
              <a:buNone/>
            </a:pPr>
            <a:r>
              <a:rPr lang="en-GB"/>
              <a:t>Here is an example of the operation of the library:</a:t>
            </a:r>
          </a:p>
          <a:p>
            <a:pPr lvl="0">
              <a:spcBef>
                <a:spcPts val="0"/>
              </a:spcBef>
              <a:spcAft>
                <a:spcPts val="0"/>
              </a:spcAft>
              <a:buNone/>
            </a:pPr>
            <a:r>
              <a:rPr lang="en-GB"/>
              <a:t>&gt;&gt;&gt; lib = Library([’a’, ’b’, ’c’, ’d’, ’e’, ’f’]) </a:t>
            </a:r>
          </a:p>
          <a:p>
            <a:pPr lvl="0">
              <a:spcBef>
                <a:spcPts val="0"/>
              </a:spcBef>
              <a:spcAft>
                <a:spcPts val="0"/>
              </a:spcAft>
              <a:buNone/>
            </a:pPr>
            <a:r>
              <a:rPr lang="en-GB"/>
              <a:t>&gt;&gt;&gt; lib.checkOut(’a’, ’T’, 1) </a:t>
            </a:r>
          </a:p>
          <a:p>
            <a:pPr lvl="0">
              <a:spcBef>
                <a:spcPts val="0"/>
              </a:spcBef>
              <a:spcAft>
                <a:spcPts val="0"/>
              </a:spcAft>
              <a:buNone/>
            </a:pPr>
            <a:r>
              <a:rPr lang="en-GB"/>
              <a:t>&gt;&gt;&gt; lib.checkOut(’c’, ’T’, 1) </a:t>
            </a:r>
          </a:p>
          <a:p>
            <a:pPr lvl="0">
              <a:spcBef>
                <a:spcPts val="0"/>
              </a:spcBef>
              <a:spcAft>
                <a:spcPts val="0"/>
              </a:spcAft>
              <a:buNone/>
            </a:pPr>
            <a:r>
              <a:rPr lang="en-GB"/>
              <a:t>&gt;&gt;&gt; lib.checkOut(’e’, ’T’, 10) </a:t>
            </a:r>
          </a:p>
          <a:p>
            <a:pPr lvl="0" rtl="0">
              <a:spcBef>
                <a:spcPts val="0"/>
              </a:spcBef>
              <a:spcAft>
                <a:spcPts val="0"/>
              </a:spcAft>
              <a:buNone/>
            </a:pPr>
            <a:r>
              <a:rPr lang="en-GB"/>
              <a:t>&gt;&gt;&gt; lib.overdueBooks(’T’, 13) </a:t>
            </a:r>
          </a:p>
          <a:p>
            <a:pPr lvl="0" rtl="0">
              <a:spcBef>
                <a:spcPts val="0"/>
              </a:spcBef>
              <a:spcAft>
                <a:spcPts val="0"/>
              </a:spcAft>
              <a:buNone/>
            </a:pPr>
            <a:r>
              <a:rPr lang="en-GB"/>
              <a:t>[’a’, ’c’] </a:t>
            </a:r>
          </a:p>
          <a:p>
            <a:pPr lvl="0">
              <a:spcBef>
                <a:spcPts val="0"/>
              </a:spcBef>
              <a:spcAft>
                <a:spcPts val="0"/>
              </a:spcAft>
              <a:buNone/>
            </a:pPr>
            <a:r>
              <a:t/>
            </a:r>
            <a:endParaRPr/>
          </a:p>
          <a:p>
            <a:pPr lvl="0">
              <a:spcBef>
                <a:spcPts val="0"/>
              </a:spcBef>
              <a:spcAft>
                <a:spcPts val="0"/>
              </a:spcAft>
              <a:buNone/>
            </a:pPr>
            <a:r>
              <a:rPr lang="en-GB"/>
              <a:t>&gt;&gt;&gt; lib.checkIn(’a’, 13) 1.25 </a:t>
            </a:r>
          </a:p>
          <a:p>
            <a:pPr lvl="0">
              <a:spcBef>
                <a:spcPts val="0"/>
              </a:spcBef>
              <a:spcAft>
                <a:spcPts val="0"/>
              </a:spcAft>
              <a:buNone/>
            </a:pPr>
            <a:r>
              <a:rPr lang="en-GB"/>
              <a:t>&gt;&gt;&gt; lib.checkIn(’c’, 18) 2.50 </a:t>
            </a:r>
          </a:p>
          <a:p>
            <a:pPr lvl="0">
              <a:spcBef>
                <a:spcPts val="0"/>
              </a:spcBef>
              <a:spcAft>
                <a:spcPts val="0"/>
              </a:spcAft>
              <a:buNone/>
            </a:pPr>
            <a:r>
              <a:rPr lang="en-GB"/>
              <a:t>&gt;&gt;&gt; lib.checkIn(’e’, 18) 0.25</a:t>
            </a:r>
          </a:p>
          <a:p>
            <a:pPr lvl="0">
              <a:spcBef>
                <a:spcPts val="0"/>
              </a:spcBef>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Answer</a:t>
            </a:r>
          </a:p>
        </p:txBody>
      </p:sp>
      <p:sp>
        <p:nvSpPr>
          <p:cNvPr id="365" name="Shape 36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class Library: </a:t>
            </a:r>
          </a:p>
          <a:p>
            <a:pPr indent="457200" lvl="0">
              <a:spcBef>
                <a:spcPts val="0"/>
              </a:spcBef>
              <a:buNone/>
            </a:pPr>
            <a:r>
              <a:rPr lang="en-GB"/>
              <a:t>dailyFine = 0.25 </a:t>
            </a:r>
          </a:p>
          <a:p>
            <a:pPr indent="457200" lvl="0">
              <a:spcBef>
                <a:spcPts val="0"/>
              </a:spcBef>
              <a:buNone/>
            </a:pPr>
            <a:r>
              <a:rPr lang="en-GB"/>
              <a:t>def __init__(self, books): </a:t>
            </a:r>
          </a:p>
          <a:p>
            <a:pPr indent="457200" lvl="0" marL="457200" rtl="0">
              <a:spcBef>
                <a:spcPts val="0"/>
              </a:spcBef>
              <a:buNone/>
            </a:pPr>
            <a:r>
              <a:rPr lang="en-GB"/>
              <a:t>self.shelf = {} </a:t>
            </a:r>
          </a:p>
          <a:p>
            <a:pPr indent="457200" lvl="0" marL="457200" rtl="0">
              <a:spcBef>
                <a:spcPts val="0"/>
              </a:spcBef>
              <a:buNone/>
            </a:pPr>
            <a:r>
              <a:rPr lang="en-GB"/>
              <a:t>for book in books: </a:t>
            </a:r>
          </a:p>
          <a:p>
            <a:pPr indent="457200" lvl="0" marL="914400">
              <a:spcBef>
                <a:spcPts val="0"/>
              </a:spcBef>
              <a:buNone/>
            </a:pPr>
            <a:r>
              <a:rPr lang="en-GB"/>
              <a:t>self.shelf[book] = (None, None) # (patron, dueDate)</a:t>
            </a:r>
          </a:p>
          <a:p>
            <a:pPr lvl="0">
              <a:spcBef>
                <a:spcPts val="0"/>
              </a:spcBef>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Answer</a:t>
            </a:r>
          </a:p>
        </p:txBody>
      </p:sp>
      <p:sp>
        <p:nvSpPr>
          <p:cNvPr id="371" name="Shape 37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def checkOut(self, book, patron, date): </a:t>
            </a:r>
          </a:p>
          <a:p>
            <a:pPr indent="457200" lvl="0" rtl="0">
              <a:spcBef>
                <a:spcPts val="0"/>
              </a:spcBef>
              <a:buNone/>
            </a:pPr>
            <a:r>
              <a:rPr lang="en-GB"/>
              <a:t>self.shelf[book] = (patron, date+7)</a:t>
            </a:r>
          </a:p>
          <a:p>
            <a:pPr indent="457200" lvl="0" rtl="0">
              <a:spcBef>
                <a:spcPts val="0"/>
              </a:spcBef>
              <a:buNone/>
            </a:pPr>
            <a:r>
              <a:t/>
            </a:r>
            <a:endParaRPr/>
          </a:p>
          <a:p>
            <a:pPr indent="0" lvl="0" marL="0" rtl="0">
              <a:spcBef>
                <a:spcPts val="0"/>
              </a:spcBef>
              <a:buNone/>
            </a:pPr>
            <a:r>
              <a:rPr lang="en-GB"/>
              <a:t>def checkIn(self, book, date): </a:t>
            </a:r>
          </a:p>
          <a:p>
            <a:pPr indent="457200" lvl="0" marL="0" rtl="0">
              <a:spcBef>
                <a:spcPts val="0"/>
              </a:spcBef>
              <a:buNone/>
            </a:pPr>
            <a:r>
              <a:rPr lang="en-GB"/>
              <a:t>patron, due = self.shelf[book] </a:t>
            </a:r>
          </a:p>
          <a:p>
            <a:pPr indent="457200" lvl="0" marL="0" rtl="0">
              <a:spcBef>
                <a:spcPts val="0"/>
              </a:spcBef>
              <a:buNone/>
            </a:pPr>
            <a:r>
              <a:rPr lang="en-GB"/>
              <a:t> self.shelf[book] = (None, None) </a:t>
            </a:r>
          </a:p>
          <a:p>
            <a:pPr indent="457200" lvl="0" marL="0" rtl="0">
              <a:spcBef>
                <a:spcPts val="0"/>
              </a:spcBef>
              <a:buNone/>
            </a:pPr>
            <a:r>
              <a:rPr lang="en-GB"/>
              <a:t>return max(0.0, (date - due))*self.dailyFine</a:t>
            </a:r>
          </a:p>
          <a:p>
            <a:pPr indent="0" lvl="0" marL="0" rtl="0">
              <a:spcBef>
                <a:spcPts val="0"/>
              </a:spcBef>
              <a:buNone/>
            </a:pPr>
            <a:r>
              <a:t/>
            </a:r>
            <a:endParaRPr/>
          </a:p>
          <a:p>
            <a:pPr indent="0" lvl="0" marL="0">
              <a:spcBef>
                <a:spcPts val="0"/>
              </a:spcBef>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Answer</a:t>
            </a:r>
          </a:p>
        </p:txBody>
      </p:sp>
      <p:sp>
        <p:nvSpPr>
          <p:cNvPr id="377" name="Shape 377"/>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def overdueBooks(self, patron, date): </a:t>
            </a:r>
          </a:p>
          <a:p>
            <a:pPr indent="457200" lvl="0" rtl="0">
              <a:spcBef>
                <a:spcPts val="0"/>
              </a:spcBef>
              <a:buNone/>
            </a:pPr>
            <a:r>
              <a:rPr lang="en-GB"/>
              <a:t>overdue = [] </a:t>
            </a:r>
          </a:p>
          <a:p>
            <a:pPr indent="457200" lvl="0" rtl="0">
              <a:spcBef>
                <a:spcPts val="0"/>
              </a:spcBef>
              <a:buNone/>
            </a:pPr>
            <a:r>
              <a:rPr lang="en-GB"/>
              <a:t>for book in self.shelf: </a:t>
            </a:r>
          </a:p>
          <a:p>
            <a:pPr indent="457200" lvl="0" marL="457200" rtl="0">
              <a:spcBef>
                <a:spcPts val="0"/>
              </a:spcBef>
              <a:buNone/>
            </a:pPr>
            <a:r>
              <a:rPr lang="en-GB"/>
              <a:t>p, d = self.shelf[book] </a:t>
            </a:r>
          </a:p>
          <a:p>
            <a:pPr indent="0" lvl="0" marL="914400" rtl="0">
              <a:spcBef>
                <a:spcPts val="0"/>
              </a:spcBef>
              <a:buNone/>
            </a:pPr>
            <a:r>
              <a:rPr lang="en-GB"/>
              <a:t>if p and d and p == patron and date &gt; d: </a:t>
            </a:r>
          </a:p>
          <a:p>
            <a:pPr indent="457200" lvl="0" marL="914400" rtl="0">
              <a:spcBef>
                <a:spcPts val="0"/>
              </a:spcBef>
              <a:buNone/>
            </a:pPr>
            <a:r>
              <a:rPr lang="en-GB"/>
              <a:t>overdue.append(book) </a:t>
            </a:r>
          </a:p>
          <a:p>
            <a:pPr indent="457200" lvl="0" marL="0">
              <a:spcBef>
                <a:spcPts val="0"/>
              </a:spcBef>
              <a:buNone/>
            </a:pPr>
            <a:r>
              <a:rPr lang="en-GB"/>
              <a:t>return overdue</a:t>
            </a:r>
          </a:p>
          <a:p>
            <a:pPr lvl="0">
              <a:spcBef>
                <a:spcPts val="0"/>
              </a:spcBef>
              <a:buNone/>
            </a:pPr>
            <a:r>
              <a:t/>
            </a:r>
            <a:endParaRP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Syntax - Indents</a:t>
            </a:r>
          </a:p>
        </p:txBody>
      </p:sp>
      <p:sp>
        <p:nvSpPr>
          <p:cNvPr id="91" name="Shape 9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Indicates the parent-child relationship of the code</a:t>
            </a:r>
          </a:p>
          <a:p>
            <a:pPr lvl="0">
              <a:spcBef>
                <a:spcPts val="0"/>
              </a:spcBef>
              <a:buNone/>
            </a:pPr>
            <a:r>
              <a:rPr lang="en-GB"/>
              <a:t>Number of spaces does not matter but same block must have same amount of indents</a:t>
            </a:r>
          </a:p>
          <a:p>
            <a:pPr indent="0" lvl="0" marL="0" rtl="0">
              <a:spcBef>
                <a:spcPts val="0"/>
              </a:spcBef>
              <a:buNone/>
            </a:pPr>
            <a:r>
              <a:rPr lang="en-GB"/>
              <a:t>i</a:t>
            </a:r>
            <a:r>
              <a:rPr lang="en-GB"/>
              <a:t>f  floor == wet:</a:t>
            </a:r>
          </a:p>
          <a:p>
            <a:pPr indent="0" lvl="0" marL="0" rtl="0">
              <a:spcBef>
                <a:spcPts val="0"/>
              </a:spcBef>
              <a:buNone/>
            </a:pPr>
            <a:r>
              <a:rPr lang="en-GB"/>
              <a:t>	print(“It is raining”)</a:t>
            </a:r>
          </a:p>
          <a:p>
            <a:pPr indent="0" lvl="0" marL="0" rtl="0">
              <a:spcBef>
                <a:spcPts val="0"/>
              </a:spcBef>
              <a:buNone/>
            </a:pPr>
            <a:r>
              <a:rPr lang="en-GB"/>
              <a:t>e</a:t>
            </a:r>
            <a:r>
              <a:rPr lang="en-GB"/>
              <a:t>lse</a:t>
            </a:r>
          </a:p>
          <a:p>
            <a:pPr indent="0" lvl="0" marL="0">
              <a:spcBef>
                <a:spcPts val="0"/>
              </a:spcBef>
              <a:buNone/>
            </a:pPr>
            <a:r>
              <a:rPr lang="en-GB"/>
              <a:t>	print(“It is not raining”)</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Activity 9 </a:t>
            </a:r>
          </a:p>
        </p:txBody>
      </p:sp>
      <p:sp>
        <p:nvSpPr>
          <p:cNvPr id="383" name="Shape 38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Deﬁne a new class called </a:t>
            </a:r>
            <a:r>
              <a:rPr i="1" lang="en-GB"/>
              <a:t>LibraryGrace</a:t>
            </a:r>
            <a:r>
              <a:rPr lang="en-GB"/>
              <a:t> that behaves just like the Library class except that it provides a grace period (some number of days after the actual due date) before ﬁnes start being accumulated. The number of days in the grace period is speciﬁed when an instance is created. </a:t>
            </a:r>
          </a:p>
          <a:p>
            <a:pPr lvl="0">
              <a:spcBef>
                <a:spcPts val="0"/>
              </a:spcBef>
              <a:buNone/>
            </a:pPr>
            <a:r>
              <a:rPr lang="en-GB"/>
              <a:t>&gt;&gt;&gt; lib = LibraryGrace(2, [’a’, ’b’, ’c’, ’d’, ’e’, ’f’]) </a:t>
            </a:r>
          </a:p>
          <a:p>
            <a:pPr lvl="0">
              <a:spcBef>
                <a:spcPts val="0"/>
              </a:spcBef>
              <a:buNone/>
            </a:pPr>
            <a:r>
              <a:rPr lang="en-GB"/>
              <a:t>&gt;&gt;&gt; lib.checkOut(’a’, ’T’, 1) </a:t>
            </a:r>
          </a:p>
          <a:p>
            <a:pPr lvl="0">
              <a:spcBef>
                <a:spcPts val="0"/>
              </a:spcBef>
              <a:buNone/>
            </a:pPr>
            <a:r>
              <a:rPr lang="en-GB"/>
              <a:t>&gt;&gt;&gt; lib.checkIn(’a’, 13) </a:t>
            </a:r>
          </a:p>
          <a:p>
            <a:pPr lvl="0">
              <a:spcBef>
                <a:spcPts val="0"/>
              </a:spcBef>
              <a:buNone/>
            </a:pPr>
            <a:r>
              <a:rPr lang="en-GB"/>
              <a:t>0.75</a:t>
            </a:r>
          </a:p>
          <a:p>
            <a:pPr lvl="0">
              <a:spcBef>
                <a:spcPts val="0"/>
              </a:spcBef>
              <a:buNone/>
            </a:pPr>
            <a:r>
              <a:t/>
            </a:r>
            <a:endParaRPr/>
          </a:p>
          <a:p>
            <a:pPr lvl="0">
              <a:spcBef>
                <a:spcPts val="0"/>
              </a:spcBef>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Answer</a:t>
            </a:r>
          </a:p>
        </p:txBody>
      </p:sp>
      <p:sp>
        <p:nvSpPr>
          <p:cNvPr id="389" name="Shape 38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class LibraryGrace(Library): </a:t>
            </a:r>
          </a:p>
          <a:p>
            <a:pPr indent="457200" lvl="0" rtl="0">
              <a:spcBef>
                <a:spcPts val="0"/>
              </a:spcBef>
              <a:buNone/>
            </a:pPr>
            <a:r>
              <a:rPr lang="en-GB"/>
              <a:t>def __init__(self, grace, books): </a:t>
            </a:r>
          </a:p>
          <a:p>
            <a:pPr indent="457200" lvl="0" marL="457200" rtl="0">
              <a:spcBef>
                <a:spcPts val="0"/>
              </a:spcBef>
              <a:buNone/>
            </a:pPr>
            <a:r>
              <a:rPr lang="en-GB"/>
              <a:t>self.grace = grace </a:t>
            </a:r>
          </a:p>
          <a:p>
            <a:pPr indent="457200" lvl="0" marL="457200" rtl="0">
              <a:spcBef>
                <a:spcPts val="0"/>
              </a:spcBef>
              <a:buNone/>
            </a:pPr>
            <a:r>
              <a:rPr lang="en-GB"/>
              <a:t>Library.__init__(self, books) </a:t>
            </a:r>
          </a:p>
          <a:p>
            <a:pPr indent="0" lvl="0" marL="457200" rtl="0">
              <a:spcBef>
                <a:spcPts val="0"/>
              </a:spcBef>
              <a:buNone/>
            </a:pPr>
            <a:r>
              <a:rPr lang="en-GB"/>
              <a:t>def checkIn(self, book, date): </a:t>
            </a:r>
          </a:p>
          <a:p>
            <a:pPr indent="457200" lvl="0" marL="457200">
              <a:spcBef>
                <a:spcPts val="0"/>
              </a:spcBef>
              <a:buNone/>
            </a:pPr>
            <a:r>
              <a:rPr lang="en-GB"/>
              <a:t>return Library.checkIn(self, book, date - self.grace</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sp>
        <p:nvSpPr>
          <p:cNvPr id="394" name="Shape 39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Example</a:t>
            </a:r>
          </a:p>
        </p:txBody>
      </p:sp>
      <p:sp>
        <p:nvSpPr>
          <p:cNvPr id="395" name="Shape 39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class Person:</a:t>
            </a:r>
            <a:br>
              <a:rPr lang="en-GB"/>
            </a:br>
            <a:br>
              <a:rPr lang="en-GB"/>
            </a:br>
            <a:r>
              <a:rPr lang="en-GB"/>
              <a:t>    def __init__(self, first, last):</a:t>
            </a:r>
            <a:br>
              <a:rPr lang="en-GB"/>
            </a:br>
            <a:r>
              <a:rPr lang="en-GB"/>
              <a:t>        self.firstname = first</a:t>
            </a:r>
            <a:br>
              <a:rPr lang="en-GB"/>
            </a:br>
            <a:r>
              <a:rPr lang="en-GB"/>
              <a:t>        self.lastname = last</a:t>
            </a:r>
            <a:br>
              <a:rPr lang="en-GB"/>
            </a:br>
            <a:br>
              <a:rPr lang="en-GB"/>
            </a:br>
            <a:r>
              <a:rPr lang="en-GB"/>
              <a:t>    def Name(self):</a:t>
            </a:r>
            <a:br>
              <a:rPr lang="en-GB"/>
            </a:br>
            <a:r>
              <a:rPr lang="en-GB"/>
              <a:t>        return self.firstname + " " + self.lastname</a:t>
            </a:r>
            <a:br>
              <a:rPr lang="en-GB"/>
            </a:br>
            <a:br>
              <a:rPr lang="en-GB"/>
            </a:b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sp>
        <p:nvSpPr>
          <p:cNvPr id="400" name="Shape 40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Example cont.</a:t>
            </a:r>
          </a:p>
        </p:txBody>
      </p:sp>
      <p:sp>
        <p:nvSpPr>
          <p:cNvPr id="401" name="Shape 40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class Employee(Person):</a:t>
            </a:r>
            <a:br>
              <a:rPr lang="en-GB"/>
            </a:br>
            <a:br>
              <a:rPr lang="en-GB"/>
            </a:br>
            <a:r>
              <a:rPr lang="en-GB"/>
              <a:t>    def __init__(self, first, last, staffnum):</a:t>
            </a:r>
            <a:br>
              <a:rPr lang="en-GB"/>
            </a:br>
            <a:r>
              <a:rPr lang="en-GB"/>
              <a:t>        Person.__init__(self,first, last)</a:t>
            </a:r>
            <a:br>
              <a:rPr lang="en-GB"/>
            </a:br>
            <a:r>
              <a:rPr lang="en-GB"/>
              <a:t>        self.staffnumber = staffnum</a:t>
            </a:r>
            <a:br>
              <a:rPr lang="en-GB"/>
            </a:br>
            <a:br>
              <a:rPr lang="en-GB"/>
            </a:br>
            <a:r>
              <a:rPr lang="en-GB"/>
              <a:t>    def GetEmployee(self):</a:t>
            </a:r>
            <a:br>
              <a:rPr lang="en-GB"/>
            </a:br>
            <a:r>
              <a:rPr lang="en-GB"/>
              <a:t>        return self.Name() + ", " +  self.staffnumber</a:t>
            </a:r>
          </a:p>
          <a:p>
            <a:pPr lvl="0">
              <a:spcBef>
                <a:spcPts val="0"/>
              </a:spcBef>
              <a:buNone/>
            </a:pPr>
            <a:r>
              <a:t/>
            </a:r>
            <a:endParaRPr/>
          </a:p>
          <a:p>
            <a:pPr lvl="0">
              <a:spcBef>
                <a:spcPts val="0"/>
              </a:spcBef>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Activity 9</a:t>
            </a:r>
          </a:p>
        </p:txBody>
      </p:sp>
      <p:sp>
        <p:nvSpPr>
          <p:cNvPr id="407" name="Shape 407"/>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buAutoNum type="arabicPeriod"/>
            </a:pPr>
            <a:r>
              <a:rPr lang="en-GB"/>
              <a:t>Create a class name BankAccount with the functions to withdraw or to deposit money.</a:t>
            </a:r>
          </a:p>
          <a:p>
            <a:pPr lvl="0" rtl="0">
              <a:spcBef>
                <a:spcPts val="0"/>
              </a:spcBef>
              <a:buNone/>
            </a:pPr>
            <a:r>
              <a:t/>
            </a:r>
            <a:endParaRPr/>
          </a:p>
          <a:p>
            <a:pPr indent="-228600" lvl="0" marL="457200" rtl="0">
              <a:spcBef>
                <a:spcPts val="0"/>
              </a:spcBef>
              <a:buAutoNum type="arabicPeriod"/>
            </a:pPr>
            <a:r>
              <a:rPr lang="en-GB"/>
              <a:t>Suppose the BankAccount must have a minimum value of 1000. Create another class MinimumBalanceAccount that inherits BankAccount, and gives an error when you withdraw too much.</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Answer</a:t>
            </a:r>
          </a:p>
        </p:txBody>
      </p:sp>
      <p:sp>
        <p:nvSpPr>
          <p:cNvPr id="413" name="Shape 41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a:spcBef>
                <a:spcPts val="0"/>
              </a:spcBef>
              <a:buAutoNum type="arabicPeriod"/>
            </a:pPr>
            <a:r>
              <a:rPr lang="en-GB"/>
              <a:t>class BankAccount:</a:t>
            </a:r>
            <a:br>
              <a:rPr lang="en-GB"/>
            </a:br>
            <a:r>
              <a:rPr lang="en-GB"/>
              <a:t>    def __init__(self):</a:t>
            </a:r>
            <a:br>
              <a:rPr lang="en-GB"/>
            </a:br>
            <a:r>
              <a:rPr lang="en-GB"/>
              <a:t>        self.balance = 0</a:t>
            </a:r>
            <a:br>
              <a:rPr lang="en-GB"/>
            </a:br>
            <a:br>
              <a:rPr lang="en-GB"/>
            </a:br>
            <a:r>
              <a:rPr lang="en-GB"/>
              <a:t>    def withdraw(self, amount):</a:t>
            </a:r>
            <a:br>
              <a:rPr lang="en-GB"/>
            </a:br>
            <a:r>
              <a:rPr lang="en-GB"/>
              <a:t>        self.balance -= amount</a:t>
            </a:r>
            <a:br>
              <a:rPr lang="en-GB"/>
            </a:br>
            <a:r>
              <a:rPr lang="en-GB"/>
              <a:t>        return self.balance</a:t>
            </a:r>
            <a:br>
              <a:rPr lang="en-GB"/>
            </a:br>
            <a:br>
              <a:rPr lang="en-GB"/>
            </a:br>
            <a:r>
              <a:rPr lang="en-GB"/>
              <a:t>    def deposit(self, amount):</a:t>
            </a:r>
            <a:br>
              <a:rPr lang="en-GB"/>
            </a:br>
            <a:r>
              <a:rPr lang="en-GB"/>
              <a:t>        self.balance += amount</a:t>
            </a:r>
            <a:br>
              <a:rPr lang="en-GB"/>
            </a:br>
            <a:r>
              <a:rPr lang="en-GB"/>
              <a:t>        return self.balance</a:t>
            </a:r>
          </a:p>
          <a:p>
            <a:pPr lvl="0">
              <a:spcBef>
                <a:spcPts val="0"/>
              </a:spcBef>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Answer</a:t>
            </a:r>
          </a:p>
        </p:txBody>
      </p:sp>
      <p:sp>
        <p:nvSpPr>
          <p:cNvPr id="419" name="Shape 41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class MinimumBalanceAccount(BankAccount):</a:t>
            </a:r>
            <a:br>
              <a:rPr lang="en-GB"/>
            </a:br>
            <a:r>
              <a:rPr lang="en-GB"/>
              <a:t>    def __init__(self,minimum_balance):</a:t>
            </a:r>
            <a:br>
              <a:rPr lang="en-GB"/>
            </a:br>
            <a:r>
              <a:rPr lang="en-GB"/>
              <a:t>        BankAccount.__init__(self)</a:t>
            </a:r>
            <a:br>
              <a:rPr lang="en-GB"/>
            </a:br>
            <a:r>
              <a:rPr lang="en-GB"/>
              <a:t>        self.minimum_balance = minimum_balance</a:t>
            </a:r>
            <a:br>
              <a:rPr lang="en-GB"/>
            </a:br>
            <a:br>
              <a:rPr lang="en-GB"/>
            </a:br>
            <a:r>
              <a:rPr lang="en-GB"/>
              <a:t>    def withdraw(self, amount):</a:t>
            </a:r>
            <a:br>
              <a:rPr lang="en-GB"/>
            </a:br>
            <a:r>
              <a:rPr lang="en-GB"/>
              <a:t>        if self.balance - amount &lt; self.minimum_balance:</a:t>
            </a:r>
            <a:br>
              <a:rPr lang="en-GB"/>
            </a:br>
            <a:r>
              <a:rPr lang="en-GB"/>
              <a:t>            print 'Sorry, minimum balance must be maintained.'</a:t>
            </a:r>
            <a:br>
              <a:rPr lang="en-GB"/>
            </a:br>
            <a:r>
              <a:rPr lang="en-GB"/>
              <a:t>        else:</a:t>
            </a:r>
            <a:br>
              <a:rPr lang="en-GB"/>
            </a:br>
            <a:r>
              <a:rPr lang="en-GB"/>
              <a:t>            BankAccount.withdraw(self, amount)</a:t>
            </a:r>
          </a:p>
          <a:p>
            <a:pPr lvl="0">
              <a:spcBef>
                <a:spcPts val="0"/>
              </a:spcBef>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Recursion</a:t>
            </a:r>
          </a:p>
        </p:txBody>
      </p:sp>
      <p:sp>
        <p:nvSpPr>
          <p:cNvPr id="425" name="Shape 42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Breaking problems into smaller steps</a:t>
            </a:r>
          </a:p>
          <a:p>
            <a:pPr lvl="0">
              <a:spcBef>
                <a:spcPts val="0"/>
              </a:spcBef>
              <a:buNone/>
            </a:pPr>
            <a:r>
              <a:rPr lang="en-GB"/>
              <a:t>In programming, this means you the function calls itself over and over again, solving the problem bit by bit each time.</a:t>
            </a:r>
          </a:p>
          <a:p>
            <a:pPr lvl="0">
              <a:spcBef>
                <a:spcPts val="0"/>
              </a:spcBef>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Example</a:t>
            </a:r>
          </a:p>
        </p:txBody>
      </p:sp>
      <p:sp>
        <p:nvSpPr>
          <p:cNvPr id="431" name="Shape 43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def factorial(n):</a:t>
            </a:r>
            <a:br>
              <a:rPr lang="en-GB"/>
            </a:br>
            <a:r>
              <a:rPr lang="en-GB"/>
              <a:t>    if n == 1:</a:t>
            </a:r>
            <a:br>
              <a:rPr lang="en-GB"/>
            </a:br>
            <a:r>
              <a:rPr lang="en-GB"/>
              <a:t>        return 1</a:t>
            </a:r>
            <a:br>
              <a:rPr lang="en-GB"/>
            </a:br>
            <a:r>
              <a:rPr lang="en-GB"/>
              <a:t>    else:</a:t>
            </a:r>
            <a:br>
              <a:rPr lang="en-GB"/>
            </a:br>
            <a:r>
              <a:rPr lang="en-GB"/>
              <a:t>        return n * factorial(n-1)</a:t>
            </a:r>
          </a:p>
          <a:p>
            <a:pPr lvl="0">
              <a:spcBef>
                <a:spcPts val="0"/>
              </a:spcBef>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5" name="Shape 435"/>
        <p:cNvGrpSpPr/>
        <p:nvPr/>
      </p:nvGrpSpPr>
      <p:grpSpPr>
        <a:xfrm>
          <a:off x="0" y="0"/>
          <a:ext cx="0" cy="0"/>
          <a:chOff x="0" y="0"/>
          <a:chExt cx="0" cy="0"/>
        </a:xfrm>
      </p:grpSpPr>
      <p:sp>
        <p:nvSpPr>
          <p:cNvPr id="436" name="Shape 43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Activity 10</a:t>
            </a:r>
          </a:p>
        </p:txBody>
      </p:sp>
      <p:sp>
        <p:nvSpPr>
          <p:cNvPr id="437" name="Shape 437"/>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a:spcBef>
                <a:spcPts val="0"/>
              </a:spcBef>
              <a:buClr>
                <a:srgbClr val="000000"/>
              </a:buClr>
              <a:buAutoNum type="arabicPeriod"/>
            </a:pPr>
            <a:r>
              <a:rPr lang="en-GB">
                <a:solidFill>
                  <a:srgbClr val="000000"/>
                </a:solidFill>
              </a:rPr>
              <a:t>Create a Fibonacci program that asks the user for which Fibonacci number he or she wants, and returns that value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Syntax - Colons &amp; Semicolons</a:t>
            </a:r>
          </a:p>
        </p:txBody>
      </p:sp>
      <p:sp>
        <p:nvSpPr>
          <p:cNvPr id="97" name="Shape 97"/>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b="1" lang="en-GB" u="sng"/>
              <a:t>Colon</a:t>
            </a:r>
          </a:p>
          <a:p>
            <a:pPr indent="0" lvl="0" marL="0" marR="0" rtl="0" algn="l">
              <a:lnSpc>
                <a:spcPct val="115000"/>
              </a:lnSpc>
              <a:spcBef>
                <a:spcPts val="0"/>
              </a:spcBef>
              <a:spcAft>
                <a:spcPts val="1600"/>
              </a:spcAft>
              <a:buNone/>
            </a:pPr>
            <a:r>
              <a:rPr lang="en-GB"/>
              <a:t>Used to indicate the start of a function</a:t>
            </a:r>
          </a:p>
          <a:p>
            <a:pPr indent="0" lvl="0" marL="0" marR="0" rtl="0" algn="l">
              <a:lnSpc>
                <a:spcPct val="115000"/>
              </a:lnSpc>
              <a:spcBef>
                <a:spcPts val="0"/>
              </a:spcBef>
              <a:spcAft>
                <a:spcPts val="1600"/>
              </a:spcAft>
              <a:buNone/>
            </a:pPr>
            <a:r>
              <a:rPr lang="en-GB"/>
              <a:t>e.g. for i in range(5):</a:t>
            </a:r>
          </a:p>
          <a:p>
            <a:pPr indent="0" lvl="0" marL="0" marR="0" rtl="0" algn="l">
              <a:lnSpc>
                <a:spcPct val="115000"/>
              </a:lnSpc>
              <a:spcBef>
                <a:spcPts val="0"/>
              </a:spcBef>
              <a:spcAft>
                <a:spcPts val="1600"/>
              </a:spcAft>
              <a:buNone/>
            </a:pPr>
            <a:r>
              <a:rPr lang="en-GB"/>
              <a:t>		I += 1</a:t>
            </a:r>
          </a:p>
          <a:p>
            <a:pPr indent="0" lvl="0" marL="0" marR="0" rtl="0" algn="l">
              <a:lnSpc>
                <a:spcPct val="115000"/>
              </a:lnSpc>
              <a:spcBef>
                <a:spcPts val="0"/>
              </a:spcBef>
              <a:spcAft>
                <a:spcPts val="1600"/>
              </a:spcAft>
              <a:buNone/>
            </a:pPr>
            <a:r>
              <a:rPr b="1" lang="en-GB" u="sng"/>
              <a:t>Semicolon</a:t>
            </a:r>
          </a:p>
          <a:p>
            <a:pPr indent="0" lvl="0" marL="0" marR="0" rtl="0" algn="l">
              <a:lnSpc>
                <a:spcPct val="115000"/>
              </a:lnSpc>
              <a:spcBef>
                <a:spcPts val="0"/>
              </a:spcBef>
              <a:spcAft>
                <a:spcPts val="1600"/>
              </a:spcAft>
              <a:buNone/>
            </a:pPr>
            <a:r>
              <a:rPr lang="en-GB"/>
              <a:t>Used to create multiple statements on a single line. </a:t>
            </a:r>
          </a:p>
          <a:p>
            <a:pPr lvl="0">
              <a:lnSpc>
                <a:spcPct val="100000"/>
              </a:lnSpc>
              <a:spcBef>
                <a:spcPts val="0"/>
              </a:spcBef>
              <a:spcAft>
                <a:spcPts val="600"/>
              </a:spcAft>
              <a:buNone/>
            </a:pPr>
            <a:r>
              <a:rPr lang="en-GB"/>
              <a:t>e.g. import sys; x = foo; sys.stdout.write(x + ‘\n’)</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sp>
        <p:nvSpPr>
          <p:cNvPr id="442" name="Shape 44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Answer</a:t>
            </a:r>
          </a:p>
        </p:txBody>
      </p:sp>
      <p:sp>
        <p:nvSpPr>
          <p:cNvPr id="443" name="Shape 44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def fib(n):</a:t>
            </a:r>
          </a:p>
          <a:p>
            <a:pPr lvl="0">
              <a:spcBef>
                <a:spcPts val="0"/>
              </a:spcBef>
              <a:buNone/>
            </a:pPr>
            <a:r>
              <a:rPr lang="en-GB"/>
              <a:t>	if n &lt; 3:</a:t>
            </a:r>
          </a:p>
          <a:p>
            <a:pPr lvl="0">
              <a:spcBef>
                <a:spcPts val="0"/>
              </a:spcBef>
              <a:buNone/>
            </a:pPr>
            <a:r>
              <a:rPr lang="en-GB"/>
              <a:t>    		return 1</a:t>
            </a:r>
          </a:p>
          <a:p>
            <a:pPr lvl="0">
              <a:spcBef>
                <a:spcPts val="0"/>
              </a:spcBef>
              <a:buNone/>
            </a:pPr>
            <a:r>
              <a:rPr lang="en-GB"/>
              <a:t>	else:</a:t>
            </a:r>
          </a:p>
          <a:p>
            <a:pPr lvl="0">
              <a:spcBef>
                <a:spcPts val="0"/>
              </a:spcBef>
              <a:buNone/>
            </a:pPr>
            <a:r>
              <a:rPr lang="en-GB"/>
              <a:t>    		return fib(n-1) + fib(n-2)</a:t>
            </a:r>
          </a:p>
          <a:p>
            <a:pPr lvl="0">
              <a:spcBef>
                <a:spcPts val="0"/>
              </a:spcBef>
              <a:buNone/>
            </a:pPr>
            <a:r>
              <a:t/>
            </a:r>
            <a:endParaRP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Variables</a:t>
            </a:r>
          </a:p>
        </p:txBody>
      </p:sp>
      <p:sp>
        <p:nvSpPr>
          <p:cNvPr id="103" name="Shape 10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u="sng"/>
              <a:t>Multi-Assignment</a:t>
            </a:r>
          </a:p>
          <a:p>
            <a:pPr indent="-228600" lvl="0" marL="457200" rtl="0">
              <a:spcBef>
                <a:spcPts val="0"/>
              </a:spcBef>
            </a:pPr>
            <a:r>
              <a:rPr lang="en-GB"/>
              <a:t>a</a:t>
            </a:r>
            <a:r>
              <a:rPr lang="en-GB"/>
              <a:t> = b = c = 1</a:t>
            </a:r>
          </a:p>
          <a:p>
            <a:pPr indent="-228600" lvl="0" marL="457200" rtl="0">
              <a:spcBef>
                <a:spcPts val="0"/>
              </a:spcBef>
            </a:pPr>
            <a:r>
              <a:rPr lang="en-GB"/>
              <a:t>a, b, c = 1, 2, “john”</a:t>
            </a:r>
          </a:p>
          <a:p>
            <a:pPr lvl="0" rtl="0">
              <a:spcBef>
                <a:spcPts val="0"/>
              </a:spcBef>
              <a:buNone/>
            </a:pPr>
            <a:r>
              <a:rPr lang="en-GB" u="sng"/>
              <a:t>Deleting</a:t>
            </a:r>
          </a:p>
          <a:p>
            <a:pPr indent="-228600" lvl="0" marL="457200" rtl="0">
              <a:spcBef>
                <a:spcPts val="0"/>
              </a:spcBef>
            </a:pPr>
            <a:r>
              <a:rPr lang="en-GB"/>
              <a:t>del a</a:t>
            </a:r>
          </a:p>
          <a:p>
            <a:pPr indent="-228600" lvl="0" marL="457200">
              <a:spcBef>
                <a:spcPts val="0"/>
              </a:spcBef>
            </a:pPr>
            <a:r>
              <a:rPr lang="en-GB"/>
              <a:t>del a, b, c</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Data Types - Numbers</a:t>
            </a:r>
          </a:p>
        </p:txBody>
      </p:sp>
      <p:sp>
        <p:nvSpPr>
          <p:cNvPr id="109" name="Shape 10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rPr lang="en-GB"/>
              <a:t>Integers - 1, 3, 2009</a:t>
            </a:r>
          </a:p>
          <a:p>
            <a:pPr lvl="0" rtl="0">
              <a:spcBef>
                <a:spcPts val="0"/>
              </a:spcBef>
              <a:buNone/>
            </a:pPr>
            <a:r>
              <a:rPr lang="en-GB"/>
              <a:t>Long - 120980985213</a:t>
            </a:r>
          </a:p>
          <a:p>
            <a:pPr lvl="0" rtl="0">
              <a:spcBef>
                <a:spcPts val="0"/>
              </a:spcBef>
              <a:buNone/>
            </a:pPr>
            <a:r>
              <a:rPr lang="en-GB"/>
              <a:t>Float - 10.2, 3.007, 99.5029, 3.14</a:t>
            </a:r>
          </a:p>
          <a:p>
            <a:pPr lvl="0">
              <a:spcBef>
                <a:spcPts val="0"/>
              </a:spcBef>
              <a:buNone/>
            </a:pPr>
            <a:r>
              <a:rPr lang="en-GB"/>
              <a:t>Complex - 10 + 3i, 7i</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GB"/>
              <a:t>Data Types - String</a:t>
            </a:r>
          </a:p>
        </p:txBody>
      </p:sp>
      <p:sp>
        <p:nvSpPr>
          <p:cNvPr id="115" name="Shape 11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GB"/>
              <a:t>A piece of text, a “string” of characters</a:t>
            </a:r>
          </a:p>
          <a:p>
            <a:pPr indent="-228600" lvl="0" marL="457200" rtl="0">
              <a:spcBef>
                <a:spcPts val="0"/>
              </a:spcBef>
            </a:pPr>
            <a:r>
              <a:rPr lang="en-GB"/>
              <a:t>s</a:t>
            </a:r>
            <a:r>
              <a:rPr lang="en-GB"/>
              <a:t>tr = “Hello world!”</a:t>
            </a:r>
          </a:p>
          <a:p>
            <a:pPr indent="-228600" lvl="0" marL="457200">
              <a:spcBef>
                <a:spcPts val="0"/>
              </a:spcBef>
            </a:pPr>
            <a:r>
              <a:rPr lang="en-GB"/>
              <a:t>“123” != 123</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