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9" r:id="rId53"/>
    <p:sldId id="308" r:id="rId54"/>
    <p:sldId id="310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71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322168-CA97-4937-A55B-FD86372EBCBC}" type="datetimeFigureOut">
              <a:rPr lang="en-US" smtClean="0"/>
              <a:t>4/5/2013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3440C-000D-4F4C-B1FC-95C804873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92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3440C-000D-4F4C-B1FC-95C80487366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60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3440C-000D-4F4C-B1FC-95C80487366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67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3440C-000D-4F4C-B1FC-95C80487366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27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3440C-000D-4F4C-B1FC-95C80487366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04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3440C-000D-4F4C-B1FC-95C80487366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65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3440C-000D-4F4C-B1FC-95C80487366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5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3440C-000D-4F4C-B1FC-95C80487366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95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3440C-000D-4F4C-B1FC-95C80487366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24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3440C-000D-4F4C-B1FC-95C80487366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74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1702E-9A8C-4C5F-89CD-06A9993025F8}" type="datetimeFigureOut">
              <a:rPr lang="en-US" smtClean="0"/>
              <a:t>4/5/2013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6F24B-2117-404A-8640-2DDA6DBB4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6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1702E-9A8C-4C5F-89CD-06A9993025F8}" type="datetimeFigureOut">
              <a:rPr lang="en-US" smtClean="0"/>
              <a:t>4/5/2013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6F24B-2117-404A-8640-2DDA6DBB4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06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1702E-9A8C-4C5F-89CD-06A9993025F8}" type="datetimeFigureOut">
              <a:rPr lang="en-US" smtClean="0"/>
              <a:t>4/5/2013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6F24B-2117-404A-8640-2DDA6DBB4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31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1702E-9A8C-4C5F-89CD-06A9993025F8}" type="datetimeFigureOut">
              <a:rPr lang="en-US" smtClean="0"/>
              <a:t>4/5/2013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6F24B-2117-404A-8640-2DDA6DBB4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35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1702E-9A8C-4C5F-89CD-06A9993025F8}" type="datetimeFigureOut">
              <a:rPr lang="en-US" smtClean="0"/>
              <a:t>4/5/2013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6F24B-2117-404A-8640-2DDA6DBB4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56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1702E-9A8C-4C5F-89CD-06A9993025F8}" type="datetimeFigureOut">
              <a:rPr lang="en-US" smtClean="0"/>
              <a:t>4/5/2013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6F24B-2117-404A-8640-2DDA6DBB4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60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1702E-9A8C-4C5F-89CD-06A9993025F8}" type="datetimeFigureOut">
              <a:rPr lang="en-US" smtClean="0"/>
              <a:t>4/5/2013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6F24B-2117-404A-8640-2DDA6DBB4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03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1702E-9A8C-4C5F-89CD-06A9993025F8}" type="datetimeFigureOut">
              <a:rPr lang="en-US" smtClean="0"/>
              <a:t>4/5/2013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6F24B-2117-404A-8640-2DDA6DBB4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21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1702E-9A8C-4C5F-89CD-06A9993025F8}" type="datetimeFigureOut">
              <a:rPr lang="en-US" smtClean="0"/>
              <a:t>4/5/2013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6F24B-2117-404A-8640-2DDA6DBB4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2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1702E-9A8C-4C5F-89CD-06A9993025F8}" type="datetimeFigureOut">
              <a:rPr lang="en-US" smtClean="0"/>
              <a:t>4/5/2013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6F24B-2117-404A-8640-2DDA6DBB4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52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1702E-9A8C-4C5F-89CD-06A9993025F8}" type="datetimeFigureOut">
              <a:rPr lang="en-US" smtClean="0"/>
              <a:t>4/5/2013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6F24B-2117-404A-8640-2DDA6DBB4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7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1702E-9A8C-4C5F-89CD-06A9993025F8}" type="datetimeFigureOut">
              <a:rPr lang="en-US" smtClean="0"/>
              <a:t>4/5/2013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6F24B-2117-404A-8640-2DDA6DBB4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144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mplex_conjugate_root_theorem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Signals &amp; Systems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Predicting </a:t>
            </a: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System </a:t>
            </a:r>
            <a:r>
              <a:rPr 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Performance</a:t>
            </a:r>
          </a:p>
          <a:p>
            <a:pPr marL="0" indent="0">
              <a:buNone/>
            </a:pPr>
            <a:endParaRPr lang="en-US" sz="2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sz="2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sz="2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sz="2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sz="2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sz="2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2000" i="1" dirty="0" smtClean="0"/>
              <a:t>February 27, 2013</a:t>
            </a:r>
          </a:p>
          <a:p>
            <a:pPr marL="0" indent="0">
              <a:buNone/>
            </a:pPr>
            <a:endParaRPr lang="en-US" sz="2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35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Combining SFs: Cascade</a:t>
            </a:r>
            <a:endParaRPr lang="en-US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The system function of the cascade of two systems is the </a:t>
            </a:r>
            <a:r>
              <a:rPr lang="en-US" sz="2200" dirty="0" smtClean="0"/>
              <a:t>product of </a:t>
            </a:r>
            <a:r>
              <a:rPr lang="en-US" sz="2200" dirty="0"/>
              <a:t>their system functions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endParaRPr lang="en-US" sz="2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33600"/>
            <a:ext cx="5975412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0014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Combining SFs: Negative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Concentrate on </a:t>
            </a:r>
            <a:r>
              <a:rPr lang="en-US" sz="2200" b="1" dirty="0" smtClean="0"/>
              <a:t>negative feedback</a:t>
            </a:r>
            <a:r>
              <a:rPr lang="en-US" sz="2200" dirty="0" smtClean="0"/>
              <a:t> and </a:t>
            </a:r>
            <a:r>
              <a:rPr lang="en-US" sz="2200" b="1" dirty="0" smtClean="0"/>
              <a:t>Black's formula</a:t>
            </a:r>
            <a:r>
              <a:rPr lang="en-US" sz="2200" dirty="0" smtClean="0"/>
              <a:t>:</a:t>
            </a:r>
          </a:p>
          <a:p>
            <a:pPr marL="0" indent="0">
              <a:buNone/>
            </a:pPr>
            <a:endParaRPr lang="en-US" sz="2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48283"/>
            <a:ext cx="5334000" cy="4247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7698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Wall finder</a:t>
            </a:r>
            <a:endParaRPr lang="en-US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Control the robot to move to desired distance from a wall.</a:t>
            </a:r>
          </a:p>
          <a:p>
            <a:pPr marL="0" indent="0">
              <a:buNone/>
            </a:pPr>
            <a:endParaRPr lang="en-US" sz="2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32721"/>
            <a:ext cx="7315200" cy="4139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0505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 composition to find SF</a:t>
            </a:r>
            <a:endParaRPr lang="en-US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" y="1328399"/>
            <a:ext cx="6043613" cy="4767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4850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Wall finder</a:t>
            </a:r>
            <a:endParaRPr lang="en-US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The behavior of </a:t>
            </a:r>
            <a:r>
              <a:rPr lang="en-US" sz="2200" dirty="0" smtClean="0"/>
              <a:t>the </a:t>
            </a:r>
            <a:r>
              <a:rPr lang="en-US" sz="2200" dirty="0"/>
              <a:t>system depends critically on </a:t>
            </a:r>
            <a:r>
              <a:rPr lang="en-US" sz="2200" i="1" dirty="0">
                <a:latin typeface="Constantia" pitchFamily="18" charset="0"/>
              </a:rPr>
              <a:t>KT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endParaRPr lang="en-US" sz="2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85963"/>
            <a:ext cx="6096000" cy="403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2956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Predicting properties of system behavior</a:t>
            </a:r>
            <a:endParaRPr lang="en-US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Consider how the system behaves given input signals with </a:t>
            </a:r>
            <a:r>
              <a:rPr lang="en-US" sz="2200" dirty="0" smtClean="0"/>
              <a:t>different properties</a:t>
            </a:r>
            <a:r>
              <a:rPr lang="en-US" sz="2200" dirty="0"/>
              <a:t>:</a:t>
            </a:r>
          </a:p>
          <a:p>
            <a:pPr marL="0" indent="0">
              <a:buNone/>
            </a:pPr>
            <a:r>
              <a:rPr lang="en-US" sz="2200" dirty="0"/>
              <a:t>• Unit sample (this lecture)</a:t>
            </a:r>
          </a:p>
          <a:p>
            <a:pPr marL="0" indent="0">
              <a:buNone/>
            </a:pPr>
            <a:r>
              <a:rPr lang="en-US" sz="2200" dirty="0"/>
              <a:t>• Transient : </a:t>
            </a:r>
            <a:r>
              <a:rPr lang="en-US" sz="2200" dirty="0" smtClean="0"/>
              <a:t>finitely </a:t>
            </a:r>
            <a:r>
              <a:rPr lang="en-US" sz="2200" dirty="0"/>
              <a:t>many non-zero samples</a:t>
            </a:r>
          </a:p>
          <a:p>
            <a:pPr marL="0" indent="0">
              <a:buNone/>
            </a:pPr>
            <a:r>
              <a:rPr lang="en-US" sz="2200" dirty="0"/>
              <a:t>• Bounded : exist values </a:t>
            </a:r>
            <a:r>
              <a:rPr lang="en-US" sz="2200" i="1" dirty="0">
                <a:latin typeface="Gabriola" pitchFamily="82" charset="0"/>
              </a:rPr>
              <a:t>u</a:t>
            </a:r>
            <a:r>
              <a:rPr lang="en-US" sz="2200" dirty="0">
                <a:latin typeface="Gabriola" pitchFamily="82" charset="0"/>
              </a:rPr>
              <a:t>, </a:t>
            </a:r>
            <a:r>
              <a:rPr lang="en-US" sz="2200" i="1" dirty="0">
                <a:latin typeface="Gabriola" pitchFamily="82" charset="0"/>
              </a:rPr>
              <a:t>l </a:t>
            </a:r>
            <a:r>
              <a:rPr lang="en-US" sz="2200" i="1" dirty="0" smtClean="0">
                <a:latin typeface="Gabriola" pitchFamily="82" charset="0"/>
              </a:rPr>
              <a:t> </a:t>
            </a:r>
            <a:r>
              <a:rPr lang="en-US" sz="2200" dirty="0" smtClean="0"/>
              <a:t>such </a:t>
            </a:r>
            <a:r>
              <a:rPr lang="en-US" sz="2200" dirty="0"/>
              <a:t>that </a:t>
            </a:r>
            <a:r>
              <a:rPr lang="en-US" sz="2200" i="1" dirty="0">
                <a:latin typeface="Gabriola" pitchFamily="82" charset="0"/>
              </a:rPr>
              <a:t>l &lt; x</a:t>
            </a:r>
            <a:r>
              <a:rPr lang="en-US" sz="2200" dirty="0">
                <a:latin typeface="Gabriola" pitchFamily="82" charset="0"/>
              </a:rPr>
              <a:t>[</a:t>
            </a:r>
            <a:r>
              <a:rPr lang="en-US" sz="2200" i="1" dirty="0">
                <a:latin typeface="Gabriola" pitchFamily="82" charset="0"/>
              </a:rPr>
              <a:t>n</a:t>
            </a:r>
            <a:r>
              <a:rPr lang="en-US" sz="2200" dirty="0">
                <a:latin typeface="Gabriola" pitchFamily="82" charset="0"/>
              </a:rPr>
              <a:t>] </a:t>
            </a:r>
            <a:r>
              <a:rPr lang="en-US" sz="2200" i="1" dirty="0">
                <a:latin typeface="Gabriola" pitchFamily="82" charset="0"/>
              </a:rPr>
              <a:t>&lt; u </a:t>
            </a:r>
            <a:r>
              <a:rPr lang="en-US" sz="2200" dirty="0"/>
              <a:t>for all </a:t>
            </a:r>
            <a:r>
              <a:rPr lang="en-US" sz="2200" i="1" dirty="0" smtClean="0">
                <a:latin typeface="Gabriola" pitchFamily="82" charset="0"/>
              </a:rPr>
              <a:t>n</a:t>
            </a:r>
          </a:p>
          <a:p>
            <a:pPr marL="0" indent="0">
              <a:buNone/>
            </a:pPr>
            <a:endParaRPr lang="en-US" sz="2200" i="1" dirty="0" smtClean="0">
              <a:latin typeface="Gabriola" pitchFamily="82" charset="0"/>
            </a:endParaRPr>
          </a:p>
          <a:p>
            <a:pPr marL="0" indent="0">
              <a:buNone/>
            </a:pPr>
            <a:endParaRPr lang="en-US" sz="2200" i="1" dirty="0">
              <a:latin typeface="Gabriola" pitchFamily="82" charset="0"/>
            </a:endParaRPr>
          </a:p>
          <a:p>
            <a:pPr marL="0" indent="0">
              <a:buNone/>
            </a:pPr>
            <a:r>
              <a:rPr lang="en-US" sz="2200" dirty="0" smtClean="0"/>
              <a:t>Understanding unit-sample response is the basis for understanding</a:t>
            </a:r>
          </a:p>
          <a:p>
            <a:pPr marL="0" indent="0">
              <a:buNone/>
            </a:pPr>
            <a:r>
              <a:rPr lang="en-US" sz="2200" dirty="0" smtClean="0"/>
              <a:t>response to more complex signals.</a:t>
            </a:r>
          </a:p>
          <a:p>
            <a:r>
              <a:rPr lang="en-US" sz="2200" dirty="0" smtClean="0"/>
              <a:t>We can predict system behavior (slowly) by simulating any system.</a:t>
            </a:r>
          </a:p>
          <a:p>
            <a:r>
              <a:rPr lang="en-US" sz="2200" dirty="0" smtClean="0"/>
              <a:t>We can quickly predict </a:t>
            </a:r>
            <a:r>
              <a:rPr 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long-term</a:t>
            </a:r>
            <a:r>
              <a:rPr lang="en-US" sz="2200" dirty="0" smtClean="0"/>
              <a:t> behavior of the unit-sample response based on the </a:t>
            </a:r>
            <a:r>
              <a:rPr 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denominator</a:t>
            </a:r>
            <a:r>
              <a:rPr lang="en-US" sz="2200" dirty="0" smtClean="0"/>
              <a:t> of the system function.</a:t>
            </a:r>
            <a:endParaRPr lang="en-US" sz="2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488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Feed-forward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/>
          </a:bodyPr>
          <a:lstStyle/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 smtClean="0"/>
              <a:t>Output </a:t>
            </a:r>
            <a:r>
              <a:rPr lang="en-US" sz="2200" dirty="0"/>
              <a:t>has no dependence on previous outputs</a:t>
            </a:r>
          </a:p>
          <a:p>
            <a:r>
              <a:rPr lang="en-US" sz="2200" dirty="0" smtClean="0"/>
              <a:t>Unit-sample </a:t>
            </a:r>
            <a:r>
              <a:rPr lang="en-US" sz="2200" dirty="0"/>
              <a:t>response is </a:t>
            </a:r>
            <a:r>
              <a:rPr lang="en-US" sz="2200" dirty="0" smtClean="0"/>
              <a:t>finite </a:t>
            </a:r>
            <a:r>
              <a:rPr lang="en-US" sz="2200" dirty="0"/>
              <a:t>sum of </a:t>
            </a:r>
            <a:r>
              <a:rPr lang="en-US" sz="2200" dirty="0" smtClean="0"/>
              <a:t>scaled, delayed </a:t>
            </a:r>
            <a:r>
              <a:rPr lang="en-US" sz="2200" dirty="0"/>
              <a:t>unit-samples</a:t>
            </a:r>
          </a:p>
          <a:p>
            <a:r>
              <a:rPr lang="en-US" sz="2200" dirty="0" smtClean="0"/>
              <a:t>Unit-sample </a:t>
            </a:r>
            <a:r>
              <a:rPr lang="en-US" sz="2200" dirty="0"/>
              <a:t>response is transient: </a:t>
            </a:r>
            <a:r>
              <a:rPr lang="en-US" sz="2200" dirty="0" smtClean="0"/>
              <a:t>finitely many non-zero </a:t>
            </a:r>
            <a:r>
              <a:rPr lang="en-US" sz="2200" dirty="0"/>
              <a:t>values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33600"/>
            <a:ext cx="5060732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7742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Feedback systems: First-order case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4" y="1593272"/>
            <a:ext cx="6162675" cy="4436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7686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Feedback</a:t>
            </a:r>
            <a:endParaRPr lang="en-US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395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Feedback: Cyclic signal flow paths</a:t>
            </a:r>
            <a:endParaRPr lang="en-US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Feedback implies cyclic signal flow paths.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28800"/>
            <a:ext cx="6453594" cy="4364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2947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Outline</a:t>
            </a:r>
            <a:endParaRPr lang="en-US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5059363"/>
          </a:xfrm>
        </p:spPr>
        <p:txBody>
          <a:bodyPr>
            <a:normAutofit/>
          </a:bodyPr>
          <a:lstStyle/>
          <a:p>
            <a:r>
              <a:rPr lang="en-US" sz="2200" dirty="0"/>
              <a:t>System functions: primitives and </a:t>
            </a:r>
            <a:r>
              <a:rPr lang="en-US" sz="2200" dirty="0" smtClean="0"/>
              <a:t>compositions</a:t>
            </a:r>
          </a:p>
          <a:p>
            <a:r>
              <a:rPr lang="en-US" sz="2200" dirty="0" smtClean="0"/>
              <a:t>Modes </a:t>
            </a:r>
            <a:r>
              <a:rPr lang="en-US" sz="2200" dirty="0"/>
              <a:t>of feedback systems</a:t>
            </a:r>
          </a:p>
          <a:p>
            <a:r>
              <a:rPr lang="en-US" sz="2200" dirty="0" smtClean="0"/>
              <a:t>Finding </a:t>
            </a:r>
            <a:r>
              <a:rPr lang="en-US" sz="2200" dirty="0"/>
              <a:t>and interpreting poles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b="1" dirty="0" smtClean="0"/>
              <a:t>Reading</a:t>
            </a:r>
            <a:r>
              <a:rPr lang="en-US" sz="2200" b="1" dirty="0"/>
              <a:t>:</a:t>
            </a:r>
            <a:r>
              <a:rPr lang="en-US" sz="2200" dirty="0"/>
              <a:t> Chapter </a:t>
            </a:r>
            <a:r>
              <a:rPr lang="en-US" sz="2200" dirty="0" smtClean="0"/>
              <a:t>5.5 – 5.7 of Digital World Notes</a:t>
            </a:r>
            <a:endParaRPr lang="en-US" sz="2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529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Feedback: Cyclic signal </a:t>
            </a:r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flow </a:t>
            </a:r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Feedback implies cyclic signal </a:t>
            </a:r>
            <a:r>
              <a:rPr lang="en-US" sz="2200" dirty="0" smtClean="0"/>
              <a:t>flow </a:t>
            </a:r>
            <a:r>
              <a:rPr lang="en-US" sz="2200" dirty="0"/>
              <a:t>paths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endParaRPr lang="en-US" sz="2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7" y="1752600"/>
            <a:ext cx="5167313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2527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Feedback: Cyclic signal flow paths</a:t>
            </a:r>
            <a:endParaRPr lang="en-US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Feedback implies cyclic signal </a:t>
            </a:r>
            <a:r>
              <a:rPr lang="en-US" sz="2200" dirty="0" smtClean="0"/>
              <a:t>flow </a:t>
            </a:r>
            <a:r>
              <a:rPr lang="en-US" sz="2200" dirty="0"/>
              <a:t>paths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b="1" dirty="0" smtClean="0"/>
              <a:t>All cyclic paths must contain at least one delay.</a:t>
            </a:r>
            <a:endParaRPr lang="en-US" sz="2200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58674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5913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Unit sample response: Geometric growth</a:t>
            </a:r>
            <a:endParaRPr lang="en-US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If traversing the cycle decreases or increases </a:t>
            </a:r>
            <a:r>
              <a:rPr lang="en-US" sz="2200" dirty="0" smtClean="0"/>
              <a:t>the magnitude </a:t>
            </a:r>
            <a:r>
              <a:rPr lang="en-US" sz="2200" dirty="0"/>
              <a:t>of </a:t>
            </a:r>
            <a:r>
              <a:rPr lang="en-US" sz="2200" dirty="0" smtClean="0"/>
              <a:t>the signal</a:t>
            </a:r>
            <a:r>
              <a:rPr lang="en-US" sz="2200" dirty="0"/>
              <a:t>, then the output will decay or grow, respectively</a:t>
            </a:r>
            <a:r>
              <a:rPr lang="en-US" sz="2200" dirty="0" smtClean="0"/>
              <a:t>.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09" y="1925780"/>
            <a:ext cx="7592291" cy="4398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4010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Unit sample response: Geometric growth</a:t>
            </a:r>
            <a:endParaRPr lang="en-US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These system responses can be characterized by a single number (the </a:t>
            </a:r>
            <a:r>
              <a:rPr 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pole</a:t>
            </a:r>
            <a:r>
              <a:rPr lang="en-US" sz="2200" dirty="0" smtClean="0"/>
              <a:t>), which is the base of the geometric sequence.</a:t>
            </a:r>
          </a:p>
          <a:p>
            <a:pPr marL="0" indent="0">
              <a:buNone/>
            </a:pPr>
            <a:endParaRPr lang="en-US" sz="2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2133599"/>
            <a:ext cx="7239000" cy="4343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3124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Cohort Question 1</a:t>
            </a:r>
            <a:endParaRPr lang="en-US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229599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7693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Geometric growth</a:t>
            </a:r>
            <a:endParaRPr lang="en-US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399"/>
            <a:ext cx="8229600" cy="5029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1026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Second-order systems</a:t>
            </a:r>
            <a:endParaRPr lang="en-US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The unit-sample response of more complicated cyclic systems is more complicated.</a:t>
            </a:r>
          </a:p>
          <a:p>
            <a:pPr marL="0" indent="0">
              <a:buNone/>
            </a:pPr>
            <a:endParaRPr lang="en-US" sz="2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3048000" cy="2454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45397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Second-order systems</a:t>
            </a:r>
            <a:endParaRPr lang="en-US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The unit-sample response of </a:t>
            </a:r>
            <a:r>
              <a:rPr lang="en-US" sz="2200" dirty="0" smtClean="0"/>
              <a:t>more complicated </a:t>
            </a:r>
            <a:r>
              <a:rPr lang="en-US" sz="2200" dirty="0"/>
              <a:t>cyclic systems </a:t>
            </a:r>
            <a:r>
              <a:rPr lang="en-US" sz="2200" dirty="0" smtClean="0"/>
              <a:t>is more </a:t>
            </a:r>
            <a:r>
              <a:rPr lang="en-US" sz="2200" dirty="0"/>
              <a:t>complicated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Not geometric. This response grows then decays.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828800"/>
            <a:ext cx="2895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35158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Second-order systems: Additive decomposition</a:t>
            </a:r>
            <a:endParaRPr lang="en-US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500" dirty="0" smtClean="0"/>
          </a:p>
          <a:p>
            <a:pPr marL="0" indent="0">
              <a:buNone/>
            </a:pPr>
            <a:r>
              <a:rPr lang="en-US" sz="2200" dirty="0" smtClean="0"/>
              <a:t>This system function can be written as a sum of simpler parts.</a:t>
            </a:r>
          </a:p>
          <a:p>
            <a:pPr marL="0" indent="0">
              <a:buNone/>
            </a:pPr>
            <a:endParaRPr lang="en-US" sz="2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954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33143"/>
            <a:ext cx="7391400" cy="4543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1904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Additive decomposition: partial fraction expansion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371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4788206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2305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Performance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We can quantify the performance of a system </a:t>
            </a:r>
            <a:r>
              <a:rPr lang="en-US" sz="2200" dirty="0" smtClean="0"/>
              <a:t>by characterizing the </a:t>
            </a:r>
            <a:r>
              <a:rPr lang="en-US" sz="2200" b="1" dirty="0" smtClean="0"/>
              <a:t>signals</a:t>
            </a:r>
            <a:r>
              <a:rPr lang="en-US" sz="2200" dirty="0" smtClean="0"/>
              <a:t> </a:t>
            </a:r>
            <a:r>
              <a:rPr lang="en-US" sz="2200" dirty="0"/>
              <a:t>that the system generates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0"/>
            <a:ext cx="73914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616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Second-order systems: Additive decomposition</a:t>
            </a:r>
            <a:endParaRPr lang="en-US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371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" y="1595437"/>
            <a:ext cx="6375324" cy="320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44634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Second-order systems: Additive decomposition</a:t>
            </a:r>
            <a:endParaRPr lang="en-US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371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7543800" cy="5029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65996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Sum of geometric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6182"/>
            <a:ext cx="8229600" cy="48099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Mode with biggest base eventually </a:t>
            </a:r>
            <a:r>
              <a:rPr lang="en-US" sz="2200" b="1" dirty="0" smtClean="0"/>
              <a:t>governs behavior</a:t>
            </a:r>
          </a:p>
          <a:p>
            <a:pPr marL="0" indent="0">
              <a:buNone/>
            </a:pPr>
            <a:endParaRPr lang="en-US" sz="2200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0668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262" y="1752600"/>
            <a:ext cx="3614738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30089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More dramatically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0668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64" y="1350818"/>
            <a:ext cx="4328404" cy="4897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70968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Analysis of more complicated systems</a:t>
            </a:r>
            <a:endParaRPr lang="en-US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Rational polynomials can be realized with block diagrams of the following form:</a:t>
            </a:r>
          </a:p>
          <a:p>
            <a:pPr marL="0" indent="0">
              <a:buNone/>
            </a:pPr>
            <a:endParaRPr lang="en-US" sz="2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0668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33600"/>
            <a:ext cx="5943600" cy="4038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96899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Analysis of more complicated </a:t>
            </a:r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systems</a:t>
            </a:r>
            <a:endParaRPr lang="en-US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Modes can be identified by expanding system functional in partial fractions.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0668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33613"/>
            <a:ext cx="7619999" cy="332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09517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Analysis of more complicated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Modal decomposition provides an </a:t>
            </a:r>
            <a:r>
              <a:rPr lang="en-US" sz="2200" dirty="0" smtClean="0"/>
              <a:t>alternative block </a:t>
            </a:r>
            <a:r>
              <a:rPr lang="en-US" sz="2200" dirty="0"/>
              <a:t>diagram</a:t>
            </a:r>
            <a:r>
              <a:rPr lang="en-US" sz="2200" dirty="0" smtClean="0"/>
              <a:t>.</a:t>
            </a: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The upper part is cyclic; the lower part is acyclic.</a:t>
            </a:r>
            <a:endParaRPr lang="en-US" sz="2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0668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76400"/>
            <a:ext cx="5538247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45064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Easy way to </a:t>
            </a:r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find </a:t>
            </a:r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poles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0668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33219"/>
            <a:ext cx="8229600" cy="4610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32003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Complex Roots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smtClean="0"/>
              <a:t>What if a root has a non-zero imaginary part?</a:t>
            </a:r>
          </a:p>
          <a:p>
            <a:pPr marL="0" indent="0">
              <a:buNone/>
            </a:pPr>
            <a:endParaRPr lang="en-US" sz="500" dirty="0" smtClean="0"/>
          </a:p>
          <a:p>
            <a:pPr marL="0" indent="0">
              <a:buNone/>
            </a:pPr>
            <a:r>
              <a:rPr lang="en-US" sz="2200" dirty="0" smtClean="0"/>
              <a:t>Factor theorem: express a polynomial as a product of factors, with one factor associated with each root of the polynomial.</a:t>
            </a:r>
          </a:p>
          <a:p>
            <a:pPr marL="0" indent="0">
              <a:buNone/>
            </a:pPr>
            <a:endParaRPr lang="en-US" sz="500" dirty="0" smtClean="0"/>
          </a:p>
          <a:p>
            <a:pPr marL="0" indent="0">
              <a:buNone/>
            </a:pPr>
            <a:r>
              <a:rPr lang="en-US" sz="2200" dirty="0" smtClean="0"/>
              <a:t>Fundamental theorem of algebra: a polynomial of order </a:t>
            </a:r>
            <a:r>
              <a:rPr lang="en-US" sz="2200" i="1" dirty="0" smtClean="0">
                <a:latin typeface="Gabriola" pitchFamily="82" charset="0"/>
              </a:rPr>
              <a:t>n</a:t>
            </a:r>
            <a:r>
              <a:rPr lang="en-US" sz="2200" dirty="0" smtClean="0"/>
              <a:t> has </a:t>
            </a:r>
            <a:r>
              <a:rPr lang="en-US" sz="2200" i="1" dirty="0" smtClean="0">
                <a:latin typeface="Gabriola" pitchFamily="82" charset="0"/>
              </a:rPr>
              <a:t>n</a:t>
            </a:r>
            <a:r>
              <a:rPr lang="en-US" sz="2200" dirty="0" smtClean="0"/>
              <a:t> roots. The roots can have imaginary parts.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How </a:t>
            </a:r>
            <a:r>
              <a:rPr lang="en-US" sz="2200" dirty="0"/>
              <a:t>does a mode from a complex root behave?</a:t>
            </a: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0668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22073"/>
            <a:ext cx="6553200" cy="2597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11169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Complex Poles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Difference </a:t>
            </a:r>
            <a:r>
              <a:rPr lang="en-US" sz="2200" dirty="0"/>
              <a:t>equations that represent physical systems (e.g., </a:t>
            </a:r>
            <a:r>
              <a:rPr lang="en-US" sz="2200" dirty="0" smtClean="0"/>
              <a:t>population </a:t>
            </a:r>
            <a:r>
              <a:rPr lang="en-US" sz="2200" dirty="0"/>
              <a:t>growth, </a:t>
            </a:r>
            <a:r>
              <a:rPr lang="en-US" sz="2200" dirty="0" smtClean="0"/>
              <a:t>bank accounts</a:t>
            </a:r>
            <a:r>
              <a:rPr lang="en-US" sz="2200" dirty="0"/>
              <a:t>, etc.) have real-valued </a:t>
            </a:r>
            <a:r>
              <a:rPr lang="en-US" sz="2200" dirty="0" smtClean="0"/>
              <a:t>coefficients.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Difference </a:t>
            </a:r>
            <a:r>
              <a:rPr lang="en-US" sz="2200" dirty="0"/>
              <a:t>equations with real-valued </a:t>
            </a:r>
            <a:r>
              <a:rPr lang="en-US" sz="2200" dirty="0" smtClean="0"/>
              <a:t>coefficients </a:t>
            </a:r>
            <a:r>
              <a:rPr lang="en-US" sz="2200" dirty="0"/>
              <a:t>generate </a:t>
            </a:r>
            <a:r>
              <a:rPr lang="en-US" sz="2200" dirty="0" smtClean="0"/>
              <a:t>real-valued </a:t>
            </a:r>
            <a:r>
              <a:rPr lang="en-US" sz="2200" dirty="0"/>
              <a:t>outputs from real-valued inputs.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But </a:t>
            </a:r>
            <a:r>
              <a:rPr lang="en-US" sz="2200" dirty="0"/>
              <a:t>they might still have complex poles.</a:t>
            </a:r>
          </a:p>
          <a:p>
            <a:pPr marL="0" indent="0">
              <a:buNone/>
            </a:pPr>
            <a:endParaRPr lang="en-US" sz="2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0668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87468"/>
            <a:ext cx="4572000" cy="1779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5857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Analyzing systems</a:t>
            </a:r>
            <a:endParaRPr lang="en-US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6910"/>
            <a:ext cx="8229600" cy="48792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Our goal is to develop representations for systems that </a:t>
            </a:r>
            <a:r>
              <a:rPr lang="en-US" sz="2200" dirty="0" smtClean="0"/>
              <a:t>facilitate analysis.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Examples</a:t>
            </a:r>
            <a:r>
              <a:rPr lang="en-US" sz="2200" dirty="0"/>
              <a:t>:</a:t>
            </a:r>
          </a:p>
          <a:p>
            <a:r>
              <a:rPr lang="en-US" sz="2200" dirty="0" smtClean="0"/>
              <a:t>Does </a:t>
            </a:r>
            <a:r>
              <a:rPr lang="en-US" sz="2200" dirty="0"/>
              <a:t>the output signal overshoot? If so, how much?</a:t>
            </a:r>
          </a:p>
          <a:p>
            <a:r>
              <a:rPr lang="en-US" sz="2200" dirty="0" smtClean="0"/>
              <a:t>How </a:t>
            </a:r>
            <a:r>
              <a:rPr lang="en-US" sz="2200" dirty="0"/>
              <a:t>long does it take for the output signal to reach its </a:t>
            </a:r>
            <a:r>
              <a:rPr lang="en-US" sz="2200" dirty="0" smtClean="0"/>
              <a:t>final </a:t>
            </a:r>
            <a:r>
              <a:rPr lang="en-US" sz="2200" dirty="0"/>
              <a:t>value?</a:t>
            </a: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396836"/>
            <a:ext cx="5147239" cy="103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80060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Representing complex numbers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0668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229599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28836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92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Complex Poles</a:t>
            </a:r>
            <a:endParaRPr lang="en-US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0668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229600" cy="4800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83299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Complex Poles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0668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1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996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Convergence and Divergence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0668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80010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54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Complex Roots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0668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8229599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9600" y="5696634"/>
            <a:ext cx="6218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Self Reading: Complex Conjugate Root Theorem:</a:t>
            </a:r>
          </a:p>
          <a:p>
            <a:r>
              <a:rPr lang="en-US" dirty="0">
                <a:hlinkClick r:id="rId3"/>
              </a:rPr>
              <a:t>http://en.wikipedia.org/wiki/Complex_conjugate_root_theorem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0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Complex Roots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If we pair the factors corresponding to complex-conjugate roots, </a:t>
            </a:r>
            <a:r>
              <a:rPr lang="en-US" sz="2200" dirty="0" smtClean="0"/>
              <a:t>the resulting </a:t>
            </a:r>
            <a:r>
              <a:rPr lang="en-US" sz="2200" dirty="0"/>
              <a:t>polynomial has real-valued </a:t>
            </a:r>
            <a:r>
              <a:rPr lang="en-US" sz="2200" dirty="0" smtClean="0"/>
              <a:t>coefficients.</a:t>
            </a:r>
          </a:p>
          <a:p>
            <a:pPr marL="0" indent="0">
              <a:buNone/>
            </a:pPr>
            <a:endParaRPr lang="en-US" sz="2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0668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52650"/>
            <a:ext cx="6238875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616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Complex modes, Real results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0668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6781799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124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Complex modes, Real results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0668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1295400"/>
            <a:ext cx="6034088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595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Complex modes, Real results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0668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6248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351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Complex modes, Real </a:t>
            </a:r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results</a:t>
            </a:r>
            <a:endParaRPr lang="en-US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0668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59" y="1066800"/>
            <a:ext cx="7291711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56" y="4419600"/>
            <a:ext cx="6582839" cy="1890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842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System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Any LTI system is completely characterized by the relationship between the input signal </a:t>
            </a:r>
            <a:r>
              <a:rPr lang="en-US" sz="2200" i="1" dirty="0" smtClean="0">
                <a:latin typeface="Gabriola" pitchFamily="82" charset="0"/>
              </a:rPr>
              <a:t>X</a:t>
            </a:r>
            <a:r>
              <a:rPr lang="en-US" sz="2200" dirty="0" smtClean="0"/>
              <a:t> and the output signal </a:t>
            </a:r>
            <a:r>
              <a:rPr lang="en-US" sz="2200" i="1" dirty="0" smtClean="0">
                <a:latin typeface="Gabriola" pitchFamily="82" charset="0"/>
              </a:rPr>
              <a:t>Y 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We call this relationship</a:t>
            </a:r>
            <a:r>
              <a:rPr lang="en-US" sz="2200" dirty="0" smtClean="0"/>
              <a:t>,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the </a:t>
            </a:r>
            <a:r>
              <a:rPr lang="en-US" sz="2200" b="1" dirty="0"/>
              <a:t>system</a:t>
            </a:r>
            <a:r>
              <a:rPr lang="en-US" sz="2200" dirty="0"/>
              <a:t> </a:t>
            </a:r>
            <a:r>
              <a:rPr lang="en-US" sz="2200" b="1" dirty="0"/>
              <a:t>function</a:t>
            </a:r>
            <a:r>
              <a:rPr lang="en-US" sz="2200" dirty="0"/>
              <a:t>. It is independent of any particular input </a:t>
            </a:r>
            <a:r>
              <a:rPr lang="en-US" sz="2200" dirty="0" smtClean="0"/>
              <a:t>signal, just </a:t>
            </a:r>
            <a:r>
              <a:rPr lang="en-US" sz="2200" dirty="0"/>
              <a:t>as a mathematical function or a Python procedure is an </a:t>
            </a:r>
            <a:r>
              <a:rPr lang="en-US" sz="2200" dirty="0" smtClean="0"/>
              <a:t>entity, independent </a:t>
            </a:r>
            <a:r>
              <a:rPr lang="en-US" sz="2200" dirty="0"/>
              <a:t>of its arguments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b="1" dirty="0" smtClean="0"/>
              <a:t>System functions for LTI systems are always</a:t>
            </a:r>
          </a:p>
          <a:p>
            <a:pPr marL="0" indent="0">
              <a:buNone/>
            </a:pPr>
            <a:r>
              <a:rPr lang="en-US" sz="2200" b="1" dirty="0" smtClean="0"/>
              <a:t>ratios of polynomials in </a:t>
            </a:r>
            <a:r>
              <a:rPr lang="en-US" sz="2200" b="1" i="1" dirty="0" smtClean="0">
                <a:latin typeface="Gabriola" pitchFamily="82" charset="0"/>
              </a:rPr>
              <a:t>R</a:t>
            </a:r>
            <a:r>
              <a:rPr lang="en-US" sz="2200" b="1" dirty="0" smtClean="0"/>
              <a:t>.</a:t>
            </a:r>
          </a:p>
          <a:p>
            <a:pPr marL="0" indent="0">
              <a:buNone/>
            </a:pPr>
            <a:endParaRPr lang="en-US" sz="2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771775"/>
            <a:ext cx="1243013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62067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Cohort Question 2</a:t>
            </a:r>
            <a:endParaRPr lang="en-US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0668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46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Cohort Question 3</a:t>
            </a:r>
            <a:endParaRPr lang="en-US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0668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1"/>
            <a:ext cx="8229599" cy="321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974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Poles and convergence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The dominant pole is the pole with the largest magnitude.</a:t>
            </a:r>
          </a:p>
          <a:p>
            <a:r>
              <a:rPr lang="en-US" sz="2400" dirty="0" smtClean="0"/>
              <a:t>If </a:t>
            </a:r>
            <a:r>
              <a:rPr lang="en-US" sz="2400" dirty="0"/>
              <a:t>the dominant pole has magnitude &gt; 1, then in response to a bounded input, </a:t>
            </a:r>
            <a:r>
              <a:rPr lang="en-US" sz="2400" dirty="0" smtClean="0"/>
              <a:t>the output </a:t>
            </a:r>
            <a:r>
              <a:rPr lang="en-US" sz="2400" dirty="0"/>
              <a:t>signal will be unbounded.</a:t>
            </a:r>
          </a:p>
          <a:p>
            <a:r>
              <a:rPr lang="en-US" sz="2400" dirty="0" smtClean="0"/>
              <a:t>If </a:t>
            </a:r>
            <a:r>
              <a:rPr lang="en-US" sz="2400" dirty="0"/>
              <a:t>the dominant pole has magnitude &lt; 1, then in response to a bounded input, </a:t>
            </a:r>
            <a:r>
              <a:rPr lang="en-US" sz="2400" dirty="0" smtClean="0"/>
              <a:t>the output </a:t>
            </a:r>
            <a:r>
              <a:rPr lang="en-US" sz="2400" dirty="0"/>
              <a:t>signal will be bounded; in response to a transient input, the output signal </a:t>
            </a:r>
            <a:r>
              <a:rPr lang="en-US" sz="2400" dirty="0" smtClean="0"/>
              <a:t>will converge </a:t>
            </a:r>
            <a:r>
              <a:rPr lang="en-US" sz="2400" dirty="0"/>
              <a:t>to 0.</a:t>
            </a:r>
          </a:p>
          <a:p>
            <a:r>
              <a:rPr lang="en-US" sz="2400" dirty="0" smtClean="0"/>
              <a:t>If </a:t>
            </a:r>
            <a:r>
              <a:rPr lang="en-US" sz="2400" dirty="0"/>
              <a:t>the dominant pole has magnitude 1, then in response to a bounded input, the </a:t>
            </a:r>
            <a:r>
              <a:rPr lang="en-US" sz="2400" dirty="0" smtClean="0"/>
              <a:t>output signal </a:t>
            </a:r>
            <a:r>
              <a:rPr lang="en-US" sz="2400" dirty="0"/>
              <a:t>will be bounded; in response to a transient input, it will converge to </a:t>
            </a:r>
            <a:r>
              <a:rPr lang="en-US" sz="2400" dirty="0" smtClean="0"/>
              <a:t>some constant </a:t>
            </a:r>
            <a:r>
              <a:rPr lang="en-US" sz="2400" dirty="0"/>
              <a:t>value.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0668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32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Poles and periodicity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0668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73" y="1447800"/>
            <a:ext cx="822960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7200" y="3429000"/>
            <a:ext cx="8229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dominant pole is the pole </a:t>
            </a:r>
            <a:r>
              <a:rPr lang="en-US" sz="2000" dirty="0" smtClean="0"/>
              <a:t>p = a + </a:t>
            </a:r>
            <a:r>
              <a:rPr lang="en-US" sz="2000" dirty="0" err="1" smtClean="0"/>
              <a:t>bj</a:t>
            </a:r>
            <a:r>
              <a:rPr lang="en-US" sz="2000" dirty="0" smtClean="0"/>
              <a:t> with </a:t>
            </a:r>
            <a:r>
              <a:rPr lang="en-US" sz="2000" dirty="0"/>
              <a:t>the largest </a:t>
            </a:r>
            <a:r>
              <a:rPr lang="en-US" sz="2000" dirty="0" smtClean="0"/>
              <a:t>magnitude.</a:t>
            </a:r>
          </a:p>
          <a:p>
            <a:endParaRPr lang="en-US" sz="2000" dirty="0"/>
          </a:p>
          <a:p>
            <a:r>
              <a:rPr lang="en-US" sz="2000" dirty="0" smtClean="0"/>
              <a:t>Assume that |p| is not 1 or 0 and Y = H</a:t>
            </a:r>
            <a:r>
              <a:rPr lang="el-GR" sz="2000" dirty="0" smtClean="0"/>
              <a:t>δ</a:t>
            </a:r>
            <a:r>
              <a:rPr lang="en-US" sz="2000" dirty="0" smtClean="0"/>
              <a:t>, there exists a time t such that: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If b = 0, a &gt; 0,  y[n] is monotonically decreasing or increasing.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If b = 0, a &lt; 0, y[n] is alternating signs.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Otherwise, oscillating 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219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This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Readings:</a:t>
            </a:r>
            <a:r>
              <a:rPr lang="en-US" sz="2200" dirty="0"/>
              <a:t> Chapter </a:t>
            </a:r>
            <a:r>
              <a:rPr lang="en-US" sz="2200" dirty="0" smtClean="0"/>
              <a:t>5.5-5.7 </a:t>
            </a:r>
            <a:r>
              <a:rPr lang="en-US" sz="2200" dirty="0"/>
              <a:t>of Digital World Notes (</a:t>
            </a:r>
            <a:r>
              <a:rPr lang="en-US" sz="2200" b="1" dirty="0"/>
              <a:t>mandatory!</a:t>
            </a:r>
            <a:r>
              <a:rPr lang="en-US" sz="2200" dirty="0"/>
              <a:t>)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sz="2200" b="1" dirty="0"/>
              <a:t>Cohort Exercises &amp; Homework:</a:t>
            </a:r>
            <a:r>
              <a:rPr lang="en-US" sz="2200" dirty="0"/>
              <a:t> Practice on LTI systems (note the due dates &amp; times)</a:t>
            </a:r>
          </a:p>
          <a:p>
            <a:pPr marL="0" indent="0">
              <a:buNone/>
            </a:pPr>
            <a:endParaRPr lang="en-US" sz="500" dirty="0" smtClean="0"/>
          </a:p>
          <a:p>
            <a:pPr marL="0" indent="0">
              <a:buNone/>
            </a:pPr>
            <a:r>
              <a:rPr lang="en-US" sz="2200" b="1" dirty="0" smtClean="0"/>
              <a:t>Lab:</a:t>
            </a:r>
            <a:r>
              <a:rPr lang="en-US" sz="2200" dirty="0" smtClean="0"/>
              <a:t> Analyzing robot control system for stability</a:t>
            </a:r>
            <a:endParaRPr lang="en-US" sz="2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0668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44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System functions for LTI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/>
              <a:t>Ratio of polynomials in </a:t>
            </a:r>
            <a:r>
              <a:rPr lang="en-US" sz="2200" i="1" dirty="0">
                <a:latin typeface="Constantia" pitchFamily="18" charset="0"/>
              </a:rPr>
              <a:t>R</a:t>
            </a:r>
            <a:r>
              <a:rPr lang="en-US" sz="2200" dirty="0" smtClean="0"/>
              <a:t>: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Persistent part of response of such a system is associated with </a:t>
            </a:r>
            <a:r>
              <a:rPr lang="en-US" sz="2200" dirty="0" smtClean="0"/>
              <a:t>de- nominator</a:t>
            </a:r>
            <a:r>
              <a:rPr lang="en-US" sz="2200" dirty="0"/>
              <a:t>.</a:t>
            </a: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1200"/>
            <a:ext cx="77724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520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System functions: Why do we care</a:t>
            </a:r>
            <a:endParaRPr lang="en-US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PCAP </a:t>
            </a:r>
            <a:r>
              <a:rPr lang="en-US" sz="2200" dirty="0"/>
              <a:t>system on system functions makes it easier to combine </a:t>
            </a:r>
            <a:r>
              <a:rPr lang="en-US" sz="2200" dirty="0" smtClean="0"/>
              <a:t>models than </a:t>
            </a:r>
            <a:r>
              <a:rPr lang="en-US" sz="2200" dirty="0"/>
              <a:t>manipulating systems of operator equations.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System </a:t>
            </a:r>
            <a:r>
              <a:rPr lang="en-US" sz="2200" dirty="0"/>
              <a:t>functions expose important </a:t>
            </a:r>
            <a:r>
              <a:rPr lang="en-US" sz="2200" dirty="0" smtClean="0"/>
              <a:t>analytic properties </a:t>
            </a:r>
            <a:r>
              <a:rPr lang="en-US" sz="2200" dirty="0"/>
              <a:t>of the system.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218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PCAP: Primitive SFs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1"/>
            <a:ext cx="1982549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1943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Combining SFs: Sum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The system function of the sum of two systems is the sum of their system functions.</a:t>
            </a: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36" y="2026226"/>
            <a:ext cx="5680364" cy="43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2976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1126</Words>
  <Application>Microsoft Office PowerPoint</Application>
  <PresentationFormat>On-screen Show (4:3)</PresentationFormat>
  <Paragraphs>244</Paragraphs>
  <Slides>54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Signals &amp; Systems</vt:lpstr>
      <vt:lpstr>Outline</vt:lpstr>
      <vt:lpstr>Performance analysis</vt:lpstr>
      <vt:lpstr>Analyzing systems</vt:lpstr>
      <vt:lpstr>System functions</vt:lpstr>
      <vt:lpstr>System functions for LTI systems</vt:lpstr>
      <vt:lpstr>System functions: Why do we care</vt:lpstr>
      <vt:lpstr>PCAP: Primitive SFs</vt:lpstr>
      <vt:lpstr>Combining SFs: Sum</vt:lpstr>
      <vt:lpstr>Combining SFs: Cascade</vt:lpstr>
      <vt:lpstr>Combining SFs: Negative feedback</vt:lpstr>
      <vt:lpstr>Wall finder</vt:lpstr>
      <vt:lpstr>Use composition to find SF</vt:lpstr>
      <vt:lpstr>Wall finder</vt:lpstr>
      <vt:lpstr>Predicting properties of system behavior</vt:lpstr>
      <vt:lpstr>Feed-forward systems</vt:lpstr>
      <vt:lpstr>Feedback systems: First-order case</vt:lpstr>
      <vt:lpstr>Feedback</vt:lpstr>
      <vt:lpstr>Feedback: Cyclic signal flow paths</vt:lpstr>
      <vt:lpstr>Feedback: Cyclic signal flow paths</vt:lpstr>
      <vt:lpstr>Feedback: Cyclic signal flow paths</vt:lpstr>
      <vt:lpstr>Unit sample response: Geometric growth</vt:lpstr>
      <vt:lpstr>Unit sample response: Geometric growth</vt:lpstr>
      <vt:lpstr>Cohort Question 1</vt:lpstr>
      <vt:lpstr>Geometric growth</vt:lpstr>
      <vt:lpstr>Second-order systems</vt:lpstr>
      <vt:lpstr>Second-order systems</vt:lpstr>
      <vt:lpstr>Second-order systems: Additive decomposition</vt:lpstr>
      <vt:lpstr>Additive decomposition: partial fraction expansion</vt:lpstr>
      <vt:lpstr>Second-order systems: Additive decomposition</vt:lpstr>
      <vt:lpstr>Second-order systems: Additive decomposition</vt:lpstr>
      <vt:lpstr>Sum of geometric sequences</vt:lpstr>
      <vt:lpstr>More dramatically</vt:lpstr>
      <vt:lpstr>Analysis of more complicated systems</vt:lpstr>
      <vt:lpstr>Analysis of more complicated systems</vt:lpstr>
      <vt:lpstr>Analysis of more complicated systems</vt:lpstr>
      <vt:lpstr>Easy way to find poles</vt:lpstr>
      <vt:lpstr>Complex Roots</vt:lpstr>
      <vt:lpstr>Complex Poles</vt:lpstr>
      <vt:lpstr>Representing complex numbers</vt:lpstr>
      <vt:lpstr>Complex Poles</vt:lpstr>
      <vt:lpstr>Complex Poles</vt:lpstr>
      <vt:lpstr>Convergence and Divergence</vt:lpstr>
      <vt:lpstr>Complex Roots</vt:lpstr>
      <vt:lpstr>Complex Roots</vt:lpstr>
      <vt:lpstr>Complex modes, Real results</vt:lpstr>
      <vt:lpstr>Complex modes, Real results</vt:lpstr>
      <vt:lpstr>Complex modes, Real results</vt:lpstr>
      <vt:lpstr>Complex modes, Real results</vt:lpstr>
      <vt:lpstr>Cohort Question 2</vt:lpstr>
      <vt:lpstr>Cohort Question 3</vt:lpstr>
      <vt:lpstr>Poles and convergence</vt:lpstr>
      <vt:lpstr>Poles and periodicity</vt:lpstr>
      <vt:lpstr>This Week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6.01: Introduction to EECS I</dc:title>
  <dc:creator>Chong Sok Yen</dc:creator>
  <cp:lastModifiedBy>sunjun</cp:lastModifiedBy>
  <cp:revision>68</cp:revision>
  <dcterms:created xsi:type="dcterms:W3CDTF">2013-02-06T03:44:22Z</dcterms:created>
  <dcterms:modified xsi:type="dcterms:W3CDTF">2013-04-05T02:04:59Z</dcterms:modified>
</cp:coreProperties>
</file>