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6" r:id="rId45"/>
    <p:sldId id="299" r:id="rId46"/>
    <p:sldId id="300" r:id="rId47"/>
    <p:sldId id="301" r:id="rId48"/>
    <p:sldId id="302" r:id="rId49"/>
    <p:sldId id="307" r:id="rId50"/>
    <p:sldId id="303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498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8" d="100"/>
        <a:sy n="2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9E3B6-CF7C-4A65-B01A-D8CAB3532595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5FA1-925E-4BD9-9DEE-3F160C86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65FA1-925E-4BD9-9DEE-3F160C86C4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65FA1-925E-4BD9-9DEE-3F160C86C4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65FA1-925E-4BD9-9DEE-3F160C86C4F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75CB-F8C6-40BB-8607-4F78A3A03A91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Signals and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March 25, 2013</a:t>
            </a:r>
            <a:endParaRPr lang="en-US" sz="20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Analyzing (and predicting)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use sonar sensors (i.e., </a:t>
            </a:r>
            <a:r>
              <a:rPr lang="en-US" sz="2200" b="1" dirty="0" err="1"/>
              <a:t>currentDistance</a:t>
            </a:r>
            <a:r>
              <a:rPr lang="en-US" sz="2200" dirty="0"/>
              <a:t>) to move </a:t>
            </a:r>
            <a:r>
              <a:rPr lang="en-US" sz="2200" dirty="0" smtClean="0"/>
              <a:t>robot </a:t>
            </a:r>
            <a:r>
              <a:rPr lang="en-US" sz="2200" b="1" dirty="0" err="1" smtClean="0"/>
              <a:t>desiredDistance</a:t>
            </a:r>
            <a:r>
              <a:rPr lang="en-US" sz="2200" dirty="0" smtClean="0"/>
              <a:t> </a:t>
            </a:r>
            <a:r>
              <a:rPr lang="en-US" sz="2200" dirty="0"/>
              <a:t>from wall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24074"/>
            <a:ext cx="6934200" cy="439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yourself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Quantify performance by characterizing input and output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981200"/>
            <a:ext cx="8181109" cy="141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signals and systems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Describe 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200" dirty="0"/>
              <a:t> (physical, mathematical, </a:t>
            </a:r>
            <a:r>
              <a:rPr lang="en-US" sz="2200" dirty="0" smtClean="0"/>
              <a:t>or computational</a:t>
            </a:r>
            <a:r>
              <a:rPr lang="en-US" sz="2200" dirty="0"/>
              <a:t>) </a:t>
            </a:r>
            <a:r>
              <a:rPr lang="en-US" sz="2200" dirty="0" smtClean="0"/>
              <a:t>by the </a:t>
            </a:r>
            <a:r>
              <a:rPr lang="en-US" sz="2200" dirty="0"/>
              <a:t>way it transforms an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 signal </a:t>
            </a:r>
            <a:r>
              <a:rPr lang="en-US" sz="2200" dirty="0"/>
              <a:t>into an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signal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80774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2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systems: widely applicable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Signals and systems abstraction has </a:t>
            </a:r>
            <a:r>
              <a:rPr lang="en-US" sz="2200" dirty="0" smtClean="0"/>
              <a:t>broad application</a:t>
            </a:r>
            <a:r>
              <a:rPr lang="en-US" sz="2200" dirty="0"/>
              <a:t>: </a:t>
            </a:r>
            <a:r>
              <a:rPr lang="en-US" sz="2200" dirty="0" smtClean="0"/>
              <a:t>electrical, mechanical</a:t>
            </a:r>
            <a:r>
              <a:rPr lang="en-US" sz="2200" dirty="0"/>
              <a:t>, </a:t>
            </a:r>
            <a:r>
              <a:rPr lang="en-US" sz="2200" dirty="0" smtClean="0"/>
              <a:t>optical, acoustic</a:t>
            </a:r>
            <a:r>
              <a:rPr lang="en-US" sz="2200" dirty="0"/>
              <a:t>, biological, </a:t>
            </a:r>
            <a:r>
              <a:rPr lang="en-US" sz="2200" dirty="0" smtClean="0"/>
              <a:t>financial, ...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9" y="1909763"/>
            <a:ext cx="8419801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systems: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The representation does not depend upon </a:t>
            </a:r>
            <a:r>
              <a:rPr lang="en-US" sz="2200" dirty="0" smtClean="0"/>
              <a:t>the physical </a:t>
            </a:r>
            <a:r>
              <a:rPr lang="en-US" sz="2200" dirty="0"/>
              <a:t>substrate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focuses </a:t>
            </a:r>
            <a:r>
              <a:rPr lang="en-US" sz="2200" dirty="0"/>
              <a:t>on the </a:t>
            </a:r>
            <a:r>
              <a:rPr lang="en-US" sz="2200" dirty="0" smtClean="0"/>
              <a:t>flow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</a:t>
            </a:r>
            <a:r>
              <a:rPr lang="en-US" sz="2200" dirty="0"/>
              <a:t>, abstracts away everything else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723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systems: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hierarchical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Representations of component systems </a:t>
            </a:r>
            <a:r>
              <a:rPr lang="en-US" sz="2200" dirty="0" smtClean="0"/>
              <a:t>are easily </a:t>
            </a:r>
            <a:r>
              <a:rPr lang="en-US" sz="2200" dirty="0"/>
              <a:t>combined.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cascade of component </a:t>
            </a:r>
            <a:r>
              <a:rPr lang="en-US" sz="2200" dirty="0" smtClean="0"/>
              <a:t>systems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Component and composite systems have the same form, and </a:t>
            </a:r>
            <a:r>
              <a:rPr lang="en-US" sz="2200" dirty="0" smtClean="0"/>
              <a:t>are analyzed </a:t>
            </a:r>
            <a:r>
              <a:rPr lang="en-US" sz="2200" dirty="0"/>
              <a:t>with same methods.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92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signals and systems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Our </a:t>
            </a:r>
            <a:r>
              <a:rPr lang="en-US" sz="2200" dirty="0"/>
              <a:t>goal is to develop representations for systems that </a:t>
            </a:r>
            <a:r>
              <a:rPr lang="en-US" sz="2200" dirty="0" smtClean="0"/>
              <a:t>facilitate analysis.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 smtClean="0"/>
              <a:t>Does </a:t>
            </a:r>
            <a:r>
              <a:rPr lang="en-US" sz="2200" dirty="0"/>
              <a:t>the output signal overshoot? If so, how much?</a:t>
            </a:r>
          </a:p>
          <a:p>
            <a:r>
              <a:rPr lang="en-US" sz="2200" dirty="0" smtClean="0"/>
              <a:t>How </a:t>
            </a:r>
            <a:r>
              <a:rPr lang="en-US" sz="2200" dirty="0"/>
              <a:t>long does it take for the output signal to reach its </a:t>
            </a:r>
            <a:r>
              <a:rPr lang="en-US" sz="2200" dirty="0" smtClean="0"/>
              <a:t>final </a:t>
            </a:r>
            <a:r>
              <a:rPr lang="en-US" sz="2200" dirty="0"/>
              <a:t>value?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63091"/>
            <a:ext cx="6553200" cy="130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Continuous and discrete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Inputs and outputs of systems can be </a:t>
            </a:r>
            <a:r>
              <a:rPr lang="en-US" sz="2200" dirty="0" smtClean="0"/>
              <a:t>functions of </a:t>
            </a:r>
            <a:r>
              <a:rPr lang="en-US" sz="2200" dirty="0"/>
              <a:t>continuous </a:t>
            </a:r>
            <a:r>
              <a:rPr lang="en-US" sz="2200" dirty="0" smtClean="0"/>
              <a:t>time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will focus on discrete-time systems.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3738"/>
            <a:ext cx="6629400" cy="358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Linear time-invariant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dependence of output on inputs is linear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time-invariant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the same relationship between inputs and </a:t>
            </a:r>
            <a:r>
              <a:rPr lang="en-US" sz="2200" dirty="0" smtClean="0"/>
              <a:t>outputs holds for any value of </a:t>
            </a:r>
            <a:r>
              <a:rPr lang="en-US" sz="2200" i="1" dirty="0" smtClean="0"/>
              <a:t>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causal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sample at time </a:t>
            </a:r>
            <a:r>
              <a:rPr lang="en-US" sz="2200" i="1" dirty="0"/>
              <a:t>n </a:t>
            </a:r>
            <a:r>
              <a:rPr lang="en-US" sz="2200" dirty="0"/>
              <a:t>only depends on values at the same </a:t>
            </a:r>
            <a:r>
              <a:rPr lang="en-US" sz="2200" dirty="0" smtClean="0"/>
              <a:t>or previous </a:t>
            </a:r>
            <a:r>
              <a:rPr lang="en-US" sz="2200" dirty="0"/>
              <a:t>time </a:t>
            </a:r>
            <a:r>
              <a:rPr lang="en-US" sz="2200" dirty="0" smtClean="0"/>
              <a:t>steps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Any </a:t>
            </a:r>
            <a:r>
              <a:rPr lang="en-US" sz="2200" dirty="0" smtClean="0"/>
              <a:t>LTI system </a:t>
            </a:r>
            <a:r>
              <a:rPr lang="en-US" sz="2200" dirty="0"/>
              <a:t>can be described using a </a:t>
            </a:r>
            <a:r>
              <a:rPr lang="en-US" sz="2200" dirty="0" smtClean="0"/>
              <a:t>difference </a:t>
            </a:r>
            <a:r>
              <a:rPr lang="en-US" sz="2200" dirty="0"/>
              <a:t>equation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6019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1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thus far: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Focused 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modularity</a:t>
            </a:r>
            <a:r>
              <a:rPr lang="en-US" sz="2200" dirty="0"/>
              <a:t> in software engineering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Topics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procedures, data structures, objects, state </a:t>
            </a:r>
            <a:r>
              <a:rPr lang="en-US" sz="2200" dirty="0" smtClean="0"/>
              <a:t>machines</a:t>
            </a:r>
          </a:p>
          <a:p>
            <a:pPr marL="0" indent="0">
              <a:buNone/>
            </a:pPr>
            <a:endParaRPr lang="en-US" sz="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Lab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Exercises:</a:t>
            </a:r>
            <a:r>
              <a:rPr lang="en-US" sz="2200" dirty="0"/>
              <a:t> </a:t>
            </a:r>
            <a:r>
              <a:rPr lang="en-US" sz="2200" dirty="0" smtClean="0"/>
              <a:t>implementing </a:t>
            </a:r>
            <a:r>
              <a:rPr lang="en-US" sz="2200" dirty="0"/>
              <a:t>robot controllers as state </a:t>
            </a:r>
            <a:r>
              <a:rPr lang="en-US" sz="2200" dirty="0" smtClean="0"/>
              <a:t>machines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SensorInput</a:t>
            </a:r>
            <a:r>
              <a:rPr lang="en-US" sz="2200" dirty="0" smtClean="0"/>
              <a:t>				   Action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Modularity:</a:t>
            </a:r>
            <a:r>
              <a:rPr lang="en-US" sz="2200" dirty="0"/>
              <a:t> </a:t>
            </a:r>
            <a:r>
              <a:rPr lang="en-US" sz="2200" dirty="0" err="1"/>
              <a:t>Combinators</a:t>
            </a:r>
            <a:endParaRPr lang="en-US" sz="2200" dirty="0"/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Cascade:</a:t>
            </a:r>
            <a:r>
              <a:rPr lang="en-US" sz="2000" dirty="0"/>
              <a:t> make new SM by cascading two SM's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Parallel:</a:t>
            </a:r>
            <a:r>
              <a:rPr lang="en-US" sz="2000" dirty="0"/>
              <a:t> make new SM by running two SM's in </a:t>
            </a:r>
            <a:r>
              <a:rPr lang="en-US" sz="2000" dirty="0" smtClean="0"/>
              <a:t>parallel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</a:t>
            </a:r>
            <a:r>
              <a:rPr lang="en-US" sz="2000" dirty="0" smtClean="0"/>
              <a:t> make new SM by connecting an output to one of the inputs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Themes:</a:t>
            </a:r>
            <a:r>
              <a:rPr lang="en-US" sz="2200" dirty="0" smtClean="0"/>
              <a:t> PCAP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200" dirty="0" smtClean="0"/>
              <a:t>rimitives –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200" dirty="0"/>
              <a:t>ombination </a:t>
            </a:r>
            <a:r>
              <a:rPr lang="en-US" sz="2200" dirty="0" smtClean="0"/>
              <a:t>–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200" dirty="0"/>
              <a:t>bstraction </a:t>
            </a:r>
            <a:r>
              <a:rPr lang="en-US" sz="2200" dirty="0" smtClean="0"/>
              <a:t>–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200" dirty="0"/>
              <a:t>atterns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0" y="2545080"/>
            <a:ext cx="2895600" cy="502920"/>
            <a:chOff x="2971800" y="2895600"/>
            <a:chExt cx="2895600" cy="457200"/>
          </a:xfrm>
        </p:grpSpPr>
        <p:sp>
          <p:nvSpPr>
            <p:cNvPr id="5" name="Rectangle 4"/>
            <p:cNvSpPr/>
            <p:nvPr/>
          </p:nvSpPr>
          <p:spPr>
            <a:xfrm>
              <a:off x="3810000" y="2895600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71800" y="31242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029200" y="31242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457200" y="914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Feed-forward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</a:t>
            </a:r>
            <a:r>
              <a:rPr lang="en-US" sz="2200" dirty="0"/>
              <a:t>equation denes the output of </a:t>
            </a:r>
            <a:r>
              <a:rPr lang="en-US" sz="2200" dirty="0" smtClean="0"/>
              <a:t>a system </a:t>
            </a:r>
            <a:r>
              <a:rPr lang="en-US" sz="2200" dirty="0"/>
              <a:t>at a </a:t>
            </a:r>
            <a:r>
              <a:rPr lang="en-US" sz="2200" dirty="0" smtClean="0"/>
              <a:t>particular time </a:t>
            </a:r>
            <a:r>
              <a:rPr lang="en-US" sz="2200" dirty="0"/>
              <a:t>in terms of </a:t>
            </a:r>
            <a:r>
              <a:rPr lang="en-US" sz="2200" dirty="0" smtClean="0"/>
              <a:t>its previous inputs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89018"/>
            <a:ext cx="2971800" cy="78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3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Difference Equations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equations are mathematically precise and compact.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Example: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We </a:t>
            </a:r>
            <a:r>
              <a:rPr lang="en-US" sz="2200" dirty="0"/>
              <a:t>will use the unit sample as a </a:t>
            </a:r>
            <a:r>
              <a:rPr lang="en-US" sz="2200" dirty="0" smtClean="0"/>
              <a:t>“ primitive“ (</a:t>
            </a:r>
            <a:r>
              <a:rPr lang="en-US" sz="2200" dirty="0"/>
              <a:t>building-block </a:t>
            </a:r>
            <a:r>
              <a:rPr lang="en-US" sz="2200" dirty="0" smtClean="0"/>
              <a:t>signal) to </a:t>
            </a:r>
            <a:r>
              <a:rPr lang="en-US" sz="2200" dirty="0"/>
              <a:t>construct more complex signals.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09800"/>
            <a:ext cx="61436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Step-by-step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</a:t>
            </a:r>
            <a:r>
              <a:rPr lang="en-US" sz="2200" dirty="0"/>
              <a:t>equations are convenient for </a:t>
            </a:r>
            <a:r>
              <a:rPr lang="en-US" sz="2200" dirty="0" smtClean="0"/>
              <a:t>step-by-step </a:t>
            </a:r>
            <a:r>
              <a:rPr lang="en-US" sz="2200" dirty="0"/>
              <a:t>analysis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1534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3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Block </a:t>
            </a:r>
            <a:r>
              <a:rPr lang="en-US" sz="2200" dirty="0"/>
              <a:t>diagrams are useful </a:t>
            </a:r>
            <a:r>
              <a:rPr lang="en-US" sz="2200" dirty="0" smtClean="0"/>
              <a:t>alternative representations </a:t>
            </a:r>
            <a:r>
              <a:rPr lang="en-US" sz="2200" dirty="0"/>
              <a:t>that </a:t>
            </a:r>
            <a:r>
              <a:rPr lang="en-US" sz="2200" dirty="0" smtClean="0"/>
              <a:t>highlight visual/graphical patterns.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/>
              <a:t>Same input-output behavior, </a:t>
            </a:r>
            <a:r>
              <a:rPr lang="en-US" sz="2200" dirty="0" smtClean="0"/>
              <a:t>different strengths/weaknesses: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difference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equations </a:t>
            </a:r>
            <a:r>
              <a:rPr lang="en-US" sz="2200" dirty="0"/>
              <a:t>are mathematically compact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block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diagrams</a:t>
            </a:r>
            <a:r>
              <a:rPr lang="en-US" sz="2200" dirty="0"/>
              <a:t> illustrate signal </a:t>
            </a:r>
            <a:r>
              <a:rPr lang="en-US" sz="2200" dirty="0" smtClean="0"/>
              <a:t>flow </a:t>
            </a:r>
            <a:r>
              <a:rPr lang="en-US" sz="2200" dirty="0"/>
              <a:t>paths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027088" cy="227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59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Samples to Signals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2200" dirty="0"/>
              <a:t> manipulate signals rather </a:t>
            </a:r>
            <a:r>
              <a:rPr lang="en-US" sz="2200" dirty="0" smtClean="0"/>
              <a:t>than individual </a:t>
            </a:r>
            <a:r>
              <a:rPr lang="en-US" sz="2200" dirty="0"/>
              <a:t>samples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Nodes </a:t>
            </a:r>
            <a:r>
              <a:rPr lang="en-US" sz="2200" dirty="0"/>
              <a:t>represent whole signals (e.g., </a:t>
            </a:r>
            <a:r>
              <a:rPr lang="en-US" sz="2200" i="1" dirty="0"/>
              <a:t>X </a:t>
            </a:r>
            <a:r>
              <a:rPr lang="en-US" sz="2200" dirty="0"/>
              <a:t>and </a:t>
            </a:r>
            <a:r>
              <a:rPr lang="en-US" sz="2200" i="1" dirty="0"/>
              <a:t>Y 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/>
              <a:t>The boxes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operate</a:t>
            </a:r>
            <a:r>
              <a:rPr lang="en-US" sz="2200" dirty="0"/>
              <a:t> on those signals: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</a:t>
            </a:r>
            <a:r>
              <a:rPr lang="en-US" sz="2200" dirty="0"/>
              <a:t>are the primitives.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2200" dirty="0" smtClean="0"/>
              <a:t> </a:t>
            </a:r>
            <a:r>
              <a:rPr lang="en-US" sz="2200" dirty="0"/>
              <a:t>are the means of combination.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676400"/>
            <a:ext cx="423030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</a:t>
            </a:r>
            <a:r>
              <a:rPr lang="en-US" sz="2200" dirty="0"/>
              <a:t> is an </a:t>
            </a:r>
            <a:r>
              <a:rPr lang="en-US" sz="2200" dirty="0" smtClean="0"/>
              <a:t>infinite </a:t>
            </a:r>
            <a:r>
              <a:rPr lang="en-US" sz="2200" dirty="0"/>
              <a:t>sequence of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sample</a:t>
            </a:r>
            <a:r>
              <a:rPr lang="en-US" sz="2200" dirty="0"/>
              <a:t> </a:t>
            </a:r>
            <a:r>
              <a:rPr lang="en-US" sz="2200" dirty="0" smtClean="0"/>
              <a:t>values at </a:t>
            </a:r>
            <a:r>
              <a:rPr lang="en-US" sz="2200" dirty="0"/>
              <a:t>discrete </a:t>
            </a:r>
            <a:r>
              <a:rPr lang="en-US" sz="2200" dirty="0" smtClean="0"/>
              <a:t>time steps.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Systems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transduce</a:t>
            </a:r>
            <a:r>
              <a:rPr lang="en-US" sz="2200" dirty="0" smtClean="0"/>
              <a:t> input signals into output signals.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7388"/>
            <a:ext cx="6553200" cy="324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Operators manipulate signals rather than individual samples.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Wires represent whole signals (e.g., </a:t>
            </a:r>
            <a:r>
              <a:rPr lang="en-US" sz="2200" i="1" dirty="0"/>
              <a:t>X </a:t>
            </a:r>
            <a:r>
              <a:rPr lang="en-US" sz="2200" dirty="0"/>
              <a:t>and </a:t>
            </a:r>
            <a:r>
              <a:rPr lang="en-US" sz="2200" i="1" dirty="0"/>
              <a:t>Y 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/>
              <a:t>The boxes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operate</a:t>
            </a:r>
            <a:r>
              <a:rPr lang="en-US" sz="2200" dirty="0"/>
              <a:t> on those signals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68" y="2806123"/>
            <a:ext cx="4497532" cy="149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sample signal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Only crucial primitive in our PCAP system: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Other </a:t>
            </a:r>
            <a:r>
              <a:rPr lang="en-US" sz="2200" dirty="0"/>
              <a:t>useful primitives are step and sinusoid signals. Discussed </a:t>
            </a:r>
            <a:r>
              <a:rPr lang="en-US" sz="2200" dirty="0" smtClean="0"/>
              <a:t>in readings </a:t>
            </a:r>
            <a:r>
              <a:rPr lang="en-US" sz="2200" dirty="0"/>
              <a:t>and exercises.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5410200" cy="283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1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signals: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Constant </a:t>
            </a:r>
            <a:r>
              <a:rPr lang="en-US" sz="2200" i="1" dirty="0"/>
              <a:t>c </a:t>
            </a:r>
            <a:r>
              <a:rPr lang="en-US" sz="2200" dirty="0"/>
              <a:t>often called 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gain</a:t>
            </a:r>
            <a:r>
              <a:rPr lang="en-US" sz="220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1904"/>
            <a:ext cx="7391400" cy="390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signals: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Shift signal </a:t>
            </a:r>
            <a:r>
              <a:rPr lang="en-US" sz="2200" i="1" dirty="0" smtClean="0">
                <a:latin typeface="Gabriola" pitchFamily="82" charset="0"/>
              </a:rPr>
              <a:t>X</a:t>
            </a:r>
            <a:r>
              <a:rPr lang="en-US" sz="2200" dirty="0" smtClean="0"/>
              <a:t> to the right (later in time), getting </a:t>
            </a:r>
            <a:r>
              <a:rPr lang="en-US" sz="2200" i="1" dirty="0" smtClean="0">
                <a:latin typeface="Gabriola" pitchFamily="82" charset="0"/>
              </a:rPr>
              <a:t>RX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6200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7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Next: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Focus next 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  <a:r>
              <a:rPr lang="en-US" sz="2200" dirty="0"/>
              <a:t> of feedback and control systems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Topics:</a:t>
            </a:r>
            <a:r>
              <a:rPr lang="en-US" sz="2200" dirty="0"/>
              <a:t> </a:t>
            </a:r>
            <a:r>
              <a:rPr lang="en-US" sz="2200" dirty="0" smtClean="0"/>
              <a:t>difference </a:t>
            </a:r>
            <a:r>
              <a:rPr lang="en-US" sz="2200" dirty="0"/>
              <a:t>equations, system functions, controllers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 exercises:</a:t>
            </a:r>
            <a:r>
              <a:rPr lang="en-US" sz="2200" dirty="0"/>
              <a:t> robotic </a:t>
            </a:r>
            <a:r>
              <a:rPr lang="en-US" sz="2200" dirty="0" smtClean="0"/>
              <a:t>steering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14487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Add signals </a:t>
            </a:r>
            <a:r>
              <a:rPr lang="en-US" sz="2200" i="1" dirty="0" smtClean="0">
                <a:latin typeface="Gabriola" pitchFamily="82" charset="0"/>
              </a:rPr>
              <a:t>X1</a:t>
            </a:r>
            <a:r>
              <a:rPr lang="en-US" sz="2200" dirty="0" smtClean="0"/>
              <a:t> and </a:t>
            </a:r>
            <a:r>
              <a:rPr lang="en-US" sz="2200" i="1" dirty="0" smtClean="0">
                <a:latin typeface="Gabriola" pitchFamily="82" charset="0"/>
              </a:rPr>
              <a:t>X2</a:t>
            </a:r>
            <a:r>
              <a:rPr lang="en-US" sz="2200" dirty="0" smtClean="0"/>
              <a:t> together to get a new signal </a:t>
            </a:r>
            <a:r>
              <a:rPr lang="en-US" sz="2200" i="1" dirty="0" smtClean="0">
                <a:latin typeface="Gabriola" pitchFamily="82" charset="0"/>
              </a:rPr>
              <a:t>X1 + X2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02" y="2041742"/>
            <a:ext cx="7391400" cy="380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Scaling, delay, addition all return new </a:t>
            </a:r>
            <a:r>
              <a:rPr lang="en-US" sz="2200" dirty="0" smtClean="0"/>
              <a:t>signals that </a:t>
            </a:r>
            <a:r>
              <a:rPr lang="en-US" sz="2200" dirty="0"/>
              <a:t>can be </a:t>
            </a:r>
            <a:r>
              <a:rPr lang="en-US" sz="2200" dirty="0" smtClean="0"/>
              <a:t>further combined</a:t>
            </a:r>
            <a:endParaRPr lang="en-US" sz="22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Abstract </a:t>
            </a:r>
            <a:r>
              <a:rPr lang="en-US" sz="2200" dirty="0"/>
              <a:t>by </a:t>
            </a:r>
            <a:r>
              <a:rPr lang="en-US" sz="2200" dirty="0" smtClean="0"/>
              <a:t>naming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Any signal with </a:t>
            </a:r>
            <a:r>
              <a:rPr lang="en-US" sz="2400" dirty="0" smtClean="0"/>
              <a:t>finitely </a:t>
            </a:r>
            <a:r>
              <a:rPr lang="en-US" sz="2400" dirty="0"/>
              <a:t>many non-zero samples can </a:t>
            </a:r>
            <a:r>
              <a:rPr lang="en-US" sz="2400" dirty="0" smtClean="0"/>
              <a:t>be constructed from </a:t>
            </a:r>
            <a:r>
              <a:rPr lang="en-US" sz="2400" dirty="0" smtClean="0">
                <a:sym typeface="Symbol"/>
              </a:rPr>
              <a:t></a:t>
            </a:r>
            <a:r>
              <a:rPr lang="en-US" sz="2400" i="1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delay, adder, and gain operations.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4893"/>
            <a:ext cx="5334000" cy="26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5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Symbols can now compactly represent diagrams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Representing the difference machine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Exercise 1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19200"/>
            <a:ext cx="838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algebra: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commutativity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Expressions involving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</a:t>
            </a:r>
            <a:r>
              <a:rPr lang="en-US" sz="2200" dirty="0" smtClean="0"/>
              <a:t> obey many familiar laws of algebra, e.g., </a:t>
            </a:r>
            <a:r>
              <a:rPr lang="en-US" sz="2200" dirty="0" err="1" smtClean="0"/>
              <a:t>commutativity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       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R(1 - R)X = (1 - R)RX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This is easily proved by the definition of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</a:t>
            </a:r>
            <a:r>
              <a:rPr lang="en-US" sz="2200" dirty="0" smtClean="0"/>
              <a:t>, and it implies that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cascaded systems commute</a:t>
            </a:r>
            <a:r>
              <a:rPr lang="en-US" sz="2200" dirty="0" smtClean="0"/>
              <a:t> (assuming initial rest)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5562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algebra: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distributivity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Multiplication distributes over addition.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Equivalent systems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6629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algebra: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associative property similarly holds for operator </a:t>
            </a:r>
            <a:r>
              <a:rPr lang="en-US" sz="2200" dirty="0" smtClean="0"/>
              <a:t>expressions.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Equivalent systems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4" y="2286000"/>
            <a:ext cx="710932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72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Exercise 2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7181"/>
            <a:ext cx="8229599" cy="54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Feedforward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feedback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Feedforward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output depends only on </a:t>
            </a:r>
            <a:r>
              <a:rPr lang="en-US" sz="2200" dirty="0" smtClean="0"/>
              <a:t>previous inputs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Recipe: output signal equals </a:t>
            </a:r>
            <a:r>
              <a:rPr lang="en-US" sz="2200" dirty="0" smtClean="0"/>
              <a:t>difference between </a:t>
            </a:r>
            <a:r>
              <a:rPr lang="en-US" sz="2200" dirty="0"/>
              <a:t>input signal </a:t>
            </a:r>
            <a:r>
              <a:rPr lang="en-US" sz="2200" dirty="0" smtClean="0"/>
              <a:t>and right-shifted </a:t>
            </a:r>
            <a:r>
              <a:rPr lang="en-US" sz="2200" dirty="0"/>
              <a:t>input signal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</a:t>
            </a:r>
            <a:r>
              <a:rPr lang="en-US" sz="2200" dirty="0" smtClean="0"/>
              <a:t> output depends on previous inputs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outputs</a:t>
            </a:r>
          </a:p>
          <a:p>
            <a:pPr marL="0" indent="0">
              <a:buNone/>
            </a:pPr>
            <a:r>
              <a:rPr lang="en-US" sz="2200" dirty="0" smtClean="0"/>
              <a:t>Constraints: find the signal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Y</a:t>
            </a:r>
            <a:r>
              <a:rPr lang="en-US" sz="2200" dirty="0" smtClean="0"/>
              <a:t> such that the difference between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Y </a:t>
            </a:r>
            <a:r>
              <a:rPr lang="en-US" sz="2200" dirty="0" smtClean="0"/>
              <a:t>and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RY</a:t>
            </a:r>
            <a:r>
              <a:rPr lang="en-US" sz="2200" dirty="0" smtClean="0"/>
              <a:t> is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X</a:t>
            </a:r>
            <a:r>
              <a:rPr lang="en-US" sz="2200" dirty="0" smtClean="0"/>
              <a:t>. But how?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24125"/>
            <a:ext cx="56388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5257801"/>
            <a:ext cx="5313218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8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Try step-by-step analysis: it always works. Start </a:t>
            </a:r>
            <a:r>
              <a:rPr lang="en-US" sz="2200" dirty="0" smtClean="0"/>
              <a:t>"at </a:t>
            </a:r>
            <a:r>
              <a:rPr lang="en-US" sz="2200" dirty="0"/>
              <a:t>rest</a:t>
            </a:r>
            <a:r>
              <a:rPr lang="en-US" sz="2200" dirty="0" smtClean="0"/>
              <a:t>.“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Persistent </a:t>
            </a:r>
            <a:r>
              <a:rPr lang="en-US" sz="2200" dirty="0"/>
              <a:t>response to a transient input!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781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1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Understanding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 news: </a:t>
            </a:r>
            <a:r>
              <a:rPr lang="en-US" sz="2200" dirty="0"/>
              <a:t>We can build interestingly complex state machines </a:t>
            </a:r>
            <a:r>
              <a:rPr lang="en-US" sz="2200" dirty="0" smtClean="0"/>
              <a:t>to control </a:t>
            </a:r>
            <a:r>
              <a:rPr lang="en-US" sz="2200" dirty="0"/>
              <a:t>our robots.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Bad news:</a:t>
            </a:r>
          </a:p>
          <a:p>
            <a:r>
              <a:rPr lang="en-US" sz="2200" dirty="0" smtClean="0"/>
              <a:t>We can't predict how well our controllers are going to work, except by running them, possibly several times, and gathering data.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they don't work well, we don't have any systematic </a:t>
            </a:r>
            <a:r>
              <a:rPr lang="en-US" sz="2200" dirty="0" smtClean="0"/>
              <a:t>way of </a:t>
            </a:r>
            <a:r>
              <a:rPr lang="en-US" sz="2200" dirty="0"/>
              <a:t>changing them to make them work better.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r>
              <a:rPr lang="en-US" sz="2200" dirty="0" smtClean="0"/>
              <a:t>Make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2200" dirty="0"/>
              <a:t> of the controller and of the robot and its </a:t>
            </a:r>
            <a:r>
              <a:rPr lang="en-US" sz="2200" dirty="0" smtClean="0"/>
              <a:t>world.</a:t>
            </a:r>
          </a:p>
          <a:p>
            <a:r>
              <a:rPr lang="en-US" sz="2200" dirty="0" smtClean="0"/>
              <a:t>Analyze </a:t>
            </a:r>
            <a:r>
              <a:rPr lang="en-US" sz="2200" dirty="0"/>
              <a:t>the models mathematically to characterize </a:t>
            </a:r>
            <a:r>
              <a:rPr lang="en-US" sz="2200" dirty="0" smtClean="0"/>
              <a:t>performance and </a:t>
            </a:r>
            <a:r>
              <a:rPr lang="en-US" sz="2200" dirty="0"/>
              <a:t>understand how to improve it.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response of the accumulator system could also be generated by a system with infinitely many paths from input to output, each with one unit of delay more than the previous.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/>
              <a:t>Proof in readings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705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9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Yourself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95400"/>
            <a:ext cx="8001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9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Yourself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1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Linear time-invariant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Any LTI system can be described using </a:t>
            </a:r>
            <a:r>
              <a:rPr lang="en-US" sz="2200" dirty="0" smtClean="0"/>
              <a:t>a difference </a:t>
            </a:r>
            <a:r>
              <a:rPr lang="en-US" sz="2200" dirty="0"/>
              <a:t>equation of </a:t>
            </a:r>
            <a:r>
              <a:rPr lang="en-US" sz="2200" dirty="0" smtClean="0"/>
              <a:t>the form: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0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72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Exercise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 time-invariant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Any </a:t>
            </a:r>
            <a:r>
              <a:rPr lang="en-US" sz="2200" dirty="0"/>
              <a:t>LTI system can be described using a </a:t>
            </a:r>
            <a:r>
              <a:rPr lang="en-US" sz="2200" dirty="0" smtClean="0"/>
              <a:t>difference </a:t>
            </a:r>
            <a:r>
              <a:rPr lang="en-US" sz="2200" dirty="0"/>
              <a:t>equation of </a:t>
            </a:r>
            <a:r>
              <a:rPr lang="en-US" sz="2200" dirty="0" smtClean="0"/>
              <a:t>the form: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Any LTI system can be described using an operator equation </a:t>
            </a:r>
            <a:r>
              <a:rPr lang="en-US" sz="2200" dirty="0" smtClean="0"/>
              <a:t>of the form: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7" y="1981200"/>
            <a:ext cx="535045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373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Assign names to all </a:t>
            </a:r>
            <a:r>
              <a:rPr lang="en-US" sz="2200" dirty="0" smtClean="0"/>
              <a:t>wires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138"/>
            <a:ext cx="8229599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8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LTI systems as state machines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71600"/>
            <a:ext cx="65246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LTI systems as state machines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9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72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Exercise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machines as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Make a state machine model of the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plant</a:t>
            </a:r>
            <a:r>
              <a:rPr lang="en-US" sz="2200" dirty="0"/>
              <a:t>: that is, the </a:t>
            </a:r>
            <a:r>
              <a:rPr lang="en-US" sz="2200" dirty="0" smtClean="0"/>
              <a:t>aspects of </a:t>
            </a:r>
            <a:r>
              <a:rPr lang="en-US" sz="2200" dirty="0"/>
              <a:t>the external world that you are trying to control</a:t>
            </a:r>
          </a:p>
          <a:p>
            <a:r>
              <a:rPr lang="en-US" sz="2200" dirty="0" smtClean="0"/>
              <a:t>Make </a:t>
            </a:r>
            <a:r>
              <a:rPr lang="en-US" sz="2200" dirty="0"/>
              <a:t>a state machine model of your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controller</a:t>
            </a:r>
          </a:p>
          <a:p>
            <a:r>
              <a:rPr lang="en-US" sz="2200" dirty="0" smtClean="0"/>
              <a:t>Connect </a:t>
            </a:r>
            <a:r>
              <a:rPr lang="en-US" sz="2200" dirty="0"/>
              <a:t>the state machines (cascade </a:t>
            </a:r>
            <a:r>
              <a:rPr lang="en-US" sz="2200" dirty="0" smtClean="0"/>
              <a:t>and feedback</a:t>
            </a:r>
            <a:r>
              <a:rPr lang="en-US" sz="2200" dirty="0"/>
              <a:t>)</a:t>
            </a:r>
          </a:p>
          <a:p>
            <a:r>
              <a:rPr lang="en-US" sz="2200" dirty="0" smtClean="0"/>
              <a:t>Run </a:t>
            </a:r>
            <a:r>
              <a:rPr lang="en-US" sz="2200" dirty="0"/>
              <a:t>it to see what happens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1676400"/>
            <a:ext cx="665018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 representations of LTI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difference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equations: </a:t>
            </a:r>
            <a:r>
              <a:rPr lang="en-US" sz="2200" dirty="0"/>
              <a:t>good for step-by-step simulation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block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diagrams: </a:t>
            </a:r>
            <a:r>
              <a:rPr lang="en-US" sz="2200" dirty="0"/>
              <a:t>good for </a:t>
            </a:r>
            <a:r>
              <a:rPr lang="en-US" sz="2200" dirty="0" smtClean="0"/>
              <a:t>signal-flow </a:t>
            </a:r>
            <a:r>
              <a:rPr lang="en-US" sz="2200" dirty="0"/>
              <a:t>intuition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expressions: </a:t>
            </a:r>
            <a:r>
              <a:rPr lang="en-US" sz="2200" dirty="0"/>
              <a:t>good for compact description and </a:t>
            </a:r>
            <a:r>
              <a:rPr lang="en-US" sz="2200" dirty="0" smtClean="0"/>
              <a:t>combining </a:t>
            </a:r>
            <a:r>
              <a:rPr lang="en-US" sz="2200" dirty="0"/>
              <a:t>systems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 subclasses: </a:t>
            </a:r>
            <a:r>
              <a:rPr lang="en-US" sz="2200" dirty="0"/>
              <a:t>implementation of </a:t>
            </a:r>
            <a:r>
              <a:rPr lang="en-US" sz="2200" dirty="0" smtClean="0"/>
              <a:t>difference </a:t>
            </a:r>
            <a:r>
              <a:rPr lang="en-US" sz="2200" dirty="0"/>
              <a:t>equation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combination of primitive SMs:</a:t>
            </a:r>
            <a:r>
              <a:rPr lang="en-US" sz="2200" dirty="0"/>
              <a:t> implementation </a:t>
            </a:r>
            <a:r>
              <a:rPr lang="en-US" sz="2200" dirty="0" smtClean="0"/>
              <a:t>of difference </a:t>
            </a:r>
            <a:r>
              <a:rPr lang="en-US" sz="2200" dirty="0"/>
              <a:t>equation, but easier to get right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Readings:</a:t>
            </a:r>
            <a:r>
              <a:rPr lang="en-US" sz="2200" dirty="0"/>
              <a:t> Chapter </a:t>
            </a:r>
            <a:r>
              <a:rPr lang="en-US" sz="2200" dirty="0" smtClean="0"/>
              <a:t>5.1</a:t>
            </a:r>
            <a:r>
              <a:rPr lang="en-US" sz="2200" smtClean="0"/>
              <a:t>-5.4 </a:t>
            </a:r>
            <a:r>
              <a:rPr lang="en-US" sz="2200" dirty="0"/>
              <a:t>of Digital World </a:t>
            </a:r>
            <a:r>
              <a:rPr lang="en-US" sz="2200" dirty="0" smtClean="0"/>
              <a:t>Notes </a:t>
            </a:r>
            <a:r>
              <a:rPr lang="en-US" sz="2200" dirty="0"/>
              <a:t>(</a:t>
            </a:r>
            <a:r>
              <a:rPr lang="en-US" sz="2200" b="1" dirty="0"/>
              <a:t>mandatory!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/>
              <a:t>Cohort Exercises &amp; Homework:</a:t>
            </a:r>
            <a:r>
              <a:rPr lang="en-US" sz="2200" dirty="0"/>
              <a:t> Practice </a:t>
            </a:r>
            <a:r>
              <a:rPr lang="en-US" sz="2200" dirty="0" smtClean="0"/>
              <a:t>on LTI systems (</a:t>
            </a:r>
            <a:r>
              <a:rPr lang="en-US" sz="2200" dirty="0"/>
              <a:t>note the due dates &amp; times)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/>
              <a:t>Cohort Session 2 &amp; 3:</a:t>
            </a:r>
            <a:r>
              <a:rPr lang="en-US" sz="2200" dirty="0"/>
              <a:t> </a:t>
            </a:r>
            <a:r>
              <a:rPr lang="en-US" sz="2200" dirty="0" smtClean="0"/>
              <a:t>Constructing </a:t>
            </a:r>
            <a:r>
              <a:rPr lang="en-US" sz="2200" dirty="0"/>
              <a:t>and using LTI model for robot control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programs are unpredictable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Could </a:t>
            </a:r>
            <a:r>
              <a:rPr lang="en-US" sz="2200" dirty="0"/>
              <a:t>we </a:t>
            </a:r>
            <a:r>
              <a:rPr lang="en-US" sz="2200" dirty="0" smtClean="0"/>
              <a:t>figure </a:t>
            </a:r>
            <a:r>
              <a:rPr lang="en-US" sz="2200" dirty="0"/>
              <a:t>out what will happen </a:t>
            </a:r>
            <a:r>
              <a:rPr lang="en-US" sz="2200" dirty="0" smtClean="0"/>
              <a:t>without running </a:t>
            </a:r>
            <a:r>
              <a:rPr lang="en-US" sz="2200" dirty="0"/>
              <a:t>the </a:t>
            </a:r>
            <a:r>
              <a:rPr lang="en-US" sz="2200" dirty="0" smtClean="0"/>
              <a:t>simulation, just </a:t>
            </a:r>
            <a:r>
              <a:rPr lang="en-US" sz="2200" dirty="0"/>
              <a:t>by looking at </a:t>
            </a:r>
            <a:r>
              <a:rPr lang="en-US" sz="2200" dirty="0" smtClean="0"/>
              <a:t>the definitions </a:t>
            </a:r>
            <a:r>
              <a:rPr lang="en-US" sz="2200" dirty="0"/>
              <a:t>of the controller and the plant?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 </a:t>
            </a:r>
            <a:r>
              <a:rPr lang="en-US" sz="2200" dirty="0"/>
              <a:t>general, no.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It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impossible to predict</a:t>
            </a:r>
            <a:r>
              <a:rPr lang="en-US" sz="2200" dirty="0"/>
              <a:t> even whether a general computer </a:t>
            </a:r>
            <a:r>
              <a:rPr lang="en-US" sz="2200" dirty="0" smtClean="0"/>
              <a:t>program </a:t>
            </a:r>
            <a:r>
              <a:rPr lang="en-US" sz="2200" dirty="0"/>
              <a:t>will terminate </a:t>
            </a:r>
            <a:r>
              <a:rPr lang="en-US" sz="2200" dirty="0" smtClean="0"/>
              <a:t>and produce </a:t>
            </a:r>
            <a:r>
              <a:rPr lang="en-US" sz="2200" dirty="0"/>
              <a:t>a result.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LTI systems are 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simpler class of state machines: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sz="2200" dirty="0"/>
              <a:t>: last </a:t>
            </a:r>
            <a:r>
              <a:rPr lang="en-US" sz="2200" i="1" dirty="0"/>
              <a:t>j </a:t>
            </a:r>
            <a:r>
              <a:rPr lang="en-US" sz="2200" dirty="0"/>
              <a:t>inputs to the system, plus last </a:t>
            </a:r>
            <a:r>
              <a:rPr lang="en-US" sz="2200" i="1" dirty="0"/>
              <a:t>k </a:t>
            </a:r>
            <a:r>
              <a:rPr lang="en-US" sz="2200" dirty="0"/>
              <a:t>outputs of </a:t>
            </a:r>
            <a:r>
              <a:rPr lang="en-US" sz="2200" dirty="0" smtClean="0"/>
              <a:t>the system</a:t>
            </a:r>
            <a:endParaRPr lang="en-US" sz="2200" dirty="0"/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2200" dirty="0"/>
              <a:t>: a </a:t>
            </a:r>
            <a:r>
              <a:rPr lang="en-US" sz="2200" dirty="0" smtClean="0"/>
              <a:t>fixed </a:t>
            </a:r>
            <a:r>
              <a:rPr lang="en-US" sz="2200" dirty="0"/>
              <a:t>linear function of the input and the state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time-invariant (LTI)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systems:</a:t>
            </a:r>
          </a:p>
          <a:p>
            <a:r>
              <a:rPr lang="en-US" sz="2200" dirty="0" smtClean="0"/>
              <a:t>Can </a:t>
            </a:r>
            <a:r>
              <a:rPr lang="en-US" sz="2200" dirty="0"/>
              <a:t>be analyzed mathematically, to predict behavior </a:t>
            </a:r>
            <a:r>
              <a:rPr lang="en-US" sz="2200" dirty="0" smtClean="0"/>
              <a:t>without simulation</a:t>
            </a:r>
          </a:p>
          <a:p>
            <a:r>
              <a:rPr lang="en-US" sz="2200" dirty="0" smtClean="0"/>
              <a:t>Are </a:t>
            </a:r>
            <a:r>
              <a:rPr lang="en-US" sz="2200" dirty="0"/>
              <a:t>compositional: cascade, parallel, and feedback </a:t>
            </a:r>
            <a:r>
              <a:rPr lang="en-US" sz="2200" dirty="0" smtClean="0"/>
              <a:t>compositions of </a:t>
            </a:r>
            <a:r>
              <a:rPr lang="en-US" sz="2200" dirty="0"/>
              <a:t>LTI systems yield LTI systems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 and LTI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1828800"/>
            <a:ext cx="47244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35996" y="2667000"/>
            <a:ext cx="2514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3124200"/>
            <a:ext cx="1828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2057400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9479" y="270239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9393" y="3276600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5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signals and systems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Describe </a:t>
            </a:r>
            <a:r>
              <a:rPr lang="en-US" sz="2200" dirty="0"/>
              <a:t>a system by the way it transforms inputs into outputs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001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1333</Words>
  <Application>Microsoft Office PowerPoint</Application>
  <PresentationFormat>On-screen Show (4:3)</PresentationFormat>
  <Paragraphs>366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Signals and Systems</vt:lpstr>
      <vt:lpstr>Summary thus far: software engineering</vt:lpstr>
      <vt:lpstr>Next: signals and systems</vt:lpstr>
      <vt:lpstr>Understanding systems</vt:lpstr>
      <vt:lpstr>State machines as models</vt:lpstr>
      <vt:lpstr>Computer programs are unpredictable</vt:lpstr>
      <vt:lpstr>LTI systems are predictable</vt:lpstr>
      <vt:lpstr>SM and LTI</vt:lpstr>
      <vt:lpstr>The signals and systems abstraction</vt:lpstr>
      <vt:lpstr>Analyzing (and predicting) behavior</vt:lpstr>
      <vt:lpstr>Check yourself</vt:lpstr>
      <vt:lpstr>Performance analysis</vt:lpstr>
      <vt:lpstr>The signals and systems abstraction</vt:lpstr>
      <vt:lpstr>Signals and systems: widely applicable</vt:lpstr>
      <vt:lpstr>Signals and systems: modular</vt:lpstr>
      <vt:lpstr>Signals and systems: hierarchical</vt:lpstr>
      <vt:lpstr>The signals and systems abstraction</vt:lpstr>
      <vt:lpstr>Continuous and discrete time</vt:lpstr>
      <vt:lpstr>Linear time-invariant systems</vt:lpstr>
      <vt:lpstr>Feed-forward systems</vt:lpstr>
      <vt:lpstr>Difference Equations</vt:lpstr>
      <vt:lpstr>Step-by-step solutions</vt:lpstr>
      <vt:lpstr>Block diagrams</vt:lpstr>
      <vt:lpstr>From Samples to Signals</vt:lpstr>
      <vt:lpstr>Signals</vt:lpstr>
      <vt:lpstr>Operations on signals</vt:lpstr>
      <vt:lpstr>Unit sample signal</vt:lpstr>
      <vt:lpstr>Operations on signals: scaling</vt:lpstr>
      <vt:lpstr>Operations on signals: delay</vt:lpstr>
      <vt:lpstr>Operations on signals: addition</vt:lpstr>
      <vt:lpstr>Abstracting signals</vt:lpstr>
      <vt:lpstr>Operator notation</vt:lpstr>
      <vt:lpstr>Cohort Exercise 1</vt:lpstr>
      <vt:lpstr>Operator algebra: commutativity</vt:lpstr>
      <vt:lpstr>Operator algebra: distributivity</vt:lpstr>
      <vt:lpstr>Operator algebra: associativity</vt:lpstr>
      <vt:lpstr>Cohort Exercise 2</vt:lpstr>
      <vt:lpstr>Feedforward and feedback systems</vt:lpstr>
      <vt:lpstr>Example: Accumulator</vt:lpstr>
      <vt:lpstr>Example: Accumulator</vt:lpstr>
      <vt:lpstr>Check Yourself</vt:lpstr>
      <vt:lpstr>Check Yourself</vt:lpstr>
      <vt:lpstr>Linear time-invariant systems</vt:lpstr>
      <vt:lpstr>Cohort Exercise 3</vt:lpstr>
      <vt:lpstr>Linear time-invariant systems</vt:lpstr>
      <vt:lpstr>Combining modules</vt:lpstr>
      <vt:lpstr>LTI systems as state machines</vt:lpstr>
      <vt:lpstr>LTI systems as state machines</vt:lpstr>
      <vt:lpstr>Cohort Exercise 4</vt:lpstr>
      <vt:lpstr>Multiple representations of LTI systems</vt:lpstr>
      <vt:lpstr>This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6.01: Introduction to EECS I</dc:title>
  <dc:creator>Chong Sok Yen</dc:creator>
  <cp:lastModifiedBy>sunjun</cp:lastModifiedBy>
  <cp:revision>76</cp:revision>
  <dcterms:created xsi:type="dcterms:W3CDTF">2013-02-04T02:52:14Z</dcterms:created>
  <dcterms:modified xsi:type="dcterms:W3CDTF">2013-03-25T05:26:11Z</dcterms:modified>
</cp:coreProperties>
</file>