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0" r:id="rId3"/>
    <p:sldId id="257" r:id="rId4"/>
    <p:sldId id="261" r:id="rId5"/>
    <p:sldId id="258"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0F4B56-6762-4BEE-8AC9-83D3B2CDDC91}" type="datetimeFigureOut">
              <a:rPr lang="en-US" smtClean="0"/>
              <a:t>02-Dec-18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00738-DC83-4997-9D31-8C62E2F2393A}" type="slidenum">
              <a:rPr lang="en-US" smtClean="0"/>
              <a:t>‹#›</a:t>
            </a:fld>
            <a:endParaRPr lang="en-US"/>
          </a:p>
        </p:txBody>
      </p:sp>
    </p:spTree>
    <p:extLst>
      <p:ext uri="{BB962C8B-B14F-4D97-AF65-F5344CB8AC3E}">
        <p14:creationId xmlns:p14="http://schemas.microsoft.com/office/powerpoint/2010/main" val="417900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F4B56-6762-4BEE-8AC9-83D3B2CDDC91}" type="datetimeFigureOut">
              <a:rPr lang="en-US" smtClean="0"/>
              <a:t>02-Dec-18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00738-DC83-4997-9D31-8C62E2F2393A}" type="slidenum">
              <a:rPr lang="en-US" smtClean="0"/>
              <a:t>‹#›</a:t>
            </a:fld>
            <a:endParaRPr lang="en-US"/>
          </a:p>
        </p:txBody>
      </p:sp>
    </p:spTree>
    <p:extLst>
      <p:ext uri="{BB962C8B-B14F-4D97-AF65-F5344CB8AC3E}">
        <p14:creationId xmlns:p14="http://schemas.microsoft.com/office/powerpoint/2010/main" val="384468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F4B56-6762-4BEE-8AC9-83D3B2CDDC91}" type="datetimeFigureOut">
              <a:rPr lang="en-US" smtClean="0"/>
              <a:t>02-Dec-18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00738-DC83-4997-9D31-8C62E2F2393A}" type="slidenum">
              <a:rPr lang="en-US" smtClean="0"/>
              <a:t>‹#›</a:t>
            </a:fld>
            <a:endParaRPr lang="en-US"/>
          </a:p>
        </p:txBody>
      </p:sp>
    </p:spTree>
    <p:extLst>
      <p:ext uri="{BB962C8B-B14F-4D97-AF65-F5344CB8AC3E}">
        <p14:creationId xmlns:p14="http://schemas.microsoft.com/office/powerpoint/2010/main" val="218856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0F4B56-6762-4BEE-8AC9-83D3B2CDDC91}" type="datetimeFigureOut">
              <a:rPr lang="en-US" smtClean="0"/>
              <a:t>02-Dec-18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300738-DC83-4997-9D31-8C62E2F2393A}" type="slidenum">
              <a:rPr lang="en-US" smtClean="0"/>
              <a:t>‹#›</a:t>
            </a:fld>
            <a:endParaRPr lang="en-US"/>
          </a:p>
        </p:txBody>
      </p:sp>
    </p:spTree>
    <p:extLst>
      <p:ext uri="{BB962C8B-B14F-4D97-AF65-F5344CB8AC3E}">
        <p14:creationId xmlns:p14="http://schemas.microsoft.com/office/powerpoint/2010/main" val="316642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0F4B56-6762-4BEE-8AC9-83D3B2CDDC91}" type="datetimeFigureOut">
              <a:rPr lang="en-US" smtClean="0"/>
              <a:t>02-Dec-18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00738-DC83-4997-9D31-8C62E2F2393A}" type="slidenum">
              <a:rPr lang="en-US" smtClean="0"/>
              <a:t>‹#›</a:t>
            </a:fld>
            <a:endParaRPr lang="en-US"/>
          </a:p>
        </p:txBody>
      </p:sp>
    </p:spTree>
    <p:extLst>
      <p:ext uri="{BB962C8B-B14F-4D97-AF65-F5344CB8AC3E}">
        <p14:creationId xmlns:p14="http://schemas.microsoft.com/office/powerpoint/2010/main" val="3390211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30F4B56-6762-4BEE-8AC9-83D3B2CDDC91}" type="datetimeFigureOut">
              <a:rPr lang="en-US" smtClean="0"/>
              <a:t>02-Dec-18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9300738-DC83-4997-9D31-8C62E2F2393A}" type="slidenum">
              <a:rPr lang="en-US" smtClean="0"/>
              <a:t>‹#›</a:t>
            </a:fld>
            <a:endParaRPr lang="en-US"/>
          </a:p>
        </p:txBody>
      </p:sp>
    </p:spTree>
    <p:extLst>
      <p:ext uri="{BB962C8B-B14F-4D97-AF65-F5344CB8AC3E}">
        <p14:creationId xmlns:p14="http://schemas.microsoft.com/office/powerpoint/2010/main" val="1829148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C30F4B56-6762-4BEE-8AC9-83D3B2CDDC91}" type="datetimeFigureOut">
              <a:rPr lang="en-US" smtClean="0"/>
              <a:t>02-Dec-18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300738-DC83-4997-9D31-8C62E2F2393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94026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0F4B56-6762-4BEE-8AC9-83D3B2CDDC91}" type="datetimeFigureOut">
              <a:rPr lang="en-US" smtClean="0"/>
              <a:t>02-Dec-18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300738-DC83-4997-9D31-8C62E2F2393A}" type="slidenum">
              <a:rPr lang="en-US" smtClean="0"/>
              <a:t>‹#›</a:t>
            </a:fld>
            <a:endParaRPr lang="en-US"/>
          </a:p>
        </p:txBody>
      </p:sp>
    </p:spTree>
    <p:extLst>
      <p:ext uri="{BB962C8B-B14F-4D97-AF65-F5344CB8AC3E}">
        <p14:creationId xmlns:p14="http://schemas.microsoft.com/office/powerpoint/2010/main" val="160217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F4B56-6762-4BEE-8AC9-83D3B2CDDC91}" type="datetimeFigureOut">
              <a:rPr lang="en-US" smtClean="0"/>
              <a:t>02-Dec-18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300738-DC83-4997-9D31-8C62E2F2393A}" type="slidenum">
              <a:rPr lang="en-US" smtClean="0"/>
              <a:t>‹#›</a:t>
            </a:fld>
            <a:endParaRPr lang="en-US"/>
          </a:p>
        </p:txBody>
      </p:sp>
    </p:spTree>
    <p:extLst>
      <p:ext uri="{BB962C8B-B14F-4D97-AF65-F5344CB8AC3E}">
        <p14:creationId xmlns:p14="http://schemas.microsoft.com/office/powerpoint/2010/main" val="154978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C30F4B56-6762-4BEE-8AC9-83D3B2CDDC91}" type="datetimeFigureOut">
              <a:rPr lang="en-US" smtClean="0"/>
              <a:t>02-Dec-18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39300738-DC83-4997-9D31-8C62E2F2393A}" type="slidenum">
              <a:rPr lang="en-US" smtClean="0"/>
              <a:t>‹#›</a:t>
            </a:fld>
            <a:endParaRPr lang="en-US"/>
          </a:p>
        </p:txBody>
      </p:sp>
    </p:spTree>
    <p:extLst>
      <p:ext uri="{BB962C8B-B14F-4D97-AF65-F5344CB8AC3E}">
        <p14:creationId xmlns:p14="http://schemas.microsoft.com/office/powerpoint/2010/main" val="329693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30F4B56-6762-4BEE-8AC9-83D3B2CDDC91}" type="datetimeFigureOut">
              <a:rPr lang="en-US" smtClean="0"/>
              <a:t>02-Dec-18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39300738-DC83-4997-9D31-8C62E2F2393A}" type="slidenum">
              <a:rPr lang="en-US" smtClean="0"/>
              <a:t>‹#›</a:t>
            </a:fld>
            <a:endParaRPr lang="en-US"/>
          </a:p>
        </p:txBody>
      </p:sp>
    </p:spTree>
    <p:extLst>
      <p:ext uri="{BB962C8B-B14F-4D97-AF65-F5344CB8AC3E}">
        <p14:creationId xmlns:p14="http://schemas.microsoft.com/office/powerpoint/2010/main" val="2414113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30F4B56-6762-4BEE-8AC9-83D3B2CDDC91}" type="datetimeFigureOut">
              <a:rPr lang="en-US" smtClean="0"/>
              <a:t>02-Dec-18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9300738-DC83-4997-9D31-8C62E2F2393A}" type="slidenum">
              <a:rPr lang="en-US" smtClean="0"/>
              <a:t>‹#›</a:t>
            </a:fld>
            <a:endParaRPr lang="en-US"/>
          </a:p>
        </p:txBody>
      </p:sp>
    </p:spTree>
    <p:extLst>
      <p:ext uri="{BB962C8B-B14F-4D97-AF65-F5344CB8AC3E}">
        <p14:creationId xmlns:p14="http://schemas.microsoft.com/office/powerpoint/2010/main" val="154815460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4362-3EB6-422F-A8DE-866F8EA9EC1E}"/>
              </a:ext>
            </a:extLst>
          </p:cNvPr>
          <p:cNvSpPr>
            <a:spLocks noGrp="1"/>
          </p:cNvSpPr>
          <p:nvPr>
            <p:ph type="ctrTitle"/>
          </p:nvPr>
        </p:nvSpPr>
        <p:spPr/>
        <p:txBody>
          <a:bodyPr/>
          <a:lstStyle/>
          <a:p>
            <a:r>
              <a:rPr lang="en-US" dirty="0"/>
              <a:t>Quest q: Simulating the queue of a typical hawker store</a:t>
            </a:r>
          </a:p>
        </p:txBody>
      </p:sp>
      <p:sp>
        <p:nvSpPr>
          <p:cNvPr id="3" name="Subtitle 2">
            <a:extLst>
              <a:ext uri="{FF2B5EF4-FFF2-40B4-BE49-F238E27FC236}">
                <a16:creationId xmlns:a16="http://schemas.microsoft.com/office/drawing/2014/main" id="{6A4D4835-9570-48E9-959F-8B6417C48F53}"/>
              </a:ext>
            </a:extLst>
          </p:cNvPr>
          <p:cNvSpPr>
            <a:spLocks noGrp="1"/>
          </p:cNvSpPr>
          <p:nvPr>
            <p:ph type="subTitle" idx="1"/>
          </p:nvPr>
        </p:nvSpPr>
        <p:spPr/>
        <p:txBody>
          <a:bodyPr/>
          <a:lstStyle/>
          <a:p>
            <a:r>
              <a:rPr lang="en-US" dirty="0"/>
              <a:t>Justinian </a:t>
            </a:r>
            <a:r>
              <a:rPr lang="en-US" dirty="0" err="1"/>
              <a:t>Seah</a:t>
            </a:r>
            <a:r>
              <a:rPr lang="en-US" dirty="0"/>
              <a:t> 1001573</a:t>
            </a:r>
          </a:p>
          <a:p>
            <a:r>
              <a:rPr lang="en-US" dirty="0"/>
              <a:t>Bharat Atul Desai 1002098</a:t>
            </a:r>
          </a:p>
        </p:txBody>
      </p:sp>
    </p:spTree>
    <p:extLst>
      <p:ext uri="{BB962C8B-B14F-4D97-AF65-F5344CB8AC3E}">
        <p14:creationId xmlns:p14="http://schemas.microsoft.com/office/powerpoint/2010/main" val="2309883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38401-2F00-4CFF-BF7F-55DF68DAB9CB}"/>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75A6E09F-F4D5-4D73-852A-389C508556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849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1605-E6E7-41E9-9B06-03CE78BAD8B0}"/>
              </a:ext>
            </a:extLst>
          </p:cNvPr>
          <p:cNvSpPr>
            <a:spLocks noGrp="1"/>
          </p:cNvSpPr>
          <p:nvPr>
            <p:ph type="title"/>
          </p:nvPr>
        </p:nvSpPr>
        <p:spPr/>
        <p:txBody>
          <a:bodyPr/>
          <a:lstStyle/>
          <a:p>
            <a:r>
              <a:rPr lang="en-US" dirty="0"/>
              <a:t>Data viz and analysis</a:t>
            </a:r>
          </a:p>
        </p:txBody>
      </p:sp>
      <p:sp>
        <p:nvSpPr>
          <p:cNvPr id="3" name="Content Placeholder 2">
            <a:extLst>
              <a:ext uri="{FF2B5EF4-FFF2-40B4-BE49-F238E27FC236}">
                <a16:creationId xmlns:a16="http://schemas.microsoft.com/office/drawing/2014/main" id="{77E3047F-316D-4A6B-AEC0-74625DE83D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68055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614B-8C95-4949-BB03-08F26C01AA37}"/>
              </a:ext>
            </a:extLst>
          </p:cNvPr>
          <p:cNvSpPr>
            <a:spLocks noGrp="1"/>
          </p:cNvSpPr>
          <p:nvPr>
            <p:ph type="title"/>
          </p:nvPr>
        </p:nvSpPr>
        <p:spPr/>
        <p:txBody>
          <a:bodyPr/>
          <a:lstStyle/>
          <a:p>
            <a:r>
              <a:rPr lang="en-US" dirty="0"/>
              <a:t>Parameter estimation</a:t>
            </a:r>
          </a:p>
        </p:txBody>
      </p:sp>
      <p:sp>
        <p:nvSpPr>
          <p:cNvPr id="3" name="Content Placeholder 2">
            <a:extLst>
              <a:ext uri="{FF2B5EF4-FFF2-40B4-BE49-F238E27FC236}">
                <a16:creationId xmlns:a16="http://schemas.microsoft.com/office/drawing/2014/main" id="{26D8EBCF-2098-4082-BB15-33C4BAAD75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9830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601F-2D1C-4610-87A0-B7E17827FCB9}"/>
              </a:ext>
            </a:extLst>
          </p:cNvPr>
          <p:cNvSpPr>
            <a:spLocks noGrp="1"/>
          </p:cNvSpPr>
          <p:nvPr>
            <p:ph type="title"/>
          </p:nvPr>
        </p:nvSpPr>
        <p:spPr/>
        <p:txBody>
          <a:bodyPr/>
          <a:lstStyle/>
          <a:p>
            <a:r>
              <a:rPr lang="en-US" dirty="0"/>
              <a:t>Decision rules</a:t>
            </a:r>
          </a:p>
        </p:txBody>
      </p:sp>
      <p:sp>
        <p:nvSpPr>
          <p:cNvPr id="3" name="Content Placeholder 2">
            <a:extLst>
              <a:ext uri="{FF2B5EF4-FFF2-40B4-BE49-F238E27FC236}">
                <a16:creationId xmlns:a16="http://schemas.microsoft.com/office/drawing/2014/main" id="{AA3DBEEB-1EE6-4F2A-99D0-84352E0AB327}"/>
              </a:ext>
            </a:extLst>
          </p:cNvPr>
          <p:cNvSpPr>
            <a:spLocks noGrp="1"/>
          </p:cNvSpPr>
          <p:nvPr>
            <p:ph idx="1"/>
          </p:nvPr>
        </p:nvSpPr>
        <p:spPr/>
        <p:txBody>
          <a:bodyPr/>
          <a:lstStyle/>
          <a:p>
            <a:r>
              <a:rPr lang="en-GB" dirty="0"/>
              <a:t>Customers who join queues always makes an order</a:t>
            </a:r>
          </a:p>
          <a:p>
            <a:r>
              <a:rPr lang="en-GB" dirty="0"/>
              <a:t>Batch arrivals of customers don’t need to be accounted for precisely.</a:t>
            </a:r>
          </a:p>
          <a:p>
            <a:r>
              <a:rPr lang="en-GB" dirty="0"/>
              <a:t>Service times by cashiers are </a:t>
            </a:r>
            <a:r>
              <a:rPr lang="en-GB" dirty="0" err="1"/>
              <a:t>modeled</a:t>
            </a:r>
            <a:r>
              <a:rPr lang="en-GB" dirty="0"/>
              <a:t> as fixed values although there is some variation in reality especially during non peak hours.</a:t>
            </a:r>
          </a:p>
          <a:p>
            <a:r>
              <a:rPr lang="en-GB" dirty="0" err="1"/>
              <a:t>Preperation</a:t>
            </a:r>
            <a:r>
              <a:rPr lang="en-GB" dirty="0"/>
              <a:t> time follows a non-changing distribution. (One type of item)</a:t>
            </a:r>
          </a:p>
          <a:p>
            <a:r>
              <a:rPr lang="en-GB" dirty="0"/>
              <a:t>Cooking operations remain unchanged despite modelling queue differently</a:t>
            </a:r>
          </a:p>
          <a:p>
            <a:endParaRPr lang="en-US" dirty="0"/>
          </a:p>
        </p:txBody>
      </p:sp>
    </p:spTree>
    <p:extLst>
      <p:ext uri="{BB962C8B-B14F-4D97-AF65-F5344CB8AC3E}">
        <p14:creationId xmlns:p14="http://schemas.microsoft.com/office/powerpoint/2010/main" val="225906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B888-8BC0-42FF-8DF8-3C3BA2983EFA}"/>
              </a:ext>
            </a:extLst>
          </p:cNvPr>
          <p:cNvSpPr>
            <a:spLocks noGrp="1"/>
          </p:cNvSpPr>
          <p:nvPr>
            <p:ph type="title"/>
          </p:nvPr>
        </p:nvSpPr>
        <p:spPr/>
        <p:txBody>
          <a:bodyPr/>
          <a:lstStyle/>
          <a:p>
            <a:r>
              <a:rPr lang="en-US" dirty="0"/>
              <a:t>Model Construction</a:t>
            </a:r>
          </a:p>
        </p:txBody>
      </p:sp>
      <p:sp>
        <p:nvSpPr>
          <p:cNvPr id="3" name="Content Placeholder 2">
            <a:extLst>
              <a:ext uri="{FF2B5EF4-FFF2-40B4-BE49-F238E27FC236}">
                <a16:creationId xmlns:a16="http://schemas.microsoft.com/office/drawing/2014/main" id="{15A48ED3-C89D-442F-972F-52B3FB273A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34363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EAEF-C2EC-44F2-A875-55B82295CCDC}"/>
              </a:ext>
            </a:extLst>
          </p:cNvPr>
          <p:cNvSpPr>
            <a:spLocks noGrp="1"/>
          </p:cNvSpPr>
          <p:nvPr>
            <p:ph type="title"/>
          </p:nvPr>
        </p:nvSpPr>
        <p:spPr/>
        <p:txBody>
          <a:bodyPr/>
          <a:lstStyle/>
          <a:p>
            <a:r>
              <a:rPr lang="en-US" dirty="0"/>
              <a:t>Model Viz/ animation</a:t>
            </a:r>
          </a:p>
        </p:txBody>
      </p:sp>
      <p:sp>
        <p:nvSpPr>
          <p:cNvPr id="3" name="Content Placeholder 2">
            <a:extLst>
              <a:ext uri="{FF2B5EF4-FFF2-40B4-BE49-F238E27FC236}">
                <a16:creationId xmlns:a16="http://schemas.microsoft.com/office/drawing/2014/main" id="{012951A0-1281-4B2D-B998-37F88EE75D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288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80E8-0D94-4CE3-85D1-23AC94073945}"/>
              </a:ext>
            </a:extLst>
          </p:cNvPr>
          <p:cNvSpPr>
            <a:spLocks noGrp="1"/>
          </p:cNvSpPr>
          <p:nvPr>
            <p:ph type="title"/>
          </p:nvPr>
        </p:nvSpPr>
        <p:spPr/>
        <p:txBody>
          <a:bodyPr/>
          <a:lstStyle/>
          <a:p>
            <a:r>
              <a:rPr lang="en-US" dirty="0"/>
              <a:t>Experimental design</a:t>
            </a:r>
          </a:p>
        </p:txBody>
      </p:sp>
      <p:sp>
        <p:nvSpPr>
          <p:cNvPr id="3" name="Content Placeholder 2">
            <a:extLst>
              <a:ext uri="{FF2B5EF4-FFF2-40B4-BE49-F238E27FC236}">
                <a16:creationId xmlns:a16="http://schemas.microsoft.com/office/drawing/2014/main" id="{64B9A27A-BC68-4273-ACFD-2B4265F530D5}"/>
              </a:ext>
            </a:extLst>
          </p:cNvPr>
          <p:cNvSpPr>
            <a:spLocks noGrp="1"/>
          </p:cNvSpPr>
          <p:nvPr>
            <p:ph idx="1"/>
          </p:nvPr>
        </p:nvSpPr>
        <p:spPr/>
        <p:txBody>
          <a:bodyPr/>
          <a:lstStyle/>
          <a:p>
            <a:r>
              <a:rPr lang="en-US" dirty="0"/>
              <a:t>Key Questions</a:t>
            </a:r>
          </a:p>
          <a:p>
            <a:r>
              <a:rPr lang="en-US" dirty="0"/>
              <a:t>Sensitivity Analysis</a:t>
            </a:r>
          </a:p>
          <a:p>
            <a:r>
              <a:rPr lang="en-US" dirty="0"/>
              <a:t>Simulation Run Structure</a:t>
            </a:r>
          </a:p>
          <a:p>
            <a:r>
              <a:rPr lang="en-US" dirty="0"/>
              <a:t>Simulation Run Duration</a:t>
            </a:r>
          </a:p>
        </p:txBody>
      </p:sp>
    </p:spTree>
    <p:extLst>
      <p:ext uri="{BB962C8B-B14F-4D97-AF65-F5344CB8AC3E}">
        <p14:creationId xmlns:p14="http://schemas.microsoft.com/office/powerpoint/2010/main" val="26788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6C9D-85BC-4893-816D-BFA71B3F6EB6}"/>
              </a:ext>
            </a:extLst>
          </p:cNvPr>
          <p:cNvSpPr>
            <a:spLocks noGrp="1"/>
          </p:cNvSpPr>
          <p:nvPr>
            <p:ph type="title"/>
          </p:nvPr>
        </p:nvSpPr>
        <p:spPr/>
        <p:txBody>
          <a:bodyPr/>
          <a:lstStyle/>
          <a:p>
            <a:r>
              <a:rPr lang="en-US" dirty="0"/>
              <a:t>Experimental runs</a:t>
            </a:r>
          </a:p>
        </p:txBody>
      </p:sp>
      <p:sp>
        <p:nvSpPr>
          <p:cNvPr id="3" name="Content Placeholder 2">
            <a:extLst>
              <a:ext uri="{FF2B5EF4-FFF2-40B4-BE49-F238E27FC236}">
                <a16:creationId xmlns:a16="http://schemas.microsoft.com/office/drawing/2014/main" id="{46FF651D-9468-45DB-B24D-665DF3F6B6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0006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BD5F-BD81-4B4A-BD44-F29038225F7B}"/>
              </a:ext>
            </a:extLst>
          </p:cNvPr>
          <p:cNvSpPr>
            <a:spLocks noGrp="1"/>
          </p:cNvSpPr>
          <p:nvPr>
            <p:ph type="title"/>
          </p:nvPr>
        </p:nvSpPr>
        <p:spPr/>
        <p:txBody>
          <a:bodyPr/>
          <a:lstStyle/>
          <a:p>
            <a:r>
              <a:rPr lang="en-US" dirty="0"/>
              <a:t>Interpretation of results</a:t>
            </a:r>
          </a:p>
        </p:txBody>
      </p:sp>
      <p:sp>
        <p:nvSpPr>
          <p:cNvPr id="3" name="Content Placeholder 2">
            <a:extLst>
              <a:ext uri="{FF2B5EF4-FFF2-40B4-BE49-F238E27FC236}">
                <a16:creationId xmlns:a16="http://schemas.microsoft.com/office/drawing/2014/main" id="{986742E6-246E-447E-86C1-B669D9FEBD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273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2E92-8A6C-44C0-B899-EF0820EB9790}"/>
              </a:ext>
            </a:extLst>
          </p:cNvPr>
          <p:cNvSpPr>
            <a:spLocks noGrp="1"/>
          </p:cNvSpPr>
          <p:nvPr>
            <p:ph type="ctrTitle"/>
          </p:nvPr>
        </p:nvSpPr>
        <p:spPr/>
        <p:txBody>
          <a:bodyPr/>
          <a:lstStyle/>
          <a:p>
            <a:r>
              <a:rPr lang="en-US" dirty="0"/>
              <a:t>conclusion</a:t>
            </a:r>
          </a:p>
        </p:txBody>
      </p:sp>
    </p:spTree>
    <p:extLst>
      <p:ext uri="{BB962C8B-B14F-4D97-AF65-F5344CB8AC3E}">
        <p14:creationId xmlns:p14="http://schemas.microsoft.com/office/powerpoint/2010/main" val="416968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D5F7-25FC-4125-A444-378404880C7B}"/>
              </a:ext>
            </a:extLst>
          </p:cNvPr>
          <p:cNvSpPr>
            <a:spLocks noGrp="1"/>
          </p:cNvSpPr>
          <p:nvPr>
            <p:ph type="title"/>
          </p:nvPr>
        </p:nvSpPr>
        <p:spPr/>
        <p:txBody>
          <a:bodyPr/>
          <a:lstStyle/>
          <a:p>
            <a:r>
              <a:rPr lang="en-US" dirty="0"/>
              <a:t>Project motivation</a:t>
            </a:r>
          </a:p>
        </p:txBody>
      </p:sp>
      <p:sp>
        <p:nvSpPr>
          <p:cNvPr id="3" name="Content Placeholder 2">
            <a:extLst>
              <a:ext uri="{FF2B5EF4-FFF2-40B4-BE49-F238E27FC236}">
                <a16:creationId xmlns:a16="http://schemas.microsoft.com/office/drawing/2014/main" id="{24BEFD1D-4D0C-4FF4-8097-8494BE750ED1}"/>
              </a:ext>
            </a:extLst>
          </p:cNvPr>
          <p:cNvSpPr>
            <a:spLocks noGrp="1"/>
          </p:cNvSpPr>
          <p:nvPr>
            <p:ph idx="1"/>
          </p:nvPr>
        </p:nvSpPr>
        <p:spPr>
          <a:xfrm>
            <a:off x="2231136" y="2638044"/>
            <a:ext cx="7729728" cy="4003388"/>
          </a:xfrm>
        </p:spPr>
        <p:txBody>
          <a:bodyPr/>
          <a:lstStyle/>
          <a:p>
            <a:r>
              <a:rPr lang="en-GB" dirty="0"/>
              <a:t>Queues are a common phenomenon that arise due the fact that resources are limited, and time is required in order to provide some sort of service to make a good available.</a:t>
            </a:r>
          </a:p>
          <a:p>
            <a:r>
              <a:rPr lang="en-GB" dirty="0"/>
              <a:t> When service time becomes too large, customers that are paying to obtain that good or service become dissatisfied as opportunity cost for utilizing that time in better ways becomes increasingly larger.</a:t>
            </a:r>
          </a:p>
          <a:p>
            <a:r>
              <a:rPr lang="en-GB" dirty="0"/>
              <a:t>Traditionally queues in food courts and hawker centres have followed a FCFC M/M/1 queueing system. Recently, F&amp;B Outlets such as Mac </a:t>
            </a:r>
            <a:r>
              <a:rPr lang="en-GB" dirty="0" err="1"/>
              <a:t>Donalds</a:t>
            </a:r>
            <a:r>
              <a:rPr lang="en-GB" dirty="0"/>
              <a:t> have switched to alternative systems such as a split queue system.</a:t>
            </a:r>
          </a:p>
          <a:p>
            <a:r>
              <a:rPr lang="en-GB" dirty="0"/>
              <a:t>Through this project we hope to find out if this alternative queuing system is indeed effective in reducing wait times</a:t>
            </a:r>
          </a:p>
          <a:p>
            <a:endParaRPr lang="en-US" dirty="0"/>
          </a:p>
        </p:txBody>
      </p:sp>
    </p:spTree>
    <p:extLst>
      <p:ext uri="{BB962C8B-B14F-4D97-AF65-F5344CB8AC3E}">
        <p14:creationId xmlns:p14="http://schemas.microsoft.com/office/powerpoint/2010/main" val="1490050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ADF2-6653-4D40-85A4-532BDDDE95B3}"/>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40D883E7-B5DB-4F36-A00C-C782388801CD}"/>
              </a:ext>
            </a:extLst>
          </p:cNvPr>
          <p:cNvSpPr>
            <a:spLocks noGrp="1"/>
          </p:cNvSpPr>
          <p:nvPr>
            <p:ph idx="1"/>
          </p:nvPr>
        </p:nvSpPr>
        <p:spPr/>
        <p:txBody>
          <a:bodyPr>
            <a:normAutofit/>
          </a:bodyPr>
          <a:lstStyle/>
          <a:p>
            <a:r>
              <a:rPr lang="en-GB" dirty="0"/>
              <a:t>In this project, we aim to model and simulate the queueing systems of one of the food stalls in the SUTD canteen during peak periods. </a:t>
            </a:r>
          </a:p>
          <a:p>
            <a:r>
              <a:rPr lang="en-GB" dirty="0"/>
              <a:t>After analysing the distributions of customer arrivals, departures, and service times, we aim to propose an alternative queueing model for the stall. </a:t>
            </a:r>
          </a:p>
          <a:p>
            <a:r>
              <a:rPr lang="en-GB" dirty="0"/>
              <a:t>By simulating the original customer arrival rate with the new model, we will determine if the alternative queueing model results in a greater </a:t>
            </a:r>
            <a:r>
              <a:rPr lang="en-GB" dirty="0" err="1"/>
              <a:t>throuput</a:t>
            </a:r>
            <a:r>
              <a:rPr lang="en-GB" dirty="0"/>
              <a:t> rate.</a:t>
            </a:r>
            <a:endParaRPr lang="en-US" dirty="0"/>
          </a:p>
        </p:txBody>
      </p:sp>
    </p:spTree>
    <p:extLst>
      <p:ext uri="{BB962C8B-B14F-4D97-AF65-F5344CB8AC3E}">
        <p14:creationId xmlns:p14="http://schemas.microsoft.com/office/powerpoint/2010/main" val="641008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94CDB-F8B7-4C4A-B73F-94F9C83840D0}"/>
              </a:ext>
            </a:extLst>
          </p:cNvPr>
          <p:cNvSpPr>
            <a:spLocks noGrp="1"/>
          </p:cNvSpPr>
          <p:nvPr>
            <p:ph type="title"/>
          </p:nvPr>
        </p:nvSpPr>
        <p:spPr/>
        <p:txBody>
          <a:bodyPr/>
          <a:lstStyle/>
          <a:p>
            <a:r>
              <a:rPr lang="en-US" dirty="0"/>
              <a:t>Project Management</a:t>
            </a:r>
          </a:p>
        </p:txBody>
      </p:sp>
      <p:sp>
        <p:nvSpPr>
          <p:cNvPr id="3" name="Content Placeholder 2">
            <a:extLst>
              <a:ext uri="{FF2B5EF4-FFF2-40B4-BE49-F238E27FC236}">
                <a16:creationId xmlns:a16="http://schemas.microsoft.com/office/drawing/2014/main" id="{015E632F-27A5-4CA9-BC0D-E4EB5EDF38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950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8D38-EDC3-4C81-A7C7-102A087B9FC5}"/>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6E557DB3-1EFA-401A-BB44-31E2965C1BB5}"/>
              </a:ext>
            </a:extLst>
          </p:cNvPr>
          <p:cNvSpPr>
            <a:spLocks noGrp="1"/>
          </p:cNvSpPr>
          <p:nvPr>
            <p:ph idx="1"/>
          </p:nvPr>
        </p:nvSpPr>
        <p:spPr/>
        <p:txBody>
          <a:bodyPr/>
          <a:lstStyle/>
          <a:p>
            <a:r>
              <a:rPr lang="en-GB" dirty="0"/>
              <a:t>Customer who joins the queue will definitely make an order</a:t>
            </a:r>
          </a:p>
          <a:p>
            <a:r>
              <a:rPr lang="en-GB" dirty="0"/>
              <a:t>Lead time is equivalent to waiting time.</a:t>
            </a:r>
          </a:p>
          <a:p>
            <a:r>
              <a:rPr lang="en-GB" dirty="0"/>
              <a:t>Each item sold by the stall follows the same service time distribution</a:t>
            </a:r>
          </a:p>
          <a:p>
            <a:r>
              <a:rPr lang="en-GB" dirty="0"/>
              <a:t>Cooking operations remain unchanged despite of alternative queueing models</a:t>
            </a:r>
          </a:p>
          <a:p>
            <a:endParaRPr lang="en-US" dirty="0"/>
          </a:p>
        </p:txBody>
      </p:sp>
    </p:spTree>
    <p:extLst>
      <p:ext uri="{BB962C8B-B14F-4D97-AF65-F5344CB8AC3E}">
        <p14:creationId xmlns:p14="http://schemas.microsoft.com/office/powerpoint/2010/main" val="378374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1B06-5291-4398-9CDA-933C5713275D}"/>
              </a:ext>
            </a:extLst>
          </p:cNvPr>
          <p:cNvSpPr>
            <a:spLocks noGrp="1"/>
          </p:cNvSpPr>
          <p:nvPr>
            <p:ph type="title"/>
          </p:nvPr>
        </p:nvSpPr>
        <p:spPr/>
        <p:txBody>
          <a:bodyPr/>
          <a:lstStyle/>
          <a:p>
            <a:r>
              <a:rPr lang="en-US" dirty="0"/>
              <a:t>Performance measurement</a:t>
            </a:r>
          </a:p>
        </p:txBody>
      </p:sp>
      <p:sp>
        <p:nvSpPr>
          <p:cNvPr id="3" name="Content Placeholder 2">
            <a:extLst>
              <a:ext uri="{FF2B5EF4-FFF2-40B4-BE49-F238E27FC236}">
                <a16:creationId xmlns:a16="http://schemas.microsoft.com/office/drawing/2014/main" id="{6D2EE1F5-E989-4F8E-9791-193A8E941579}"/>
              </a:ext>
            </a:extLst>
          </p:cNvPr>
          <p:cNvSpPr>
            <a:spLocks noGrp="1"/>
          </p:cNvSpPr>
          <p:nvPr>
            <p:ph idx="1"/>
          </p:nvPr>
        </p:nvSpPr>
        <p:spPr/>
        <p:txBody>
          <a:bodyPr/>
          <a:lstStyle/>
          <a:p>
            <a:r>
              <a:rPr lang="en-GB" dirty="0"/>
              <a:t>µ</a:t>
            </a:r>
            <a:r>
              <a:rPr lang="en-GB" dirty="0" err="1"/>
              <a:t>i</a:t>
            </a:r>
            <a:r>
              <a:rPr lang="en-GB" dirty="0"/>
              <a:t> = Expected average wait time in queue for </a:t>
            </a:r>
            <a:r>
              <a:rPr lang="en-GB" dirty="0" err="1"/>
              <a:t>for</a:t>
            </a:r>
            <a:r>
              <a:rPr lang="en-GB" dirty="0"/>
              <a:t> one customer is system </a:t>
            </a:r>
            <a:r>
              <a:rPr lang="en-GB" dirty="0" err="1"/>
              <a:t>i</a:t>
            </a:r>
            <a:r>
              <a:rPr lang="en-GB" dirty="0"/>
              <a:t>, where </a:t>
            </a:r>
            <a:r>
              <a:rPr lang="en-GB" dirty="0" err="1"/>
              <a:t>i</a:t>
            </a:r>
            <a:r>
              <a:rPr lang="en-GB" dirty="0"/>
              <a:t> ∈ (1, 2).</a:t>
            </a:r>
          </a:p>
          <a:p>
            <a:endParaRPr lang="en-GB" dirty="0"/>
          </a:p>
          <a:p>
            <a:pPr marL="0" indent="0">
              <a:buNone/>
            </a:pPr>
            <a:endParaRPr lang="en-US" dirty="0"/>
          </a:p>
        </p:txBody>
      </p:sp>
    </p:spTree>
    <p:extLst>
      <p:ext uri="{BB962C8B-B14F-4D97-AF65-F5344CB8AC3E}">
        <p14:creationId xmlns:p14="http://schemas.microsoft.com/office/powerpoint/2010/main" val="178485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E81A-2242-40B2-82E5-61379B793B71}"/>
              </a:ext>
            </a:extLst>
          </p:cNvPr>
          <p:cNvSpPr>
            <a:spLocks noGrp="1"/>
          </p:cNvSpPr>
          <p:nvPr>
            <p:ph type="title"/>
          </p:nvPr>
        </p:nvSpPr>
        <p:spPr/>
        <p:txBody>
          <a:bodyPr/>
          <a:lstStyle/>
          <a:p>
            <a:r>
              <a:rPr lang="en-US" dirty="0"/>
              <a:t>Simulation Design</a:t>
            </a:r>
          </a:p>
        </p:txBody>
      </p:sp>
      <p:sp>
        <p:nvSpPr>
          <p:cNvPr id="3" name="Content Placeholder 2">
            <a:extLst>
              <a:ext uri="{FF2B5EF4-FFF2-40B4-BE49-F238E27FC236}">
                <a16:creationId xmlns:a16="http://schemas.microsoft.com/office/drawing/2014/main" id="{1EF41460-F219-4642-8C5A-AFC7FE0F1224}"/>
              </a:ext>
            </a:extLst>
          </p:cNvPr>
          <p:cNvSpPr>
            <a:spLocks noGrp="1"/>
          </p:cNvSpPr>
          <p:nvPr>
            <p:ph idx="1"/>
          </p:nvPr>
        </p:nvSpPr>
        <p:spPr/>
        <p:txBody>
          <a:bodyPr/>
          <a:lstStyle/>
          <a:p>
            <a:r>
              <a:rPr lang="en-US" dirty="0"/>
              <a:t>Customer state machine diagram</a:t>
            </a:r>
          </a:p>
        </p:txBody>
      </p:sp>
    </p:spTree>
    <p:extLst>
      <p:ext uri="{BB962C8B-B14F-4D97-AF65-F5344CB8AC3E}">
        <p14:creationId xmlns:p14="http://schemas.microsoft.com/office/powerpoint/2010/main" val="400161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E81A-2242-40B2-82E5-61379B793B71}"/>
              </a:ext>
            </a:extLst>
          </p:cNvPr>
          <p:cNvSpPr>
            <a:spLocks noGrp="1"/>
          </p:cNvSpPr>
          <p:nvPr>
            <p:ph type="title"/>
          </p:nvPr>
        </p:nvSpPr>
        <p:spPr/>
        <p:txBody>
          <a:bodyPr/>
          <a:lstStyle/>
          <a:p>
            <a:r>
              <a:rPr lang="en-US" dirty="0"/>
              <a:t>Simulation Design</a:t>
            </a:r>
          </a:p>
        </p:txBody>
      </p:sp>
      <p:sp>
        <p:nvSpPr>
          <p:cNvPr id="3" name="Content Placeholder 2">
            <a:extLst>
              <a:ext uri="{FF2B5EF4-FFF2-40B4-BE49-F238E27FC236}">
                <a16:creationId xmlns:a16="http://schemas.microsoft.com/office/drawing/2014/main" id="{1EF41460-F219-4642-8C5A-AFC7FE0F1224}"/>
              </a:ext>
            </a:extLst>
          </p:cNvPr>
          <p:cNvSpPr>
            <a:spLocks noGrp="1"/>
          </p:cNvSpPr>
          <p:nvPr>
            <p:ph idx="1"/>
          </p:nvPr>
        </p:nvSpPr>
        <p:spPr/>
        <p:txBody>
          <a:bodyPr/>
          <a:lstStyle/>
          <a:p>
            <a:r>
              <a:rPr lang="en-US" dirty="0"/>
              <a:t>Shop state machine diagram</a:t>
            </a:r>
          </a:p>
        </p:txBody>
      </p:sp>
    </p:spTree>
    <p:extLst>
      <p:ext uri="{BB962C8B-B14F-4D97-AF65-F5344CB8AC3E}">
        <p14:creationId xmlns:p14="http://schemas.microsoft.com/office/powerpoint/2010/main" val="3099778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E81A-2242-40B2-82E5-61379B793B71}"/>
              </a:ext>
            </a:extLst>
          </p:cNvPr>
          <p:cNvSpPr>
            <a:spLocks noGrp="1"/>
          </p:cNvSpPr>
          <p:nvPr>
            <p:ph type="title"/>
          </p:nvPr>
        </p:nvSpPr>
        <p:spPr/>
        <p:txBody>
          <a:bodyPr/>
          <a:lstStyle/>
          <a:p>
            <a:r>
              <a:rPr lang="en-US" dirty="0"/>
              <a:t>Simulation Design</a:t>
            </a:r>
          </a:p>
        </p:txBody>
      </p:sp>
      <p:sp>
        <p:nvSpPr>
          <p:cNvPr id="3" name="Content Placeholder 2">
            <a:extLst>
              <a:ext uri="{FF2B5EF4-FFF2-40B4-BE49-F238E27FC236}">
                <a16:creationId xmlns:a16="http://schemas.microsoft.com/office/drawing/2014/main" id="{1EF41460-F219-4642-8C5A-AFC7FE0F1224}"/>
              </a:ext>
            </a:extLst>
          </p:cNvPr>
          <p:cNvSpPr>
            <a:spLocks noGrp="1"/>
          </p:cNvSpPr>
          <p:nvPr>
            <p:ph idx="1"/>
          </p:nvPr>
        </p:nvSpPr>
        <p:spPr/>
        <p:txBody>
          <a:bodyPr/>
          <a:lstStyle/>
          <a:p>
            <a:r>
              <a:rPr lang="en-US" dirty="0"/>
              <a:t>Code Flow Diagram</a:t>
            </a:r>
          </a:p>
        </p:txBody>
      </p:sp>
    </p:spTree>
    <p:extLst>
      <p:ext uri="{BB962C8B-B14F-4D97-AF65-F5344CB8AC3E}">
        <p14:creationId xmlns:p14="http://schemas.microsoft.com/office/powerpoint/2010/main" val="14721451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27</TotalTime>
  <Words>413</Words>
  <Application>Microsoft Office PowerPoint</Application>
  <PresentationFormat>Widescreen</PresentationFormat>
  <Paragraphs>45</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Parcel</vt:lpstr>
      <vt:lpstr>Quest q: Simulating the queue of a typical hawker store</vt:lpstr>
      <vt:lpstr>Project motivation</vt:lpstr>
      <vt:lpstr>Project description</vt:lpstr>
      <vt:lpstr>Project Management</vt:lpstr>
      <vt:lpstr>assumptions</vt:lpstr>
      <vt:lpstr>Performance measurement</vt:lpstr>
      <vt:lpstr>Simulation Design</vt:lpstr>
      <vt:lpstr>Simulation Design</vt:lpstr>
      <vt:lpstr>Simulation Design</vt:lpstr>
      <vt:lpstr>Data collection</vt:lpstr>
      <vt:lpstr>Data viz and analysis</vt:lpstr>
      <vt:lpstr>Parameter estimation</vt:lpstr>
      <vt:lpstr>Decision rules</vt:lpstr>
      <vt:lpstr>Model Construction</vt:lpstr>
      <vt:lpstr>Model Viz/ animation</vt:lpstr>
      <vt:lpstr>Experimental design</vt:lpstr>
      <vt:lpstr>Experimental runs</vt:lpstr>
      <vt:lpstr>Interpretation of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 q:</dc:title>
  <dc:creator>Student - Bharat Atul Desai</dc:creator>
  <cp:lastModifiedBy>Student - Bharat Atul Desai</cp:lastModifiedBy>
  <cp:revision>3</cp:revision>
  <dcterms:created xsi:type="dcterms:W3CDTF">2018-12-02T14:17:08Z</dcterms:created>
  <dcterms:modified xsi:type="dcterms:W3CDTF">2018-12-02T14:44:31Z</dcterms:modified>
</cp:coreProperties>
</file>