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B4AAF-E5CB-A242-B6AD-8811F104ADBF}" v="77" dt="2024-01-30T05:37:28.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72"/>
    <p:restoredTop sz="96327"/>
  </p:normalViewPr>
  <p:slideViewPr>
    <p:cSldViewPr snapToGrid="0">
      <p:cViewPr>
        <p:scale>
          <a:sx n="110" d="100"/>
          <a:sy n="110" d="100"/>
        </p:scale>
        <p:origin x="41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Irving (PSP)" userId="2d08c4c9-6742-49e8-8078-c245a2e308f8" providerId="ADAL" clId="{083B4AAF-E5CB-A242-B6AD-8811F104ADBF}"/>
    <pc:docChg chg="custSel addSld modSld">
      <pc:chgData name="Justin Irving (PSP)" userId="2d08c4c9-6742-49e8-8078-c245a2e308f8" providerId="ADAL" clId="{083B4AAF-E5CB-A242-B6AD-8811F104ADBF}" dt="2024-01-30T05:37:28.642" v="2685" actId="20577"/>
      <pc:docMkLst>
        <pc:docMk/>
      </pc:docMkLst>
      <pc:sldChg chg="addSp delSp modSp mod">
        <pc:chgData name="Justin Irving (PSP)" userId="2d08c4c9-6742-49e8-8078-c245a2e308f8" providerId="ADAL" clId="{083B4AAF-E5CB-A242-B6AD-8811F104ADBF}" dt="2024-01-30T05:37:28.642" v="2685" actId="20577"/>
        <pc:sldMkLst>
          <pc:docMk/>
          <pc:sldMk cId="851166892" sldId="257"/>
        </pc:sldMkLst>
        <pc:graphicFrameChg chg="mod">
          <ac:chgData name="Justin Irving (PSP)" userId="2d08c4c9-6742-49e8-8078-c245a2e308f8" providerId="ADAL" clId="{083B4AAF-E5CB-A242-B6AD-8811F104ADBF}" dt="2024-01-30T05:37:28.642" v="2685" actId="20577"/>
          <ac:graphicFrameMkLst>
            <pc:docMk/>
            <pc:sldMk cId="851166892" sldId="257"/>
            <ac:graphicFrameMk id="4" creationId="{6AE38DEA-E6AA-FC17-66C9-74C19005FE9A}"/>
          </ac:graphicFrameMkLst>
        </pc:graphicFrameChg>
        <pc:picChg chg="add del mod">
          <ac:chgData name="Justin Irving (PSP)" userId="2d08c4c9-6742-49e8-8078-c245a2e308f8" providerId="ADAL" clId="{083B4AAF-E5CB-A242-B6AD-8811F104ADBF}" dt="2024-01-29T09:18:25.988" v="1088" actId="21"/>
          <ac:picMkLst>
            <pc:docMk/>
            <pc:sldMk cId="851166892" sldId="257"/>
            <ac:picMk id="6" creationId="{10ADB78E-13AF-9EEE-0A8A-FC5FDFB0C9F3}"/>
          </ac:picMkLst>
        </pc:picChg>
      </pc:sldChg>
      <pc:sldChg chg="modSp mod">
        <pc:chgData name="Justin Irving (PSP)" userId="2d08c4c9-6742-49e8-8078-c245a2e308f8" providerId="ADAL" clId="{083B4AAF-E5CB-A242-B6AD-8811F104ADBF}" dt="2024-01-29T20:47:54.390" v="1981" actId="20577"/>
        <pc:sldMkLst>
          <pc:docMk/>
          <pc:sldMk cId="90660654" sldId="260"/>
        </pc:sldMkLst>
        <pc:spChg chg="mod">
          <ac:chgData name="Justin Irving (PSP)" userId="2d08c4c9-6742-49e8-8078-c245a2e308f8" providerId="ADAL" clId="{083B4AAF-E5CB-A242-B6AD-8811F104ADBF}" dt="2024-01-29T20:47:54.390" v="1981" actId="20577"/>
          <ac:spMkLst>
            <pc:docMk/>
            <pc:sldMk cId="90660654" sldId="260"/>
            <ac:spMk id="3" creationId="{67838ECD-BE96-D67F-1791-1BF04859CA5E}"/>
          </ac:spMkLst>
        </pc:spChg>
      </pc:sldChg>
      <pc:sldChg chg="addSp delSp modSp new mod">
        <pc:chgData name="Justin Irving (PSP)" userId="2d08c4c9-6742-49e8-8078-c245a2e308f8" providerId="ADAL" clId="{083B4AAF-E5CB-A242-B6AD-8811F104ADBF}" dt="2024-01-29T17:44:11.572" v="1712" actId="20577"/>
        <pc:sldMkLst>
          <pc:docMk/>
          <pc:sldMk cId="724008047" sldId="261"/>
        </pc:sldMkLst>
        <pc:spChg chg="mod">
          <ac:chgData name="Justin Irving (PSP)" userId="2d08c4c9-6742-49e8-8078-c245a2e308f8" providerId="ADAL" clId="{083B4AAF-E5CB-A242-B6AD-8811F104ADBF}" dt="2024-01-29T17:44:11.572" v="1712" actId="20577"/>
          <ac:spMkLst>
            <pc:docMk/>
            <pc:sldMk cId="724008047" sldId="261"/>
            <ac:spMk id="2" creationId="{989837B2-C99B-9B6F-DFF2-A581470543C3}"/>
          </ac:spMkLst>
        </pc:spChg>
        <pc:spChg chg="add del mod">
          <ac:chgData name="Justin Irving (PSP)" userId="2d08c4c9-6742-49e8-8078-c245a2e308f8" providerId="ADAL" clId="{083B4AAF-E5CB-A242-B6AD-8811F104ADBF}" dt="2024-01-29T16:36:51.740" v="1711" actId="114"/>
          <ac:spMkLst>
            <pc:docMk/>
            <pc:sldMk cId="724008047" sldId="261"/>
            <ac:spMk id="3" creationId="{CE2FEA32-576D-DACB-C7C1-97B4734E03D8}"/>
          </ac:spMkLst>
        </pc:spChg>
        <pc:spChg chg="add del">
          <ac:chgData name="Justin Irving (PSP)" userId="2d08c4c9-6742-49e8-8078-c245a2e308f8" providerId="ADAL" clId="{083B4AAF-E5CB-A242-B6AD-8811F104ADBF}" dt="2024-01-29T08:34:49.844" v="34" actId="478"/>
          <ac:spMkLst>
            <pc:docMk/>
            <pc:sldMk cId="724008047" sldId="261"/>
            <ac:spMk id="4" creationId="{EA4CBF05-0E1E-38F4-BC01-EAEEFCBBCA2B}"/>
          </ac:spMkLst>
        </pc:spChg>
        <pc:picChg chg="add mod">
          <ac:chgData name="Justin Irving (PSP)" userId="2d08c4c9-6742-49e8-8078-c245a2e308f8" providerId="ADAL" clId="{083B4AAF-E5CB-A242-B6AD-8811F104ADBF}" dt="2024-01-29T08:36:19.228" v="36" actId="931"/>
          <ac:picMkLst>
            <pc:docMk/>
            <pc:sldMk cId="724008047" sldId="261"/>
            <ac:picMk id="6" creationId="{93922238-C115-1244-5EB4-4B19522CFE50}"/>
          </ac:picMkLst>
        </pc:picChg>
        <pc:picChg chg="add del mod">
          <ac:chgData name="Justin Irving (PSP)" userId="2d08c4c9-6742-49e8-8078-c245a2e308f8" providerId="ADAL" clId="{083B4AAF-E5CB-A242-B6AD-8811F104ADBF}" dt="2024-01-29T08:36:59.369" v="45" actId="478"/>
          <ac:picMkLst>
            <pc:docMk/>
            <pc:sldMk cId="724008047" sldId="261"/>
            <ac:picMk id="8" creationId="{E70A0D64-2FB2-9429-B2E2-BBD8DEFAE84C}"/>
          </ac:picMkLst>
        </pc:picChg>
        <pc:picChg chg="add del mod">
          <ac:chgData name="Justin Irving (PSP)" userId="2d08c4c9-6742-49e8-8078-c245a2e308f8" providerId="ADAL" clId="{083B4AAF-E5CB-A242-B6AD-8811F104ADBF}" dt="2024-01-29T08:39:11.949" v="116" actId="478"/>
          <ac:picMkLst>
            <pc:docMk/>
            <pc:sldMk cId="724008047" sldId="261"/>
            <ac:picMk id="10" creationId="{B4DCDA52-2B8F-8B9B-D794-C857A34FAFE3}"/>
          </ac:picMkLst>
        </pc:picChg>
        <pc:picChg chg="add mod">
          <ac:chgData name="Justin Irving (PSP)" userId="2d08c4c9-6742-49e8-8078-c245a2e308f8" providerId="ADAL" clId="{083B4AAF-E5CB-A242-B6AD-8811F104ADBF}" dt="2024-01-29T16:36:37.183" v="1708" actId="14100"/>
          <ac:picMkLst>
            <pc:docMk/>
            <pc:sldMk cId="724008047" sldId="261"/>
            <ac:picMk id="12" creationId="{02DBE351-D95B-0679-AE31-53D3641F1627}"/>
          </ac:picMkLst>
        </pc:picChg>
        <pc:cxnChg chg="add del mod">
          <ac:chgData name="Justin Irving (PSP)" userId="2d08c4c9-6742-49e8-8078-c245a2e308f8" providerId="ADAL" clId="{083B4AAF-E5CB-A242-B6AD-8811F104ADBF}" dt="2024-01-29T16:36:28.562" v="1706" actId="478"/>
          <ac:cxnSpMkLst>
            <pc:docMk/>
            <pc:sldMk cId="724008047" sldId="261"/>
            <ac:cxnSpMk id="14" creationId="{F054F1A9-AB6C-6287-9738-926299A7D8DF}"/>
          </ac:cxnSpMkLst>
        </pc:cxnChg>
        <pc:cxnChg chg="add del mod">
          <ac:chgData name="Justin Irving (PSP)" userId="2d08c4c9-6742-49e8-8078-c245a2e308f8" providerId="ADAL" clId="{083B4AAF-E5CB-A242-B6AD-8811F104ADBF}" dt="2024-01-29T16:36:29.300" v="1707" actId="478"/>
          <ac:cxnSpMkLst>
            <pc:docMk/>
            <pc:sldMk cId="724008047" sldId="261"/>
            <ac:cxnSpMk id="15" creationId="{F92F7B01-EEE9-91DD-0969-6D282CCDD21C}"/>
          </ac:cxnSpMkLst>
        </pc:cxnChg>
        <pc:cxnChg chg="add del mod">
          <ac:chgData name="Justin Irving (PSP)" userId="2d08c4c9-6742-49e8-8078-c245a2e308f8" providerId="ADAL" clId="{083B4AAF-E5CB-A242-B6AD-8811F104ADBF}" dt="2024-01-29T16:36:27.841" v="1705" actId="478"/>
          <ac:cxnSpMkLst>
            <pc:docMk/>
            <pc:sldMk cId="724008047" sldId="261"/>
            <ac:cxnSpMk id="17" creationId="{309FA8FE-FB4C-7F12-67EA-56F4453B6C20}"/>
          </ac:cxnSpMkLst>
        </pc:cxnChg>
      </pc:sldChg>
      <pc:sldChg chg="addSp delSp modSp add mod">
        <pc:chgData name="Justin Irving (PSP)" userId="2d08c4c9-6742-49e8-8078-c245a2e308f8" providerId="ADAL" clId="{083B4AAF-E5CB-A242-B6AD-8811F104ADBF}" dt="2024-01-29T20:23:08.657" v="1767" actId="20577"/>
        <pc:sldMkLst>
          <pc:docMk/>
          <pc:sldMk cId="1748748722" sldId="262"/>
        </pc:sldMkLst>
        <pc:spChg chg="mod">
          <ac:chgData name="Justin Irving (PSP)" userId="2d08c4c9-6742-49e8-8078-c245a2e308f8" providerId="ADAL" clId="{083B4AAF-E5CB-A242-B6AD-8811F104ADBF}" dt="2024-01-29T20:23:08.657" v="1767" actId="20577"/>
          <ac:spMkLst>
            <pc:docMk/>
            <pc:sldMk cId="1748748722" sldId="262"/>
            <ac:spMk id="2" creationId="{4AE44B7F-B56E-8445-F5F6-DEB0D75149B3}"/>
          </ac:spMkLst>
        </pc:spChg>
        <pc:spChg chg="mod">
          <ac:chgData name="Justin Irving (PSP)" userId="2d08c4c9-6742-49e8-8078-c245a2e308f8" providerId="ADAL" clId="{083B4AAF-E5CB-A242-B6AD-8811F104ADBF}" dt="2024-01-29T17:44:53.863" v="1755" actId="27636"/>
          <ac:spMkLst>
            <pc:docMk/>
            <pc:sldMk cId="1748748722" sldId="262"/>
            <ac:spMk id="3" creationId="{E3A512F3-10D5-DA9D-8103-3D51BAD87FBB}"/>
          </ac:spMkLst>
        </pc:spChg>
        <pc:picChg chg="add mod">
          <ac:chgData name="Justin Irving (PSP)" userId="2d08c4c9-6742-49e8-8078-c245a2e308f8" providerId="ADAL" clId="{083B4AAF-E5CB-A242-B6AD-8811F104ADBF}" dt="2024-01-29T17:44:38.421" v="1720" actId="14100"/>
          <ac:picMkLst>
            <pc:docMk/>
            <pc:sldMk cId="1748748722" sldId="262"/>
            <ac:picMk id="5" creationId="{E2F1D4F4-6139-F29E-1C99-35FABC481344}"/>
          </ac:picMkLst>
        </pc:picChg>
        <pc:picChg chg="add del mod">
          <ac:chgData name="Justin Irving (PSP)" userId="2d08c4c9-6742-49e8-8078-c245a2e308f8" providerId="ADAL" clId="{083B4AAF-E5CB-A242-B6AD-8811F104ADBF}" dt="2024-01-29T09:18:14.399" v="1084" actId="478"/>
          <ac:picMkLst>
            <pc:docMk/>
            <pc:sldMk cId="1748748722" sldId="262"/>
            <ac:picMk id="7" creationId="{861FADE7-8D23-1997-FECB-050D9B8BF8F2}"/>
          </ac:picMkLst>
        </pc:picChg>
        <pc:picChg chg="add mod">
          <ac:chgData name="Justin Irving (PSP)" userId="2d08c4c9-6742-49e8-8078-c245a2e308f8" providerId="ADAL" clId="{083B4AAF-E5CB-A242-B6AD-8811F104ADBF}" dt="2024-01-29T17:44:33.097" v="1718" actId="14100"/>
          <ac:picMkLst>
            <pc:docMk/>
            <pc:sldMk cId="1748748722" sldId="262"/>
            <ac:picMk id="8" creationId="{28FC8D4E-2E55-1CD2-45BD-4EB2AC6642B2}"/>
          </ac:picMkLst>
        </pc:picChg>
        <pc:picChg chg="del">
          <ac:chgData name="Justin Irving (PSP)" userId="2d08c4c9-6742-49e8-8078-c245a2e308f8" providerId="ADAL" clId="{083B4AAF-E5CB-A242-B6AD-8811F104ADBF}" dt="2024-01-29T09:14:08.576" v="535" actId="478"/>
          <ac:picMkLst>
            <pc:docMk/>
            <pc:sldMk cId="1748748722" sldId="262"/>
            <ac:picMk id="12" creationId="{455CC59B-ADCF-CEFF-A7BF-8FE38CA89A23}"/>
          </ac:picMkLst>
        </pc:picChg>
        <pc:cxnChg chg="add mod">
          <ac:chgData name="Justin Irving (PSP)" userId="2d08c4c9-6742-49e8-8078-c245a2e308f8" providerId="ADAL" clId="{083B4AAF-E5CB-A242-B6AD-8811F104ADBF}" dt="2024-01-29T17:44:58.051" v="1756" actId="14100"/>
          <ac:cxnSpMkLst>
            <pc:docMk/>
            <pc:sldMk cId="1748748722" sldId="262"/>
            <ac:cxnSpMk id="10" creationId="{B93D5481-FE3F-50E1-45FE-7E2CBC470E28}"/>
          </ac:cxnSpMkLst>
        </pc:cxnChg>
        <pc:cxnChg chg="add mod">
          <ac:chgData name="Justin Irving (PSP)" userId="2d08c4c9-6742-49e8-8078-c245a2e308f8" providerId="ADAL" clId="{083B4AAF-E5CB-A242-B6AD-8811F104ADBF}" dt="2024-01-29T17:45:00.053" v="1757" actId="14100"/>
          <ac:cxnSpMkLst>
            <pc:docMk/>
            <pc:sldMk cId="1748748722" sldId="262"/>
            <ac:cxnSpMk id="11" creationId="{09505E47-38A4-2AAB-D57B-BD35DDD30500}"/>
          </ac:cxnSpMkLst>
        </pc:cxnChg>
        <pc:cxnChg chg="del">
          <ac:chgData name="Justin Irving (PSP)" userId="2d08c4c9-6742-49e8-8078-c245a2e308f8" providerId="ADAL" clId="{083B4AAF-E5CB-A242-B6AD-8811F104ADBF}" dt="2024-01-29T09:14:07.544" v="534" actId="478"/>
          <ac:cxnSpMkLst>
            <pc:docMk/>
            <pc:sldMk cId="1748748722" sldId="262"/>
            <ac:cxnSpMk id="14" creationId="{5484B8D7-D72A-C575-1029-0A56D5892E39}"/>
          </ac:cxnSpMkLst>
        </pc:cxnChg>
        <pc:cxnChg chg="del">
          <ac:chgData name="Justin Irving (PSP)" userId="2d08c4c9-6742-49e8-8078-c245a2e308f8" providerId="ADAL" clId="{083B4AAF-E5CB-A242-B6AD-8811F104ADBF}" dt="2024-01-29T09:14:07.544" v="534" actId="478"/>
          <ac:cxnSpMkLst>
            <pc:docMk/>
            <pc:sldMk cId="1748748722" sldId="262"/>
            <ac:cxnSpMk id="15" creationId="{A1D7099B-1C00-DC27-7398-09EA2055FE3F}"/>
          </ac:cxnSpMkLst>
        </pc:cxnChg>
        <pc:cxnChg chg="del">
          <ac:chgData name="Justin Irving (PSP)" userId="2d08c4c9-6742-49e8-8078-c245a2e308f8" providerId="ADAL" clId="{083B4AAF-E5CB-A242-B6AD-8811F104ADBF}" dt="2024-01-29T09:14:07.544" v="534" actId="478"/>
          <ac:cxnSpMkLst>
            <pc:docMk/>
            <pc:sldMk cId="1748748722" sldId="262"/>
            <ac:cxnSpMk id="17" creationId="{D39ECD81-BA5A-4716-DF40-D36A461281DC}"/>
          </ac:cxnSpMkLst>
        </pc:cxnChg>
      </pc:sldChg>
      <pc:sldChg chg="modSp add mod">
        <pc:chgData name="Justin Irving (PSP)" userId="2d08c4c9-6742-49e8-8078-c245a2e308f8" providerId="ADAL" clId="{083B4AAF-E5CB-A242-B6AD-8811F104ADBF}" dt="2024-01-29T20:23:14.705" v="1779" actId="20577"/>
        <pc:sldMkLst>
          <pc:docMk/>
          <pc:sldMk cId="363192555" sldId="263"/>
        </pc:sldMkLst>
        <pc:spChg chg="mod">
          <ac:chgData name="Justin Irving (PSP)" userId="2d08c4c9-6742-49e8-8078-c245a2e308f8" providerId="ADAL" clId="{083B4AAF-E5CB-A242-B6AD-8811F104ADBF}" dt="2024-01-29T20:23:14.705" v="1779" actId="20577"/>
          <ac:spMkLst>
            <pc:docMk/>
            <pc:sldMk cId="363192555" sldId="263"/>
            <ac:spMk id="2" creationId="{D50EC21A-8CEA-F63E-579E-670085AF4EEE}"/>
          </ac:spMkLst>
        </pc:spChg>
      </pc:sldChg>
      <pc:sldChg chg="modSp new mod">
        <pc:chgData name="Justin Irving (PSP)" userId="2d08c4c9-6742-49e8-8078-c245a2e308f8" providerId="ADAL" clId="{083B4AAF-E5CB-A242-B6AD-8811F104ADBF}" dt="2024-01-29T21:20:20.266" v="2624" actId="20577"/>
        <pc:sldMkLst>
          <pc:docMk/>
          <pc:sldMk cId="3434193458" sldId="264"/>
        </pc:sldMkLst>
        <pc:spChg chg="mod">
          <ac:chgData name="Justin Irving (PSP)" userId="2d08c4c9-6742-49e8-8078-c245a2e308f8" providerId="ADAL" clId="{083B4AAF-E5CB-A242-B6AD-8811F104ADBF}" dt="2024-01-29T21:17:30.941" v="2014" actId="20577"/>
          <ac:spMkLst>
            <pc:docMk/>
            <pc:sldMk cId="3434193458" sldId="264"/>
            <ac:spMk id="2" creationId="{A6D37FBA-21C5-0364-5084-103BDCF64D3C}"/>
          </ac:spMkLst>
        </pc:spChg>
        <pc:spChg chg="mod">
          <ac:chgData name="Justin Irving (PSP)" userId="2d08c4c9-6742-49e8-8078-c245a2e308f8" providerId="ADAL" clId="{083B4AAF-E5CB-A242-B6AD-8811F104ADBF}" dt="2024-01-29T21:20:20.266" v="2624" actId="20577"/>
          <ac:spMkLst>
            <pc:docMk/>
            <pc:sldMk cId="3434193458" sldId="264"/>
            <ac:spMk id="3" creationId="{816D1FDC-0EFE-B29F-8312-1E81AF87EE7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56835A-AD44-484F-94BE-0782CB213222}"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8A9DC962-38A6-7F42-9B3A-761D0DF63D8C}">
      <dgm:prSet phldrT="[Text]"/>
      <dgm:spPr/>
      <dgm:t>
        <a:bodyPr/>
        <a:lstStyle/>
        <a:p>
          <a:r>
            <a:rPr lang="en-US" dirty="0"/>
            <a:t>SFFD</a:t>
          </a:r>
        </a:p>
      </dgm:t>
    </dgm:pt>
    <dgm:pt modelId="{47ACAB47-9694-CC44-ABA1-6B009067114C}" type="parTrans" cxnId="{3C61FD49-C452-7C4B-83C3-A7FD33598E0B}">
      <dgm:prSet/>
      <dgm:spPr/>
      <dgm:t>
        <a:bodyPr/>
        <a:lstStyle/>
        <a:p>
          <a:endParaRPr lang="en-US"/>
        </a:p>
      </dgm:t>
    </dgm:pt>
    <dgm:pt modelId="{B32487DA-6E9E-2546-ACFF-1FE2603A687D}" type="sibTrans" cxnId="{3C61FD49-C452-7C4B-83C3-A7FD33598E0B}">
      <dgm:prSet/>
      <dgm:spPr/>
      <dgm:t>
        <a:bodyPr/>
        <a:lstStyle/>
        <a:p>
          <a:endParaRPr lang="en-US"/>
        </a:p>
      </dgm:t>
    </dgm:pt>
    <dgm:pt modelId="{60E27C5B-2878-734C-81BC-9656E1DE0221}">
      <dgm:prSet phldrT="[Text]"/>
      <dgm:spPr/>
      <dgm:t>
        <a:bodyPr/>
        <a:lstStyle/>
        <a:p>
          <a:endParaRPr lang="en-US" dirty="0"/>
        </a:p>
      </dgm:t>
    </dgm:pt>
    <dgm:pt modelId="{FA4A17C3-7937-BD41-B943-61D9BFE370D9}" type="parTrans" cxnId="{17A5B7C7-AE76-1D45-BBA9-EECB9527BD0C}">
      <dgm:prSet/>
      <dgm:spPr/>
      <dgm:t>
        <a:bodyPr/>
        <a:lstStyle/>
        <a:p>
          <a:endParaRPr lang="en-US"/>
        </a:p>
      </dgm:t>
    </dgm:pt>
    <dgm:pt modelId="{58BD8192-CE08-F84B-B617-C27565030DD2}" type="sibTrans" cxnId="{17A5B7C7-AE76-1D45-BBA9-EECB9527BD0C}">
      <dgm:prSet/>
      <dgm:spPr/>
      <dgm:t>
        <a:bodyPr/>
        <a:lstStyle/>
        <a:p>
          <a:endParaRPr lang="en-US"/>
        </a:p>
      </dgm:t>
    </dgm:pt>
    <dgm:pt modelId="{683EB23B-C734-B54D-B9B1-CBBDF93C96EE}">
      <dgm:prSet phldrT="[Text]"/>
      <dgm:spPr/>
      <dgm:t>
        <a:bodyPr/>
        <a:lstStyle/>
        <a:p>
          <a:r>
            <a:rPr lang="en-US" dirty="0"/>
            <a:t>Standardize primary situation in fire incident data</a:t>
          </a:r>
        </a:p>
      </dgm:t>
    </dgm:pt>
    <dgm:pt modelId="{00197D41-5CAE-B44E-8AD1-1C3CD1557690}" type="parTrans" cxnId="{EC7E124B-AD8D-184A-A33B-3D312D348460}">
      <dgm:prSet/>
      <dgm:spPr/>
      <dgm:t>
        <a:bodyPr/>
        <a:lstStyle/>
        <a:p>
          <a:endParaRPr lang="en-US"/>
        </a:p>
      </dgm:t>
    </dgm:pt>
    <dgm:pt modelId="{29CF0F62-E945-E244-9DC1-FA2609E20878}" type="sibTrans" cxnId="{EC7E124B-AD8D-184A-A33B-3D312D348460}">
      <dgm:prSet/>
      <dgm:spPr/>
      <dgm:t>
        <a:bodyPr/>
        <a:lstStyle/>
        <a:p>
          <a:endParaRPr lang="en-US"/>
        </a:p>
      </dgm:t>
    </dgm:pt>
    <dgm:pt modelId="{709D130C-A4F4-E340-B18B-B54204F5186F}">
      <dgm:prSet phldrT="[Text]"/>
      <dgm:spPr/>
      <dgm:t>
        <a:bodyPr/>
        <a:lstStyle/>
        <a:p>
          <a:r>
            <a:rPr lang="en-US" dirty="0"/>
            <a:t>DBI</a:t>
          </a:r>
        </a:p>
      </dgm:t>
    </dgm:pt>
    <dgm:pt modelId="{83181DAB-52A1-D440-844C-EBEAC9ABE3A3}" type="parTrans" cxnId="{564B97D0-D906-0549-A1BE-68A5328DC609}">
      <dgm:prSet/>
      <dgm:spPr/>
      <dgm:t>
        <a:bodyPr/>
        <a:lstStyle/>
        <a:p>
          <a:endParaRPr lang="en-US"/>
        </a:p>
      </dgm:t>
    </dgm:pt>
    <dgm:pt modelId="{3B1F6461-3D17-0E40-ADBA-A77279BAC17B}" type="sibTrans" cxnId="{564B97D0-D906-0549-A1BE-68A5328DC609}">
      <dgm:prSet/>
      <dgm:spPr/>
      <dgm:t>
        <a:bodyPr/>
        <a:lstStyle/>
        <a:p>
          <a:endParaRPr lang="en-US"/>
        </a:p>
      </dgm:t>
    </dgm:pt>
    <dgm:pt modelId="{1F3FFE17-AFE9-FA49-98A2-E8921D0D10C4}">
      <dgm:prSet phldrT="[Text]"/>
      <dgm:spPr/>
      <dgm:t>
        <a:bodyPr/>
        <a:lstStyle/>
        <a:p>
          <a:r>
            <a:rPr lang="en-US" dirty="0"/>
            <a:t>Provide addition select boxes for complain types on complaint form (appears to be mainly text).</a:t>
          </a:r>
        </a:p>
      </dgm:t>
    </dgm:pt>
    <dgm:pt modelId="{2AA7D1AF-7392-1A45-92B0-2C5CB2E0C852}" type="parTrans" cxnId="{A5FD498C-F2A9-824B-975B-E26EC5FBE359}">
      <dgm:prSet/>
      <dgm:spPr/>
      <dgm:t>
        <a:bodyPr/>
        <a:lstStyle/>
        <a:p>
          <a:endParaRPr lang="en-US"/>
        </a:p>
      </dgm:t>
    </dgm:pt>
    <dgm:pt modelId="{6733B1E6-1340-3D41-9852-C233CFFF8DE4}" type="sibTrans" cxnId="{A5FD498C-F2A9-824B-975B-E26EC5FBE359}">
      <dgm:prSet/>
      <dgm:spPr/>
      <dgm:t>
        <a:bodyPr/>
        <a:lstStyle/>
        <a:p>
          <a:endParaRPr lang="en-US"/>
        </a:p>
      </dgm:t>
    </dgm:pt>
    <dgm:pt modelId="{77B5FDC3-0724-CB48-B899-8D500C6DB1C6}">
      <dgm:prSet phldrT="[Text]"/>
      <dgm:spPr/>
      <dgm:t>
        <a:bodyPr/>
        <a:lstStyle/>
        <a:p>
          <a:r>
            <a:rPr lang="en-US" dirty="0"/>
            <a:t>Use NLP to pull out keywords from text fields.</a:t>
          </a:r>
        </a:p>
      </dgm:t>
    </dgm:pt>
    <dgm:pt modelId="{C726FDE6-034D-524A-8E60-8D7EBA110EE7}" type="parTrans" cxnId="{F9186A17-76F7-0C47-A49B-35F52CFD2F4B}">
      <dgm:prSet/>
      <dgm:spPr/>
      <dgm:t>
        <a:bodyPr/>
        <a:lstStyle/>
        <a:p>
          <a:endParaRPr lang="en-US"/>
        </a:p>
      </dgm:t>
    </dgm:pt>
    <dgm:pt modelId="{64A7D1FF-50B9-C94E-A8E5-331BBB8A3A27}" type="sibTrans" cxnId="{F9186A17-76F7-0C47-A49B-35F52CFD2F4B}">
      <dgm:prSet/>
      <dgm:spPr/>
      <dgm:t>
        <a:bodyPr/>
        <a:lstStyle/>
        <a:p>
          <a:endParaRPr lang="en-US"/>
        </a:p>
      </dgm:t>
    </dgm:pt>
    <dgm:pt modelId="{74552853-3AF2-9642-975E-8F9D08C4211B}">
      <dgm:prSet phldrT="[Text]"/>
      <dgm:spPr/>
      <dgm:t>
        <a:bodyPr/>
        <a:lstStyle/>
        <a:p>
          <a:r>
            <a:rPr lang="en-US" dirty="0"/>
            <a:t>Communicate active fire-related complaints. associated with R-2 to SFFD for prioritization.</a:t>
          </a:r>
        </a:p>
      </dgm:t>
    </dgm:pt>
    <dgm:pt modelId="{3FC76AC1-B91C-1C40-A05D-4439B8C8BA5F}" type="parTrans" cxnId="{CF371C21-5616-314B-8755-AA38B0D15DD4}">
      <dgm:prSet/>
      <dgm:spPr/>
      <dgm:t>
        <a:bodyPr/>
        <a:lstStyle/>
        <a:p>
          <a:endParaRPr lang="en-US"/>
        </a:p>
      </dgm:t>
    </dgm:pt>
    <dgm:pt modelId="{A120EA48-F532-0C4F-AF79-B69C2FB0C6FF}" type="sibTrans" cxnId="{CF371C21-5616-314B-8755-AA38B0D15DD4}">
      <dgm:prSet/>
      <dgm:spPr/>
      <dgm:t>
        <a:bodyPr/>
        <a:lstStyle/>
        <a:p>
          <a:endParaRPr lang="en-US"/>
        </a:p>
      </dgm:t>
    </dgm:pt>
    <dgm:pt modelId="{739C8B35-9393-0749-90E2-4194818EC2BD}">
      <dgm:prSet phldrT="[Text]"/>
      <dgm:spPr/>
      <dgm:t>
        <a:bodyPr/>
        <a:lstStyle/>
        <a:p>
          <a:r>
            <a:rPr lang="en-US" dirty="0"/>
            <a:t>Perform additional NLP on violations text to enrich data on violation concern.</a:t>
          </a:r>
        </a:p>
      </dgm:t>
    </dgm:pt>
    <dgm:pt modelId="{6077947E-6A7D-E246-8ABE-5D6648A7DA14}" type="parTrans" cxnId="{FFCC953C-C54B-734D-98DC-ACCA482D2938}">
      <dgm:prSet/>
      <dgm:spPr/>
      <dgm:t>
        <a:bodyPr/>
        <a:lstStyle/>
        <a:p>
          <a:endParaRPr lang="en-US"/>
        </a:p>
      </dgm:t>
    </dgm:pt>
    <dgm:pt modelId="{8F3B617D-4E93-8E43-8F12-2CC9643B8A58}" type="sibTrans" cxnId="{FFCC953C-C54B-734D-98DC-ACCA482D2938}">
      <dgm:prSet/>
      <dgm:spPr/>
      <dgm:t>
        <a:bodyPr/>
        <a:lstStyle/>
        <a:p>
          <a:endParaRPr lang="en-US"/>
        </a:p>
      </dgm:t>
    </dgm:pt>
    <dgm:pt modelId="{E5FC695A-37AE-0A4B-8E59-175569728BE7}">
      <dgm:prSet phldrT="[Text]"/>
      <dgm:spPr/>
      <dgm:t>
        <a:bodyPr/>
        <a:lstStyle/>
        <a:p>
          <a:r>
            <a:rPr lang="en-US" dirty="0"/>
            <a:t>Standardize </a:t>
          </a:r>
          <a:r>
            <a:rPr lang="en-US" dirty="0" err="1"/>
            <a:t>action_taken_primary</a:t>
          </a:r>
          <a:r>
            <a:rPr lang="en-US" dirty="0"/>
            <a:t> field in fire incident data</a:t>
          </a:r>
        </a:p>
      </dgm:t>
    </dgm:pt>
    <dgm:pt modelId="{C9937362-4E93-DC4C-873D-F6F297B94041}" type="parTrans" cxnId="{FCDBA13C-DE0F-3F4B-AB34-8A1D4EC86ED5}">
      <dgm:prSet/>
      <dgm:spPr/>
    </dgm:pt>
    <dgm:pt modelId="{1A0F695E-BE33-BE4C-895C-7A66FE2FA509}" type="sibTrans" cxnId="{FCDBA13C-DE0F-3F4B-AB34-8A1D4EC86ED5}">
      <dgm:prSet/>
      <dgm:spPr/>
    </dgm:pt>
    <dgm:pt modelId="{5021E1F0-64DD-3E4D-8A05-D4DA50011405}" type="pres">
      <dgm:prSet presAssocID="{8056835A-AD44-484F-94BE-0782CB213222}" presName="Name0" presStyleCnt="0">
        <dgm:presLayoutVars>
          <dgm:dir/>
          <dgm:animLvl val="lvl"/>
          <dgm:resizeHandles val="exact"/>
        </dgm:presLayoutVars>
      </dgm:prSet>
      <dgm:spPr/>
    </dgm:pt>
    <dgm:pt modelId="{307C383D-C8E3-C146-95C1-72BE222F9A3A}" type="pres">
      <dgm:prSet presAssocID="{8A9DC962-38A6-7F42-9B3A-761D0DF63D8C}" presName="composite" presStyleCnt="0"/>
      <dgm:spPr/>
    </dgm:pt>
    <dgm:pt modelId="{8B2FBF57-0099-A04D-B858-FF561AC8C3FA}" type="pres">
      <dgm:prSet presAssocID="{8A9DC962-38A6-7F42-9B3A-761D0DF63D8C}" presName="parTx" presStyleLbl="alignNode1" presStyleIdx="0" presStyleCnt="2">
        <dgm:presLayoutVars>
          <dgm:chMax val="0"/>
          <dgm:chPref val="0"/>
          <dgm:bulletEnabled val="1"/>
        </dgm:presLayoutVars>
      </dgm:prSet>
      <dgm:spPr/>
    </dgm:pt>
    <dgm:pt modelId="{AC194BF3-6CE8-E34D-8A4C-23B2631BF14A}" type="pres">
      <dgm:prSet presAssocID="{8A9DC962-38A6-7F42-9B3A-761D0DF63D8C}" presName="desTx" presStyleLbl="alignAccFollowNode1" presStyleIdx="0" presStyleCnt="2">
        <dgm:presLayoutVars>
          <dgm:bulletEnabled val="1"/>
        </dgm:presLayoutVars>
      </dgm:prSet>
      <dgm:spPr/>
    </dgm:pt>
    <dgm:pt modelId="{36409AA0-36A2-6042-BCEB-F69E9E008D3B}" type="pres">
      <dgm:prSet presAssocID="{B32487DA-6E9E-2546-ACFF-1FE2603A687D}" presName="space" presStyleCnt="0"/>
      <dgm:spPr/>
    </dgm:pt>
    <dgm:pt modelId="{C53FBA21-1E3C-9043-AAB3-BF851F936F02}" type="pres">
      <dgm:prSet presAssocID="{709D130C-A4F4-E340-B18B-B54204F5186F}" presName="composite" presStyleCnt="0"/>
      <dgm:spPr/>
    </dgm:pt>
    <dgm:pt modelId="{9318A5C0-4AD3-4A42-A602-4EC3E400BFDE}" type="pres">
      <dgm:prSet presAssocID="{709D130C-A4F4-E340-B18B-B54204F5186F}" presName="parTx" presStyleLbl="alignNode1" presStyleIdx="1" presStyleCnt="2">
        <dgm:presLayoutVars>
          <dgm:chMax val="0"/>
          <dgm:chPref val="0"/>
          <dgm:bulletEnabled val="1"/>
        </dgm:presLayoutVars>
      </dgm:prSet>
      <dgm:spPr/>
    </dgm:pt>
    <dgm:pt modelId="{8F826C78-B259-DF41-BB93-88158EA1366C}" type="pres">
      <dgm:prSet presAssocID="{709D130C-A4F4-E340-B18B-B54204F5186F}" presName="desTx" presStyleLbl="alignAccFollowNode1" presStyleIdx="1" presStyleCnt="2">
        <dgm:presLayoutVars>
          <dgm:bulletEnabled val="1"/>
        </dgm:presLayoutVars>
      </dgm:prSet>
      <dgm:spPr/>
    </dgm:pt>
  </dgm:ptLst>
  <dgm:cxnLst>
    <dgm:cxn modelId="{2B42F50A-D3BD-C24F-A708-B51682941F73}" type="presOf" srcId="{1F3FFE17-AFE9-FA49-98A2-E8921D0D10C4}" destId="{8F826C78-B259-DF41-BB93-88158EA1366C}" srcOrd="0" destOrd="0" presId="urn:microsoft.com/office/officeart/2005/8/layout/hList1"/>
    <dgm:cxn modelId="{D195AC14-D60E-5C4A-9B3F-C3FF4BC181EC}" type="presOf" srcId="{60E27C5B-2878-734C-81BC-9656E1DE0221}" destId="{AC194BF3-6CE8-E34D-8A4C-23B2631BF14A}" srcOrd="0" destOrd="0" presId="urn:microsoft.com/office/officeart/2005/8/layout/hList1"/>
    <dgm:cxn modelId="{F9186A17-76F7-0C47-A49B-35F52CFD2F4B}" srcId="{709D130C-A4F4-E340-B18B-B54204F5186F}" destId="{77B5FDC3-0724-CB48-B899-8D500C6DB1C6}" srcOrd="1" destOrd="0" parTransId="{C726FDE6-034D-524A-8E60-8D7EBA110EE7}" sibTransId="{64A7D1FF-50B9-C94E-A8E5-331BBB8A3A27}"/>
    <dgm:cxn modelId="{2A8B6E20-D8AC-B049-92EB-85EDF173CF70}" type="presOf" srcId="{739C8B35-9393-0749-90E2-4194818EC2BD}" destId="{8F826C78-B259-DF41-BB93-88158EA1366C}" srcOrd="0" destOrd="3" presId="urn:microsoft.com/office/officeart/2005/8/layout/hList1"/>
    <dgm:cxn modelId="{CF371C21-5616-314B-8755-AA38B0D15DD4}" srcId="{709D130C-A4F4-E340-B18B-B54204F5186F}" destId="{74552853-3AF2-9642-975E-8F9D08C4211B}" srcOrd="2" destOrd="0" parTransId="{3FC76AC1-B91C-1C40-A05D-4439B8C8BA5F}" sibTransId="{A120EA48-F532-0C4F-AF79-B69C2FB0C6FF}"/>
    <dgm:cxn modelId="{FFCC953C-C54B-734D-98DC-ACCA482D2938}" srcId="{709D130C-A4F4-E340-B18B-B54204F5186F}" destId="{739C8B35-9393-0749-90E2-4194818EC2BD}" srcOrd="3" destOrd="0" parTransId="{6077947E-6A7D-E246-8ABE-5D6648A7DA14}" sibTransId="{8F3B617D-4E93-8E43-8F12-2CC9643B8A58}"/>
    <dgm:cxn modelId="{FCDBA13C-DE0F-3F4B-AB34-8A1D4EC86ED5}" srcId="{8A9DC962-38A6-7F42-9B3A-761D0DF63D8C}" destId="{E5FC695A-37AE-0A4B-8E59-175569728BE7}" srcOrd="2" destOrd="0" parTransId="{C9937362-4E93-DC4C-873D-F6F297B94041}" sibTransId="{1A0F695E-BE33-BE4C-895C-7A66FE2FA509}"/>
    <dgm:cxn modelId="{3C61FD49-C452-7C4B-83C3-A7FD33598E0B}" srcId="{8056835A-AD44-484F-94BE-0782CB213222}" destId="{8A9DC962-38A6-7F42-9B3A-761D0DF63D8C}" srcOrd="0" destOrd="0" parTransId="{47ACAB47-9694-CC44-ABA1-6B009067114C}" sibTransId="{B32487DA-6E9E-2546-ACFF-1FE2603A687D}"/>
    <dgm:cxn modelId="{EC7E124B-AD8D-184A-A33B-3D312D348460}" srcId="{8A9DC962-38A6-7F42-9B3A-761D0DF63D8C}" destId="{683EB23B-C734-B54D-B9B1-CBBDF93C96EE}" srcOrd="1" destOrd="0" parTransId="{00197D41-5CAE-B44E-8AD1-1C3CD1557690}" sibTransId="{29CF0F62-E945-E244-9DC1-FA2609E20878}"/>
    <dgm:cxn modelId="{FA73DD4E-2971-CD4D-B916-ED46894E2AAB}" type="presOf" srcId="{683EB23B-C734-B54D-B9B1-CBBDF93C96EE}" destId="{AC194BF3-6CE8-E34D-8A4C-23B2631BF14A}" srcOrd="0" destOrd="1" presId="urn:microsoft.com/office/officeart/2005/8/layout/hList1"/>
    <dgm:cxn modelId="{24940C6E-4800-5442-B026-478E5D4543ED}" type="presOf" srcId="{8056835A-AD44-484F-94BE-0782CB213222}" destId="{5021E1F0-64DD-3E4D-8A05-D4DA50011405}" srcOrd="0" destOrd="0" presId="urn:microsoft.com/office/officeart/2005/8/layout/hList1"/>
    <dgm:cxn modelId="{A5FD498C-F2A9-824B-975B-E26EC5FBE359}" srcId="{709D130C-A4F4-E340-B18B-B54204F5186F}" destId="{1F3FFE17-AFE9-FA49-98A2-E8921D0D10C4}" srcOrd="0" destOrd="0" parTransId="{2AA7D1AF-7392-1A45-92B0-2C5CB2E0C852}" sibTransId="{6733B1E6-1340-3D41-9852-C233CFFF8DE4}"/>
    <dgm:cxn modelId="{1C24348F-894D-224B-A844-07CBE1BAF448}" type="presOf" srcId="{709D130C-A4F4-E340-B18B-B54204F5186F}" destId="{9318A5C0-4AD3-4A42-A602-4EC3E400BFDE}" srcOrd="0" destOrd="0" presId="urn:microsoft.com/office/officeart/2005/8/layout/hList1"/>
    <dgm:cxn modelId="{00D372C6-A31A-5A45-887E-E213429F2F15}" type="presOf" srcId="{77B5FDC3-0724-CB48-B899-8D500C6DB1C6}" destId="{8F826C78-B259-DF41-BB93-88158EA1366C}" srcOrd="0" destOrd="1" presId="urn:microsoft.com/office/officeart/2005/8/layout/hList1"/>
    <dgm:cxn modelId="{17A5B7C7-AE76-1D45-BBA9-EECB9527BD0C}" srcId="{8A9DC962-38A6-7F42-9B3A-761D0DF63D8C}" destId="{60E27C5B-2878-734C-81BC-9656E1DE0221}" srcOrd="0" destOrd="0" parTransId="{FA4A17C3-7937-BD41-B943-61D9BFE370D9}" sibTransId="{58BD8192-CE08-F84B-B617-C27565030DD2}"/>
    <dgm:cxn modelId="{564B97D0-D906-0549-A1BE-68A5328DC609}" srcId="{8056835A-AD44-484F-94BE-0782CB213222}" destId="{709D130C-A4F4-E340-B18B-B54204F5186F}" srcOrd="1" destOrd="0" parTransId="{83181DAB-52A1-D440-844C-EBEAC9ABE3A3}" sibTransId="{3B1F6461-3D17-0E40-ADBA-A77279BAC17B}"/>
    <dgm:cxn modelId="{5415F2D1-CE7A-4149-ABC8-E0617339D8EF}" type="presOf" srcId="{E5FC695A-37AE-0A4B-8E59-175569728BE7}" destId="{AC194BF3-6CE8-E34D-8A4C-23B2631BF14A}" srcOrd="0" destOrd="2" presId="urn:microsoft.com/office/officeart/2005/8/layout/hList1"/>
    <dgm:cxn modelId="{247D73E1-0B4D-094F-A47E-A9B62B9CF568}" type="presOf" srcId="{74552853-3AF2-9642-975E-8F9D08C4211B}" destId="{8F826C78-B259-DF41-BB93-88158EA1366C}" srcOrd="0" destOrd="2" presId="urn:microsoft.com/office/officeart/2005/8/layout/hList1"/>
    <dgm:cxn modelId="{ED2A82F0-D284-434C-B58C-AEA4603D1B5E}" type="presOf" srcId="{8A9DC962-38A6-7F42-9B3A-761D0DF63D8C}" destId="{8B2FBF57-0099-A04D-B858-FF561AC8C3FA}" srcOrd="0" destOrd="0" presId="urn:microsoft.com/office/officeart/2005/8/layout/hList1"/>
    <dgm:cxn modelId="{C00E12EC-96DD-DD4E-A60E-1A1C9E131732}" type="presParOf" srcId="{5021E1F0-64DD-3E4D-8A05-D4DA50011405}" destId="{307C383D-C8E3-C146-95C1-72BE222F9A3A}" srcOrd="0" destOrd="0" presId="urn:microsoft.com/office/officeart/2005/8/layout/hList1"/>
    <dgm:cxn modelId="{3F688334-F48A-874B-BDC8-0BA3F51D7DE0}" type="presParOf" srcId="{307C383D-C8E3-C146-95C1-72BE222F9A3A}" destId="{8B2FBF57-0099-A04D-B858-FF561AC8C3FA}" srcOrd="0" destOrd="0" presId="urn:microsoft.com/office/officeart/2005/8/layout/hList1"/>
    <dgm:cxn modelId="{5C537356-7908-0D45-BDD8-54304346871A}" type="presParOf" srcId="{307C383D-C8E3-C146-95C1-72BE222F9A3A}" destId="{AC194BF3-6CE8-E34D-8A4C-23B2631BF14A}" srcOrd="1" destOrd="0" presId="urn:microsoft.com/office/officeart/2005/8/layout/hList1"/>
    <dgm:cxn modelId="{4C812869-E04B-7946-9BBD-2B98AF63FAB1}" type="presParOf" srcId="{5021E1F0-64DD-3E4D-8A05-D4DA50011405}" destId="{36409AA0-36A2-6042-BCEB-F69E9E008D3B}" srcOrd="1" destOrd="0" presId="urn:microsoft.com/office/officeart/2005/8/layout/hList1"/>
    <dgm:cxn modelId="{07077148-9393-924E-BDC9-C17DCCB9E195}" type="presParOf" srcId="{5021E1F0-64DD-3E4D-8A05-D4DA50011405}" destId="{C53FBA21-1E3C-9043-AAB3-BF851F936F02}" srcOrd="2" destOrd="0" presId="urn:microsoft.com/office/officeart/2005/8/layout/hList1"/>
    <dgm:cxn modelId="{D47AE9AC-731E-E148-9DD8-1FC5E2F039E4}" type="presParOf" srcId="{C53FBA21-1E3C-9043-AAB3-BF851F936F02}" destId="{9318A5C0-4AD3-4A42-A602-4EC3E400BFDE}" srcOrd="0" destOrd="0" presId="urn:microsoft.com/office/officeart/2005/8/layout/hList1"/>
    <dgm:cxn modelId="{954CF8B3-F694-9B46-87BF-A0B012625176}" type="presParOf" srcId="{C53FBA21-1E3C-9043-AAB3-BF851F936F02}" destId="{8F826C78-B259-DF41-BB93-88158EA1366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FBF57-0099-A04D-B858-FF561AC8C3FA}">
      <dsp:nvSpPr>
        <dsp:cNvPr id="0" name=""/>
        <dsp:cNvSpPr/>
      </dsp:nvSpPr>
      <dsp:spPr>
        <a:xfrm>
          <a:off x="39" y="68115"/>
          <a:ext cx="3798093"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SFFD</a:t>
          </a:r>
        </a:p>
      </dsp:txBody>
      <dsp:txXfrm>
        <a:off x="39" y="68115"/>
        <a:ext cx="3798093" cy="576000"/>
      </dsp:txXfrm>
    </dsp:sp>
    <dsp:sp modelId="{AC194BF3-6CE8-E34D-8A4C-23B2631BF14A}">
      <dsp:nvSpPr>
        <dsp:cNvPr id="0" name=""/>
        <dsp:cNvSpPr/>
      </dsp:nvSpPr>
      <dsp:spPr>
        <a:xfrm>
          <a:off x="39" y="644115"/>
          <a:ext cx="3798093" cy="386873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Char char="•"/>
          </a:pPr>
          <a:r>
            <a:rPr lang="en-US" sz="2000" kern="1200" dirty="0"/>
            <a:t>Standardize primary situation in fire incident data</a:t>
          </a:r>
        </a:p>
        <a:p>
          <a:pPr marL="228600" lvl="1" indent="-228600" algn="l" defTabSz="889000">
            <a:lnSpc>
              <a:spcPct val="90000"/>
            </a:lnSpc>
            <a:spcBef>
              <a:spcPct val="0"/>
            </a:spcBef>
            <a:spcAft>
              <a:spcPct val="15000"/>
            </a:spcAft>
            <a:buChar char="•"/>
          </a:pPr>
          <a:r>
            <a:rPr lang="en-US" sz="2000" kern="1200" dirty="0"/>
            <a:t>Standardize </a:t>
          </a:r>
          <a:r>
            <a:rPr lang="en-US" sz="2000" kern="1200" dirty="0" err="1"/>
            <a:t>action_taken_primary</a:t>
          </a:r>
          <a:r>
            <a:rPr lang="en-US" sz="2000" kern="1200" dirty="0"/>
            <a:t> field in fire incident data</a:t>
          </a:r>
        </a:p>
      </dsp:txBody>
      <dsp:txXfrm>
        <a:off x="39" y="644115"/>
        <a:ext cx="3798093" cy="3868734"/>
      </dsp:txXfrm>
    </dsp:sp>
    <dsp:sp modelId="{9318A5C0-4AD3-4A42-A602-4EC3E400BFDE}">
      <dsp:nvSpPr>
        <dsp:cNvPr id="0" name=""/>
        <dsp:cNvSpPr/>
      </dsp:nvSpPr>
      <dsp:spPr>
        <a:xfrm>
          <a:off x="4329866" y="68115"/>
          <a:ext cx="3798093" cy="5760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DBI</a:t>
          </a:r>
        </a:p>
      </dsp:txBody>
      <dsp:txXfrm>
        <a:off x="4329866" y="68115"/>
        <a:ext cx="3798093" cy="576000"/>
      </dsp:txXfrm>
    </dsp:sp>
    <dsp:sp modelId="{8F826C78-B259-DF41-BB93-88158EA1366C}">
      <dsp:nvSpPr>
        <dsp:cNvPr id="0" name=""/>
        <dsp:cNvSpPr/>
      </dsp:nvSpPr>
      <dsp:spPr>
        <a:xfrm>
          <a:off x="4329866" y="644115"/>
          <a:ext cx="3798093" cy="386873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Provide addition select boxes for complain types on complaint form (appears to be mainly text).</a:t>
          </a:r>
        </a:p>
        <a:p>
          <a:pPr marL="228600" lvl="1" indent="-228600" algn="l" defTabSz="889000">
            <a:lnSpc>
              <a:spcPct val="90000"/>
            </a:lnSpc>
            <a:spcBef>
              <a:spcPct val="0"/>
            </a:spcBef>
            <a:spcAft>
              <a:spcPct val="15000"/>
            </a:spcAft>
            <a:buChar char="•"/>
          </a:pPr>
          <a:r>
            <a:rPr lang="en-US" sz="2000" kern="1200" dirty="0"/>
            <a:t>Use NLP to pull out keywords from text fields.</a:t>
          </a:r>
        </a:p>
        <a:p>
          <a:pPr marL="228600" lvl="1" indent="-228600" algn="l" defTabSz="889000">
            <a:lnSpc>
              <a:spcPct val="90000"/>
            </a:lnSpc>
            <a:spcBef>
              <a:spcPct val="0"/>
            </a:spcBef>
            <a:spcAft>
              <a:spcPct val="15000"/>
            </a:spcAft>
            <a:buChar char="•"/>
          </a:pPr>
          <a:r>
            <a:rPr lang="en-US" sz="2000" kern="1200" dirty="0"/>
            <a:t>Communicate active fire-related complaints. associated with R-2 to SFFD for prioritization.</a:t>
          </a:r>
        </a:p>
        <a:p>
          <a:pPr marL="228600" lvl="1" indent="-228600" algn="l" defTabSz="889000">
            <a:lnSpc>
              <a:spcPct val="90000"/>
            </a:lnSpc>
            <a:spcBef>
              <a:spcPct val="0"/>
            </a:spcBef>
            <a:spcAft>
              <a:spcPct val="15000"/>
            </a:spcAft>
            <a:buChar char="•"/>
          </a:pPr>
          <a:r>
            <a:rPr lang="en-US" sz="2000" kern="1200" dirty="0"/>
            <a:t>Perform additional NLP on violations text to enrich data on violation concern.</a:t>
          </a:r>
        </a:p>
      </dsp:txBody>
      <dsp:txXfrm>
        <a:off x="4329866" y="644115"/>
        <a:ext cx="3798093" cy="38687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93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1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8613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465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7543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551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5220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84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27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65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1527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78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66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33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6440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1/28/24</a:t>
            </a:fld>
            <a:endParaRPr lang="en-US" dirty="0"/>
          </a:p>
        </p:txBody>
      </p:sp>
    </p:spTree>
    <p:extLst>
      <p:ext uri="{BB962C8B-B14F-4D97-AF65-F5344CB8AC3E}">
        <p14:creationId xmlns:p14="http://schemas.microsoft.com/office/powerpoint/2010/main" val="1553518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1/28/24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74201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Users/jirving/Library/CloudStorage/OneDrive-Starbucks/Documents/Data_Science_Practice_Projects/sffd_dbi_project/figures/r2_inspec_comparison.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Users/jirving/Library/CloudStorage/OneDrive-Starbucks/Documents/Data_Science_Practice_Projects/sffd_dbi_project/figures/construction_type_comparison.jpg"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file:////Users/jirving/Library/CloudStorage/OneDrive-Starbucks/Documents/Data_Science_Practice_Projects/sffd_dbi_project/figures/property_age_bin_comparison.jpg"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file:////Users/jirving/Library/CloudStorage/OneDrive-Starbucks/Documents/Data_Science_Practice_Projects/sffd_dbi_project/figures/construction_type_comparison.jpg"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file:////Users/jirving/Library/CloudStorage/OneDrive-Starbucks/Documents/Data_Science_Practice_Projects/sffd_dbi_project/figures/property_age_bin_comparison.jpg"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6FD3-DB5B-0E86-4A19-34E17ECFE383}"/>
              </a:ext>
            </a:extLst>
          </p:cNvPr>
          <p:cNvSpPr>
            <a:spLocks noGrp="1"/>
          </p:cNvSpPr>
          <p:nvPr>
            <p:ph type="ctrTitle"/>
          </p:nvPr>
        </p:nvSpPr>
        <p:spPr/>
        <p:txBody>
          <a:bodyPr/>
          <a:lstStyle/>
          <a:p>
            <a:r>
              <a:rPr lang="en-US" dirty="0"/>
              <a:t>San Francisco Police Department Data Science Interview Project</a:t>
            </a:r>
          </a:p>
        </p:txBody>
      </p:sp>
      <p:sp>
        <p:nvSpPr>
          <p:cNvPr id="3" name="Subtitle 2">
            <a:extLst>
              <a:ext uri="{FF2B5EF4-FFF2-40B4-BE49-F238E27FC236}">
                <a16:creationId xmlns:a16="http://schemas.microsoft.com/office/drawing/2014/main" id="{D1C7FA76-94CC-9042-E3F4-514E5E8FF09D}"/>
              </a:ext>
            </a:extLst>
          </p:cNvPr>
          <p:cNvSpPr>
            <a:spLocks noGrp="1"/>
          </p:cNvSpPr>
          <p:nvPr>
            <p:ph type="subTitle" idx="1"/>
          </p:nvPr>
        </p:nvSpPr>
        <p:spPr/>
        <p:txBody>
          <a:bodyPr/>
          <a:lstStyle/>
          <a:p>
            <a:r>
              <a:rPr lang="en-US" dirty="0"/>
              <a:t>Justin Irving</a:t>
            </a:r>
          </a:p>
          <a:p>
            <a:r>
              <a:rPr lang="en-US" dirty="0"/>
              <a:t>2/1/2024</a:t>
            </a:r>
          </a:p>
        </p:txBody>
      </p:sp>
    </p:spTree>
    <p:extLst>
      <p:ext uri="{BB962C8B-B14F-4D97-AF65-F5344CB8AC3E}">
        <p14:creationId xmlns:p14="http://schemas.microsoft.com/office/powerpoint/2010/main" val="412546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3F92-73A2-0386-DE99-33EC7C04CF8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12F8576-A238-162F-5790-3131385A618C}"/>
              </a:ext>
            </a:extLst>
          </p:cNvPr>
          <p:cNvSpPr>
            <a:spLocks noGrp="1"/>
          </p:cNvSpPr>
          <p:nvPr>
            <p:ph idx="1"/>
          </p:nvPr>
        </p:nvSpPr>
        <p:spPr>
          <a:xfrm>
            <a:off x="677334" y="1585913"/>
            <a:ext cx="8596668" cy="4455449"/>
          </a:xfrm>
        </p:spPr>
        <p:txBody>
          <a:bodyPr>
            <a:normAutofit/>
          </a:bodyPr>
          <a:lstStyle/>
          <a:p>
            <a:r>
              <a:rPr lang="en-US" sz="2400" dirty="0"/>
              <a:t>San Francisco Fire Department (SFFD) must inspect R-2’s annually.</a:t>
            </a:r>
          </a:p>
          <a:p>
            <a:r>
              <a:rPr lang="en-US" sz="2400" dirty="0"/>
              <a:t>Housing Inspection Services (HIS) must conduct routine inspections of R-2’s at least once every five years.</a:t>
            </a:r>
          </a:p>
          <a:p>
            <a:r>
              <a:rPr lang="en-US" sz="2400" b="1" dirty="0"/>
              <a:t>Question</a:t>
            </a:r>
            <a:r>
              <a:rPr lang="en-US" sz="2400" dirty="0"/>
              <a:t>: how should SFFD and DBI organize their R-2 inspections to prioritize highest risk buildings?</a:t>
            </a:r>
            <a:endParaRPr lang="en-US" sz="2400" b="1" dirty="0"/>
          </a:p>
        </p:txBody>
      </p:sp>
    </p:spTree>
    <p:extLst>
      <p:ext uri="{BB962C8B-B14F-4D97-AF65-F5344CB8AC3E}">
        <p14:creationId xmlns:p14="http://schemas.microsoft.com/office/powerpoint/2010/main" val="156023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3F5A-E7BA-F598-4E34-FE632612E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ADE0F-8210-1D3C-9E4A-6A471AF03291}"/>
              </a:ext>
            </a:extLst>
          </p:cNvPr>
          <p:cNvSpPr>
            <a:spLocks noGrp="1"/>
          </p:cNvSpPr>
          <p:nvPr>
            <p:ph type="title"/>
          </p:nvPr>
        </p:nvSpPr>
        <p:spPr>
          <a:xfrm>
            <a:off x="677334" y="609600"/>
            <a:ext cx="8596668" cy="976313"/>
          </a:xfrm>
        </p:spPr>
        <p:txBody>
          <a:bodyPr/>
          <a:lstStyle/>
          <a:p>
            <a:r>
              <a:rPr lang="en-US" dirty="0"/>
              <a:t>Initial Considerations for Analysis</a:t>
            </a:r>
          </a:p>
        </p:txBody>
      </p:sp>
      <p:sp>
        <p:nvSpPr>
          <p:cNvPr id="3" name="Content Placeholder 2">
            <a:extLst>
              <a:ext uri="{FF2B5EF4-FFF2-40B4-BE49-F238E27FC236}">
                <a16:creationId xmlns:a16="http://schemas.microsoft.com/office/drawing/2014/main" id="{42BF0408-CB12-5E1C-523A-D6C49A3A1FA9}"/>
              </a:ext>
            </a:extLst>
          </p:cNvPr>
          <p:cNvSpPr>
            <a:spLocks noGrp="1"/>
          </p:cNvSpPr>
          <p:nvPr>
            <p:ph idx="1"/>
          </p:nvPr>
        </p:nvSpPr>
        <p:spPr>
          <a:xfrm>
            <a:off x="677334" y="1585913"/>
            <a:ext cx="8596668" cy="4455449"/>
          </a:xfrm>
        </p:spPr>
        <p:txBody>
          <a:bodyPr>
            <a:normAutofit/>
          </a:bodyPr>
          <a:lstStyle/>
          <a:p>
            <a:r>
              <a:rPr lang="en-US" sz="2400" i="1" dirty="0"/>
              <a:t>What are some factors that define a “risky” building?</a:t>
            </a:r>
          </a:p>
          <a:p>
            <a:pPr lvl="1"/>
            <a:r>
              <a:rPr lang="en-US" sz="2200" dirty="0"/>
              <a:t>Buildings that received a violation (SFFD or HIS) during a routine or or complaint investigation.</a:t>
            </a:r>
          </a:p>
          <a:p>
            <a:pPr lvl="1"/>
            <a:r>
              <a:rPr lang="en-US" sz="2200" dirty="0"/>
              <a:t>Buildings that received certain types of violations associated with hazardous conditions.</a:t>
            </a:r>
          </a:p>
          <a:p>
            <a:pPr lvl="1"/>
            <a:r>
              <a:rPr lang="en-US" sz="2200" dirty="0"/>
              <a:t>Buildings where a fire incident occurred.</a:t>
            </a:r>
          </a:p>
          <a:p>
            <a:r>
              <a:rPr lang="en-US" sz="2200" dirty="0"/>
              <a:t>Reasons for prioritization?</a:t>
            </a:r>
          </a:p>
          <a:p>
            <a:pPr lvl="1"/>
            <a:r>
              <a:rPr lang="en-US" sz="2000" dirty="0"/>
              <a:t>Is it difficult to complete all inspections with given resources?</a:t>
            </a:r>
          </a:p>
          <a:p>
            <a:pPr lvl="1"/>
            <a:r>
              <a:rPr lang="en-US" sz="2000" dirty="0"/>
              <a:t>Do risky buildings need to be addressed as quickly as possible?</a:t>
            </a:r>
          </a:p>
          <a:p>
            <a:pPr lvl="1"/>
            <a:r>
              <a:rPr lang="en-US" sz="2000" i="1" dirty="0"/>
              <a:t>Both?</a:t>
            </a:r>
          </a:p>
          <a:p>
            <a:pPr lvl="1"/>
            <a:endParaRPr lang="en-US" sz="2200" dirty="0"/>
          </a:p>
        </p:txBody>
      </p:sp>
    </p:spTree>
    <p:extLst>
      <p:ext uri="{BB962C8B-B14F-4D97-AF65-F5344CB8AC3E}">
        <p14:creationId xmlns:p14="http://schemas.microsoft.com/office/powerpoint/2010/main" val="386835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5F1A-F195-EEAE-3D17-2DC1C1660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B2D2AD-9F3B-7D58-BD40-4B9E58476D19}"/>
              </a:ext>
            </a:extLst>
          </p:cNvPr>
          <p:cNvSpPr>
            <a:spLocks noGrp="1"/>
          </p:cNvSpPr>
          <p:nvPr>
            <p:ph type="title"/>
          </p:nvPr>
        </p:nvSpPr>
        <p:spPr>
          <a:xfrm>
            <a:off x="677334" y="609600"/>
            <a:ext cx="8596668" cy="976313"/>
          </a:xfrm>
        </p:spPr>
        <p:txBody>
          <a:bodyPr/>
          <a:lstStyle/>
          <a:p>
            <a:r>
              <a:rPr lang="en-US" dirty="0"/>
              <a:t>Approach</a:t>
            </a:r>
          </a:p>
        </p:txBody>
      </p:sp>
      <p:sp>
        <p:nvSpPr>
          <p:cNvPr id="3" name="Content Placeholder 2">
            <a:extLst>
              <a:ext uri="{FF2B5EF4-FFF2-40B4-BE49-F238E27FC236}">
                <a16:creationId xmlns:a16="http://schemas.microsoft.com/office/drawing/2014/main" id="{67838ECD-BE96-D67F-1791-1BF04859CA5E}"/>
              </a:ext>
            </a:extLst>
          </p:cNvPr>
          <p:cNvSpPr>
            <a:spLocks noGrp="1"/>
          </p:cNvSpPr>
          <p:nvPr>
            <p:ph idx="1"/>
          </p:nvPr>
        </p:nvSpPr>
        <p:spPr>
          <a:xfrm>
            <a:off x="677333" y="1585913"/>
            <a:ext cx="9652529" cy="5000625"/>
          </a:xfrm>
        </p:spPr>
        <p:txBody>
          <a:bodyPr>
            <a:normAutofit fontScale="92500" lnSpcReduction="20000"/>
          </a:bodyPr>
          <a:lstStyle/>
          <a:p>
            <a:pPr marL="457200" indent="-457200">
              <a:buFont typeface="+mj-lt"/>
              <a:buAutoNum type="arabicPeriod"/>
            </a:pPr>
            <a:r>
              <a:rPr lang="en-US" sz="2400" dirty="0"/>
              <a:t>Deep dive into data</a:t>
            </a:r>
          </a:p>
          <a:p>
            <a:pPr marL="914400" lvl="1" indent="-457200">
              <a:buFont typeface="+mj-lt"/>
              <a:buAutoNum type="arabicPeriod"/>
            </a:pPr>
            <a:r>
              <a:rPr lang="en-US" sz="2200" dirty="0"/>
              <a:t>Extract data using API.</a:t>
            </a:r>
          </a:p>
          <a:p>
            <a:pPr marL="914400" lvl="1" indent="-457200">
              <a:buFont typeface="+mj-lt"/>
              <a:buAutoNum type="arabicPeriod"/>
            </a:pPr>
            <a:r>
              <a:rPr lang="en-US" sz="2200" dirty="0"/>
              <a:t>Understand structure/data clean-up/joins.</a:t>
            </a:r>
          </a:p>
          <a:p>
            <a:pPr marL="914400" lvl="1" indent="-457200">
              <a:buFont typeface="+mj-lt"/>
              <a:buAutoNum type="arabicPeriod"/>
            </a:pPr>
            <a:r>
              <a:rPr lang="en-US" sz="2200" dirty="0"/>
              <a:t>Perform basic feature engineering (in some cases).</a:t>
            </a:r>
            <a:endParaRPr lang="en-US" sz="2400" dirty="0"/>
          </a:p>
          <a:p>
            <a:pPr marL="457200" indent="-457200">
              <a:buFont typeface="+mj-lt"/>
              <a:buAutoNum type="arabicPeriod"/>
            </a:pPr>
            <a:r>
              <a:rPr lang="en-US" sz="2400" dirty="0"/>
              <a:t>Join </a:t>
            </a:r>
            <a:r>
              <a:rPr lang="en-US" sz="2400" b="1" dirty="0"/>
              <a:t>Assessor Data </a:t>
            </a:r>
            <a:r>
              <a:rPr lang="en-US" sz="2400" dirty="0"/>
              <a:t>with </a:t>
            </a:r>
            <a:r>
              <a:rPr lang="en-US" sz="2400" b="1" dirty="0"/>
              <a:t>Incident</a:t>
            </a:r>
            <a:r>
              <a:rPr lang="en-US" sz="2400" dirty="0"/>
              <a:t> and </a:t>
            </a:r>
            <a:r>
              <a:rPr lang="en-US" sz="2400" b="1" dirty="0"/>
              <a:t>Inspection Data </a:t>
            </a:r>
            <a:r>
              <a:rPr lang="en-US" sz="2400" dirty="0"/>
              <a:t>and look for building characteristics that may be linked to increased likelihood of event (violation or incident).</a:t>
            </a:r>
          </a:p>
          <a:p>
            <a:pPr marL="914400" lvl="1" indent="-457200">
              <a:buFont typeface="+mj-lt"/>
              <a:buAutoNum type="arabicPeriod"/>
            </a:pPr>
            <a:r>
              <a:rPr lang="en-US" sz="2200" dirty="0"/>
              <a:t>Join on parcel requiring intermediate spatial join with parcel data in some cases.</a:t>
            </a:r>
          </a:p>
          <a:p>
            <a:pPr marL="457200" indent="-457200">
              <a:buFont typeface="+mj-lt"/>
              <a:buAutoNum type="arabicPeriod"/>
            </a:pPr>
            <a:r>
              <a:rPr lang="en-US" sz="2400" dirty="0"/>
              <a:t>Check for significant data features that predict incidents and/or violations.</a:t>
            </a:r>
          </a:p>
          <a:p>
            <a:pPr marL="457200" indent="-457200">
              <a:buFont typeface="+mj-lt"/>
              <a:buAutoNum type="arabicPeriod"/>
            </a:pPr>
            <a:r>
              <a:rPr lang="en-US" sz="2400" dirty="0"/>
              <a:t>Cross-reference violations from HIS and SFFD to see if this helps understand likelihood of violation in respective department.</a:t>
            </a:r>
          </a:p>
          <a:p>
            <a:pPr marL="457200" indent="-457200">
              <a:buFont typeface="+mj-lt"/>
              <a:buAutoNum type="arabicPeriod"/>
            </a:pPr>
            <a:r>
              <a:rPr lang="en-US" sz="2400" dirty="0"/>
              <a:t>Provide recommendations based on data understanding and analysis.</a:t>
            </a:r>
          </a:p>
        </p:txBody>
      </p:sp>
    </p:spTree>
    <p:extLst>
      <p:ext uri="{BB962C8B-B14F-4D97-AF65-F5344CB8AC3E}">
        <p14:creationId xmlns:p14="http://schemas.microsoft.com/office/powerpoint/2010/main" val="9066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37B2-C99B-9B6F-DFF2-A581470543C3}"/>
              </a:ext>
            </a:extLst>
          </p:cNvPr>
          <p:cNvSpPr>
            <a:spLocks noGrp="1"/>
          </p:cNvSpPr>
          <p:nvPr>
            <p:ph type="title"/>
          </p:nvPr>
        </p:nvSpPr>
        <p:spPr/>
        <p:txBody>
          <a:bodyPr/>
          <a:lstStyle/>
          <a:p>
            <a:r>
              <a:rPr lang="en-US" dirty="0"/>
              <a:t>Drivers For Prioritization</a:t>
            </a:r>
          </a:p>
        </p:txBody>
      </p:sp>
      <p:sp>
        <p:nvSpPr>
          <p:cNvPr id="3" name="Content Placeholder 2">
            <a:extLst>
              <a:ext uri="{FF2B5EF4-FFF2-40B4-BE49-F238E27FC236}">
                <a16:creationId xmlns:a16="http://schemas.microsoft.com/office/drawing/2014/main" id="{CE2FEA32-576D-DACB-C7C1-97B4734E03D8}"/>
              </a:ext>
            </a:extLst>
          </p:cNvPr>
          <p:cNvSpPr>
            <a:spLocks noGrp="1"/>
          </p:cNvSpPr>
          <p:nvPr>
            <p:ph idx="1"/>
          </p:nvPr>
        </p:nvSpPr>
        <p:spPr>
          <a:xfrm>
            <a:off x="336884" y="1444419"/>
            <a:ext cx="4539915" cy="4940339"/>
          </a:xfrm>
        </p:spPr>
        <p:txBody>
          <a:bodyPr>
            <a:normAutofit fontScale="92500" lnSpcReduction="20000"/>
          </a:bodyPr>
          <a:lstStyle/>
          <a:p>
            <a:r>
              <a:rPr lang="en-US" dirty="0"/>
              <a:t>An R-2 flag could not be found in the Assessor Data so one was created based on problem statement criteria (</a:t>
            </a:r>
            <a:r>
              <a:rPr lang="en-US" b="1" dirty="0"/>
              <a:t>this could lead to over estimation of total R-2</a:t>
            </a:r>
            <a:r>
              <a:rPr lang="en-US" dirty="0"/>
              <a:t>)</a:t>
            </a:r>
          </a:p>
          <a:p>
            <a:r>
              <a:rPr lang="en-US" dirty="0"/>
              <a:t>Assuming parcel R-2 designations are correct:</a:t>
            </a:r>
          </a:p>
          <a:p>
            <a:pPr lvl="1"/>
            <a:r>
              <a:rPr lang="en-US" dirty="0"/>
              <a:t>SFFD is at about 20% of goal</a:t>
            </a:r>
          </a:p>
          <a:p>
            <a:pPr lvl="1"/>
            <a:r>
              <a:rPr lang="en-US" dirty="0"/>
              <a:t>HIS is at about 40% of goal</a:t>
            </a:r>
          </a:p>
          <a:p>
            <a:r>
              <a:rPr lang="en-US" dirty="0"/>
              <a:t>Based on SFFD inspection data with type “R2 Company Inspection” SFFD frequency is closer to annual (</a:t>
            </a:r>
            <a:r>
              <a:rPr lang="en-US" i="1" dirty="0"/>
              <a:t>average once per 1.2 </a:t>
            </a:r>
            <a:r>
              <a:rPr lang="en-US" i="1" dirty="0" err="1"/>
              <a:t>yrs</a:t>
            </a:r>
            <a:r>
              <a:rPr lang="en-US" dirty="0"/>
              <a:t>)</a:t>
            </a:r>
          </a:p>
          <a:p>
            <a:pPr lvl="1"/>
            <a:r>
              <a:rPr lang="en-US" dirty="0"/>
              <a:t>Unclear if this encompasses all R-2 parcels without better R-2 definition</a:t>
            </a:r>
          </a:p>
          <a:p>
            <a:r>
              <a:rPr lang="en-US" dirty="0"/>
              <a:t>If SFFD isn’t meeting inspection goals and HIS has more capacity, we should consider ways to make sure priority buildings get inspected by one of the agencies on an annual basis.</a:t>
            </a:r>
          </a:p>
        </p:txBody>
      </p:sp>
      <p:pic>
        <p:nvPicPr>
          <p:cNvPr id="12" name="Picture 11" descr="A graph with numbers and lines&#10;&#10;Description automatically generated">
            <a:extLst>
              <a:ext uri="{FF2B5EF4-FFF2-40B4-BE49-F238E27FC236}">
                <a16:creationId xmlns:a16="http://schemas.microsoft.com/office/drawing/2014/main" id="{02DBE351-D95B-0679-AE31-53D3641F1627}"/>
              </a:ext>
            </a:extLst>
          </p:cNvPr>
          <p:cNvPicPr>
            <a:picLocks noChangeAspect="1"/>
          </p:cNvPicPr>
          <p:nvPr/>
        </p:nvPicPr>
        <p:blipFill>
          <a:blip r:embed="rId2" r:link="rId3"/>
          <a:stretch>
            <a:fillRect/>
          </a:stretch>
        </p:blipFill>
        <p:spPr>
          <a:xfrm>
            <a:off x="4876799" y="1444418"/>
            <a:ext cx="7286627" cy="4371976"/>
          </a:xfrm>
          <a:prstGeom prst="rect">
            <a:avLst/>
          </a:prstGeom>
        </p:spPr>
      </p:pic>
    </p:spTree>
    <p:extLst>
      <p:ext uri="{BB962C8B-B14F-4D97-AF65-F5344CB8AC3E}">
        <p14:creationId xmlns:p14="http://schemas.microsoft.com/office/powerpoint/2010/main" val="72400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1982C-56B1-749E-8F42-69EE27641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44B7F-B56E-8445-F5F6-DEB0D75149B3}"/>
              </a:ext>
            </a:extLst>
          </p:cNvPr>
          <p:cNvSpPr>
            <a:spLocks noGrp="1"/>
          </p:cNvSpPr>
          <p:nvPr>
            <p:ph type="title"/>
          </p:nvPr>
        </p:nvSpPr>
        <p:spPr/>
        <p:txBody>
          <a:bodyPr/>
          <a:lstStyle/>
          <a:p>
            <a:r>
              <a:rPr lang="en-US" dirty="0"/>
              <a:t>Factors that Relate to SFFD Violations</a:t>
            </a:r>
          </a:p>
        </p:txBody>
      </p:sp>
      <p:sp>
        <p:nvSpPr>
          <p:cNvPr id="3" name="Content Placeholder 2">
            <a:extLst>
              <a:ext uri="{FF2B5EF4-FFF2-40B4-BE49-F238E27FC236}">
                <a16:creationId xmlns:a16="http://schemas.microsoft.com/office/drawing/2014/main" id="{E3A512F3-10D5-DA9D-8103-3D51BAD87FBB}"/>
              </a:ext>
            </a:extLst>
          </p:cNvPr>
          <p:cNvSpPr>
            <a:spLocks noGrp="1"/>
          </p:cNvSpPr>
          <p:nvPr>
            <p:ph idx="1"/>
          </p:nvPr>
        </p:nvSpPr>
        <p:spPr>
          <a:xfrm>
            <a:off x="677334" y="1444419"/>
            <a:ext cx="4108444" cy="5100760"/>
          </a:xfrm>
        </p:spPr>
        <p:txBody>
          <a:bodyPr>
            <a:normAutofit/>
          </a:bodyPr>
          <a:lstStyle/>
          <a:p>
            <a:r>
              <a:rPr lang="en-US" dirty="0"/>
              <a:t>Checked violation rate across different factors from assessor data</a:t>
            </a:r>
          </a:p>
          <a:p>
            <a:pPr lvl="1"/>
            <a:r>
              <a:rPr lang="en-US" dirty="0"/>
              <a:t>Violation rate is on a per parcel basis (if parcel ever has had a violation it is a 1, if not it’s a 0). Divide parcels with violation by all parcels in group.</a:t>
            </a:r>
          </a:p>
          <a:p>
            <a:r>
              <a:rPr lang="en-US" dirty="0"/>
              <a:t>Filtered data to look at R-2 only (using SFFD inspection flags)</a:t>
            </a:r>
          </a:p>
          <a:p>
            <a:r>
              <a:rPr lang="en-US" dirty="0"/>
              <a:t>Property age appears to have some relationship with violation rate but not strong</a:t>
            </a:r>
          </a:p>
          <a:p>
            <a:r>
              <a:rPr lang="en-US" dirty="0"/>
              <a:t>Construction type seems to have a fairly strong relationship (Why? Need more understanding)</a:t>
            </a:r>
          </a:p>
        </p:txBody>
      </p:sp>
      <p:pic>
        <p:nvPicPr>
          <p:cNvPr id="5" name="Picture 4" descr="A graph showing a number of colored bars&#10;&#10;Description automatically generated with medium confidence">
            <a:extLst>
              <a:ext uri="{FF2B5EF4-FFF2-40B4-BE49-F238E27FC236}">
                <a16:creationId xmlns:a16="http://schemas.microsoft.com/office/drawing/2014/main" id="{E2F1D4F4-6139-F29E-1C99-35FABC481344}"/>
              </a:ext>
            </a:extLst>
          </p:cNvPr>
          <p:cNvPicPr>
            <a:picLocks noChangeAspect="1"/>
          </p:cNvPicPr>
          <p:nvPr/>
        </p:nvPicPr>
        <p:blipFill>
          <a:blip r:embed="rId2" r:link="rId3"/>
          <a:stretch>
            <a:fillRect/>
          </a:stretch>
        </p:blipFill>
        <p:spPr>
          <a:xfrm>
            <a:off x="6423964" y="3951110"/>
            <a:ext cx="4488224" cy="2692934"/>
          </a:xfrm>
          <a:prstGeom prst="rect">
            <a:avLst/>
          </a:prstGeom>
        </p:spPr>
      </p:pic>
      <p:pic>
        <p:nvPicPr>
          <p:cNvPr id="8" name="Picture 7" descr="A bar graph with different colored bars&#10;&#10;Description automatically generated">
            <a:extLst>
              <a:ext uri="{FF2B5EF4-FFF2-40B4-BE49-F238E27FC236}">
                <a16:creationId xmlns:a16="http://schemas.microsoft.com/office/drawing/2014/main" id="{28FC8D4E-2E55-1CD2-45BD-4EB2AC6642B2}"/>
              </a:ext>
            </a:extLst>
          </p:cNvPr>
          <p:cNvPicPr>
            <a:picLocks noChangeAspect="1"/>
          </p:cNvPicPr>
          <p:nvPr/>
        </p:nvPicPr>
        <p:blipFill>
          <a:blip r:embed="rId4" r:link="rId5"/>
          <a:stretch>
            <a:fillRect/>
          </a:stretch>
        </p:blipFill>
        <p:spPr>
          <a:xfrm>
            <a:off x="6523774" y="1233935"/>
            <a:ext cx="4388414" cy="2633049"/>
          </a:xfrm>
          <a:prstGeom prst="rect">
            <a:avLst/>
          </a:prstGeom>
        </p:spPr>
      </p:pic>
      <p:cxnSp>
        <p:nvCxnSpPr>
          <p:cNvPr id="10" name="Straight Arrow Connector 9">
            <a:extLst>
              <a:ext uri="{FF2B5EF4-FFF2-40B4-BE49-F238E27FC236}">
                <a16:creationId xmlns:a16="http://schemas.microsoft.com/office/drawing/2014/main" id="{B93D5481-FE3F-50E1-45FE-7E2CBC470E28}"/>
              </a:ext>
            </a:extLst>
          </p:cNvPr>
          <p:cNvCxnSpPr>
            <a:cxnSpLocks/>
          </p:cNvCxnSpPr>
          <p:nvPr/>
        </p:nvCxnSpPr>
        <p:spPr>
          <a:xfrm flipV="1">
            <a:off x="4539916" y="3203215"/>
            <a:ext cx="1884048" cy="747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505E47-38A4-2AAB-D57B-BD35DDD30500}"/>
              </a:ext>
            </a:extLst>
          </p:cNvPr>
          <p:cNvCxnSpPr>
            <a:cxnSpLocks/>
          </p:cNvCxnSpPr>
          <p:nvPr/>
        </p:nvCxnSpPr>
        <p:spPr>
          <a:xfrm flipV="1">
            <a:off x="4785778" y="5413581"/>
            <a:ext cx="1638186" cy="18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4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35D9-E721-AB4F-43D7-8B11AE19B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EC21A-8CEA-F63E-579E-670085AF4EEE}"/>
              </a:ext>
            </a:extLst>
          </p:cNvPr>
          <p:cNvSpPr>
            <a:spLocks noGrp="1"/>
          </p:cNvSpPr>
          <p:nvPr>
            <p:ph type="title"/>
          </p:nvPr>
        </p:nvSpPr>
        <p:spPr/>
        <p:txBody>
          <a:bodyPr/>
          <a:lstStyle/>
          <a:p>
            <a:r>
              <a:rPr lang="en-US" dirty="0"/>
              <a:t>Factors that Relate to HIS Violations</a:t>
            </a:r>
          </a:p>
        </p:txBody>
      </p:sp>
      <p:sp>
        <p:nvSpPr>
          <p:cNvPr id="3" name="Content Placeholder 2">
            <a:extLst>
              <a:ext uri="{FF2B5EF4-FFF2-40B4-BE49-F238E27FC236}">
                <a16:creationId xmlns:a16="http://schemas.microsoft.com/office/drawing/2014/main" id="{117A70EB-396A-39F4-F1E4-1ACFB2BDF217}"/>
              </a:ext>
            </a:extLst>
          </p:cNvPr>
          <p:cNvSpPr>
            <a:spLocks noGrp="1"/>
          </p:cNvSpPr>
          <p:nvPr>
            <p:ph idx="1"/>
          </p:nvPr>
        </p:nvSpPr>
        <p:spPr>
          <a:xfrm>
            <a:off x="677334" y="1444419"/>
            <a:ext cx="4108444" cy="5100760"/>
          </a:xfrm>
        </p:spPr>
        <p:txBody>
          <a:bodyPr>
            <a:normAutofit/>
          </a:bodyPr>
          <a:lstStyle/>
          <a:p>
            <a:r>
              <a:rPr lang="en-US" dirty="0"/>
              <a:t>Checked violation rate across different factors from assessor data</a:t>
            </a:r>
          </a:p>
          <a:p>
            <a:pPr lvl="1"/>
            <a:r>
              <a:rPr lang="en-US" dirty="0"/>
              <a:t>Violation rate is on a per parcel basis (if parcel ever has had a violation it is a 1, if not it’s a 0). Divide parcels with violation by all parcels in group.</a:t>
            </a:r>
          </a:p>
          <a:p>
            <a:r>
              <a:rPr lang="en-US" dirty="0"/>
              <a:t>Filtered data to look at R-2 only (using SFFD inspection flags)</a:t>
            </a:r>
          </a:p>
          <a:p>
            <a:r>
              <a:rPr lang="en-US" dirty="0"/>
              <a:t>Property age appears to have some relationship with violation rate but not strong</a:t>
            </a:r>
          </a:p>
          <a:p>
            <a:r>
              <a:rPr lang="en-US" dirty="0"/>
              <a:t>Construction type seems to have a fairly strong relationship (Why? Need more understanding)</a:t>
            </a:r>
          </a:p>
        </p:txBody>
      </p:sp>
      <p:pic>
        <p:nvPicPr>
          <p:cNvPr id="5" name="Picture 4" descr="A graph showing a number of colored bars&#10;&#10;Description automatically generated with medium confidence">
            <a:extLst>
              <a:ext uri="{FF2B5EF4-FFF2-40B4-BE49-F238E27FC236}">
                <a16:creationId xmlns:a16="http://schemas.microsoft.com/office/drawing/2014/main" id="{DDE3F44D-C81C-4714-E20A-3755944EC9E9}"/>
              </a:ext>
            </a:extLst>
          </p:cNvPr>
          <p:cNvPicPr>
            <a:picLocks noChangeAspect="1"/>
          </p:cNvPicPr>
          <p:nvPr/>
        </p:nvPicPr>
        <p:blipFill>
          <a:blip r:embed="rId2" r:link="rId3"/>
          <a:stretch>
            <a:fillRect/>
          </a:stretch>
        </p:blipFill>
        <p:spPr>
          <a:xfrm>
            <a:off x="6423964" y="3951110"/>
            <a:ext cx="4488224" cy="2692934"/>
          </a:xfrm>
          <a:prstGeom prst="rect">
            <a:avLst/>
          </a:prstGeom>
        </p:spPr>
      </p:pic>
      <p:pic>
        <p:nvPicPr>
          <p:cNvPr id="8" name="Picture 7" descr="A bar graph with different colored bars&#10;&#10;Description automatically generated">
            <a:extLst>
              <a:ext uri="{FF2B5EF4-FFF2-40B4-BE49-F238E27FC236}">
                <a16:creationId xmlns:a16="http://schemas.microsoft.com/office/drawing/2014/main" id="{BA6DCF4C-0B85-5525-CBD7-2584E4AF60AC}"/>
              </a:ext>
            </a:extLst>
          </p:cNvPr>
          <p:cNvPicPr>
            <a:picLocks noChangeAspect="1"/>
          </p:cNvPicPr>
          <p:nvPr/>
        </p:nvPicPr>
        <p:blipFill>
          <a:blip r:embed="rId4" r:link="rId5"/>
          <a:stretch>
            <a:fillRect/>
          </a:stretch>
        </p:blipFill>
        <p:spPr>
          <a:xfrm>
            <a:off x="6523774" y="1233935"/>
            <a:ext cx="4388414" cy="2633049"/>
          </a:xfrm>
          <a:prstGeom prst="rect">
            <a:avLst/>
          </a:prstGeom>
        </p:spPr>
      </p:pic>
      <p:cxnSp>
        <p:nvCxnSpPr>
          <p:cNvPr id="10" name="Straight Arrow Connector 9">
            <a:extLst>
              <a:ext uri="{FF2B5EF4-FFF2-40B4-BE49-F238E27FC236}">
                <a16:creationId xmlns:a16="http://schemas.microsoft.com/office/drawing/2014/main" id="{EAEA5350-7D4B-A2BC-2D9D-E3002D4251D0}"/>
              </a:ext>
            </a:extLst>
          </p:cNvPr>
          <p:cNvCxnSpPr>
            <a:cxnSpLocks/>
          </p:cNvCxnSpPr>
          <p:nvPr/>
        </p:nvCxnSpPr>
        <p:spPr>
          <a:xfrm flipV="1">
            <a:off x="4539916" y="3203215"/>
            <a:ext cx="1884048" cy="747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BC3514-49CF-AE85-9042-9DE6911A22C8}"/>
              </a:ext>
            </a:extLst>
          </p:cNvPr>
          <p:cNvCxnSpPr>
            <a:cxnSpLocks/>
          </p:cNvCxnSpPr>
          <p:nvPr/>
        </p:nvCxnSpPr>
        <p:spPr>
          <a:xfrm flipV="1">
            <a:off x="4785778" y="5413581"/>
            <a:ext cx="1638186" cy="18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9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7FBA-21C5-0364-5084-103BDCF64D3C}"/>
              </a:ext>
            </a:extLst>
          </p:cNvPr>
          <p:cNvSpPr>
            <a:spLocks noGrp="1"/>
          </p:cNvSpPr>
          <p:nvPr>
            <p:ph type="title"/>
          </p:nvPr>
        </p:nvSpPr>
        <p:spPr/>
        <p:txBody>
          <a:bodyPr/>
          <a:lstStyle/>
          <a:p>
            <a:r>
              <a:rPr lang="en-US" dirty="0"/>
              <a:t>General Recommendation Ideas</a:t>
            </a:r>
          </a:p>
        </p:txBody>
      </p:sp>
      <p:sp>
        <p:nvSpPr>
          <p:cNvPr id="3" name="Content Placeholder 2">
            <a:extLst>
              <a:ext uri="{FF2B5EF4-FFF2-40B4-BE49-F238E27FC236}">
                <a16:creationId xmlns:a16="http://schemas.microsoft.com/office/drawing/2014/main" id="{816D1FDC-0EFE-B29F-8312-1E81AF87EE78}"/>
              </a:ext>
            </a:extLst>
          </p:cNvPr>
          <p:cNvSpPr>
            <a:spLocks noGrp="1"/>
          </p:cNvSpPr>
          <p:nvPr>
            <p:ph idx="1"/>
          </p:nvPr>
        </p:nvSpPr>
        <p:spPr/>
        <p:txBody>
          <a:bodyPr/>
          <a:lstStyle/>
          <a:p>
            <a:r>
              <a:rPr lang="en-US" dirty="0"/>
              <a:t>HIS complaints division is likely busy and cannot take on additional work. Responding to complaints is important for tenant safety, etc.</a:t>
            </a:r>
          </a:p>
          <a:p>
            <a:pPr lvl="1"/>
            <a:r>
              <a:rPr lang="en-US" dirty="0"/>
              <a:t>HIS violations and complaints related to fire and electrical at R-2 parcels that might overlap with SFFD concerns should be flagged and routed to the SFFD database to help prioritize investigations.</a:t>
            </a:r>
          </a:p>
          <a:p>
            <a:pPr lvl="1"/>
            <a:r>
              <a:rPr lang="en-US" dirty="0"/>
              <a:t>This could be more easily done with additional breakdown of the text field for complaints and investigations in the HIS data (NLP can help here but modifications to input forms should be considered).</a:t>
            </a:r>
          </a:p>
          <a:p>
            <a:pPr lvl="1"/>
            <a:endParaRPr lang="en-US" dirty="0"/>
          </a:p>
        </p:txBody>
      </p:sp>
    </p:spTree>
    <p:extLst>
      <p:ext uri="{BB962C8B-B14F-4D97-AF65-F5344CB8AC3E}">
        <p14:creationId xmlns:p14="http://schemas.microsoft.com/office/powerpoint/2010/main" val="343419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7AAB-522A-AD05-49EF-C47D7AB1D6E6}"/>
              </a:ext>
            </a:extLst>
          </p:cNvPr>
          <p:cNvSpPr>
            <a:spLocks noGrp="1"/>
          </p:cNvSpPr>
          <p:nvPr>
            <p:ph type="title"/>
          </p:nvPr>
        </p:nvSpPr>
        <p:spPr/>
        <p:txBody>
          <a:bodyPr/>
          <a:lstStyle/>
          <a:p>
            <a:r>
              <a:rPr lang="en-US" dirty="0"/>
              <a:t>Recommendations to Improve Data Sources</a:t>
            </a:r>
          </a:p>
        </p:txBody>
      </p:sp>
      <p:graphicFrame>
        <p:nvGraphicFramePr>
          <p:cNvPr id="4" name="Diagram 3">
            <a:extLst>
              <a:ext uri="{FF2B5EF4-FFF2-40B4-BE49-F238E27FC236}">
                <a16:creationId xmlns:a16="http://schemas.microsoft.com/office/drawing/2014/main" id="{6AE38DEA-E6AA-FC17-66C9-74C19005FE9A}"/>
              </a:ext>
            </a:extLst>
          </p:cNvPr>
          <p:cNvGraphicFramePr/>
          <p:nvPr>
            <p:extLst>
              <p:ext uri="{D42A27DB-BD31-4B8C-83A1-F6EECF244321}">
                <p14:modId xmlns:p14="http://schemas.microsoft.com/office/powerpoint/2010/main" val="1095265902"/>
              </p:ext>
            </p:extLst>
          </p:nvPr>
        </p:nvGraphicFramePr>
        <p:xfrm>
          <a:off x="677334" y="1930400"/>
          <a:ext cx="8128000" cy="458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166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Metadata/LabelInfo.xml><?xml version="1.0" encoding="utf-8"?>
<clbl:labelList xmlns:clbl="http://schemas.microsoft.com/office/2020/mipLabelMetadata">
  <clbl:label id="{1a52584d-ac98-46b5-b716-447f86f3ab44}" enabled="1" method="Privileged" siteId="{ee69be27-d938-4eb5-8711-c5e69ca43718}" removed="0"/>
</clbl:labelList>
</file>

<file path=docProps/app.xml><?xml version="1.0" encoding="utf-8"?>
<Properties xmlns="http://schemas.openxmlformats.org/officeDocument/2006/extended-properties" xmlns:vt="http://schemas.openxmlformats.org/officeDocument/2006/docPropsVTypes">
  <Template>{9B14C3BC-563C-A148-A4BF-18216939DFD0}tf10001060</Template>
  <TotalTime>1529</TotalTime>
  <Words>738</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San Francisco Police Department Data Science Interview Project</vt:lpstr>
      <vt:lpstr>Problem Statement</vt:lpstr>
      <vt:lpstr>Initial Considerations for Analysis</vt:lpstr>
      <vt:lpstr>Approach</vt:lpstr>
      <vt:lpstr>Drivers For Prioritization</vt:lpstr>
      <vt:lpstr>Factors that Relate to SFFD Violations</vt:lpstr>
      <vt:lpstr>Factors that Relate to HIS Violations</vt:lpstr>
      <vt:lpstr>General Recommendation Ideas</vt:lpstr>
      <vt:lpstr>Recommendations to Improve 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Francisco Police Department Data Science Interview Project</dc:title>
  <dc:creator>Justin Irving (PSP)</dc:creator>
  <cp:lastModifiedBy>Justin Irving (PSP)</cp:lastModifiedBy>
  <cp:revision>1</cp:revision>
  <dcterms:created xsi:type="dcterms:W3CDTF">2024-01-29T04:08:17Z</dcterms:created>
  <dcterms:modified xsi:type="dcterms:W3CDTF">2024-01-30T05:37:34Z</dcterms:modified>
</cp:coreProperties>
</file>