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0"/>
    <p:restoredTop sz="96327"/>
  </p:normalViewPr>
  <p:slideViewPr>
    <p:cSldViewPr snapToGrid="0" snapToObjects="1">
      <p:cViewPr varScale="1">
        <p:scale>
          <a:sx n="150" d="100"/>
          <a:sy n="150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slack.com/files-pri/T019WERQ7HT-F01LJ6YCMGQ/image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42EB-8521-B14E-BDFB-8DE1AC717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5990" y="785365"/>
            <a:ext cx="12191999" cy="254143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U.S. News </a:t>
            </a:r>
            <a:br>
              <a:rPr lang="en-US" sz="4400" dirty="0"/>
            </a:br>
            <a:r>
              <a:rPr lang="en-US" sz="4400" dirty="0"/>
              <a:t>VS.  </a:t>
            </a:r>
            <a:br>
              <a:rPr lang="en-US" sz="4400" dirty="0"/>
            </a:br>
            <a:r>
              <a:rPr lang="en-US" sz="4400" dirty="0"/>
              <a:t>GLOBAL STOCK MARKETS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6FB9F-324E-F740-B384-AB8351827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JUSTIN JOHN, FARAH AWAD, STEPHEN BERNARD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594EE-0A1D-0B41-9D41-596FF0CA4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680" y="0"/>
            <a:ext cx="2850015" cy="2850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205284-60F7-C747-8573-FA8125A72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9160" y="-161239"/>
            <a:ext cx="5884102" cy="295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1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3FD0-A4DE-E94B-AE23-D109C8DB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Conclusion/Postmortem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9D99-DC6B-5D4A-B2BE-0081ED7A3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 discovered that the news source New York Times’ (Headlines and Lead Paragraph) was heavily negative sentiment when doing NLP.</a:t>
            </a:r>
          </a:p>
          <a:p>
            <a:r>
              <a:rPr lang="en-US" dirty="0">
                <a:solidFill>
                  <a:srgbClr val="FF0000"/>
                </a:solidFill>
              </a:rPr>
              <a:t>We didn’t see much of a correlation between U.S. news and global stock market indices.</a:t>
            </a:r>
          </a:p>
          <a:p>
            <a:r>
              <a:rPr lang="en-US" dirty="0">
                <a:solidFill>
                  <a:srgbClr val="FF0000"/>
                </a:solidFill>
              </a:rPr>
              <a:t>Looking at the Top Five Emotions for each index, majority of the emotions are negative.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 be a timing issue of the scope of the project (10/13– 1/13)</a:t>
            </a:r>
          </a:p>
          <a:p>
            <a:r>
              <a:rPr lang="en-US" dirty="0">
                <a:solidFill>
                  <a:srgbClr val="FF0000"/>
                </a:solidFill>
              </a:rPr>
              <a:t>We should’ve used more news sources (Bloomberg, CNBC or Wall Street Journal) to get varying news opinions rather than just the NYT.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4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F690F-735E-0040-A0A4-8F330A10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929" y="2101390"/>
            <a:ext cx="5692142" cy="37710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A152301-E6F5-B841-95DF-27ACC733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6266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ECE7-318B-CB4B-8E38-F4D3BB59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Core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A7AA-739D-C941-9392-BDB039B1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global stock markets fluctuate based on the sentiment analysis of New York Times’ various headlines on Business, Finance, Politics and Foreign news?</a:t>
            </a:r>
          </a:p>
          <a:p>
            <a:r>
              <a:rPr lang="en-US" dirty="0"/>
              <a:t>Markets to predict daily percent change - SP500(USA), FTSE 100(UK), FCHI CAC 40(FR), GDAXI(GER), TOPIX (Japan)</a:t>
            </a:r>
          </a:p>
          <a:p>
            <a:r>
              <a:rPr lang="en-US" dirty="0"/>
              <a:t>How are major global markets going to perform in the next 5 trading days?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5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36E7-F9D9-3A4A-A05F-C66572B1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Machine Learning Models &amp; NLP Kits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7C3D6-8F1F-8248-A46B-A3790B31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Balanced Forest Classifier Model</a:t>
            </a:r>
          </a:p>
          <a:p>
            <a:pPr lvl="1"/>
            <a:r>
              <a:rPr lang="en-US" dirty="0"/>
              <a:t>Target: classifying increase or decrease of percent change of an index based on features</a:t>
            </a:r>
          </a:p>
          <a:p>
            <a:pPr lvl="1"/>
            <a:r>
              <a:rPr lang="en-US" dirty="0"/>
              <a:t>Features: includes sentiment and emotion analysis of lead paragraph and headlines from New York Times</a:t>
            </a:r>
          </a:p>
          <a:p>
            <a:r>
              <a:rPr lang="en-US" dirty="0"/>
              <a:t>Long-Short-Term Memory RNN Model </a:t>
            </a:r>
          </a:p>
          <a:p>
            <a:pPr lvl="1"/>
            <a:r>
              <a:rPr lang="en-US" dirty="0"/>
              <a:t>Target: predicting close price and percent change of each index for the next 5 days </a:t>
            </a:r>
          </a:p>
          <a:p>
            <a:pPr lvl="1"/>
            <a:r>
              <a:rPr lang="en-US" dirty="0"/>
              <a:t>Features: includes sentiment and emotion analysis of lead paragraph and headlines from New York Times</a:t>
            </a:r>
          </a:p>
          <a:p>
            <a:r>
              <a:rPr lang="en-US" dirty="0"/>
              <a:t>IBM Watson NLP</a:t>
            </a:r>
          </a:p>
          <a:p>
            <a:pPr lvl="1"/>
            <a:r>
              <a:rPr lang="en-US" dirty="0"/>
              <a:t>Used to analyze emotion and sentiment from U.S. news. </a:t>
            </a:r>
          </a:p>
          <a:p>
            <a:pPr lvl="1"/>
            <a:r>
              <a:rPr lang="en-US" dirty="0"/>
              <a:t>We scored news (specifically lead paragraphs &amp; headlines) for 3 months on:</a:t>
            </a:r>
          </a:p>
          <a:p>
            <a:pPr lvl="2"/>
            <a:r>
              <a:rPr lang="en-US" dirty="0"/>
              <a:t>Negative/Positive Sentiment</a:t>
            </a:r>
          </a:p>
          <a:p>
            <a:pPr lvl="2"/>
            <a:r>
              <a:rPr lang="en-US" dirty="0"/>
              <a:t>Emotions: Fear, Sadness, Disgust, Joy &amp; Anger</a:t>
            </a:r>
          </a:p>
        </p:txBody>
      </p:sp>
    </p:spTree>
    <p:extLst>
      <p:ext uri="{BB962C8B-B14F-4D97-AF65-F5344CB8AC3E}">
        <p14:creationId xmlns:p14="http://schemas.microsoft.com/office/powerpoint/2010/main" val="180081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EC24-A5E5-5345-9735-872A4979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/>
              <a:t>Data Sources &amp; Model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FCB8-A808-6A4B-B51B-911538734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179" y="1853754"/>
            <a:ext cx="10054621" cy="42930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Sources:</a:t>
            </a:r>
          </a:p>
          <a:p>
            <a:pPr lvl="1"/>
            <a:r>
              <a:rPr lang="en-US" dirty="0"/>
              <a:t>New York Times News API (3-months)</a:t>
            </a:r>
          </a:p>
          <a:p>
            <a:pPr lvl="1"/>
            <a:r>
              <a:rPr lang="en-US" dirty="0"/>
              <a:t>Stock Market Data: Google Finance (3-months)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Exploration and Cleanup Challenges</a:t>
            </a:r>
          </a:p>
          <a:p>
            <a:pPr lvl="1"/>
            <a:r>
              <a:rPr lang="en-US" dirty="0"/>
              <a:t>It was a challenge finding a reliable global stock data resource</a:t>
            </a:r>
          </a:p>
          <a:p>
            <a:pPr lvl="1"/>
            <a:r>
              <a:rPr lang="en-US" dirty="0"/>
              <a:t>Reshaping the data in order to use a 5-day window for the LSTM model</a:t>
            </a:r>
          </a:p>
          <a:p>
            <a:pPr lvl="1"/>
            <a:r>
              <a:rPr lang="en-US" dirty="0"/>
              <a:t>Pulling the correct amount of data to train a reliable model</a:t>
            </a:r>
          </a:p>
          <a:p>
            <a:r>
              <a:rPr lang="en-US" dirty="0"/>
              <a:t>Model Training Challenges &amp; Callouts</a:t>
            </a:r>
          </a:p>
          <a:p>
            <a:pPr lvl="1"/>
            <a:r>
              <a:rPr lang="en-US" dirty="0"/>
              <a:t>Choosing the correct amount of EPOCHS, </a:t>
            </a:r>
          </a:p>
          <a:p>
            <a:pPr lvl="1"/>
            <a:r>
              <a:rPr lang="en-US" dirty="0"/>
              <a:t>Deciding on the number of layers for the LSTM model</a:t>
            </a:r>
          </a:p>
          <a:p>
            <a:pPr lvl="1"/>
            <a:r>
              <a:rPr lang="en-US" dirty="0"/>
              <a:t>Exploring different loss functions and metrics</a:t>
            </a:r>
          </a:p>
          <a:p>
            <a:pPr lvl="1"/>
            <a:r>
              <a:rPr lang="en-US" dirty="0"/>
              <a:t>Having multiple targets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9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2B567E-1B58-BF4F-B55B-675B187D01DF}"/>
              </a:ext>
            </a:extLst>
          </p:cNvPr>
          <p:cNvSpPr txBox="1">
            <a:spLocks/>
          </p:cNvSpPr>
          <p:nvPr/>
        </p:nvSpPr>
        <p:spPr>
          <a:xfrm>
            <a:off x="0" y="804519"/>
            <a:ext cx="1219199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Features: Natural Language Processing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A156BC-D095-CA49-8479-BA985176E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4" t="1675" r="826" b="3500"/>
          <a:stretch/>
        </p:blipFill>
        <p:spPr>
          <a:xfrm>
            <a:off x="6680473" y="3111889"/>
            <a:ext cx="5435073" cy="2721458"/>
          </a:xfrm>
        </p:spPr>
      </p:pic>
      <p:sp>
        <p:nvSpPr>
          <p:cNvPr id="2" name="AutoShape 2">
            <a:hlinkClick r:id="rId3"/>
            <a:extLst>
              <a:ext uri="{FF2B5EF4-FFF2-40B4-BE49-F238E27FC236}">
                <a16:creationId xmlns:a16="http://schemas.microsoft.com/office/drawing/2014/main" id="{DF0991C3-AF55-724D-9228-D4C76B3CC6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586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hlinkClick r:id="rId3"/>
            <a:extLst>
              <a:ext uri="{FF2B5EF4-FFF2-40B4-BE49-F238E27FC236}">
                <a16:creationId xmlns:a16="http://schemas.microsoft.com/office/drawing/2014/main" id="{FD7D8BB2-DAAF-1245-8400-B6191D6D17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04254-C9BE-C041-B9FF-A41685DC4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309" y="3488713"/>
            <a:ext cx="4806358" cy="2254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517F5C-2E41-6F41-8730-81DA0268DB3D}"/>
              </a:ext>
            </a:extLst>
          </p:cNvPr>
          <p:cNvSpPr txBox="1"/>
          <p:nvPr/>
        </p:nvSpPr>
        <p:spPr>
          <a:xfrm>
            <a:off x="1379636" y="1951672"/>
            <a:ext cx="10135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scored news from NYT (specifically lead paragraphs &amp; headlines from articles) for the last 3 months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Negative/Positive Sentiment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Emotions: Fear, Sadness, Disgust, Joy &amp; 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8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B75B-6087-AD46-829D-0F317212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Results: Percent change for next 5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5B7B8-0A96-A140-B4AF-DC896514C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50" y="2019057"/>
            <a:ext cx="3874147" cy="2070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C86E8F-6A02-CA48-A509-B86C0E89E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50" y="4148012"/>
            <a:ext cx="3874147" cy="2070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BEF0B3-3B06-8346-9C54-837E99E0E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957" y="1973126"/>
            <a:ext cx="3716942" cy="1986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D2F22E-2FFE-F440-8DB8-662471A53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212" y="2868293"/>
            <a:ext cx="4084397" cy="2183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2478AA-7193-734D-AE11-295BADA2E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6957" y="4209201"/>
            <a:ext cx="3716942" cy="19867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EA9B89-CA34-7B43-B1A6-0A713D6A1102}"/>
              </a:ext>
            </a:extLst>
          </p:cNvPr>
          <p:cNvSpPr txBox="1"/>
          <p:nvPr/>
        </p:nvSpPr>
        <p:spPr>
          <a:xfrm>
            <a:off x="1681964" y="1354462"/>
            <a:ext cx="1013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LSTM Model</a:t>
            </a:r>
          </a:p>
        </p:txBody>
      </p:sp>
    </p:spTree>
    <p:extLst>
      <p:ext uri="{BB962C8B-B14F-4D97-AF65-F5344CB8AC3E}">
        <p14:creationId xmlns:p14="http://schemas.microsoft.com/office/powerpoint/2010/main" val="67135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A7B6C7-656E-DB4C-A6EF-F36BD0E466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Results: Close Price for next 5 days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EA359B-A72A-5C4D-AB89-7D5D2DFEF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42244"/>
            <a:ext cx="3921061" cy="205948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543889-3F45-3840-A461-A3F82B3EE1D5}"/>
              </a:ext>
            </a:extLst>
          </p:cNvPr>
          <p:cNvSpPr txBox="1"/>
          <p:nvPr/>
        </p:nvSpPr>
        <p:spPr>
          <a:xfrm>
            <a:off x="2452431" y="1329136"/>
            <a:ext cx="1013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LSTM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C5DA5C-CB25-7646-A98F-BAA23953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0219"/>
            <a:ext cx="3921061" cy="2059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6E5EF3-A6DB-B346-B105-9AA68EF50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354" y="1946679"/>
            <a:ext cx="3949645" cy="2055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440962-E297-9F41-BF26-BAF4F5202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993" y="2936077"/>
            <a:ext cx="4132014" cy="2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B510D6-9E30-BB40-8023-C5DD18A89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0937" y="4076619"/>
            <a:ext cx="3921062" cy="205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1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9F0B-6888-E64C-A81C-2158B67B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Evaluation Metrics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2D40470-D261-C44E-8B7D-3F7A297D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778" y="2845292"/>
            <a:ext cx="6564925" cy="22794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238E55-F64F-EE4B-A76E-0AFA532DF81A}"/>
              </a:ext>
            </a:extLst>
          </p:cNvPr>
          <p:cNvSpPr txBox="1"/>
          <p:nvPr/>
        </p:nvSpPr>
        <p:spPr>
          <a:xfrm>
            <a:off x="5330911" y="2086350"/>
            <a:ext cx="656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Five Emotions (by Index)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FC7EF9-7B8D-9C4B-9E3F-C1E5D62E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37" y="2342767"/>
            <a:ext cx="4735854" cy="278201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4113369-C40A-444C-9096-E6DDFDF6BD8B}"/>
              </a:ext>
            </a:extLst>
          </p:cNvPr>
          <p:cNvGrpSpPr/>
          <p:nvPr/>
        </p:nvGrpSpPr>
        <p:grpSpPr>
          <a:xfrm>
            <a:off x="5185686" y="2514827"/>
            <a:ext cx="6564925" cy="332524"/>
            <a:chOff x="5067699" y="3406312"/>
            <a:chExt cx="6564925" cy="33252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8488DA-83B7-A642-B040-8EFA57D52EDC}"/>
                </a:ext>
              </a:extLst>
            </p:cNvPr>
            <p:cNvSpPr txBox="1"/>
            <p:nvPr/>
          </p:nvSpPr>
          <p:spPr>
            <a:xfrm>
              <a:off x="5067699" y="3429000"/>
              <a:ext cx="1448431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dirty="0"/>
                <a:t>France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1C54D6-958E-9B4F-B0C8-4889D0B0B618}"/>
                </a:ext>
              </a:extLst>
            </p:cNvPr>
            <p:cNvSpPr txBox="1"/>
            <p:nvPr/>
          </p:nvSpPr>
          <p:spPr>
            <a:xfrm>
              <a:off x="6516130" y="3431059"/>
              <a:ext cx="1334529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dirty="0"/>
                <a:t>US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DA2567-F28E-A644-AD15-7301FCF9A878}"/>
                </a:ext>
              </a:extLst>
            </p:cNvPr>
            <p:cNvSpPr txBox="1"/>
            <p:nvPr/>
          </p:nvSpPr>
          <p:spPr>
            <a:xfrm>
              <a:off x="7850658" y="3406312"/>
              <a:ext cx="1334529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dirty="0"/>
                <a:t>Japan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D81483-6E07-2F49-9648-CA71363ABB88}"/>
                </a:ext>
              </a:extLst>
            </p:cNvPr>
            <p:cNvSpPr txBox="1"/>
            <p:nvPr/>
          </p:nvSpPr>
          <p:spPr>
            <a:xfrm>
              <a:off x="9119285" y="3406312"/>
              <a:ext cx="1225556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dirty="0"/>
                <a:t>Germany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540585-E0A6-A743-8140-471CE7F031CA}"/>
                </a:ext>
              </a:extLst>
            </p:cNvPr>
            <p:cNvSpPr txBox="1"/>
            <p:nvPr/>
          </p:nvSpPr>
          <p:spPr>
            <a:xfrm>
              <a:off x="10344841" y="3429000"/>
              <a:ext cx="1287783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dirty="0"/>
                <a:t>UK</a:t>
              </a:r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6E90B15-2E7F-D946-8099-C20795A7CA13}"/>
              </a:ext>
            </a:extLst>
          </p:cNvPr>
          <p:cNvSpPr txBox="1"/>
          <p:nvPr/>
        </p:nvSpPr>
        <p:spPr>
          <a:xfrm>
            <a:off x="4235306" y="1329136"/>
            <a:ext cx="1013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Balanced Random Forest Classifier Model</a:t>
            </a:r>
          </a:p>
        </p:txBody>
      </p:sp>
    </p:spTree>
    <p:extLst>
      <p:ext uri="{BB962C8B-B14F-4D97-AF65-F5344CB8AC3E}">
        <p14:creationId xmlns:p14="http://schemas.microsoft.com/office/powerpoint/2010/main" val="270139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ABB5-1C6F-FE48-BF8D-7E6A2F71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FB18-D5C8-CC45-85FD-0FE33A5E9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Stephen add here</a:t>
            </a:r>
          </a:p>
        </p:txBody>
      </p:sp>
    </p:spTree>
    <p:extLst>
      <p:ext uri="{BB962C8B-B14F-4D97-AF65-F5344CB8AC3E}">
        <p14:creationId xmlns:p14="http://schemas.microsoft.com/office/powerpoint/2010/main" val="25220391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2276</TotalTime>
  <Words>510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U.S. News  VS.   GLOBAL STOCK MARKETS</vt:lpstr>
      <vt:lpstr>Core Questions</vt:lpstr>
      <vt:lpstr>Machine Learning Models &amp; NLP Kits </vt:lpstr>
      <vt:lpstr>Data Sources &amp; Model Training</vt:lpstr>
      <vt:lpstr>PowerPoint Presentation</vt:lpstr>
      <vt:lpstr>Results: Percent change for next 5 days</vt:lpstr>
      <vt:lpstr>Results: Close Price for next 5 days</vt:lpstr>
      <vt:lpstr>Evaluation Metrics</vt:lpstr>
      <vt:lpstr>Evaluation Metrics</vt:lpstr>
      <vt:lpstr>Conclusion/Postmortem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News  VS.   GLOBAL STOCK MARKETS</dc:title>
  <dc:creator>Justin John</dc:creator>
  <cp:lastModifiedBy>Justin John</cp:lastModifiedBy>
  <cp:revision>27</cp:revision>
  <dcterms:created xsi:type="dcterms:W3CDTF">2021-01-22T01:10:34Z</dcterms:created>
  <dcterms:modified xsi:type="dcterms:W3CDTF">2021-01-26T00:45:54Z</dcterms:modified>
</cp:coreProperties>
</file>