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7" r:id="rId9"/>
    <p:sldId id="261" r:id="rId10"/>
    <p:sldId id="266" r:id="rId11"/>
    <p:sldId id="269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0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slack.com/files-pri/T019WERQ7HT-F01LJ6YCMGQ/image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42EB-8521-B14E-BDFB-8DE1AC717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5990" y="785365"/>
            <a:ext cx="12191999" cy="254143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U.S. News </a:t>
            </a:r>
            <a:br>
              <a:rPr lang="en-US" sz="4400" dirty="0"/>
            </a:br>
            <a:r>
              <a:rPr lang="en-US" sz="4400" dirty="0"/>
              <a:t>VS.  </a:t>
            </a:r>
            <a:br>
              <a:rPr lang="en-US" sz="4400" dirty="0"/>
            </a:br>
            <a:r>
              <a:rPr lang="en-US" sz="4400" dirty="0"/>
              <a:t>GLOBAL STOCK MARKETS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6FB9F-324E-F740-B384-AB8351827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JUSTIN JOHN, FARAH AWAD, STEPHEN BERNARD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594EE-0A1D-0B41-9D41-596FF0CA4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680" y="0"/>
            <a:ext cx="2850015" cy="2850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205284-60F7-C747-8573-FA8125A72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9160" y="-161239"/>
            <a:ext cx="5884102" cy="295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1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ABB5-1C6F-FE48-BF8D-7E6A2F71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6987"/>
            <a:ext cx="12192000" cy="931813"/>
          </a:xfrm>
        </p:spPr>
        <p:txBody>
          <a:bodyPr/>
          <a:lstStyle/>
          <a:p>
            <a:pPr algn="ctr"/>
            <a:r>
              <a:rPr lang="en-US" dirty="0"/>
              <a:t>Evaluation Metrics: Classification Model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A78018-4F19-4FC8-90D3-60D56F388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414813"/>
              </p:ext>
            </p:extLst>
          </p:nvPr>
        </p:nvGraphicFramePr>
        <p:xfrm>
          <a:off x="1855019" y="2036005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071">
                  <a:extLst>
                    <a:ext uri="{9D8B030D-6E8A-4147-A177-3AD203B41FA5}">
                      <a16:colId xmlns:a16="http://schemas.microsoft.com/office/drawing/2014/main" val="2377899406"/>
                    </a:ext>
                  </a:extLst>
                </a:gridCol>
                <a:gridCol w="1062263">
                  <a:extLst>
                    <a:ext uri="{9D8B030D-6E8A-4147-A177-3AD203B41FA5}">
                      <a16:colId xmlns:a16="http://schemas.microsoft.com/office/drawing/2014/main" val="32338626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247550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02625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275033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53565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CAC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FTSE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MDAX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S&amp;P 500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TOPIX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77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Accuracy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53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Precision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87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Recall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1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True Positives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02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True Negatives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7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False Positives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43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False Negatives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14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039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A78018-4F19-4FC8-90D3-60D56F388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243123"/>
              </p:ext>
            </p:extLst>
          </p:nvPr>
        </p:nvGraphicFramePr>
        <p:xfrm>
          <a:off x="1872773" y="1800920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071">
                  <a:extLst>
                    <a:ext uri="{9D8B030D-6E8A-4147-A177-3AD203B41FA5}">
                      <a16:colId xmlns:a16="http://schemas.microsoft.com/office/drawing/2014/main" val="2377899406"/>
                    </a:ext>
                  </a:extLst>
                </a:gridCol>
                <a:gridCol w="1062263">
                  <a:extLst>
                    <a:ext uri="{9D8B030D-6E8A-4147-A177-3AD203B41FA5}">
                      <a16:colId xmlns:a16="http://schemas.microsoft.com/office/drawing/2014/main" val="32338626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247550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02625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275033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53565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CAC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FTSE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MDAX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S&amp;P 500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TOPIX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77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Close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0.1195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0.1677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0.1335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0.2237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0.2036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53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Percent Change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0.0417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0.0213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0.0197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0.0154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0.0224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87924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A3BFE76-7B96-4E89-B9FA-258FB0A74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525058"/>
              </p:ext>
            </p:extLst>
          </p:nvPr>
        </p:nvGraphicFramePr>
        <p:xfrm>
          <a:off x="1872772" y="3944560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071">
                  <a:extLst>
                    <a:ext uri="{9D8B030D-6E8A-4147-A177-3AD203B41FA5}">
                      <a16:colId xmlns:a16="http://schemas.microsoft.com/office/drawing/2014/main" val="2377899406"/>
                    </a:ext>
                  </a:extLst>
                </a:gridCol>
                <a:gridCol w="1062263">
                  <a:extLst>
                    <a:ext uri="{9D8B030D-6E8A-4147-A177-3AD203B41FA5}">
                      <a16:colId xmlns:a16="http://schemas.microsoft.com/office/drawing/2014/main" val="32338626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247550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02625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275033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53565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CAC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FTSE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MDAX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S&amp;P 500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TOPIX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77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Close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0.0690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0.0563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0.0879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0.1381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0.0832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53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Percent Change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0.0149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0.0126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0.0185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879242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E0551791-D1AA-4751-896E-03111D7D698A}"/>
              </a:ext>
            </a:extLst>
          </p:cNvPr>
          <p:cNvSpPr txBox="1">
            <a:spLocks/>
          </p:cNvSpPr>
          <p:nvPr/>
        </p:nvSpPr>
        <p:spPr>
          <a:xfrm>
            <a:off x="0" y="380144"/>
            <a:ext cx="12192000" cy="864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LSTM RNN: Loss function comparison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2973B7-6A42-42EB-B404-CCB92322711A}"/>
              </a:ext>
            </a:extLst>
          </p:cNvPr>
          <p:cNvSpPr txBox="1"/>
          <p:nvPr/>
        </p:nvSpPr>
        <p:spPr>
          <a:xfrm>
            <a:off x="4270310" y="1318951"/>
            <a:ext cx="3651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Mean squared 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783186-2946-44C1-84B1-612C01728AF7}"/>
              </a:ext>
            </a:extLst>
          </p:cNvPr>
          <p:cNvSpPr txBox="1"/>
          <p:nvPr/>
        </p:nvSpPr>
        <p:spPr>
          <a:xfrm>
            <a:off x="4270310" y="3429000"/>
            <a:ext cx="3651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Log Cosh</a:t>
            </a:r>
          </a:p>
        </p:txBody>
      </p:sp>
    </p:spTree>
    <p:extLst>
      <p:ext uri="{BB962C8B-B14F-4D97-AF65-F5344CB8AC3E}">
        <p14:creationId xmlns:p14="http://schemas.microsoft.com/office/powerpoint/2010/main" val="3508648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3FD0-A4DE-E94B-AE23-D109C8DB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19"/>
            <a:ext cx="12191999" cy="1049235"/>
          </a:xfrm>
        </p:spPr>
        <p:txBody>
          <a:bodyPr/>
          <a:lstStyle/>
          <a:p>
            <a:pPr algn="ctr"/>
            <a:r>
              <a:rPr lang="en-US" dirty="0"/>
              <a:t>Conclusion/Postmortem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9D99-DC6B-5D4A-B2BE-0081ED7A3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discovered that the news source New York Times’ (Headlines and Lead Paragraph) was heavily negative sentiment when doing NLP.</a:t>
            </a:r>
          </a:p>
          <a:p>
            <a:r>
              <a:rPr lang="en-US" dirty="0"/>
              <a:t>We didn’t see much of a correlation between U.S. news and global stock market indices.</a:t>
            </a:r>
          </a:p>
          <a:p>
            <a:r>
              <a:rPr lang="en-US" dirty="0"/>
              <a:t>Looking at the Top Five Emotions for each index, majority of the emotions are negative.</a:t>
            </a:r>
          </a:p>
          <a:p>
            <a:pPr lvl="1"/>
            <a:r>
              <a:rPr lang="en-US" dirty="0"/>
              <a:t>Can be a timing issue of the scope of the project (10/13– 1/13)</a:t>
            </a:r>
          </a:p>
          <a:p>
            <a:r>
              <a:rPr lang="en-US" dirty="0"/>
              <a:t>We should’ve used more news sources (Bloomberg, CNBC or Wall Street Journal) to get varying news opinions rather than just the NYT.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4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7F690F-735E-0040-A0A4-8F330A102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929" y="2101390"/>
            <a:ext cx="5692142" cy="37710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A152301-E6F5-B841-95DF-27ACC733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04519"/>
            <a:ext cx="12191999" cy="1049235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6266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ECE7-318B-CB4B-8E38-F4D3BB59C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19"/>
            <a:ext cx="12191999" cy="1049235"/>
          </a:xfrm>
        </p:spPr>
        <p:txBody>
          <a:bodyPr/>
          <a:lstStyle/>
          <a:p>
            <a:pPr algn="ctr"/>
            <a:r>
              <a:rPr lang="en-US" dirty="0"/>
              <a:t>Core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5A7AA-739D-C941-9392-BDB039B12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How do global stock markets fluctuate based on the sentiment analysis of New York Times’ various headlines on Business, Finance, Politics and Foreign news?</a:t>
            </a:r>
          </a:p>
          <a:p>
            <a:r>
              <a:rPr lang="en-US" dirty="0"/>
              <a:t>Markets to predict daily percent change - SP500(USA), FTSE 100(UK), FCHI CAC 40(FR), GDAXI(GER), TOPIX (Japan)</a:t>
            </a:r>
          </a:p>
          <a:p>
            <a:r>
              <a:rPr lang="en-US" dirty="0"/>
              <a:t>How are major global markets going to perform in the next 5 trading days?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5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36E7-F9D9-3A4A-A05F-C66572B1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19"/>
            <a:ext cx="12191999" cy="1049235"/>
          </a:xfrm>
        </p:spPr>
        <p:txBody>
          <a:bodyPr/>
          <a:lstStyle/>
          <a:p>
            <a:pPr algn="ctr"/>
            <a:r>
              <a:rPr lang="en-US" dirty="0"/>
              <a:t>Machine Learning Models &amp; NLP Kits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7C3D6-8F1F-8248-A46B-A3790B315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821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Balanced Forest Classifier Model</a:t>
            </a:r>
          </a:p>
          <a:p>
            <a:pPr lvl="1"/>
            <a:r>
              <a:rPr lang="en-US" dirty="0"/>
              <a:t>Target: classifying increase or decrease of percent change of an index based on features</a:t>
            </a:r>
          </a:p>
          <a:p>
            <a:pPr lvl="1"/>
            <a:r>
              <a:rPr lang="en-US" dirty="0"/>
              <a:t>Features: includes sentiment and emotion analysis of lead paragraph and headlines from New York Times</a:t>
            </a:r>
          </a:p>
          <a:p>
            <a:r>
              <a:rPr lang="en-US" dirty="0"/>
              <a:t>Long-Short-Term Memory RNN Model </a:t>
            </a:r>
          </a:p>
          <a:p>
            <a:pPr lvl="1"/>
            <a:r>
              <a:rPr lang="en-US" dirty="0"/>
              <a:t>Target: predicting close price and percent change of each index for the next 5 days </a:t>
            </a:r>
          </a:p>
          <a:p>
            <a:pPr lvl="1"/>
            <a:r>
              <a:rPr lang="en-US" dirty="0"/>
              <a:t>Features: includes sentiment and emotion analysis of lead paragraph and headlines from New York Times</a:t>
            </a:r>
          </a:p>
          <a:p>
            <a:r>
              <a:rPr lang="en-US" dirty="0"/>
              <a:t>IBM Watson NLP</a:t>
            </a:r>
          </a:p>
          <a:p>
            <a:pPr lvl="1"/>
            <a:r>
              <a:rPr lang="en-US" dirty="0"/>
              <a:t>Used to analyze emotion and sentiment from U.S. news. </a:t>
            </a:r>
          </a:p>
          <a:p>
            <a:pPr lvl="1"/>
            <a:r>
              <a:rPr lang="en-US" dirty="0"/>
              <a:t>We scored news (specifically lead paragraphs &amp; headlines) for 3 months on:</a:t>
            </a:r>
          </a:p>
          <a:p>
            <a:pPr lvl="2"/>
            <a:r>
              <a:rPr lang="en-US" dirty="0"/>
              <a:t>Negative/Positive Sentiment</a:t>
            </a:r>
          </a:p>
          <a:p>
            <a:pPr lvl="2"/>
            <a:r>
              <a:rPr lang="en-US" dirty="0"/>
              <a:t>Emotions: Fear, Sadness, Disgust, Joy &amp; Anger</a:t>
            </a:r>
          </a:p>
        </p:txBody>
      </p:sp>
    </p:spTree>
    <p:extLst>
      <p:ext uri="{BB962C8B-B14F-4D97-AF65-F5344CB8AC3E}">
        <p14:creationId xmlns:p14="http://schemas.microsoft.com/office/powerpoint/2010/main" val="180081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EC24-A5E5-5345-9735-872A4979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19"/>
            <a:ext cx="12191999" cy="1049235"/>
          </a:xfrm>
        </p:spPr>
        <p:txBody>
          <a:bodyPr/>
          <a:lstStyle/>
          <a:p>
            <a:pPr algn="ctr"/>
            <a:r>
              <a:rPr lang="en-US"/>
              <a:t>Data Sources &amp; Model 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5FCB8-A808-6A4B-B51B-911538734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179" y="1853754"/>
            <a:ext cx="10054621" cy="42930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Sources:</a:t>
            </a:r>
          </a:p>
          <a:p>
            <a:pPr lvl="1"/>
            <a:r>
              <a:rPr lang="en-US" dirty="0"/>
              <a:t>New York Times News API (3-months)</a:t>
            </a:r>
          </a:p>
          <a:p>
            <a:pPr lvl="1"/>
            <a:r>
              <a:rPr lang="en-US" dirty="0"/>
              <a:t>Stock Market Data: Google Finance (3-months)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Exploration and Cleanup Challenges</a:t>
            </a:r>
          </a:p>
          <a:p>
            <a:pPr lvl="1"/>
            <a:r>
              <a:rPr lang="en-US" dirty="0"/>
              <a:t>It was a challenge finding a reliable global stock data resource</a:t>
            </a:r>
          </a:p>
          <a:p>
            <a:pPr lvl="1"/>
            <a:r>
              <a:rPr lang="en-US" dirty="0"/>
              <a:t>Reshaping the data in order to use a 5-day window for the LSTM model</a:t>
            </a:r>
          </a:p>
          <a:p>
            <a:pPr lvl="1"/>
            <a:r>
              <a:rPr lang="en-US" dirty="0"/>
              <a:t>Pulling the correct amount of data to train a reliable model</a:t>
            </a:r>
          </a:p>
          <a:p>
            <a:r>
              <a:rPr lang="en-US" dirty="0"/>
              <a:t>Model Training Challenges &amp; Callouts</a:t>
            </a:r>
          </a:p>
          <a:p>
            <a:pPr lvl="1"/>
            <a:r>
              <a:rPr lang="en-US" dirty="0"/>
              <a:t>Choosing the correct number of EPOCHS, </a:t>
            </a:r>
          </a:p>
          <a:p>
            <a:pPr lvl="1"/>
            <a:r>
              <a:rPr lang="en-US" dirty="0"/>
              <a:t>Deciding on the number of layers for the LSTM model</a:t>
            </a:r>
          </a:p>
          <a:p>
            <a:pPr lvl="1"/>
            <a:r>
              <a:rPr lang="en-US" dirty="0"/>
              <a:t>Exploring different loss functions and metrics</a:t>
            </a:r>
          </a:p>
          <a:p>
            <a:pPr lvl="1"/>
            <a:r>
              <a:rPr lang="en-US" dirty="0"/>
              <a:t>Having multiple targets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79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2B567E-1B58-BF4F-B55B-675B187D01DF}"/>
              </a:ext>
            </a:extLst>
          </p:cNvPr>
          <p:cNvSpPr txBox="1">
            <a:spLocks/>
          </p:cNvSpPr>
          <p:nvPr/>
        </p:nvSpPr>
        <p:spPr>
          <a:xfrm>
            <a:off x="0" y="804519"/>
            <a:ext cx="12191999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Features: Natural Language Processing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A156BC-D095-CA49-8479-BA985176E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44" t="1675" r="826" b="3500"/>
          <a:stretch/>
        </p:blipFill>
        <p:spPr>
          <a:xfrm>
            <a:off x="6533248" y="3154722"/>
            <a:ext cx="5435073" cy="2721458"/>
          </a:xfrm>
        </p:spPr>
      </p:pic>
      <p:sp>
        <p:nvSpPr>
          <p:cNvPr id="2" name="AutoShape 2">
            <a:hlinkClick r:id="rId3"/>
            <a:extLst>
              <a:ext uri="{FF2B5EF4-FFF2-40B4-BE49-F238E27FC236}">
                <a16:creationId xmlns:a16="http://schemas.microsoft.com/office/drawing/2014/main" id="{DF0991C3-AF55-724D-9228-D4C76B3CC6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5867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>
            <a:hlinkClick r:id="rId3"/>
            <a:extLst>
              <a:ext uri="{FF2B5EF4-FFF2-40B4-BE49-F238E27FC236}">
                <a16:creationId xmlns:a16="http://schemas.microsoft.com/office/drawing/2014/main" id="{FD7D8BB2-DAAF-1245-8400-B6191D6D17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04254-C9BE-C041-B9FF-A41685DC4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09" y="3523306"/>
            <a:ext cx="4815834" cy="22585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517F5C-2E41-6F41-8730-81DA0268DB3D}"/>
              </a:ext>
            </a:extLst>
          </p:cNvPr>
          <p:cNvSpPr txBox="1"/>
          <p:nvPr/>
        </p:nvSpPr>
        <p:spPr>
          <a:xfrm>
            <a:off x="1379636" y="1951672"/>
            <a:ext cx="10135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scored news from NYT (specifically lead paragraphs &amp; headlines from articles) for the last 3 months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Negative/Positive Sentiment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Emotions: Fear, Sadness, Disgust, Joy &amp; Anger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8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B75B-6087-AD46-829D-0F317212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19"/>
            <a:ext cx="12191999" cy="1049235"/>
          </a:xfrm>
        </p:spPr>
        <p:txBody>
          <a:bodyPr/>
          <a:lstStyle/>
          <a:p>
            <a:pPr algn="ctr"/>
            <a:r>
              <a:rPr lang="en-US" dirty="0"/>
              <a:t>Results: Percent change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A9B89-CA34-7B43-B1A6-0A713D6A1102}"/>
              </a:ext>
            </a:extLst>
          </p:cNvPr>
          <p:cNvSpPr txBox="1"/>
          <p:nvPr/>
        </p:nvSpPr>
        <p:spPr>
          <a:xfrm>
            <a:off x="0" y="1329136"/>
            <a:ext cx="1219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LSTM Model: MSE loss function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A560B83-DBBA-4A18-A4C0-48DD4B78A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91" y="1853754"/>
            <a:ext cx="5714866" cy="3047929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6527E081-0779-4B82-8222-D338B16B4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25" y="1853755"/>
            <a:ext cx="5714866" cy="304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5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A7B6C7-656E-DB4C-A6EF-F36BD0E466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Results: Close Price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43889-3F45-3840-A461-A3F82B3EE1D5}"/>
              </a:ext>
            </a:extLst>
          </p:cNvPr>
          <p:cNvSpPr txBox="1"/>
          <p:nvPr/>
        </p:nvSpPr>
        <p:spPr>
          <a:xfrm>
            <a:off x="0" y="1329136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LSTM Model: MSE loss function</a:t>
            </a:r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3FB59DDA-8A3B-4474-9728-65A1A1E20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3" y="1856792"/>
            <a:ext cx="5836626" cy="3112867"/>
          </a:xfrm>
          <a:prstGeom prst="rect">
            <a:avLst/>
          </a:prstGeo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E2574665-F662-453A-BB43-9ABF72D1E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79" y="1856793"/>
            <a:ext cx="5842324" cy="311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1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FC97F438-FA5E-4D02-8FC3-3A8EA911A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11" y="1866652"/>
            <a:ext cx="5882990" cy="3137594"/>
          </a:xfr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BCDBDBAD-F053-46A1-94BF-6D33F99E5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66652"/>
            <a:ext cx="5882990" cy="31375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BE0FD1D-65C6-4DB5-9A33-8143E3477C6B}"/>
              </a:ext>
            </a:extLst>
          </p:cNvPr>
          <p:cNvSpPr txBox="1">
            <a:spLocks/>
          </p:cNvSpPr>
          <p:nvPr/>
        </p:nvSpPr>
        <p:spPr>
          <a:xfrm>
            <a:off x="6995186" y="1200785"/>
            <a:ext cx="4666192" cy="548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Mean squared error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E72EF24-D342-418F-AC01-CBF98B0CDFF7}"/>
              </a:ext>
            </a:extLst>
          </p:cNvPr>
          <p:cNvSpPr txBox="1">
            <a:spLocks/>
          </p:cNvSpPr>
          <p:nvPr/>
        </p:nvSpPr>
        <p:spPr>
          <a:xfrm>
            <a:off x="2052480" y="1200785"/>
            <a:ext cx="4666192" cy="548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 cosh</a:t>
            </a:r>
          </a:p>
        </p:txBody>
      </p:sp>
    </p:spTree>
    <p:extLst>
      <p:ext uri="{BB962C8B-B14F-4D97-AF65-F5344CB8AC3E}">
        <p14:creationId xmlns:p14="http://schemas.microsoft.com/office/powerpoint/2010/main" val="425785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9F0B-6888-E64C-A81C-2158B67B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19"/>
            <a:ext cx="12191999" cy="1049235"/>
          </a:xfrm>
        </p:spPr>
        <p:txBody>
          <a:bodyPr/>
          <a:lstStyle/>
          <a:p>
            <a:pPr algn="ctr"/>
            <a:r>
              <a:rPr lang="en-US" dirty="0"/>
              <a:t>Evaluation Metrics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2D40470-D261-C44E-8B7D-3F7A297D8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778" y="2845292"/>
            <a:ext cx="6564925" cy="22794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238E55-F64F-EE4B-A76E-0AFA532DF81A}"/>
              </a:ext>
            </a:extLst>
          </p:cNvPr>
          <p:cNvSpPr txBox="1"/>
          <p:nvPr/>
        </p:nvSpPr>
        <p:spPr>
          <a:xfrm>
            <a:off x="5330911" y="2086350"/>
            <a:ext cx="656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Five Emotions (by Index)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FC7EF9-7B8D-9C4B-9E3F-C1E5D62E9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37" y="2342767"/>
            <a:ext cx="4735854" cy="278201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4113369-C40A-444C-9096-E6DDFDF6BD8B}"/>
              </a:ext>
            </a:extLst>
          </p:cNvPr>
          <p:cNvGrpSpPr/>
          <p:nvPr/>
        </p:nvGrpSpPr>
        <p:grpSpPr>
          <a:xfrm>
            <a:off x="5185686" y="2514827"/>
            <a:ext cx="6564925" cy="332524"/>
            <a:chOff x="5067699" y="3406312"/>
            <a:chExt cx="6564925" cy="33252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8488DA-83B7-A642-B040-8EFA57D52EDC}"/>
                </a:ext>
              </a:extLst>
            </p:cNvPr>
            <p:cNvSpPr txBox="1"/>
            <p:nvPr/>
          </p:nvSpPr>
          <p:spPr>
            <a:xfrm>
              <a:off x="5067699" y="3429000"/>
              <a:ext cx="1448431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400" dirty="0"/>
                <a:t>France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1C54D6-958E-9B4F-B0C8-4889D0B0B618}"/>
                </a:ext>
              </a:extLst>
            </p:cNvPr>
            <p:cNvSpPr txBox="1"/>
            <p:nvPr/>
          </p:nvSpPr>
          <p:spPr>
            <a:xfrm>
              <a:off x="6516130" y="3431059"/>
              <a:ext cx="1334529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400" dirty="0"/>
                <a:t>US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DA2567-F28E-A644-AD15-7301FCF9A878}"/>
                </a:ext>
              </a:extLst>
            </p:cNvPr>
            <p:cNvSpPr txBox="1"/>
            <p:nvPr/>
          </p:nvSpPr>
          <p:spPr>
            <a:xfrm>
              <a:off x="7850658" y="3406312"/>
              <a:ext cx="1334529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400" dirty="0"/>
                <a:t>Japan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D81483-6E07-2F49-9648-CA71363ABB88}"/>
                </a:ext>
              </a:extLst>
            </p:cNvPr>
            <p:cNvSpPr txBox="1"/>
            <p:nvPr/>
          </p:nvSpPr>
          <p:spPr>
            <a:xfrm>
              <a:off x="9119285" y="3406312"/>
              <a:ext cx="1225556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400" dirty="0"/>
                <a:t>Germany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540585-E0A6-A743-8140-471CE7F031CA}"/>
                </a:ext>
              </a:extLst>
            </p:cNvPr>
            <p:cNvSpPr txBox="1"/>
            <p:nvPr/>
          </p:nvSpPr>
          <p:spPr>
            <a:xfrm>
              <a:off x="10344841" y="3429000"/>
              <a:ext cx="1287783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400" dirty="0"/>
                <a:t>UK</a:t>
              </a:r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6E90B15-2E7F-D946-8099-C20795A7CA13}"/>
              </a:ext>
            </a:extLst>
          </p:cNvPr>
          <p:cNvSpPr txBox="1"/>
          <p:nvPr/>
        </p:nvSpPr>
        <p:spPr>
          <a:xfrm>
            <a:off x="4235306" y="1329136"/>
            <a:ext cx="1013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Balanced Random Forest Classifier Model</a:t>
            </a:r>
          </a:p>
        </p:txBody>
      </p:sp>
    </p:spTree>
    <p:extLst>
      <p:ext uri="{BB962C8B-B14F-4D97-AF65-F5344CB8AC3E}">
        <p14:creationId xmlns:p14="http://schemas.microsoft.com/office/powerpoint/2010/main" val="27013984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2332</TotalTime>
  <Words>622</Words>
  <Application>Microsoft Macintosh PowerPoint</Application>
  <PresentationFormat>Widescreen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U.S. News  VS.   GLOBAL STOCK MARKETS</vt:lpstr>
      <vt:lpstr>Core Questions</vt:lpstr>
      <vt:lpstr>Machine Learning Models &amp; NLP Kits </vt:lpstr>
      <vt:lpstr>Data Sources &amp; Model Training</vt:lpstr>
      <vt:lpstr>PowerPoint Presentation</vt:lpstr>
      <vt:lpstr>Results: Percent change</vt:lpstr>
      <vt:lpstr>Results: Close Price</vt:lpstr>
      <vt:lpstr>PowerPoint Presentation</vt:lpstr>
      <vt:lpstr>Evaluation Metrics</vt:lpstr>
      <vt:lpstr>Evaluation Metrics: Classification Model</vt:lpstr>
      <vt:lpstr>PowerPoint Presentation</vt:lpstr>
      <vt:lpstr>Conclusion/Postmortem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News  VS.   GLOBAL STOCK MARKETS</dc:title>
  <dc:creator>Justin John</dc:creator>
  <cp:lastModifiedBy>Justin John</cp:lastModifiedBy>
  <cp:revision>34</cp:revision>
  <dcterms:created xsi:type="dcterms:W3CDTF">2021-01-22T01:10:34Z</dcterms:created>
  <dcterms:modified xsi:type="dcterms:W3CDTF">2021-01-26T14:30:52Z</dcterms:modified>
</cp:coreProperties>
</file>