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720" y="-4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5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8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59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04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2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9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1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4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097E-F257-4AFE-A008-F652887BDF7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4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0097E-F257-4AFE-A008-F652887BDF72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4EEF-771A-4661-9377-A7C50F9F4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54BE06-687D-4803-A43B-D4076ADAE5E7}"/>
              </a:ext>
            </a:extLst>
          </p:cNvPr>
          <p:cNvSpPr txBox="1"/>
          <p:nvPr/>
        </p:nvSpPr>
        <p:spPr>
          <a:xfrm>
            <a:off x="236232" y="115125"/>
            <a:ext cx="6499848" cy="49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Image Captioning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: </a:t>
            </a:r>
            <a:r>
              <a:rPr lang="ko-KR" altLang="en-US" sz="1200" dirty="0"/>
              <a:t>영상을 설명해 주는 </a:t>
            </a:r>
            <a:r>
              <a:rPr lang="en-US" altLang="ko-KR" sz="1200" dirty="0"/>
              <a:t>Text</a:t>
            </a:r>
            <a:r>
              <a:rPr lang="ko-KR" altLang="en-US" sz="1200" dirty="0"/>
              <a:t>를 자동으로 생성해 주는 것</a:t>
            </a:r>
            <a:endParaRPr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B0CE57-E239-4FAE-8E9D-6082975841C5}"/>
              </a:ext>
            </a:extLst>
          </p:cNvPr>
          <p:cNvSpPr txBox="1"/>
          <p:nvPr/>
        </p:nvSpPr>
        <p:spPr>
          <a:xfrm>
            <a:off x="2807984" y="3014209"/>
            <a:ext cx="1733544" cy="2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altLang="ko-KR" sz="1200" dirty="0"/>
              <a:t>SOS ( Start of Sentence)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69A4EA-0508-45CF-94C6-8E0C0744BDDB}"/>
              </a:ext>
            </a:extLst>
          </p:cNvPr>
          <p:cNvSpPr txBox="1"/>
          <p:nvPr/>
        </p:nvSpPr>
        <p:spPr>
          <a:xfrm>
            <a:off x="525785" y="3202672"/>
            <a:ext cx="5966463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 err="1"/>
              <a:t>Ht</a:t>
            </a:r>
            <a:r>
              <a:rPr lang="en-US" altLang="ko-KR" sz="1200" dirty="0"/>
              <a:t> = RNN (</a:t>
            </a:r>
            <a:r>
              <a:rPr lang="en-US" altLang="ko-KR" sz="1200" dirty="0" err="1"/>
              <a:t>xt</a:t>
            </a:r>
            <a:r>
              <a:rPr lang="en-US" altLang="ko-KR" sz="1200" dirty="0"/>
              <a:t>, hx-1) </a:t>
            </a:r>
            <a:r>
              <a:rPr lang="ko-KR" altLang="en-US" sz="1200" dirty="0"/>
              <a:t>입력을 받아 과거의 </a:t>
            </a:r>
            <a:r>
              <a:rPr lang="en-US" altLang="ko-KR" sz="1200" dirty="0"/>
              <a:t>State</a:t>
            </a:r>
            <a:r>
              <a:rPr lang="ko-KR" altLang="en-US" sz="1200" dirty="0"/>
              <a:t>을 보고</a:t>
            </a:r>
            <a:r>
              <a:rPr lang="en-US" altLang="ko-KR" sz="1200" dirty="0"/>
              <a:t>(Hidden State) </a:t>
            </a:r>
            <a:r>
              <a:rPr lang="ko-KR" altLang="en-US" sz="1200" dirty="0"/>
              <a:t>현재를 만들어 주는 것 </a:t>
            </a:r>
            <a:endParaRPr lang="en-US" altLang="ko-KR" sz="12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8D216A1-AF10-425A-9627-0DA3048543E7}"/>
              </a:ext>
            </a:extLst>
          </p:cNvPr>
          <p:cNvGrpSpPr/>
          <p:nvPr/>
        </p:nvGrpSpPr>
        <p:grpSpPr>
          <a:xfrm>
            <a:off x="373380" y="1021448"/>
            <a:ext cx="5433539" cy="1885946"/>
            <a:chOff x="373380" y="1021448"/>
            <a:chExt cx="5433539" cy="18859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B6D1D50-F005-4764-B7FA-B2F0F09B1E0E}"/>
                </a:ext>
              </a:extLst>
            </p:cNvPr>
            <p:cNvSpPr/>
            <p:nvPr/>
          </p:nvSpPr>
          <p:spPr>
            <a:xfrm>
              <a:off x="2156460" y="1493520"/>
              <a:ext cx="3070860" cy="964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E02DE9-AE1A-4590-9AAF-A6001904DC5A}"/>
                </a:ext>
              </a:extLst>
            </p:cNvPr>
            <p:cNvSpPr/>
            <p:nvPr/>
          </p:nvSpPr>
          <p:spPr>
            <a:xfrm>
              <a:off x="373380" y="1821180"/>
              <a:ext cx="67818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Image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024A9968-E5CD-4EC0-AB9F-D5FF6551087E}"/>
                </a:ext>
              </a:extLst>
            </p:cNvPr>
            <p:cNvSpPr/>
            <p:nvPr/>
          </p:nvSpPr>
          <p:spPr>
            <a:xfrm rot="5400000">
              <a:off x="1318260" y="1821180"/>
              <a:ext cx="472440" cy="381000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F42B1E-4E2B-4BB4-8AE7-B92C7FFC667F}"/>
                </a:ext>
              </a:extLst>
            </p:cNvPr>
            <p:cNvSpPr txBox="1"/>
            <p:nvPr/>
          </p:nvSpPr>
          <p:spPr>
            <a:xfrm>
              <a:off x="1303020" y="1857791"/>
              <a:ext cx="548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CNN</a:t>
              </a:r>
              <a:endParaRPr lang="ko-KR" altLang="en-US" sz="1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4BDA5F3-4490-4358-B3C3-824F0A80EC0F}"/>
                </a:ext>
              </a:extLst>
            </p:cNvPr>
            <p:cNvSpPr/>
            <p:nvPr/>
          </p:nvSpPr>
          <p:spPr>
            <a:xfrm>
              <a:off x="1912620" y="1816714"/>
              <a:ext cx="762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483AD25-586B-48F9-8A70-073E37AC739B}"/>
                </a:ext>
              </a:extLst>
            </p:cNvPr>
            <p:cNvCxnSpPr/>
            <p:nvPr/>
          </p:nvCxnSpPr>
          <p:spPr>
            <a:xfrm>
              <a:off x="2103120" y="2007214"/>
              <a:ext cx="259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DAF8094-E6A6-403B-B5C4-95AE56E135C2}"/>
                </a:ext>
              </a:extLst>
            </p:cNvPr>
            <p:cNvSpPr/>
            <p:nvPr/>
          </p:nvSpPr>
          <p:spPr>
            <a:xfrm>
              <a:off x="2567940" y="1816714"/>
              <a:ext cx="4191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4D9D2A9-DB57-449C-8F3B-B76777F30357}"/>
                </a:ext>
              </a:extLst>
            </p:cNvPr>
            <p:cNvCxnSpPr/>
            <p:nvPr/>
          </p:nvCxnSpPr>
          <p:spPr>
            <a:xfrm>
              <a:off x="3169920" y="1999594"/>
              <a:ext cx="259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7E1B77-803C-4442-ACA1-D61D1676B6A6}"/>
                </a:ext>
              </a:extLst>
            </p:cNvPr>
            <p:cNvSpPr/>
            <p:nvPr/>
          </p:nvSpPr>
          <p:spPr>
            <a:xfrm>
              <a:off x="3516636" y="1816714"/>
              <a:ext cx="4191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ED64BA0-0029-4570-B01E-DD26E2D3929B}"/>
                </a:ext>
              </a:extLst>
            </p:cNvPr>
            <p:cNvCxnSpPr/>
            <p:nvPr/>
          </p:nvCxnSpPr>
          <p:spPr>
            <a:xfrm>
              <a:off x="4069080" y="1999594"/>
              <a:ext cx="259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08D9C38-40D9-4C6B-A2F1-B705D68BF0E2}"/>
                </a:ext>
              </a:extLst>
            </p:cNvPr>
            <p:cNvSpPr/>
            <p:nvPr/>
          </p:nvSpPr>
          <p:spPr>
            <a:xfrm>
              <a:off x="4461504" y="1816714"/>
              <a:ext cx="4191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6B692FC-4E03-4136-B24B-28F8C3E23476}"/>
                </a:ext>
              </a:extLst>
            </p:cNvPr>
            <p:cNvCxnSpPr/>
            <p:nvPr/>
          </p:nvCxnSpPr>
          <p:spPr>
            <a:xfrm flipV="1">
              <a:off x="3729998" y="1420105"/>
              <a:ext cx="0" cy="31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31127EB-022A-4464-A9B8-CF1716410CCF}"/>
                </a:ext>
              </a:extLst>
            </p:cNvPr>
            <p:cNvCxnSpPr/>
            <p:nvPr/>
          </p:nvCxnSpPr>
          <p:spPr>
            <a:xfrm flipV="1">
              <a:off x="4659644" y="1420105"/>
              <a:ext cx="0" cy="31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CA1BB30-0F3D-403A-B284-F388A6BA9C23}"/>
                </a:ext>
              </a:extLst>
            </p:cNvPr>
            <p:cNvSpPr/>
            <p:nvPr/>
          </p:nvSpPr>
          <p:spPr>
            <a:xfrm>
              <a:off x="3509017" y="1021448"/>
              <a:ext cx="4191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AAF9DD8-6263-4E78-95F9-F675F8C339E7}"/>
                </a:ext>
              </a:extLst>
            </p:cNvPr>
            <p:cNvSpPr/>
            <p:nvPr/>
          </p:nvSpPr>
          <p:spPr>
            <a:xfrm>
              <a:off x="4450094" y="1021448"/>
              <a:ext cx="4191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2FFECBA-72DE-4A41-BC06-91759951AB3F}"/>
                </a:ext>
              </a:extLst>
            </p:cNvPr>
            <p:cNvSpPr/>
            <p:nvPr/>
          </p:nvSpPr>
          <p:spPr>
            <a:xfrm>
              <a:off x="3509017" y="2526394"/>
              <a:ext cx="4191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y1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A852945-7E14-4A06-A6B9-3B04BA15E5F8}"/>
                </a:ext>
              </a:extLst>
            </p:cNvPr>
            <p:cNvSpPr/>
            <p:nvPr/>
          </p:nvSpPr>
          <p:spPr>
            <a:xfrm>
              <a:off x="4450094" y="2526394"/>
              <a:ext cx="4191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y2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EA6D7B-3F4D-4C4F-A39B-B3C0226B501B}"/>
                </a:ext>
              </a:extLst>
            </p:cNvPr>
            <p:cNvSpPr txBox="1"/>
            <p:nvPr/>
          </p:nvSpPr>
          <p:spPr>
            <a:xfrm>
              <a:off x="373380" y="2247900"/>
              <a:ext cx="678180" cy="415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altLang="ko-KR" sz="1200" dirty="0"/>
                <a:t>Image</a:t>
              </a:r>
            </a:p>
            <a:p>
              <a:pPr algn="ctr">
                <a:lnSpc>
                  <a:spcPts val="800"/>
                </a:lnSpc>
              </a:pPr>
              <a:endParaRPr lang="en-US" altLang="ko-KR" sz="1200" dirty="0"/>
            </a:p>
            <a:p>
              <a:pPr algn="ctr">
                <a:lnSpc>
                  <a:spcPts val="800"/>
                </a:lnSpc>
              </a:pPr>
              <a:r>
                <a:rPr lang="en-US" altLang="ko-KR" sz="1200" dirty="0"/>
                <a:t>HxWx3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8C5B99-5A73-41A1-ACBF-1D7D6471CE1F}"/>
                </a:ext>
              </a:extLst>
            </p:cNvPr>
            <p:cNvSpPr txBox="1"/>
            <p:nvPr/>
          </p:nvSpPr>
          <p:spPr>
            <a:xfrm>
              <a:off x="1464946" y="2280046"/>
              <a:ext cx="971547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altLang="ko-KR" sz="1200" dirty="0"/>
                <a:t>Features : D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07EE833-401A-4D11-8EF5-017216840B30}"/>
                </a:ext>
              </a:extLst>
            </p:cNvPr>
            <p:cNvCxnSpPr/>
            <p:nvPr/>
          </p:nvCxnSpPr>
          <p:spPr>
            <a:xfrm flipV="1">
              <a:off x="3729998" y="2247900"/>
              <a:ext cx="0" cy="209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6601E3A-0FDD-40DE-B1BF-49EECFCEDF80}"/>
                </a:ext>
              </a:extLst>
            </p:cNvPr>
            <p:cNvCxnSpPr/>
            <p:nvPr/>
          </p:nvCxnSpPr>
          <p:spPr>
            <a:xfrm flipV="1">
              <a:off x="4659644" y="2247900"/>
              <a:ext cx="0" cy="209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82DF26-BAF5-4BBD-AA44-4C5A36235420}"/>
                </a:ext>
              </a:extLst>
            </p:cNvPr>
            <p:cNvSpPr txBox="1"/>
            <p:nvPr/>
          </p:nvSpPr>
          <p:spPr>
            <a:xfrm>
              <a:off x="2156460" y="1621798"/>
              <a:ext cx="1191580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altLang="ko-KR" sz="1200" dirty="0"/>
                <a:t>Hidden State : H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E4DAEC-7FF7-4BC4-AD44-B538EF14FD6D}"/>
                </a:ext>
              </a:extLst>
            </p:cNvPr>
            <p:cNvSpPr txBox="1"/>
            <p:nvPr/>
          </p:nvSpPr>
          <p:spPr>
            <a:xfrm>
              <a:off x="5029679" y="1502710"/>
              <a:ext cx="777240" cy="2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altLang="ko-KR" sz="1200" b="1" dirty="0"/>
                <a:t>RNN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41F21E4-AEA2-4D9A-86A3-018BC2E312D8}"/>
              </a:ext>
            </a:extLst>
          </p:cNvPr>
          <p:cNvSpPr txBox="1"/>
          <p:nvPr/>
        </p:nvSpPr>
        <p:spPr>
          <a:xfrm>
            <a:off x="236232" y="3535607"/>
            <a:ext cx="6499848" cy="49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Image Captioning with Attention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: Image</a:t>
            </a:r>
            <a:r>
              <a:rPr lang="ko-KR" altLang="en-US" sz="1200" dirty="0"/>
              <a:t>가 포함하고 있는 정보</a:t>
            </a:r>
            <a:r>
              <a:rPr lang="en-US" altLang="ko-KR" sz="1200" dirty="0"/>
              <a:t>. Special Resolution</a:t>
            </a:r>
            <a:r>
              <a:rPr lang="ko-KR" altLang="en-US" sz="1200" dirty="0"/>
              <a:t>이 살아 </a:t>
            </a:r>
            <a:r>
              <a:rPr lang="ko-KR" altLang="en-US" sz="1200" dirty="0" err="1"/>
              <a:t>있을때</a:t>
            </a:r>
            <a:endParaRPr lang="en-US" altLang="ko-KR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4BFCF6-2CBD-46F3-ABC7-AF1DAD678F18}"/>
              </a:ext>
            </a:extLst>
          </p:cNvPr>
          <p:cNvSpPr/>
          <p:nvPr/>
        </p:nvSpPr>
        <p:spPr>
          <a:xfrm>
            <a:off x="525785" y="5197159"/>
            <a:ext cx="67818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Image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사다리꼴 43">
            <a:extLst>
              <a:ext uri="{FF2B5EF4-FFF2-40B4-BE49-F238E27FC236}">
                <a16:creationId xmlns:a16="http://schemas.microsoft.com/office/drawing/2014/main" id="{39964FBC-FA85-4F66-8D1F-6C2FCA42CCB1}"/>
              </a:ext>
            </a:extLst>
          </p:cNvPr>
          <p:cNvSpPr/>
          <p:nvPr/>
        </p:nvSpPr>
        <p:spPr>
          <a:xfrm rot="5400000">
            <a:off x="1371605" y="5197159"/>
            <a:ext cx="472440" cy="3810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B4CA92-E106-44EA-ACFA-86D53F33DA80}"/>
              </a:ext>
            </a:extLst>
          </p:cNvPr>
          <p:cNvSpPr txBox="1"/>
          <p:nvPr/>
        </p:nvSpPr>
        <p:spPr>
          <a:xfrm>
            <a:off x="1356365" y="523377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CNN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2970C64-951B-4EBC-B4E8-FBB932ADA3A2}"/>
              </a:ext>
            </a:extLst>
          </p:cNvPr>
          <p:cNvCxnSpPr/>
          <p:nvPr/>
        </p:nvCxnSpPr>
        <p:spPr>
          <a:xfrm>
            <a:off x="2255525" y="5383193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A99A5C-911A-4F34-8E8F-B9D2445280A1}"/>
              </a:ext>
            </a:extLst>
          </p:cNvPr>
          <p:cNvSpPr/>
          <p:nvPr/>
        </p:nvSpPr>
        <p:spPr>
          <a:xfrm>
            <a:off x="2712972" y="5192693"/>
            <a:ext cx="4191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4B8CFEB-2126-4A3A-B3CA-9B24055F573F}"/>
              </a:ext>
            </a:extLst>
          </p:cNvPr>
          <p:cNvCxnSpPr/>
          <p:nvPr/>
        </p:nvCxnSpPr>
        <p:spPr>
          <a:xfrm>
            <a:off x="3322325" y="5375573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E348598-CB5E-40B8-9E1A-D20FEC200C61}"/>
              </a:ext>
            </a:extLst>
          </p:cNvPr>
          <p:cNvSpPr/>
          <p:nvPr/>
        </p:nvSpPr>
        <p:spPr>
          <a:xfrm>
            <a:off x="3669041" y="5192693"/>
            <a:ext cx="4191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6CF2FE-A9BB-4D59-8EA6-98BDE1A8BD5E}"/>
              </a:ext>
            </a:extLst>
          </p:cNvPr>
          <p:cNvCxnSpPr/>
          <p:nvPr/>
        </p:nvCxnSpPr>
        <p:spPr>
          <a:xfrm>
            <a:off x="4221485" y="5375573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BF5260-595D-4346-83F1-C69EC5B961A8}"/>
              </a:ext>
            </a:extLst>
          </p:cNvPr>
          <p:cNvSpPr/>
          <p:nvPr/>
        </p:nvSpPr>
        <p:spPr>
          <a:xfrm>
            <a:off x="4613909" y="5192693"/>
            <a:ext cx="4191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D1BFEFF-83ED-4089-A48A-D37C0DFFE76E}"/>
              </a:ext>
            </a:extLst>
          </p:cNvPr>
          <p:cNvCxnSpPr>
            <a:cxnSpLocks/>
            <a:stCxn id="50" idx="0"/>
            <a:endCxn id="55" idx="2"/>
          </p:cNvCxnSpPr>
          <p:nvPr/>
        </p:nvCxnSpPr>
        <p:spPr>
          <a:xfrm flipH="1" flipV="1">
            <a:off x="3619512" y="4778427"/>
            <a:ext cx="259079" cy="41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F3B31EC-F96B-4FE7-9C2E-F0B7C70F9B90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4632968" y="4778427"/>
            <a:ext cx="167670" cy="41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F7C06F-254B-4527-8EB5-2B18D283B5B6}"/>
              </a:ext>
            </a:extLst>
          </p:cNvPr>
          <p:cNvSpPr/>
          <p:nvPr/>
        </p:nvSpPr>
        <p:spPr>
          <a:xfrm>
            <a:off x="3409962" y="4397427"/>
            <a:ext cx="4191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C0016F-78F0-4EB9-A140-19DB877358CA}"/>
              </a:ext>
            </a:extLst>
          </p:cNvPr>
          <p:cNvSpPr/>
          <p:nvPr/>
        </p:nvSpPr>
        <p:spPr>
          <a:xfrm>
            <a:off x="4423418" y="4397427"/>
            <a:ext cx="4191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267E79-2A61-4EE2-B191-B43411D7A11E}"/>
              </a:ext>
            </a:extLst>
          </p:cNvPr>
          <p:cNvSpPr/>
          <p:nvPr/>
        </p:nvSpPr>
        <p:spPr>
          <a:xfrm>
            <a:off x="3448062" y="5892996"/>
            <a:ext cx="4191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B18734-F026-468D-8FFE-2CCF5992ABDF}"/>
              </a:ext>
            </a:extLst>
          </p:cNvPr>
          <p:cNvSpPr/>
          <p:nvPr/>
        </p:nvSpPr>
        <p:spPr>
          <a:xfrm>
            <a:off x="4396759" y="5892996"/>
            <a:ext cx="4191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B9A970-5A02-4391-9C43-4E73B9109AA2}"/>
              </a:ext>
            </a:extLst>
          </p:cNvPr>
          <p:cNvSpPr txBox="1"/>
          <p:nvPr/>
        </p:nvSpPr>
        <p:spPr>
          <a:xfrm>
            <a:off x="525785" y="5623879"/>
            <a:ext cx="678180" cy="41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altLang="ko-KR" sz="1200" dirty="0"/>
              <a:t>Image</a:t>
            </a:r>
          </a:p>
          <a:p>
            <a:pPr algn="ctr">
              <a:lnSpc>
                <a:spcPts val="800"/>
              </a:lnSpc>
            </a:pPr>
            <a:endParaRPr lang="en-US" altLang="ko-KR" sz="1200" dirty="0"/>
          </a:p>
          <a:p>
            <a:pPr algn="ctr">
              <a:lnSpc>
                <a:spcPts val="800"/>
              </a:lnSpc>
            </a:pPr>
            <a:r>
              <a:rPr lang="en-US" altLang="ko-KR" sz="1200" dirty="0"/>
              <a:t>HxWx3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84E31B-1BA2-4681-B916-445A040E46B6}"/>
              </a:ext>
            </a:extLst>
          </p:cNvPr>
          <p:cNvSpPr txBox="1"/>
          <p:nvPr/>
        </p:nvSpPr>
        <p:spPr>
          <a:xfrm>
            <a:off x="1580894" y="4793203"/>
            <a:ext cx="97154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ko-KR" sz="1200" dirty="0"/>
              <a:t>Features </a:t>
            </a:r>
          </a:p>
          <a:p>
            <a:pPr algn="ctr">
              <a:lnSpc>
                <a:spcPts val="1400"/>
              </a:lnSpc>
            </a:pPr>
            <a:r>
              <a:rPr lang="en-US" altLang="ko-KR" sz="1200" dirty="0"/>
              <a:t>: L x 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C967D7-C1B6-4909-897C-8A674290CB66}"/>
              </a:ext>
            </a:extLst>
          </p:cNvPr>
          <p:cNvSpPr txBox="1"/>
          <p:nvPr/>
        </p:nvSpPr>
        <p:spPr>
          <a:xfrm>
            <a:off x="2183623" y="5593924"/>
            <a:ext cx="1477799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ko-KR" sz="1200" dirty="0"/>
              <a:t>Weighted Features</a:t>
            </a:r>
          </a:p>
          <a:p>
            <a:pPr algn="ctr">
              <a:lnSpc>
                <a:spcPts val="1400"/>
              </a:lnSpc>
            </a:pPr>
            <a:r>
              <a:rPr lang="en-US" altLang="ko-KR" sz="1200" dirty="0"/>
              <a:t> : D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AA9EAEFC-422D-42C7-B6D0-44BFBA56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57" y="5203646"/>
            <a:ext cx="328436" cy="359094"/>
          </a:xfrm>
          <a:prstGeom prst="rect">
            <a:avLst/>
          </a:prstGeom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A78ADD3-65F1-4E74-80FC-667279498639}"/>
              </a:ext>
            </a:extLst>
          </p:cNvPr>
          <p:cNvCxnSpPr>
            <a:cxnSpLocks/>
            <a:stCxn id="48" idx="0"/>
            <a:endCxn id="69" idx="2"/>
          </p:cNvCxnSpPr>
          <p:nvPr/>
        </p:nvCxnSpPr>
        <p:spPr>
          <a:xfrm flipV="1">
            <a:off x="2922522" y="4784945"/>
            <a:ext cx="0" cy="40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272F131-CF6F-4DB7-A09A-3A8A4391F6F5}"/>
              </a:ext>
            </a:extLst>
          </p:cNvPr>
          <p:cNvSpPr/>
          <p:nvPr/>
        </p:nvSpPr>
        <p:spPr>
          <a:xfrm>
            <a:off x="2712972" y="4403945"/>
            <a:ext cx="4191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DAD6B75-6E34-45D5-A853-AEAA7CEA75BE}"/>
              </a:ext>
            </a:extLst>
          </p:cNvPr>
          <p:cNvSpPr/>
          <p:nvPr/>
        </p:nvSpPr>
        <p:spPr>
          <a:xfrm>
            <a:off x="3874782" y="4397427"/>
            <a:ext cx="4191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6B1D400-EE79-4347-B3F8-8F5CD1391434}"/>
              </a:ext>
            </a:extLst>
          </p:cNvPr>
          <p:cNvCxnSpPr>
            <a:stCxn id="50" idx="0"/>
            <a:endCxn id="70" idx="2"/>
          </p:cNvCxnSpPr>
          <p:nvPr/>
        </p:nvCxnSpPr>
        <p:spPr>
          <a:xfrm flipV="1">
            <a:off x="3878591" y="4778427"/>
            <a:ext cx="205741" cy="41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A09DD4-061E-4A8A-9961-982752A96FC2}"/>
              </a:ext>
            </a:extLst>
          </p:cNvPr>
          <p:cNvSpPr/>
          <p:nvPr/>
        </p:nvSpPr>
        <p:spPr>
          <a:xfrm>
            <a:off x="4888238" y="4397427"/>
            <a:ext cx="4191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5F4BB4-BB65-4195-9FF3-A6D4F24AB097}"/>
              </a:ext>
            </a:extLst>
          </p:cNvPr>
          <p:cNvCxnSpPr>
            <a:stCxn id="52" idx="0"/>
            <a:endCxn id="77" idx="2"/>
          </p:cNvCxnSpPr>
          <p:nvPr/>
        </p:nvCxnSpPr>
        <p:spPr>
          <a:xfrm flipV="1">
            <a:off x="4823459" y="4778427"/>
            <a:ext cx="274329" cy="41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ED36379-09D9-412A-A616-8A2BAF877AB3}"/>
              </a:ext>
            </a:extLst>
          </p:cNvPr>
          <p:cNvSpPr/>
          <p:nvPr/>
        </p:nvSpPr>
        <p:spPr>
          <a:xfrm>
            <a:off x="3918600" y="5892996"/>
            <a:ext cx="4191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91A0C48-062C-40FC-85B1-667441ADD598}"/>
              </a:ext>
            </a:extLst>
          </p:cNvPr>
          <p:cNvSpPr/>
          <p:nvPr/>
        </p:nvSpPr>
        <p:spPr>
          <a:xfrm>
            <a:off x="4859677" y="5892996"/>
            <a:ext cx="4191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06764D9-2ABB-4E57-BC6A-354271DF02EC}"/>
              </a:ext>
            </a:extLst>
          </p:cNvPr>
          <p:cNvCxnSpPr>
            <a:stCxn id="57" idx="0"/>
            <a:endCxn id="50" idx="2"/>
          </p:cNvCxnSpPr>
          <p:nvPr/>
        </p:nvCxnSpPr>
        <p:spPr>
          <a:xfrm flipV="1">
            <a:off x="3657612" y="5573693"/>
            <a:ext cx="220979" cy="31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4DB202B-70CE-47F0-ABE8-FCEA617B83A1}"/>
              </a:ext>
            </a:extLst>
          </p:cNvPr>
          <p:cNvCxnSpPr>
            <a:stCxn id="81" idx="0"/>
            <a:endCxn id="50" idx="2"/>
          </p:cNvCxnSpPr>
          <p:nvPr/>
        </p:nvCxnSpPr>
        <p:spPr>
          <a:xfrm flipH="1" flipV="1">
            <a:off x="3878591" y="5573693"/>
            <a:ext cx="249559" cy="31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62A0B12-3AB0-4F46-9817-D642BE7033C3}"/>
              </a:ext>
            </a:extLst>
          </p:cNvPr>
          <p:cNvCxnSpPr>
            <a:stCxn id="58" idx="0"/>
            <a:endCxn id="52" idx="2"/>
          </p:cNvCxnSpPr>
          <p:nvPr/>
        </p:nvCxnSpPr>
        <p:spPr>
          <a:xfrm flipV="1">
            <a:off x="4606309" y="5573693"/>
            <a:ext cx="217150" cy="31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184E5D0-A4EF-43EF-8F2E-0322B7E1F2A9}"/>
              </a:ext>
            </a:extLst>
          </p:cNvPr>
          <p:cNvCxnSpPr>
            <a:stCxn id="82" idx="0"/>
            <a:endCxn id="52" idx="2"/>
          </p:cNvCxnSpPr>
          <p:nvPr/>
        </p:nvCxnSpPr>
        <p:spPr>
          <a:xfrm flipH="1" flipV="1">
            <a:off x="4823459" y="5573693"/>
            <a:ext cx="245768" cy="31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BF82C8C-A4AC-4D09-91F2-EDC992863CC3}"/>
              </a:ext>
            </a:extLst>
          </p:cNvPr>
          <p:cNvSpPr txBox="1"/>
          <p:nvPr/>
        </p:nvSpPr>
        <p:spPr>
          <a:xfrm>
            <a:off x="925479" y="6286861"/>
            <a:ext cx="3653542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ko-KR" altLang="en-US" sz="1200" dirty="0"/>
              <a:t>서로 다른 영역의 필요한 </a:t>
            </a:r>
            <a:r>
              <a:rPr lang="en-US" altLang="ko-KR" sz="1200" dirty="0"/>
              <a:t>Feature</a:t>
            </a:r>
            <a:r>
              <a:rPr lang="ko-KR" altLang="en-US" sz="1200" dirty="0"/>
              <a:t>만 뽑아서 준다</a:t>
            </a:r>
            <a:endParaRPr lang="en-US" altLang="ko-KR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CEB537-2980-4F33-9753-0C8C24D398B3}"/>
              </a:ext>
            </a:extLst>
          </p:cNvPr>
          <p:cNvSpPr txBox="1"/>
          <p:nvPr/>
        </p:nvSpPr>
        <p:spPr>
          <a:xfrm>
            <a:off x="3169920" y="6531926"/>
            <a:ext cx="3653542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ko-KR" altLang="en-US" sz="1200" dirty="0"/>
              <a:t>가중치를 통해서 도출한 </a:t>
            </a:r>
            <a:r>
              <a:rPr lang="en-US" altLang="ko-KR" sz="1200" dirty="0"/>
              <a:t>Weight Average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넣엊줌</a:t>
            </a:r>
            <a:endParaRPr lang="en-US" altLang="ko-KR" sz="1200" dirty="0"/>
          </a:p>
        </p:txBody>
      </p:sp>
      <p:graphicFrame>
        <p:nvGraphicFramePr>
          <p:cNvPr id="93" name="표 93">
            <a:extLst>
              <a:ext uri="{FF2B5EF4-FFF2-40B4-BE49-F238E27FC236}">
                <a16:creationId xmlns:a16="http://schemas.microsoft.com/office/drawing/2014/main" id="{87CD5A42-96FB-405A-A57E-CD619302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00474"/>
              </p:ext>
            </p:extLst>
          </p:nvPr>
        </p:nvGraphicFramePr>
        <p:xfrm>
          <a:off x="895607" y="7105835"/>
          <a:ext cx="88747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6">
                  <a:extLst>
                    <a:ext uri="{9D8B030D-6E8A-4147-A177-3AD203B41FA5}">
                      <a16:colId xmlns:a16="http://schemas.microsoft.com/office/drawing/2014/main" val="878266838"/>
                    </a:ext>
                  </a:extLst>
                </a:gridCol>
                <a:gridCol w="295826">
                  <a:extLst>
                    <a:ext uri="{9D8B030D-6E8A-4147-A177-3AD203B41FA5}">
                      <a16:colId xmlns:a16="http://schemas.microsoft.com/office/drawing/2014/main" val="2426924866"/>
                    </a:ext>
                  </a:extLst>
                </a:gridCol>
                <a:gridCol w="295826">
                  <a:extLst>
                    <a:ext uri="{9D8B030D-6E8A-4147-A177-3AD203B41FA5}">
                      <a16:colId xmlns:a16="http://schemas.microsoft.com/office/drawing/2014/main" val="501801644"/>
                    </a:ext>
                  </a:extLst>
                </a:gridCol>
              </a:tblGrid>
              <a:tr h="238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132215"/>
                  </a:ext>
                </a:extLst>
              </a:tr>
              <a:tr h="238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770487"/>
                  </a:ext>
                </a:extLst>
              </a:tr>
              <a:tr h="238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311642"/>
                  </a:ext>
                </a:extLst>
              </a:tr>
            </a:tbl>
          </a:graphicData>
        </a:graphic>
      </p:graphicFrame>
      <p:graphicFrame>
        <p:nvGraphicFramePr>
          <p:cNvPr id="95" name="표 93">
            <a:extLst>
              <a:ext uri="{FF2B5EF4-FFF2-40B4-BE49-F238E27FC236}">
                <a16:creationId xmlns:a16="http://schemas.microsoft.com/office/drawing/2014/main" id="{788E16CD-61BF-4304-B08B-11CDA8CBF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41091"/>
              </p:ext>
            </p:extLst>
          </p:nvPr>
        </p:nvGraphicFramePr>
        <p:xfrm>
          <a:off x="2282442" y="7110134"/>
          <a:ext cx="88747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6">
                  <a:extLst>
                    <a:ext uri="{9D8B030D-6E8A-4147-A177-3AD203B41FA5}">
                      <a16:colId xmlns:a16="http://schemas.microsoft.com/office/drawing/2014/main" val="878266838"/>
                    </a:ext>
                  </a:extLst>
                </a:gridCol>
                <a:gridCol w="295826">
                  <a:extLst>
                    <a:ext uri="{9D8B030D-6E8A-4147-A177-3AD203B41FA5}">
                      <a16:colId xmlns:a16="http://schemas.microsoft.com/office/drawing/2014/main" val="2426924866"/>
                    </a:ext>
                  </a:extLst>
                </a:gridCol>
                <a:gridCol w="295826">
                  <a:extLst>
                    <a:ext uri="{9D8B030D-6E8A-4147-A177-3AD203B41FA5}">
                      <a16:colId xmlns:a16="http://schemas.microsoft.com/office/drawing/2014/main" val="501801644"/>
                    </a:ext>
                  </a:extLst>
                </a:gridCol>
              </a:tblGrid>
              <a:tr h="238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132215"/>
                  </a:ext>
                </a:extLst>
              </a:tr>
              <a:tr h="238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770487"/>
                  </a:ext>
                </a:extLst>
              </a:tr>
              <a:tr h="238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311642"/>
                  </a:ext>
                </a:extLst>
              </a:tr>
            </a:tbl>
          </a:graphicData>
        </a:graphic>
      </p:graphicFrame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1D4BF43-8293-4ED8-808A-D13CD25161BA}"/>
              </a:ext>
            </a:extLst>
          </p:cNvPr>
          <p:cNvCxnSpPr/>
          <p:nvPr/>
        </p:nvCxnSpPr>
        <p:spPr>
          <a:xfrm>
            <a:off x="1905005" y="7471595"/>
            <a:ext cx="25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C3A5C10-33FF-4E40-A3F7-74CDEF3519CF}"/>
              </a:ext>
            </a:extLst>
          </p:cNvPr>
          <p:cNvSpPr txBox="1"/>
          <p:nvPr/>
        </p:nvSpPr>
        <p:spPr>
          <a:xfrm>
            <a:off x="1015494" y="6833966"/>
            <a:ext cx="67818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ko-KR" sz="1200" dirty="0"/>
              <a:t>Weight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959104-6F99-4C52-921B-A52C12929E9B}"/>
              </a:ext>
            </a:extLst>
          </p:cNvPr>
          <p:cNvSpPr txBox="1"/>
          <p:nvPr/>
        </p:nvSpPr>
        <p:spPr>
          <a:xfrm>
            <a:off x="2413160" y="6833966"/>
            <a:ext cx="67818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ko-KR" sz="1200" dirty="0"/>
              <a:t>%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FD698D6-88B0-4BAE-8482-65485DDEB4B3}"/>
              </a:ext>
            </a:extLst>
          </p:cNvPr>
          <p:cNvSpPr txBox="1"/>
          <p:nvPr/>
        </p:nvSpPr>
        <p:spPr>
          <a:xfrm>
            <a:off x="236232" y="8018700"/>
            <a:ext cx="6499848" cy="49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Attention Candidate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: Bottom-up Attention (Using Faster R-CNN)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D5D861E-2D50-48AB-9FDF-D402E69E8C8D}"/>
              </a:ext>
            </a:extLst>
          </p:cNvPr>
          <p:cNvSpPr txBox="1"/>
          <p:nvPr/>
        </p:nvSpPr>
        <p:spPr>
          <a:xfrm>
            <a:off x="236232" y="8536827"/>
            <a:ext cx="6499848" cy="697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Visual Sentinel for Image Captioning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: </a:t>
            </a:r>
            <a:r>
              <a:rPr lang="ko-KR" altLang="en-US" sz="1200" dirty="0"/>
              <a:t>이미지에서 나타내는 정보를 사용하지 않고 관용적으로 사용되는 언어를 사용한다</a:t>
            </a:r>
            <a:endParaRPr lang="en-US" altLang="ko-KR" sz="1200" dirty="0"/>
          </a:p>
          <a:p>
            <a:pPr>
              <a:lnSpc>
                <a:spcPts val="1600"/>
              </a:lnSpc>
            </a:pPr>
            <a:r>
              <a:rPr lang="en-US" altLang="ko-KR" sz="1200" dirty="0"/>
              <a:t>  (</a:t>
            </a:r>
            <a:r>
              <a:rPr lang="ko-KR" altLang="en-US" sz="1200" dirty="0"/>
              <a:t>단어 </a:t>
            </a:r>
            <a:r>
              <a:rPr lang="en-US" altLang="ko-KR" sz="1200" dirty="0"/>
              <a:t>Sequence </a:t>
            </a:r>
            <a:r>
              <a:rPr lang="ko-KR" altLang="en-US" sz="1200" dirty="0"/>
              <a:t>반복 생성</a:t>
            </a:r>
            <a:r>
              <a:rPr lang="en-US" altLang="ko-KR" sz="1200" dirty="0"/>
              <a:t>, ex. on top of)</a:t>
            </a:r>
          </a:p>
        </p:txBody>
      </p:sp>
    </p:spTree>
    <p:extLst>
      <p:ext uri="{BB962C8B-B14F-4D97-AF65-F5344CB8AC3E}">
        <p14:creationId xmlns:p14="http://schemas.microsoft.com/office/powerpoint/2010/main" val="410288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187</Words>
  <Application>Microsoft Office PowerPoint</Application>
  <PresentationFormat>A4 용지(210x297mm)</PresentationFormat>
  <Paragraphs>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gest</dc:creator>
  <cp:lastModifiedBy>gest</cp:lastModifiedBy>
  <cp:revision>6</cp:revision>
  <dcterms:created xsi:type="dcterms:W3CDTF">2019-08-05T11:07:55Z</dcterms:created>
  <dcterms:modified xsi:type="dcterms:W3CDTF">2019-08-05T12:03:02Z</dcterms:modified>
</cp:coreProperties>
</file>