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80" y="-5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0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0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4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5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6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6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9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0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0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2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84E4-814C-4E7B-ADE7-3117CC25230A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35B9-B018-4313-B86C-74E1625FF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90909F-3593-476A-B44F-385F97404D03}"/>
              </a:ext>
            </a:extLst>
          </p:cNvPr>
          <p:cNvSpPr txBox="1"/>
          <p:nvPr/>
        </p:nvSpPr>
        <p:spPr>
          <a:xfrm>
            <a:off x="236232" y="115125"/>
            <a:ext cx="6499848" cy="90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Image Retrieval 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Image Meta Search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 : Image</a:t>
            </a:r>
            <a:r>
              <a:rPr lang="ko-KR" altLang="en-US" sz="1200" dirty="0"/>
              <a:t>의 </a:t>
            </a:r>
            <a:r>
              <a:rPr lang="en-US" altLang="ko-KR" sz="1200" dirty="0"/>
              <a:t>Meta </a:t>
            </a:r>
            <a:r>
              <a:rPr lang="ko-KR" altLang="en-US" sz="1200" dirty="0"/>
              <a:t>정보</a:t>
            </a:r>
            <a:r>
              <a:rPr lang="en-US" altLang="ko-KR" sz="1200" dirty="0"/>
              <a:t>(Text, Category)</a:t>
            </a:r>
            <a:r>
              <a:rPr lang="ko-KR" altLang="en-US" sz="1200" dirty="0"/>
              <a:t>를 이용</a:t>
            </a:r>
            <a:r>
              <a:rPr lang="en-US" altLang="ko-KR" sz="1200" dirty="0"/>
              <a:t>. Multi Label</a:t>
            </a:r>
            <a:r>
              <a:rPr lang="ko-KR" altLang="en-US" sz="1200" dirty="0"/>
              <a:t>의 </a:t>
            </a:r>
            <a:r>
              <a:rPr lang="en-US" altLang="ko-KR" sz="1200" dirty="0"/>
              <a:t>Tagging</a:t>
            </a:r>
          </a:p>
          <a:p>
            <a:pPr>
              <a:lnSpc>
                <a:spcPts val="1600"/>
              </a:lnSpc>
            </a:pPr>
            <a:r>
              <a:rPr lang="en-US" altLang="ko-KR" sz="1200" dirty="0"/>
              <a:t> - </a:t>
            </a:r>
            <a:r>
              <a:rPr lang="en-US" altLang="ko-KR" sz="1200" dirty="0" err="1"/>
              <a:t>Contex</a:t>
            </a:r>
            <a:r>
              <a:rPr lang="en-US" altLang="ko-KR" sz="1200" dirty="0"/>
              <a:t>(n)t Based Image Retrieval (CBIR)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168702-A507-4896-AD25-D3643BDA89BE}"/>
                  </a:ext>
                </a:extLst>
              </p:cNvPr>
              <p:cNvSpPr txBox="1"/>
              <p:nvPr/>
            </p:nvSpPr>
            <p:spPr>
              <a:xfrm>
                <a:off x="236232" y="1017552"/>
                <a:ext cx="6499848" cy="2151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altLang="ko-KR" sz="1200" b="1" dirty="0"/>
                  <a:t>※ Siamese Networks (Metric Learning)</a:t>
                </a:r>
              </a:p>
              <a:p>
                <a:pPr>
                  <a:lnSpc>
                    <a:spcPts val="1800"/>
                  </a:lnSpc>
                </a:pPr>
                <a:r>
                  <a:rPr lang="en-US" altLang="ko-KR" sz="1200" dirty="0"/>
                  <a:t> - Siamese : Similarity</a:t>
                </a:r>
                <a:r>
                  <a:rPr lang="ko-KR" altLang="en-US" sz="1200" dirty="0"/>
                  <a:t>를 </a:t>
                </a:r>
                <a:r>
                  <a:rPr lang="en-US" altLang="ko-KR" sz="1200" dirty="0"/>
                  <a:t>Output</a:t>
                </a:r>
                <a:r>
                  <a:rPr lang="ko-KR" altLang="en-US" sz="1200" dirty="0"/>
                  <a:t>으로 내어주는 대표적인 </a:t>
                </a:r>
                <a:r>
                  <a:rPr lang="en-US" altLang="ko-KR" sz="1200" dirty="0"/>
                  <a:t>Network</a:t>
                </a:r>
              </a:p>
              <a:p>
                <a:pPr>
                  <a:lnSpc>
                    <a:spcPts val="1800"/>
                  </a:lnSpc>
                </a:pPr>
                <a:r>
                  <a:rPr lang="en-US" altLang="ko-KR" sz="1200" dirty="0"/>
                  <a:t> - Metric : Vector Space (</a:t>
                </a:r>
                <a:r>
                  <a:rPr lang="ko-KR" altLang="en-US" sz="1200" dirty="0"/>
                  <a:t>두개 </a:t>
                </a:r>
                <a:r>
                  <a:rPr lang="en-US" altLang="ko-KR" sz="1200" dirty="0"/>
                  <a:t>Vector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Similarity (Distance)</a:t>
                </a:r>
                <a:r>
                  <a:rPr lang="ko-KR" altLang="en-US" sz="1200" dirty="0"/>
                  <a:t>가 정의가 될 때</a:t>
                </a:r>
                <a:endParaRPr lang="en-US" altLang="ko-KR" sz="1200" dirty="0"/>
              </a:p>
              <a:p>
                <a:pPr>
                  <a:lnSpc>
                    <a:spcPts val="1800"/>
                  </a:lnSpc>
                </a:pPr>
                <a:r>
                  <a:rPr lang="en-US" altLang="ko-KR" sz="1200" dirty="0"/>
                  <a:t>                   Metric</a:t>
                </a:r>
                <a:r>
                  <a:rPr lang="ko-KR" altLang="en-US" sz="1200" dirty="0"/>
                  <a:t>이 정의된 </a:t>
                </a:r>
                <a:r>
                  <a:rPr lang="en-US" altLang="ko-KR" sz="1200" dirty="0"/>
                  <a:t>Multi Space</a:t>
                </a:r>
                <a:r>
                  <a:rPr lang="ko-KR" altLang="en-US" sz="1200" dirty="0"/>
                  <a:t>라고 함</a:t>
                </a:r>
                <a:endParaRPr lang="en-US" altLang="ko-KR" sz="1200" dirty="0"/>
              </a:p>
              <a:p>
                <a:pPr>
                  <a:lnSpc>
                    <a:spcPts val="1800"/>
                  </a:lnSpc>
                </a:pPr>
                <a:r>
                  <a:rPr lang="en-US" altLang="ko-KR" sz="1200" dirty="0"/>
                  <a:t> - Contrastive Loss : </a:t>
                </a:r>
                <a:r>
                  <a:rPr lang="ko-KR" altLang="en-US" sz="1200" dirty="0"/>
                  <a:t>두개의 </a:t>
                </a:r>
                <a:r>
                  <a:rPr lang="en-US" altLang="ko-KR" sz="1200" dirty="0"/>
                  <a:t>Data</a:t>
                </a:r>
                <a:r>
                  <a:rPr lang="ko-KR" altLang="en-US" sz="1200" dirty="0"/>
                  <a:t>를 주고 같으면 가깝게 다른 </a:t>
                </a:r>
                <a:r>
                  <a:rPr lang="en-US" altLang="ko-KR" sz="1200" dirty="0"/>
                  <a:t>Class</a:t>
                </a:r>
                <a:r>
                  <a:rPr lang="ko-KR" altLang="en-US" sz="1200" dirty="0"/>
                  <a:t>이면 멀리</a:t>
                </a:r>
                <a:endParaRPr lang="en-US" altLang="ko-KR" sz="1200" dirty="0"/>
              </a:p>
              <a:p>
                <a:pPr>
                  <a:lnSpc>
                    <a:spcPts val="1800"/>
                  </a:lnSpc>
                </a:pPr>
                <a:r>
                  <a:rPr lang="en-US" altLang="ko-KR" sz="1200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</m:sSub>
                                  </m:e>
                                  <m:sup/>
                                </m:sSup>
                              </m:e>
                            </m:d>
                          </m:e>
                        </m:func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200" dirty="0"/>
              </a:p>
              <a:p>
                <a:pPr>
                  <a:lnSpc>
                    <a:spcPts val="1800"/>
                  </a:lnSpc>
                </a:pPr>
                <a:r>
                  <a:rPr lang="en-US" altLang="ko-KR" sz="1200" dirty="0"/>
                  <a:t> - Triple Loss : 3</a:t>
                </a:r>
                <a:r>
                  <a:rPr lang="ko-KR" altLang="en-US" sz="1200" dirty="0"/>
                  <a:t>개의 </a:t>
                </a:r>
                <a:r>
                  <a:rPr lang="en-US" altLang="ko-KR" sz="1200" dirty="0"/>
                  <a:t>Loss</a:t>
                </a:r>
                <a:r>
                  <a:rPr lang="ko-KR" altLang="en-US" sz="1200" dirty="0"/>
                  <a:t>를 사용</a:t>
                </a:r>
                <a:r>
                  <a:rPr lang="en-US" altLang="ko-KR" sz="1200" dirty="0"/>
                  <a:t>. Distance</a:t>
                </a:r>
                <a:r>
                  <a:rPr lang="ko-KR" altLang="en-US" sz="1200" dirty="0"/>
                  <a:t>는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개 이상으로 정의</a:t>
                </a:r>
                <a:endParaRPr lang="en-US" altLang="ko-KR" sz="1200" dirty="0"/>
              </a:p>
              <a:p>
                <a:pPr>
                  <a:lnSpc>
                    <a:spcPts val="1800"/>
                  </a:lnSpc>
                </a:pPr>
                <a:r>
                  <a:rPr lang="en-US" altLang="ko-KR" sz="1200" dirty="0"/>
                  <a:t>                        </a:t>
                </a:r>
                <a:r>
                  <a:rPr lang="ko-KR" altLang="en-US" sz="1200" dirty="0"/>
                  <a:t>서로 다른 </a:t>
                </a:r>
                <a:r>
                  <a:rPr lang="en-US" altLang="ko-KR" sz="1200" dirty="0"/>
                  <a:t>Distance 2</a:t>
                </a:r>
                <a:r>
                  <a:rPr lang="ko-KR" altLang="en-US" sz="1200" dirty="0"/>
                  <a:t>개를 </a:t>
                </a:r>
                <a:r>
                  <a:rPr lang="ko-KR" altLang="en-US" sz="1200" dirty="0" err="1"/>
                  <a:t>재공</a:t>
                </a:r>
                <a:r>
                  <a:rPr lang="en-US" altLang="ko-KR" sz="1200" dirty="0"/>
                  <a:t>(Distance </a:t>
                </a:r>
                <a:r>
                  <a:rPr lang="ko-KR" altLang="en-US" sz="1200" dirty="0"/>
                  <a:t>만드는데 </a:t>
                </a:r>
                <a:r>
                  <a:rPr lang="en-US" altLang="ko-KR" sz="1200" dirty="0"/>
                  <a:t>2</a:t>
                </a:r>
                <a:r>
                  <a:rPr lang="ko-KR" altLang="en-US" sz="1200" dirty="0"/>
                  <a:t>개 이상 </a:t>
                </a:r>
                <a:r>
                  <a:rPr lang="en-US" altLang="ko-KR" sz="1200" dirty="0"/>
                  <a:t>Point</a:t>
                </a:r>
                <a:r>
                  <a:rPr lang="ko-KR" altLang="en-US" sz="1200" dirty="0"/>
                  <a:t>가 필요</a:t>
                </a:r>
                <a:r>
                  <a:rPr lang="en-US" altLang="ko-KR" sz="1200" dirty="0"/>
                  <a:t>)</a:t>
                </a:r>
              </a:p>
              <a:p>
                <a:pPr>
                  <a:lnSpc>
                    <a:spcPts val="1800"/>
                  </a:lnSpc>
                </a:pPr>
                <a:r>
                  <a:rPr lang="en-US" altLang="ko-KR" sz="1200" dirty="0"/>
                  <a:t>                        </a:t>
                </a:r>
                <a:r>
                  <a:rPr lang="ko-KR" altLang="en-US" sz="1200" dirty="0"/>
                  <a:t>참여하는  공통된 </a:t>
                </a:r>
                <a:r>
                  <a:rPr lang="en-US" altLang="ko-KR" sz="1200" dirty="0"/>
                  <a:t>Point</a:t>
                </a:r>
                <a:r>
                  <a:rPr lang="ko-KR" altLang="en-US" sz="1200" dirty="0"/>
                  <a:t>가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있어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개의 </a:t>
                </a:r>
                <a:r>
                  <a:rPr lang="en-US" altLang="ko-KR" sz="1200" dirty="0"/>
                  <a:t>Data</a:t>
                </a:r>
                <a:r>
                  <a:rPr lang="ko-KR" altLang="en-US" sz="1200" dirty="0"/>
                  <a:t>가 필요 함 </a:t>
                </a:r>
                <a:r>
                  <a:rPr lang="en-US" altLang="ko-KR" sz="1200" dirty="0"/>
                  <a:t>(Anchor Point</a:t>
                </a:r>
                <a:r>
                  <a:rPr lang="ko-KR" altLang="en-US" sz="1200" dirty="0"/>
                  <a:t>를 공유</a:t>
                </a:r>
                <a:r>
                  <a:rPr lang="en-US" altLang="ko-KR" sz="12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168702-A507-4896-AD25-D3643BDA8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2" y="1017552"/>
                <a:ext cx="6499848" cy="2151230"/>
              </a:xfrm>
              <a:prstGeom prst="rect">
                <a:avLst/>
              </a:prstGeom>
              <a:blipFill>
                <a:blip r:embed="rId2"/>
                <a:stretch>
                  <a:fillRect l="-94" b="-1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9B57200-D5BA-437B-8418-E36752378B66}"/>
              </a:ext>
            </a:extLst>
          </p:cNvPr>
          <p:cNvSpPr txBox="1"/>
          <p:nvPr/>
        </p:nvSpPr>
        <p:spPr>
          <a:xfrm>
            <a:off x="236232" y="3168782"/>
            <a:ext cx="6499848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200" b="1" dirty="0"/>
              <a:t>※ Face Recognition Processing Flow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F2E027-C210-4278-9EB3-A09DC5CA855A}"/>
              </a:ext>
            </a:extLst>
          </p:cNvPr>
          <p:cNvSpPr/>
          <p:nvPr/>
        </p:nvSpPr>
        <p:spPr>
          <a:xfrm>
            <a:off x="929640" y="3672840"/>
            <a:ext cx="693420" cy="65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18B905-5301-40A0-A5D2-B95183C99464}"/>
              </a:ext>
            </a:extLst>
          </p:cNvPr>
          <p:cNvSpPr/>
          <p:nvPr/>
        </p:nvSpPr>
        <p:spPr>
          <a:xfrm>
            <a:off x="2209801" y="3672840"/>
            <a:ext cx="693420" cy="65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6DCC2-4083-45CC-9AE2-9ECF10D18F80}"/>
              </a:ext>
            </a:extLst>
          </p:cNvPr>
          <p:cNvSpPr/>
          <p:nvPr/>
        </p:nvSpPr>
        <p:spPr>
          <a:xfrm>
            <a:off x="3489962" y="3672840"/>
            <a:ext cx="693420" cy="65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9B9EAA-46CD-4E04-9D1E-B97DB645896A}"/>
              </a:ext>
            </a:extLst>
          </p:cNvPr>
          <p:cNvSpPr/>
          <p:nvPr/>
        </p:nvSpPr>
        <p:spPr>
          <a:xfrm>
            <a:off x="4770124" y="3672840"/>
            <a:ext cx="693420" cy="65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DA7257-6759-408A-9E44-F1F20A5E85D5}"/>
              </a:ext>
            </a:extLst>
          </p:cNvPr>
          <p:cNvCxnSpPr>
            <a:endCxn id="7" idx="1"/>
          </p:cNvCxnSpPr>
          <p:nvPr/>
        </p:nvCxnSpPr>
        <p:spPr>
          <a:xfrm>
            <a:off x="236232" y="4000500"/>
            <a:ext cx="693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A1E945-2184-4C54-B546-F3AD6285D490}"/>
              </a:ext>
            </a:extLst>
          </p:cNvPr>
          <p:cNvSpPr txBox="1"/>
          <p:nvPr/>
        </p:nvSpPr>
        <p:spPr>
          <a:xfrm>
            <a:off x="93347" y="3715165"/>
            <a:ext cx="895345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000" dirty="0"/>
              <a:t>Image/Video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58EB21-A453-4DBC-805F-9D821C64F64C}"/>
              </a:ext>
            </a:extLst>
          </p:cNvPr>
          <p:cNvSpPr txBox="1"/>
          <p:nvPr/>
        </p:nvSpPr>
        <p:spPr>
          <a:xfrm>
            <a:off x="929640" y="3631668"/>
            <a:ext cx="693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1000" dirty="0"/>
              <a:t>Face 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2F15C4-FDB9-4E8A-B16D-D1623478DDD6}"/>
              </a:ext>
            </a:extLst>
          </p:cNvPr>
          <p:cNvSpPr txBox="1"/>
          <p:nvPr/>
        </p:nvSpPr>
        <p:spPr>
          <a:xfrm>
            <a:off x="822960" y="4058463"/>
            <a:ext cx="895345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1000" dirty="0"/>
              <a:t>Tracking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56AF42-4CDA-4EF8-A990-594B93274418}"/>
              </a:ext>
            </a:extLst>
          </p:cNvPr>
          <p:cNvCxnSpPr>
            <a:cxnSpLocks/>
          </p:cNvCxnSpPr>
          <p:nvPr/>
        </p:nvCxnSpPr>
        <p:spPr>
          <a:xfrm>
            <a:off x="1623048" y="4000500"/>
            <a:ext cx="58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033FB4-452A-47AE-B1AB-6A9FA0780367}"/>
              </a:ext>
            </a:extLst>
          </p:cNvPr>
          <p:cNvCxnSpPr>
            <a:cxnSpLocks/>
          </p:cNvCxnSpPr>
          <p:nvPr/>
        </p:nvCxnSpPr>
        <p:spPr>
          <a:xfrm>
            <a:off x="2899403" y="4000500"/>
            <a:ext cx="58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236887-8BB5-4E06-A770-9570613F9D04}"/>
              </a:ext>
            </a:extLst>
          </p:cNvPr>
          <p:cNvCxnSpPr>
            <a:cxnSpLocks/>
          </p:cNvCxnSpPr>
          <p:nvPr/>
        </p:nvCxnSpPr>
        <p:spPr>
          <a:xfrm>
            <a:off x="4183371" y="4000500"/>
            <a:ext cx="58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62CF9F-5270-4B42-A749-BE71BBD964B9}"/>
              </a:ext>
            </a:extLst>
          </p:cNvPr>
          <p:cNvSpPr txBox="1"/>
          <p:nvPr/>
        </p:nvSpPr>
        <p:spPr>
          <a:xfrm>
            <a:off x="1607798" y="3552685"/>
            <a:ext cx="681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000" dirty="0"/>
              <a:t>Face Location, Size &amp; Pose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4758B3-3BC2-4326-AB29-B293FF7211D3}"/>
              </a:ext>
            </a:extLst>
          </p:cNvPr>
          <p:cNvSpPr txBox="1"/>
          <p:nvPr/>
        </p:nvSpPr>
        <p:spPr>
          <a:xfrm>
            <a:off x="2186942" y="3788073"/>
            <a:ext cx="75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1000" dirty="0"/>
              <a:t>Face Alignment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9E62E-93E3-4CB5-BF3A-C308CF836EE9}"/>
              </a:ext>
            </a:extLst>
          </p:cNvPr>
          <p:cNvSpPr txBox="1"/>
          <p:nvPr/>
        </p:nvSpPr>
        <p:spPr>
          <a:xfrm>
            <a:off x="1988810" y="3454117"/>
            <a:ext cx="1108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Pre 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13A56-DC24-4FEB-A9FF-8CE181497061}"/>
              </a:ext>
            </a:extLst>
          </p:cNvPr>
          <p:cNvSpPr txBox="1"/>
          <p:nvPr/>
        </p:nvSpPr>
        <p:spPr>
          <a:xfrm>
            <a:off x="581069" y="4817147"/>
            <a:ext cx="396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1000" dirty="0"/>
              <a:t>Crop</a:t>
            </a:r>
            <a:r>
              <a:rPr lang="ko-KR" altLang="en-US" sz="1000" dirty="0"/>
              <a:t>된 </a:t>
            </a:r>
            <a:r>
              <a:rPr lang="en-US" altLang="ko-KR" sz="1000" dirty="0"/>
              <a:t>Face</a:t>
            </a:r>
            <a:r>
              <a:rPr lang="ko-KR" altLang="en-US" sz="1000" dirty="0"/>
              <a:t>에 대해서 먼저 정의해 놓은 </a:t>
            </a:r>
            <a:r>
              <a:rPr lang="en-US" altLang="ko-KR" sz="1000" dirty="0"/>
              <a:t>Control Point</a:t>
            </a:r>
            <a:r>
              <a:rPr lang="ko-KR" altLang="en-US" sz="1000" dirty="0"/>
              <a:t>을 찾아 내는 것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D0D637-54D8-4B2D-AFEC-0EA0162975A0}"/>
              </a:ext>
            </a:extLst>
          </p:cNvPr>
          <p:cNvSpPr txBox="1"/>
          <p:nvPr/>
        </p:nvSpPr>
        <p:spPr>
          <a:xfrm>
            <a:off x="2849837" y="3563752"/>
            <a:ext cx="681998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1000" dirty="0"/>
              <a:t>Aligned 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175B05-A7B2-4422-A7E7-00D70F1F1BC9}"/>
              </a:ext>
            </a:extLst>
          </p:cNvPr>
          <p:cNvSpPr txBox="1"/>
          <p:nvPr/>
        </p:nvSpPr>
        <p:spPr>
          <a:xfrm>
            <a:off x="3453790" y="3802944"/>
            <a:ext cx="75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1000" dirty="0"/>
              <a:t>Feature Extraction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E7780-6BAF-4A65-93C3-FB881020FA31}"/>
              </a:ext>
            </a:extLst>
          </p:cNvPr>
          <p:cNvSpPr txBox="1"/>
          <p:nvPr/>
        </p:nvSpPr>
        <p:spPr>
          <a:xfrm>
            <a:off x="4161503" y="3577719"/>
            <a:ext cx="681998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1000" dirty="0"/>
              <a:t>Feature Vector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A7A19B4-40A6-4C24-8050-DDF9B530492F}"/>
              </a:ext>
            </a:extLst>
          </p:cNvPr>
          <p:cNvCxnSpPr>
            <a:cxnSpLocks/>
          </p:cNvCxnSpPr>
          <p:nvPr/>
        </p:nvCxnSpPr>
        <p:spPr>
          <a:xfrm>
            <a:off x="5463544" y="3993678"/>
            <a:ext cx="58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B61DAF-781F-49F9-97C3-8BCD78504727}"/>
              </a:ext>
            </a:extLst>
          </p:cNvPr>
          <p:cNvSpPr txBox="1"/>
          <p:nvPr/>
        </p:nvSpPr>
        <p:spPr>
          <a:xfrm>
            <a:off x="4739644" y="3795460"/>
            <a:ext cx="75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1000" dirty="0"/>
              <a:t>Feature Matching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C352D4-BF95-469E-ACFD-33A22B9457A7}"/>
              </a:ext>
            </a:extLst>
          </p:cNvPr>
          <p:cNvSpPr/>
          <p:nvPr/>
        </p:nvSpPr>
        <p:spPr>
          <a:xfrm>
            <a:off x="4770124" y="4669295"/>
            <a:ext cx="693420" cy="655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8417DD-8FB9-41EE-ADA3-19E2956A336B}"/>
              </a:ext>
            </a:extLst>
          </p:cNvPr>
          <p:cNvCxnSpPr>
            <a:stCxn id="33" idx="0"/>
            <a:endCxn id="10" idx="2"/>
          </p:cNvCxnSpPr>
          <p:nvPr/>
        </p:nvCxnSpPr>
        <p:spPr>
          <a:xfrm flipV="1">
            <a:off x="5116834" y="4328160"/>
            <a:ext cx="0" cy="34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79DE07-6D3A-48E2-876A-B12D3E9B7961}"/>
              </a:ext>
            </a:extLst>
          </p:cNvPr>
          <p:cNvSpPr txBox="1"/>
          <p:nvPr/>
        </p:nvSpPr>
        <p:spPr>
          <a:xfrm>
            <a:off x="4697756" y="4723251"/>
            <a:ext cx="824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1000" dirty="0"/>
              <a:t>Database of Enrolled Users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26CFC86-6DD6-4953-AC1A-1D5759A43971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2556511" y="4328160"/>
            <a:ext cx="7658" cy="48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E4F5EA-7EC2-420B-8C74-88F01B478FF3}"/>
                  </a:ext>
                </a:extLst>
              </p:cNvPr>
              <p:cNvSpPr txBox="1"/>
              <p:nvPr/>
            </p:nvSpPr>
            <p:spPr>
              <a:xfrm>
                <a:off x="510546" y="5462170"/>
                <a:ext cx="5714994" cy="2136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 - Anti-Spoofing : </a:t>
                </a:r>
                <a:r>
                  <a:rPr lang="ko-KR" altLang="en-US" sz="1000" dirty="0"/>
                  <a:t>속이는 걸 방지하는 것</a:t>
                </a:r>
                <a:r>
                  <a:rPr lang="en-US" altLang="ko-KR" sz="1000" dirty="0"/>
                  <a:t>. </a:t>
                </a:r>
                <a:r>
                  <a:rPr lang="ko-KR" altLang="en-US" sz="1000" dirty="0"/>
                  <a:t>실제 사람인지 방어 하는 것</a:t>
                </a:r>
                <a:endParaRPr lang="en-US" altLang="ko-KR" sz="1000" dirty="0"/>
              </a:p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 - Face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Verification</a:t>
                </a:r>
                <a:r>
                  <a:rPr lang="ko-KR" altLang="en-US" sz="1000" dirty="0"/>
                  <a:t> </a:t>
                </a:r>
                <a:r>
                  <a:rPr lang="en-US" altLang="ko-KR" sz="1000" dirty="0"/>
                  <a:t>:</a:t>
                </a:r>
                <a:r>
                  <a:rPr lang="ko-KR" altLang="en-US" sz="1000" dirty="0"/>
                  <a:t> 주어진 사람이 정해진 사람이 맞는지 여부 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대상이 정해져 있는 것</a:t>
                </a:r>
                <a:r>
                  <a:rPr lang="en-US" altLang="ko-KR" sz="1000" dirty="0"/>
                  <a:t>)</a:t>
                </a:r>
              </a:p>
              <a:p>
                <a:pPr>
                  <a:lnSpc>
                    <a:spcPts val="1200"/>
                  </a:lnSpc>
                </a:pPr>
                <a:endParaRPr lang="en-US" altLang="ko-KR" sz="1000" dirty="0"/>
              </a:p>
              <a:p>
                <a:pPr>
                  <a:lnSpc>
                    <a:spcPts val="1200"/>
                  </a:lnSpc>
                </a:pPr>
                <a:r>
                  <a:rPr lang="ko-KR" altLang="en-US" sz="1000" dirty="0"/>
                  <a:t>종류</a:t>
                </a:r>
                <a:endParaRPr lang="en-US" altLang="ko-KR" sz="1000" dirty="0"/>
              </a:p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- Learning Identity Feature with Verification Signal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- Deep ID : Learn Identity Features with Identification Signal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- </a:t>
                </a:r>
                <a:r>
                  <a:rPr lang="en-US" altLang="ko-KR" sz="1000" dirty="0" err="1"/>
                  <a:t>Faceness</a:t>
                </a:r>
                <a:r>
                  <a:rPr lang="en-US" altLang="ko-KR" sz="1000" dirty="0"/>
                  <a:t> Net : Face Detection through Deep Facial Part Response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- </a:t>
                </a:r>
                <a:r>
                  <a:rPr lang="en-US" altLang="ko-KR" sz="1000" dirty="0" err="1"/>
                  <a:t>SphereFace</a:t>
                </a:r>
                <a:r>
                  <a:rPr lang="en-US" altLang="ko-KR" sz="1000" dirty="0"/>
                  <a:t> : Deep Hypersphere Embedding for Facial Part Responses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- </a:t>
                </a:r>
                <a:r>
                  <a:rPr lang="en-US" altLang="ko-KR" sz="1000" dirty="0" err="1"/>
                  <a:t>ArcFace</a:t>
                </a:r>
                <a:r>
                  <a:rPr lang="en-US" altLang="ko-KR" sz="1000" dirty="0"/>
                  <a:t> : Additive Angular Margin Loss for Deep Face Recognition 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                  : </a:t>
                </a:r>
                <a:r>
                  <a:rPr lang="ko-KR" altLang="en-US" sz="1000" dirty="0"/>
                  <a:t>같은 </a:t>
                </a:r>
                <a:r>
                  <a:rPr lang="en-US" altLang="ko-KR" sz="1000" dirty="0"/>
                  <a:t>Class</a:t>
                </a:r>
                <a:r>
                  <a:rPr lang="ko-KR" altLang="en-US" sz="1000" dirty="0"/>
                  <a:t>에 속하는 </a:t>
                </a:r>
                <a:r>
                  <a:rPr lang="en-US" altLang="ko-KR" sz="1000" dirty="0"/>
                  <a:t>Feature</a:t>
                </a:r>
                <a:r>
                  <a:rPr lang="ko-KR" altLang="en-US" sz="1000" dirty="0"/>
                  <a:t>들이 이루는 각도를 </a:t>
                </a:r>
                <a:r>
                  <a:rPr lang="en-US" altLang="ko-KR" sz="1000" dirty="0"/>
                  <a:t>minimize </a:t>
                </a:r>
                <a:r>
                  <a:rPr lang="ko-KR" altLang="en-US" sz="1000" dirty="0"/>
                  <a:t>하도록 </a:t>
                </a:r>
                <a:r>
                  <a:rPr lang="en-US" altLang="ko-KR" sz="1000" dirty="0"/>
                  <a:t>Angular Margin</a:t>
                </a:r>
                <a:r>
                  <a:rPr lang="ko-KR" altLang="en-US" sz="1000" dirty="0"/>
                  <a:t>을 추가</a:t>
                </a:r>
                <a:endParaRPr lang="en-US" altLang="ko-KR" sz="1000" dirty="0"/>
              </a:p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 </a:t>
                </a:r>
              </a:p>
              <a:p>
                <a:pPr>
                  <a:lnSpc>
                    <a:spcPts val="1200"/>
                  </a:lnSpc>
                </a:pPr>
                <a:endParaRPr lang="en-US" altLang="ko-KR" sz="1000" dirty="0"/>
              </a:p>
              <a:p>
                <a:pPr>
                  <a:lnSpc>
                    <a:spcPts val="1200"/>
                  </a:lnSpc>
                </a:pPr>
                <a:r>
                  <a:rPr lang="en-US" altLang="ko-KR" sz="1000" dirty="0"/>
                  <a:t>    L = </a:t>
                </a:r>
                <a14:m>
                  <m:oMath xmlns:m="http://schemas.openxmlformats.org/officeDocument/2006/math"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</m:nary>
                  </m:oMath>
                </a14:m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sSup>
                          <m:sSupPr>
                            <m:ctrlPr>
                              <a:rPr lang="en-US" altLang="ko-KR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𝑠𝑐𝑜𝑠</m:t>
                            </m:r>
                            <m:d>
                              <m:dPr>
                                <m:ctrlPr>
                                  <a:rPr lang="en-US" altLang="ko-KR" sz="1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pt-BR" altLang="ko-K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sub>
                          <m:sup>
                            <m:r>
                              <a:rPr lang="pt-BR" altLang="ko-KR" sz="1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000" i="1" dirty="0">
                                    <a:latin typeface="Cambria Math" panose="02040503050406030204" pitchFamily="18" charset="0"/>
                                  </a:rPr>
                                  <m:t>𝑠𝑐𝑜𝑠</m:t>
                                </m:r>
                                <m:d>
                                  <m:dPr>
                                    <m:ctrlPr>
                                      <a:rPr lang="en-US" altLang="ko-KR" sz="1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i="1" dirty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nary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altLang="ko-KR" sz="1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E4F5EA-7EC2-420B-8C74-88F01B478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6" y="5462170"/>
                <a:ext cx="5714994" cy="213648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그림 40">
            <a:extLst>
              <a:ext uri="{FF2B5EF4-FFF2-40B4-BE49-F238E27FC236}">
                <a16:creationId xmlns:a16="http://schemas.microsoft.com/office/drawing/2014/main" id="{EAB3CB9C-8003-4EA3-B85E-EF0706013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712" y="7102108"/>
            <a:ext cx="659787" cy="2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310</Words>
  <Application>Microsoft Office PowerPoint</Application>
  <PresentationFormat>A4 용지(210x297mm)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gest</dc:creator>
  <cp:lastModifiedBy>gest</cp:lastModifiedBy>
  <cp:revision>6</cp:revision>
  <dcterms:created xsi:type="dcterms:W3CDTF">2019-08-07T10:34:18Z</dcterms:created>
  <dcterms:modified xsi:type="dcterms:W3CDTF">2019-08-07T11:19:19Z</dcterms:modified>
</cp:coreProperties>
</file>