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00" y="-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8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9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1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4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097E-F257-4AFE-A008-F652887BDF72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4BE06-687D-4803-A43B-D4076ADAE5E7}"/>
              </a:ext>
            </a:extLst>
          </p:cNvPr>
          <p:cNvSpPr txBox="1"/>
          <p:nvPr/>
        </p:nvSpPr>
        <p:spPr>
          <a:xfrm>
            <a:off x="236232" y="115125"/>
            <a:ext cx="6499848" cy="6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VQA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(Visual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Question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Answering)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Image</a:t>
            </a:r>
            <a:r>
              <a:rPr lang="ko-KR" altLang="en-US" sz="1200" dirty="0"/>
              <a:t>나 </a:t>
            </a:r>
            <a:r>
              <a:rPr lang="en-US" altLang="ko-KR" sz="1200" dirty="0"/>
              <a:t>Video</a:t>
            </a:r>
            <a:r>
              <a:rPr lang="ko-KR" altLang="en-US" sz="1200" dirty="0"/>
              <a:t>가 주어지고 질문이 있으면 </a:t>
            </a:r>
            <a:r>
              <a:rPr lang="en-US" altLang="ko-KR" sz="1200" dirty="0"/>
              <a:t>Contents</a:t>
            </a:r>
            <a:r>
              <a:rPr lang="ko-KR" altLang="en-US" sz="1200" dirty="0"/>
              <a:t>을 고려해서 올바른 답을 내어 주는 것이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  Task</a:t>
            </a:r>
            <a:r>
              <a:rPr lang="ko-KR" altLang="en-US" sz="1200" dirty="0"/>
              <a:t>의 목적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DFBE48-5043-4629-80DA-8C35A323E930}"/>
              </a:ext>
            </a:extLst>
          </p:cNvPr>
          <p:cNvSpPr/>
          <p:nvPr/>
        </p:nvSpPr>
        <p:spPr>
          <a:xfrm>
            <a:off x="552450" y="990599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1EB44D-AE01-4298-A225-66A2A6DF37BD}"/>
              </a:ext>
            </a:extLst>
          </p:cNvPr>
          <p:cNvSpPr/>
          <p:nvPr/>
        </p:nvSpPr>
        <p:spPr>
          <a:xfrm>
            <a:off x="552450" y="1521256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(Text)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30871CF-119E-498F-9E4A-DE96210FDD48}"/>
              </a:ext>
            </a:extLst>
          </p:cNvPr>
          <p:cNvSpPr/>
          <p:nvPr/>
        </p:nvSpPr>
        <p:spPr>
          <a:xfrm>
            <a:off x="1895475" y="1238249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FFFCC8-EF00-4BC5-9B9F-4C3E0AE27B98}"/>
              </a:ext>
            </a:extLst>
          </p:cNvPr>
          <p:cNvCxnSpPr>
            <a:stCxn id="2" idx="3"/>
            <a:endCxn id="72" idx="1"/>
          </p:cNvCxnSpPr>
          <p:nvPr/>
        </p:nvCxnSpPr>
        <p:spPr>
          <a:xfrm>
            <a:off x="1428750" y="1166812"/>
            <a:ext cx="466725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7373B-CA07-4A64-95DB-74BD98A446CE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 flipV="1">
            <a:off x="1428750" y="1414462"/>
            <a:ext cx="466725" cy="2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BF6DBE-E539-4D7B-A8A2-C03893A9AEC0}"/>
              </a:ext>
            </a:extLst>
          </p:cNvPr>
          <p:cNvSpPr/>
          <p:nvPr/>
        </p:nvSpPr>
        <p:spPr>
          <a:xfrm>
            <a:off x="2990850" y="1238249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Answer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5E838B-3ACD-423A-A182-76191DDA7371}"/>
              </a:ext>
            </a:extLst>
          </p:cNvPr>
          <p:cNvCxnSpPr>
            <a:stCxn id="72" idx="3"/>
            <a:endCxn id="79" idx="1"/>
          </p:cNvCxnSpPr>
          <p:nvPr/>
        </p:nvCxnSpPr>
        <p:spPr>
          <a:xfrm>
            <a:off x="2771775" y="1414462"/>
            <a:ext cx="21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C3F5399-2031-46C0-B2EE-96FA68677D50}"/>
              </a:ext>
            </a:extLst>
          </p:cNvPr>
          <p:cNvSpPr txBox="1"/>
          <p:nvPr/>
        </p:nvSpPr>
        <p:spPr>
          <a:xfrm>
            <a:off x="236232" y="1273783"/>
            <a:ext cx="1537323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/>
              <a:t>Image Contents </a:t>
            </a:r>
            <a:r>
              <a:rPr lang="ko-KR" altLang="en-US" sz="1200" dirty="0"/>
              <a:t>이해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B48D57-AC8C-405F-ADE2-4E5F03398292}"/>
              </a:ext>
            </a:extLst>
          </p:cNvPr>
          <p:cNvSpPr txBox="1"/>
          <p:nvPr/>
        </p:nvSpPr>
        <p:spPr>
          <a:xfrm>
            <a:off x="236232" y="1838148"/>
            <a:ext cx="1537323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200" dirty="0"/>
              <a:t>질문을 이해</a:t>
            </a:r>
            <a:endParaRPr lang="en-US" altLang="ko-KR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727B9C-CEA7-4839-A9FA-D7AA3AB0FD2E}"/>
              </a:ext>
            </a:extLst>
          </p:cNvPr>
          <p:cNvSpPr txBox="1"/>
          <p:nvPr/>
        </p:nvSpPr>
        <p:spPr>
          <a:xfrm>
            <a:off x="2089773" y="1662111"/>
            <a:ext cx="3874782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/>
              <a:t>＠ </a:t>
            </a:r>
            <a:r>
              <a:rPr lang="en-US" altLang="ko-KR" sz="1200" dirty="0"/>
              <a:t>Knowledge </a:t>
            </a:r>
            <a:r>
              <a:rPr lang="ko-KR" altLang="en-US" sz="1200" dirty="0"/>
              <a:t>필요 </a:t>
            </a:r>
            <a:r>
              <a:rPr lang="en-US" altLang="ko-KR" sz="1200" dirty="0"/>
              <a:t>- Common Sense Knowledge (</a:t>
            </a:r>
            <a:r>
              <a:rPr lang="ko-KR" altLang="en-US" sz="1200" dirty="0"/>
              <a:t>상식</a:t>
            </a:r>
            <a:r>
              <a:rPr lang="en-US" altLang="ko-KR" sz="1200" dirty="0"/>
              <a:t>)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E1D186-2825-4078-A71E-7878904261E4}"/>
              </a:ext>
            </a:extLst>
          </p:cNvPr>
          <p:cNvSpPr txBox="1"/>
          <p:nvPr/>
        </p:nvSpPr>
        <p:spPr>
          <a:xfrm>
            <a:off x="236232" y="2111908"/>
            <a:ext cx="6499848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/>
              <a:t>Challenges</a:t>
            </a:r>
            <a:r>
              <a:rPr lang="ko-KR" altLang="en-US" sz="1200" dirty="0"/>
              <a:t> </a:t>
            </a:r>
            <a:r>
              <a:rPr lang="en-US" altLang="ko-KR" sz="1200" dirty="0"/>
              <a:t> - </a:t>
            </a:r>
            <a:r>
              <a:rPr lang="ko-KR" altLang="en-US" sz="1200" dirty="0"/>
              <a:t>주어진 </a:t>
            </a:r>
            <a:r>
              <a:rPr lang="en-US" altLang="ko-KR" sz="1200" dirty="0"/>
              <a:t>Visual Input</a:t>
            </a:r>
            <a:r>
              <a:rPr lang="ko-KR" altLang="en-US" sz="1200" dirty="0"/>
              <a:t>을 잘 표현 해야 함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  - Textual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잘 표현 </a:t>
            </a:r>
            <a:r>
              <a:rPr lang="en-US" altLang="ko-KR" sz="1200" dirty="0"/>
              <a:t>(</a:t>
            </a:r>
            <a:r>
              <a:rPr lang="ko-KR" altLang="en-US" sz="1200" dirty="0"/>
              <a:t>가변성 가짐</a:t>
            </a:r>
            <a:r>
              <a:rPr lang="en-US" altLang="ko-KR" sz="1200" dirty="0"/>
              <a:t>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  - Visual</a:t>
            </a:r>
            <a:r>
              <a:rPr lang="ko-KR" altLang="en-US" sz="1200" dirty="0"/>
              <a:t>과 </a:t>
            </a:r>
            <a:r>
              <a:rPr lang="en-US" altLang="ko-KR" sz="1200" dirty="0"/>
              <a:t>Textual</a:t>
            </a:r>
            <a:r>
              <a:rPr lang="ko-KR" altLang="en-US" sz="1200" dirty="0"/>
              <a:t>에 연관을 지어야 함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→ </a:t>
            </a:r>
            <a:r>
              <a:rPr lang="en-US" altLang="ko-KR" sz="1200" dirty="0"/>
              <a:t>Data</a:t>
            </a:r>
            <a:r>
              <a:rPr lang="ko-KR" altLang="en-US" sz="1200" dirty="0"/>
              <a:t>에 </a:t>
            </a:r>
            <a:r>
              <a:rPr lang="en-US" altLang="ko-KR" sz="1200" dirty="0"/>
              <a:t>Bias</a:t>
            </a:r>
            <a:r>
              <a:rPr lang="ko-KR" altLang="en-US" sz="1200" dirty="0"/>
              <a:t>가 걸림</a:t>
            </a:r>
            <a:r>
              <a:rPr lang="en-US" altLang="ko-KR" sz="1200" dirty="0"/>
              <a:t>. </a:t>
            </a:r>
            <a:r>
              <a:rPr lang="ko-KR" altLang="en-US" sz="1200" dirty="0"/>
              <a:t>물체에 대해서 </a:t>
            </a:r>
            <a:r>
              <a:rPr lang="en-US" altLang="ko-KR" sz="1200" dirty="0"/>
              <a:t>Focus</a:t>
            </a:r>
            <a:r>
              <a:rPr lang="ko-KR" altLang="en-US" sz="1200" dirty="0"/>
              <a:t>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주변 환경에 대해서는 잘 모를 수 있다</a:t>
            </a:r>
            <a:endParaRPr lang="en-US" altLang="ko-KR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DABA601-4806-44B1-80BD-928047B690AD}"/>
              </a:ext>
            </a:extLst>
          </p:cNvPr>
          <p:cNvSpPr txBox="1"/>
          <p:nvPr/>
        </p:nvSpPr>
        <p:spPr>
          <a:xfrm>
            <a:off x="236232" y="2979153"/>
            <a:ext cx="6499848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2-Channel VQA Model (</a:t>
            </a:r>
            <a:r>
              <a:rPr lang="ko-KR" altLang="en-US" sz="1200" b="1" dirty="0"/>
              <a:t>종류 </a:t>
            </a:r>
            <a:r>
              <a:rPr lang="en-US" altLang="ko-KR" sz="1200" b="1" dirty="0"/>
              <a:t>: VGG19, LSTM, VGG19+LSTM)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4A3E5A-ABE1-4AAF-B51B-B5AA1415C8C8}"/>
              </a:ext>
            </a:extLst>
          </p:cNvPr>
          <p:cNvSpPr/>
          <p:nvPr/>
        </p:nvSpPr>
        <p:spPr>
          <a:xfrm>
            <a:off x="528638" y="3333524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F99E5D5-D64A-40A8-875B-6D4BDF56B3E5}"/>
              </a:ext>
            </a:extLst>
          </p:cNvPr>
          <p:cNvSpPr/>
          <p:nvPr/>
        </p:nvSpPr>
        <p:spPr>
          <a:xfrm>
            <a:off x="528638" y="3864181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(Text)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4D6001F-45C1-489D-B8DC-B11391608B09}"/>
              </a:ext>
            </a:extLst>
          </p:cNvPr>
          <p:cNvCxnSpPr/>
          <p:nvPr/>
        </p:nvCxnSpPr>
        <p:spPr>
          <a:xfrm>
            <a:off x="1404938" y="3509737"/>
            <a:ext cx="368617" cy="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A8182F7-D86F-4708-B2B3-B2503D82E035}"/>
              </a:ext>
            </a:extLst>
          </p:cNvPr>
          <p:cNvCxnSpPr/>
          <p:nvPr/>
        </p:nvCxnSpPr>
        <p:spPr>
          <a:xfrm>
            <a:off x="1404938" y="4030417"/>
            <a:ext cx="368617" cy="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F7C1776-1FD2-4727-A37E-EDD36A042223}"/>
              </a:ext>
            </a:extLst>
          </p:cNvPr>
          <p:cNvSpPr/>
          <p:nvPr/>
        </p:nvSpPr>
        <p:spPr>
          <a:xfrm>
            <a:off x="1773555" y="3333524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Image Feature Extraction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C0AAC93-E215-4255-94E0-0D5C4CCD6D74}"/>
              </a:ext>
            </a:extLst>
          </p:cNvPr>
          <p:cNvSpPr/>
          <p:nvPr/>
        </p:nvSpPr>
        <p:spPr>
          <a:xfrm>
            <a:off x="1773555" y="3864181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Text Feature Extraction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C0E1CD-B748-4D53-A251-A34EBE555425}"/>
              </a:ext>
            </a:extLst>
          </p:cNvPr>
          <p:cNvSpPr txBox="1"/>
          <p:nvPr/>
        </p:nvSpPr>
        <p:spPr>
          <a:xfrm>
            <a:off x="236232" y="3628894"/>
            <a:ext cx="1537323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1200" dirty="0"/>
              <a:t>Visual Input Modeling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B210D0-2886-412E-8225-8D3F2060ECB6}"/>
              </a:ext>
            </a:extLst>
          </p:cNvPr>
          <p:cNvSpPr txBox="1"/>
          <p:nvPr/>
        </p:nvSpPr>
        <p:spPr>
          <a:xfrm>
            <a:off x="236232" y="4209599"/>
            <a:ext cx="1659243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1200" dirty="0"/>
              <a:t>Textual Input Modeling 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71DC0EB-7DCF-4CCC-8719-4AE68C4EDCBA}"/>
              </a:ext>
            </a:extLst>
          </p:cNvPr>
          <p:cNvSpPr/>
          <p:nvPr/>
        </p:nvSpPr>
        <p:spPr>
          <a:xfrm>
            <a:off x="3018472" y="3595348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Combine Features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4EA1862-F132-430E-A9C3-93CC9E343CCB}"/>
              </a:ext>
            </a:extLst>
          </p:cNvPr>
          <p:cNvCxnSpPr>
            <a:stCxn id="105" idx="3"/>
            <a:endCxn id="109" idx="1"/>
          </p:cNvCxnSpPr>
          <p:nvPr/>
        </p:nvCxnSpPr>
        <p:spPr>
          <a:xfrm>
            <a:off x="2649855" y="3509737"/>
            <a:ext cx="368617" cy="26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D5E643-C942-4A11-B106-8B91B9A30F92}"/>
              </a:ext>
            </a:extLst>
          </p:cNvPr>
          <p:cNvCxnSpPr>
            <a:stCxn id="106" idx="3"/>
            <a:endCxn id="109" idx="1"/>
          </p:cNvCxnSpPr>
          <p:nvPr/>
        </p:nvCxnSpPr>
        <p:spPr>
          <a:xfrm flipV="1">
            <a:off x="2649855" y="3771561"/>
            <a:ext cx="368617" cy="26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E82C9BB-BB73-4C07-A630-8BF882C01534}"/>
              </a:ext>
            </a:extLst>
          </p:cNvPr>
          <p:cNvSpPr/>
          <p:nvPr/>
        </p:nvSpPr>
        <p:spPr>
          <a:xfrm>
            <a:off x="4170997" y="3595347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 Answer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D3A78A2-F20C-45A7-BF8E-770D77E78519}"/>
              </a:ext>
            </a:extLst>
          </p:cNvPr>
          <p:cNvCxnSpPr>
            <a:stCxn id="109" idx="3"/>
            <a:endCxn id="111" idx="1"/>
          </p:cNvCxnSpPr>
          <p:nvPr/>
        </p:nvCxnSpPr>
        <p:spPr>
          <a:xfrm flipV="1">
            <a:off x="3894772" y="3771560"/>
            <a:ext cx="276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A7D97EA-2938-46D3-98EE-B2A61E227B48}"/>
              </a:ext>
            </a:extLst>
          </p:cNvPr>
          <p:cNvSpPr txBox="1"/>
          <p:nvPr/>
        </p:nvSpPr>
        <p:spPr>
          <a:xfrm>
            <a:off x="2881312" y="3947772"/>
            <a:ext cx="3874782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/>
              <a:t>대부분의 </a:t>
            </a:r>
            <a:r>
              <a:rPr lang="en-US" altLang="ko-KR" sz="1200" dirty="0"/>
              <a:t>VQA </a:t>
            </a:r>
            <a:r>
              <a:rPr lang="ko-KR" altLang="en-US" sz="1200" dirty="0"/>
              <a:t>연구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: Multi Node Representation</a:t>
            </a:r>
            <a:r>
              <a:rPr lang="ko-KR" altLang="en-US" sz="1200" dirty="0"/>
              <a:t>을 얼마나 잘 얻을 수 있는가</a:t>
            </a:r>
            <a:r>
              <a:rPr lang="en-US" altLang="ko-KR" sz="1200" dirty="0"/>
              <a:t>?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3B21E8-260B-4848-8A49-B147304D1545}"/>
              </a:ext>
            </a:extLst>
          </p:cNvPr>
          <p:cNvSpPr txBox="1"/>
          <p:nvPr/>
        </p:nvSpPr>
        <p:spPr>
          <a:xfrm>
            <a:off x="236232" y="4473896"/>
            <a:ext cx="6499848" cy="28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/>
              <a:t> - Data</a:t>
            </a:r>
            <a:r>
              <a:rPr lang="ko-KR" altLang="en-US" sz="1200" dirty="0"/>
              <a:t>에 </a:t>
            </a:r>
            <a:r>
              <a:rPr lang="en-US" altLang="ko-KR" sz="1200" dirty="0"/>
              <a:t>Bias</a:t>
            </a:r>
            <a:r>
              <a:rPr lang="ko-KR" altLang="en-US" sz="1200" dirty="0"/>
              <a:t>가 있어서 </a:t>
            </a:r>
            <a:r>
              <a:rPr lang="en-US" altLang="ko-KR" sz="1200" dirty="0"/>
              <a:t>Question </a:t>
            </a:r>
            <a:r>
              <a:rPr lang="ko-KR" altLang="en-US" sz="1200" dirty="0"/>
              <a:t>만 해도 어느정도 성능을 얻을 수 있다</a:t>
            </a:r>
            <a:endParaRPr lang="en-US" altLang="ko-KR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8280DC8-B67A-47A9-9718-05ADA808A64C}"/>
              </a:ext>
            </a:extLst>
          </p:cNvPr>
          <p:cNvSpPr txBox="1"/>
          <p:nvPr/>
        </p:nvSpPr>
        <p:spPr>
          <a:xfrm>
            <a:off x="236232" y="4697361"/>
            <a:ext cx="6499848" cy="110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Balancing and Answering Binary Visual Questions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: Data</a:t>
            </a:r>
            <a:r>
              <a:rPr lang="ko-KR" altLang="en-US" sz="1200" dirty="0"/>
              <a:t>로 </a:t>
            </a:r>
            <a:r>
              <a:rPr lang="en-US" altLang="ko-KR" sz="1200" dirty="0"/>
              <a:t>Bias </a:t>
            </a:r>
            <a:r>
              <a:rPr lang="ko-KR" altLang="en-US" sz="1200" dirty="0"/>
              <a:t>학습하는게 중요</a:t>
            </a:r>
            <a:r>
              <a:rPr lang="en-US" altLang="ko-KR" sz="1200" dirty="0"/>
              <a:t>. Data Set</a:t>
            </a:r>
            <a:r>
              <a:rPr lang="ko-KR" altLang="en-US" sz="1200" dirty="0"/>
              <a:t>이 중요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b="1" dirty="0"/>
              <a:t>※ Multimodal Compact Bilinear (MCB) Pooling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: Combine Multimodal Features (Point-Wise Multiplication, Outer Product/Bilinear Pooling)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: Count Sketch Projection Function – Random Prediction, Memory</a:t>
            </a:r>
            <a:r>
              <a:rPr lang="ko-KR" altLang="en-US" sz="1200" dirty="0"/>
              <a:t>에 효율적</a:t>
            </a:r>
            <a:endParaRPr lang="en-US" altLang="ko-KR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A3FFBAA-9888-440E-AA2B-C0F174CBCAA2}"/>
              </a:ext>
            </a:extLst>
          </p:cNvPr>
          <p:cNvSpPr txBox="1"/>
          <p:nvPr/>
        </p:nvSpPr>
        <p:spPr>
          <a:xfrm>
            <a:off x="236232" y="5785922"/>
            <a:ext cx="6499848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VQA with MCB Pooling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4211E47-C490-4A44-99D8-FB4D6C5BC8CF}"/>
              </a:ext>
            </a:extLst>
          </p:cNvPr>
          <p:cNvSpPr/>
          <p:nvPr/>
        </p:nvSpPr>
        <p:spPr>
          <a:xfrm>
            <a:off x="528638" y="6063753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402D00F-8311-4600-BD50-EEF545BA7BEE}"/>
              </a:ext>
            </a:extLst>
          </p:cNvPr>
          <p:cNvSpPr/>
          <p:nvPr/>
        </p:nvSpPr>
        <p:spPr>
          <a:xfrm>
            <a:off x="528638" y="6594410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(Text)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7DA51D8-3323-4222-B7AC-49C7C88DF127}"/>
              </a:ext>
            </a:extLst>
          </p:cNvPr>
          <p:cNvCxnSpPr/>
          <p:nvPr/>
        </p:nvCxnSpPr>
        <p:spPr>
          <a:xfrm>
            <a:off x="1404938" y="6244388"/>
            <a:ext cx="368617" cy="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65DE330-6739-4165-A679-093971BB7E5C}"/>
              </a:ext>
            </a:extLst>
          </p:cNvPr>
          <p:cNvCxnSpPr/>
          <p:nvPr/>
        </p:nvCxnSpPr>
        <p:spPr>
          <a:xfrm>
            <a:off x="1404938" y="6765068"/>
            <a:ext cx="368617" cy="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973AF22-B7C5-4B3D-9C41-EBA9705D0F65}"/>
              </a:ext>
            </a:extLst>
          </p:cNvPr>
          <p:cNvSpPr/>
          <p:nvPr/>
        </p:nvSpPr>
        <p:spPr>
          <a:xfrm>
            <a:off x="1773555" y="6068175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Image Feature Extraction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38E5C6B-7048-4B8F-B3DA-AFCDCA8B6308}"/>
              </a:ext>
            </a:extLst>
          </p:cNvPr>
          <p:cNvSpPr/>
          <p:nvPr/>
        </p:nvSpPr>
        <p:spPr>
          <a:xfrm>
            <a:off x="1773555" y="6598832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Text Feature Extraction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A7BEC0A-082F-44F4-B42C-3A3C0AAA0147}"/>
              </a:ext>
            </a:extLst>
          </p:cNvPr>
          <p:cNvSpPr/>
          <p:nvPr/>
        </p:nvSpPr>
        <p:spPr>
          <a:xfrm>
            <a:off x="3018472" y="6329999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Combine Features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3D3051D-DFD9-40B0-B737-3BCA886B1912}"/>
              </a:ext>
            </a:extLst>
          </p:cNvPr>
          <p:cNvCxnSpPr>
            <a:stCxn id="122" idx="3"/>
            <a:endCxn id="124" idx="1"/>
          </p:cNvCxnSpPr>
          <p:nvPr/>
        </p:nvCxnSpPr>
        <p:spPr>
          <a:xfrm>
            <a:off x="2649855" y="6244388"/>
            <a:ext cx="368617" cy="26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108C369-0A82-4794-A06F-E69B0C101157}"/>
              </a:ext>
            </a:extLst>
          </p:cNvPr>
          <p:cNvCxnSpPr>
            <a:stCxn id="123" idx="3"/>
            <a:endCxn id="124" idx="1"/>
          </p:cNvCxnSpPr>
          <p:nvPr/>
        </p:nvCxnSpPr>
        <p:spPr>
          <a:xfrm flipV="1">
            <a:off x="2649855" y="6506212"/>
            <a:ext cx="368617" cy="26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16B40B7-8143-46C6-A10F-40FB0EE8CBEC}"/>
              </a:ext>
            </a:extLst>
          </p:cNvPr>
          <p:cNvSpPr/>
          <p:nvPr/>
        </p:nvSpPr>
        <p:spPr>
          <a:xfrm>
            <a:off x="4170997" y="6329998"/>
            <a:ext cx="876300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Predict Answer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6233526-8773-40D1-AA40-6EA7690C5B5E}"/>
              </a:ext>
            </a:extLst>
          </p:cNvPr>
          <p:cNvCxnSpPr>
            <a:stCxn id="124" idx="3"/>
            <a:endCxn id="127" idx="1"/>
          </p:cNvCxnSpPr>
          <p:nvPr/>
        </p:nvCxnSpPr>
        <p:spPr>
          <a:xfrm flipV="1">
            <a:off x="3894772" y="6506211"/>
            <a:ext cx="276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54AA661-3633-425E-A5C7-0DCB3B95EF66}"/>
              </a:ext>
            </a:extLst>
          </p:cNvPr>
          <p:cNvSpPr txBox="1"/>
          <p:nvPr/>
        </p:nvSpPr>
        <p:spPr>
          <a:xfrm>
            <a:off x="2937985" y="6635809"/>
            <a:ext cx="302656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/>
              <a:t>(MCB Pooling)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: Output</a:t>
            </a:r>
            <a:r>
              <a:rPr lang="ko-KR" altLang="en-US" sz="1200" dirty="0"/>
              <a:t> </a:t>
            </a:r>
            <a:r>
              <a:rPr lang="en-US" altLang="ko-KR" sz="1200" dirty="0"/>
              <a:t>Product</a:t>
            </a:r>
            <a:r>
              <a:rPr lang="ko-KR" altLang="en-US" sz="1200" dirty="0"/>
              <a:t>의 표현력을 가지는 </a:t>
            </a:r>
            <a:r>
              <a:rPr lang="en-US" altLang="ko-KR" sz="1200" dirty="0"/>
              <a:t>Output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BADADF6-090D-444B-B01C-35232F9E150F}"/>
              </a:ext>
            </a:extLst>
          </p:cNvPr>
          <p:cNvSpPr txBox="1"/>
          <p:nvPr/>
        </p:nvSpPr>
        <p:spPr>
          <a:xfrm>
            <a:off x="236232" y="7080854"/>
            <a:ext cx="6499848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Hierarchical Question Image Co-Attention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Attention</a:t>
            </a:r>
            <a:r>
              <a:rPr lang="ko-KR" altLang="en-US" sz="1200" dirty="0"/>
              <a:t>을 </a:t>
            </a:r>
            <a:r>
              <a:rPr lang="en-US" altLang="ko-KR" sz="1200" dirty="0"/>
              <a:t>2</a:t>
            </a:r>
            <a:r>
              <a:rPr lang="ko-KR" altLang="en-US" sz="1200" dirty="0"/>
              <a:t>개 </a:t>
            </a:r>
            <a:r>
              <a:rPr lang="en-US" altLang="ko-KR" sz="1200" dirty="0"/>
              <a:t>Modify</a:t>
            </a:r>
            <a:r>
              <a:rPr lang="ko-KR" altLang="en-US" sz="1200" dirty="0"/>
              <a:t>에 거는 것</a:t>
            </a:r>
            <a:r>
              <a:rPr lang="en-US" altLang="ko-KR" sz="1200" dirty="0"/>
              <a:t>. 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Attention</a:t>
            </a:r>
            <a:r>
              <a:rPr lang="ko-KR" altLang="en-US" sz="1200" dirty="0"/>
              <a:t>을 생성할 때 하나의 </a:t>
            </a:r>
            <a:r>
              <a:rPr lang="en-US" altLang="ko-KR" sz="1200" dirty="0"/>
              <a:t>Model </a:t>
            </a:r>
            <a:r>
              <a:rPr lang="ko-KR" altLang="en-US" sz="1200" dirty="0"/>
              <a:t>고려 했음</a:t>
            </a:r>
            <a:r>
              <a:rPr lang="en-US" altLang="ko-KR" sz="1200" dirty="0"/>
              <a:t>.  Visual Model</a:t>
            </a:r>
            <a:r>
              <a:rPr lang="ko-KR" altLang="en-US" sz="1200" dirty="0"/>
              <a:t>을 </a:t>
            </a:r>
            <a:r>
              <a:rPr lang="en-US" altLang="ko-KR" sz="1200" dirty="0"/>
              <a:t>Textual</a:t>
            </a:r>
            <a:r>
              <a:rPr lang="ko-KR" altLang="en-US" sz="1200" dirty="0"/>
              <a:t>을 </a:t>
            </a:r>
            <a:r>
              <a:rPr lang="en-US" altLang="ko-KR" sz="1200" dirty="0"/>
              <a:t>Model</a:t>
            </a:r>
            <a:r>
              <a:rPr lang="ko-KR" altLang="en-US" sz="1200" dirty="0"/>
              <a:t>에 걸고 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반대로 </a:t>
            </a:r>
            <a:r>
              <a:rPr lang="en-US" altLang="ko-KR" sz="1200" dirty="0"/>
              <a:t>Textual</a:t>
            </a:r>
            <a:r>
              <a:rPr lang="ko-KR" altLang="en-US" sz="1200" dirty="0"/>
              <a:t>을</a:t>
            </a:r>
            <a:r>
              <a:rPr lang="en-US" altLang="ko-KR" sz="1200" dirty="0"/>
              <a:t> Visual</a:t>
            </a:r>
            <a:r>
              <a:rPr lang="ko-KR" altLang="en-US" sz="1200" dirty="0"/>
              <a:t>로 보내는 것</a:t>
            </a:r>
            <a:endParaRPr lang="en-US" altLang="ko-KR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D8AB99E-205E-4C57-8F3A-F2DFD99A3391}"/>
              </a:ext>
            </a:extLst>
          </p:cNvPr>
          <p:cNvSpPr txBox="1"/>
          <p:nvPr/>
        </p:nvSpPr>
        <p:spPr>
          <a:xfrm>
            <a:off x="206698" y="7895277"/>
            <a:ext cx="6499848" cy="1928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Co-Attention Mechanism</a:t>
            </a:r>
          </a:p>
          <a:p>
            <a:pPr>
              <a:lnSpc>
                <a:spcPts val="1600"/>
              </a:lnSpc>
            </a:pPr>
            <a:r>
              <a:rPr lang="en-US" altLang="ko-KR" sz="1200" b="1" dirty="0"/>
              <a:t> </a:t>
            </a:r>
            <a:r>
              <a:rPr lang="ko-KR" altLang="en-US" sz="1200" b="1" dirty="0"/>
              <a:t>＠ </a:t>
            </a:r>
            <a:r>
              <a:rPr lang="en-US" altLang="ko-KR" sz="1200" b="1" dirty="0"/>
              <a:t>Parallel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Co-Attention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1) Image</a:t>
            </a:r>
            <a:r>
              <a:rPr lang="ko-KR" altLang="en-US" sz="1200" dirty="0"/>
              <a:t>와 </a:t>
            </a:r>
            <a:r>
              <a:rPr lang="en-US" altLang="ko-KR" sz="1200" dirty="0"/>
              <a:t>Question</a:t>
            </a:r>
            <a:r>
              <a:rPr lang="ko-KR" altLang="en-US" sz="1200" dirty="0"/>
              <a:t>의 </a:t>
            </a:r>
            <a:r>
              <a:rPr lang="en-US" altLang="ko-KR" sz="1200" dirty="0"/>
              <a:t>Feature</a:t>
            </a:r>
            <a:r>
              <a:rPr lang="ko-KR" altLang="en-US" sz="1200" dirty="0"/>
              <a:t>의 유사성 비교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2) Representation</a:t>
            </a:r>
            <a:r>
              <a:rPr lang="ko-KR" altLang="en-US" sz="1200" dirty="0"/>
              <a:t>와 </a:t>
            </a:r>
            <a:r>
              <a:rPr lang="en-US" altLang="ko-KR" sz="1200" dirty="0"/>
              <a:t>Attention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만듬</a:t>
            </a:r>
            <a:r>
              <a:rPr lang="ko-KR" altLang="en-US" sz="1200" dirty="0"/>
              <a:t> </a:t>
            </a:r>
            <a:r>
              <a:rPr lang="en-US" altLang="ko-KR" sz="1200" dirty="0"/>
              <a:t>(Text</a:t>
            </a:r>
            <a:r>
              <a:rPr lang="ko-KR" altLang="en-US" sz="1200" dirty="0"/>
              <a:t>는 단어</a:t>
            </a:r>
            <a:r>
              <a:rPr lang="en-US" altLang="ko-KR" sz="1200" dirty="0"/>
              <a:t>, Visual</a:t>
            </a:r>
            <a:r>
              <a:rPr lang="ko-KR" altLang="en-US" sz="1200" dirty="0"/>
              <a:t>은</a:t>
            </a:r>
            <a:r>
              <a:rPr lang="en-US" altLang="ko-KR" sz="1200" dirty="0"/>
              <a:t> Region)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ko-KR" altLang="en-US" sz="1200" dirty="0"/>
              <a:t>학습이  잘 안되는 문제점이 있음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b="1" dirty="0"/>
              <a:t> </a:t>
            </a:r>
            <a:r>
              <a:rPr lang="ko-KR" altLang="en-US" sz="1200" b="1" dirty="0"/>
              <a:t>＠ </a:t>
            </a:r>
            <a:r>
              <a:rPr lang="en-US" altLang="ko-KR" sz="1200" b="1" dirty="0"/>
              <a:t>Alternating Co-Attention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: Question</a:t>
            </a:r>
            <a:r>
              <a:rPr lang="ko-KR" altLang="en-US" sz="1200" dirty="0"/>
              <a:t>으로 </a:t>
            </a:r>
            <a:r>
              <a:rPr lang="en-US" altLang="ko-KR" sz="1200" dirty="0"/>
              <a:t>Attention</a:t>
            </a:r>
            <a:r>
              <a:rPr lang="ko-KR" altLang="en-US" sz="1200" dirty="0"/>
              <a:t>을 먼저 생성하고 </a:t>
            </a:r>
            <a:r>
              <a:rPr lang="en-US" altLang="ko-KR" sz="1200" dirty="0"/>
              <a:t>Image</a:t>
            </a:r>
            <a:r>
              <a:rPr lang="ko-KR" altLang="en-US" sz="1200" dirty="0"/>
              <a:t>에</a:t>
            </a:r>
            <a:r>
              <a:rPr lang="en-US" altLang="ko-KR" sz="1200" dirty="0"/>
              <a:t> Attention</a:t>
            </a:r>
            <a:r>
              <a:rPr lang="ko-KR" altLang="en-US" sz="1200" dirty="0"/>
              <a:t>을 걸어 줌</a:t>
            </a:r>
            <a:r>
              <a:rPr lang="en-US" altLang="ko-KR" sz="1200" dirty="0"/>
              <a:t>. 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 </a:t>
            </a:r>
            <a:r>
              <a:rPr lang="ko-KR" altLang="en-US" sz="1200" dirty="0"/>
              <a:t>뽑은 </a:t>
            </a:r>
            <a:r>
              <a:rPr lang="en-US" altLang="ko-KR" sz="1200" dirty="0"/>
              <a:t>Representation</a:t>
            </a:r>
            <a:r>
              <a:rPr lang="ko-KR" altLang="en-US" sz="1200" dirty="0"/>
              <a:t>을 가지고 다시 </a:t>
            </a:r>
            <a:r>
              <a:rPr lang="en-US" altLang="ko-KR" sz="1200" dirty="0"/>
              <a:t>Question</a:t>
            </a:r>
            <a:r>
              <a:rPr lang="ko-KR" altLang="en-US" sz="1200" dirty="0"/>
              <a:t>에 걸어 줌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- Error </a:t>
            </a:r>
            <a:r>
              <a:rPr lang="ko-KR" altLang="en-US" sz="1200" dirty="0"/>
              <a:t>가 누적 될 수 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028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04F79-AFAB-4B73-BE7B-56D7BE5A86C9}"/>
              </a:ext>
            </a:extLst>
          </p:cNvPr>
          <p:cNvSpPr txBox="1"/>
          <p:nvPr/>
        </p:nvSpPr>
        <p:spPr>
          <a:xfrm>
            <a:off x="236232" y="115125"/>
            <a:ext cx="6499848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Hierarchical Co-Attention Model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</a:t>
            </a:r>
            <a:r>
              <a:rPr lang="ko-KR" altLang="en-US" sz="1200" dirty="0"/>
              <a:t>단어로 </a:t>
            </a:r>
            <a:r>
              <a:rPr lang="en-US" altLang="ko-KR" sz="1200" dirty="0"/>
              <a:t>Attention </a:t>
            </a:r>
            <a:r>
              <a:rPr lang="ko-KR" altLang="en-US" sz="1200" dirty="0"/>
              <a:t>생성 → </a:t>
            </a:r>
            <a:r>
              <a:rPr lang="en-US" altLang="ko-KR" sz="1200" dirty="0"/>
              <a:t>Phrase</a:t>
            </a:r>
            <a:r>
              <a:rPr lang="ko-KR" altLang="en-US" sz="1200" dirty="0"/>
              <a:t>를 나눔 → </a:t>
            </a:r>
            <a:r>
              <a:rPr lang="en-US" altLang="ko-KR" sz="1200" dirty="0"/>
              <a:t>Attention </a:t>
            </a:r>
            <a:r>
              <a:rPr lang="ko-KR" altLang="en-US" sz="1200" dirty="0"/>
              <a:t>생성 → </a:t>
            </a:r>
            <a:r>
              <a:rPr lang="en-US" altLang="ko-KR" sz="1200" dirty="0"/>
              <a:t>Sentence  </a:t>
            </a:r>
            <a:r>
              <a:rPr lang="ko-KR" altLang="en-US" sz="1200" dirty="0"/>
              <a:t>전체를 구성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DC790-7D66-47A0-92C5-F49F8C30BB3E}"/>
              </a:ext>
            </a:extLst>
          </p:cNvPr>
          <p:cNvSpPr txBox="1"/>
          <p:nvPr/>
        </p:nvSpPr>
        <p:spPr>
          <a:xfrm>
            <a:off x="236232" y="605644"/>
            <a:ext cx="6499848" cy="110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Attention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Map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Visualization</a:t>
            </a:r>
          </a:p>
          <a:p>
            <a:pPr>
              <a:lnSpc>
                <a:spcPts val="1600"/>
              </a:lnSpc>
            </a:pPr>
            <a:r>
              <a:rPr lang="en-US" altLang="ko-KR" sz="1200" b="1" dirty="0"/>
              <a:t>- </a:t>
            </a:r>
            <a:r>
              <a:rPr lang="en-US" altLang="ko-KR" sz="1200" dirty="0"/>
              <a:t>Bottom Up and Top Down Attention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Faster R-CNN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Top Down Process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Text</a:t>
            </a:r>
            <a:r>
              <a:rPr lang="ko-KR" altLang="en-US" sz="1200" dirty="0"/>
              <a:t> </a:t>
            </a:r>
            <a:r>
              <a:rPr lang="en-US" altLang="ko-KR" sz="1200" dirty="0"/>
              <a:t>Base</a:t>
            </a:r>
            <a:r>
              <a:rPr lang="ko-KR" altLang="en-US" sz="1200" dirty="0"/>
              <a:t>로 </a:t>
            </a:r>
            <a:r>
              <a:rPr lang="en-US" altLang="ko-KR" sz="1200" dirty="0"/>
              <a:t>Image</a:t>
            </a:r>
            <a:r>
              <a:rPr lang="ko-KR" altLang="en-US" sz="1200" dirty="0"/>
              <a:t>의 어느 부분을 볼지 결정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0F888-9157-4134-8962-8D2C1F09F09B}"/>
              </a:ext>
            </a:extLst>
          </p:cNvPr>
          <p:cNvSpPr txBox="1"/>
          <p:nvPr/>
        </p:nvSpPr>
        <p:spPr>
          <a:xfrm>
            <a:off x="236232" y="1649968"/>
            <a:ext cx="6499848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</a:t>
            </a:r>
            <a:r>
              <a:rPr lang="en-US" altLang="ko-KR" sz="1200" b="1" dirty="0" err="1"/>
              <a:t>RUBi</a:t>
            </a:r>
            <a:r>
              <a:rPr lang="en-US" altLang="ko-KR" sz="1200" b="1" dirty="0"/>
              <a:t> (Reducing Unimodal Biases in VQA)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Bias</a:t>
            </a:r>
            <a:r>
              <a:rPr lang="ko-KR" altLang="en-US" sz="1200" dirty="0"/>
              <a:t>로 인해 </a:t>
            </a:r>
            <a:r>
              <a:rPr lang="en-US" altLang="ko-KR" sz="1200" dirty="0"/>
              <a:t>Image</a:t>
            </a:r>
            <a:r>
              <a:rPr lang="ko-KR" altLang="en-US" sz="1200" dirty="0"/>
              <a:t>를 보지 않으면 안된다</a:t>
            </a:r>
            <a:r>
              <a:rPr lang="en-US" altLang="ko-KR" sz="1200" dirty="0"/>
              <a:t>. Question</a:t>
            </a:r>
            <a:r>
              <a:rPr lang="ko-KR" altLang="en-US" sz="1200" dirty="0"/>
              <a:t>만이 아닌 </a:t>
            </a:r>
            <a:r>
              <a:rPr lang="en-US" altLang="ko-KR" sz="1200" dirty="0"/>
              <a:t>Image</a:t>
            </a:r>
            <a:r>
              <a:rPr lang="ko-KR" altLang="en-US" sz="1200" dirty="0"/>
              <a:t>를 보고 다시 진행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0F1E7-4DC2-40B6-8BB9-228AC85D57DF}"/>
              </a:ext>
            </a:extLst>
          </p:cNvPr>
          <p:cNvSpPr txBox="1"/>
          <p:nvPr/>
        </p:nvSpPr>
        <p:spPr>
          <a:xfrm>
            <a:off x="236232" y="2065826"/>
            <a:ext cx="6499848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Learning Strategy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Question</a:t>
            </a:r>
            <a:r>
              <a:rPr lang="ko-KR" altLang="en-US" sz="1200" dirty="0"/>
              <a:t>을 먼저 하고 </a:t>
            </a:r>
            <a:r>
              <a:rPr lang="en-US" altLang="ko-KR" sz="1200" dirty="0"/>
              <a:t>Image</a:t>
            </a:r>
            <a:r>
              <a:rPr lang="ko-KR" altLang="en-US" sz="1200" dirty="0"/>
              <a:t>를 진행 그후 </a:t>
            </a:r>
            <a:r>
              <a:rPr lang="en-US" altLang="ko-KR" sz="1200" dirty="0"/>
              <a:t>Question</a:t>
            </a:r>
            <a:r>
              <a:rPr lang="ko-KR" altLang="en-US" sz="1200" dirty="0"/>
              <a:t>은 제거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91A74-E9E3-4A0B-BBB3-DBBB66963D89}"/>
              </a:ext>
            </a:extLst>
          </p:cNvPr>
          <p:cNvSpPr txBox="1"/>
          <p:nvPr/>
        </p:nvSpPr>
        <p:spPr>
          <a:xfrm>
            <a:off x="236232" y="2483491"/>
            <a:ext cx="6499848" cy="15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Visual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Reasoning</a:t>
            </a:r>
          </a:p>
          <a:p>
            <a:pPr>
              <a:lnSpc>
                <a:spcPts val="1600"/>
              </a:lnSpc>
            </a:pPr>
            <a:r>
              <a:rPr lang="en-US" altLang="ko-KR" sz="1200" b="1" dirty="0"/>
              <a:t>- CLEVR (Compositional Language and Elementary Visual Reasoning)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: Biased Data Set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: Program</a:t>
            </a:r>
            <a:r>
              <a:rPr lang="ko-KR" altLang="en-US" sz="1200" dirty="0"/>
              <a:t>으로 </a:t>
            </a:r>
            <a:r>
              <a:rPr lang="en-US" altLang="ko-KR" sz="1200" dirty="0"/>
              <a:t>Random</a:t>
            </a:r>
            <a:r>
              <a:rPr lang="ko-KR" altLang="en-US" sz="1200" dirty="0"/>
              <a:t>하게 </a:t>
            </a:r>
            <a:r>
              <a:rPr lang="en-US" altLang="ko-KR" sz="1200" dirty="0"/>
              <a:t>Generating </a:t>
            </a:r>
            <a:r>
              <a:rPr lang="ko-KR" altLang="en-US" sz="1200" dirty="0"/>
              <a:t>된 </a:t>
            </a:r>
            <a:r>
              <a:rPr lang="en-US" altLang="ko-KR" sz="1200" dirty="0"/>
              <a:t>Data Set 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→ </a:t>
            </a:r>
            <a:r>
              <a:rPr lang="en-US" altLang="ko-KR" sz="1200" dirty="0"/>
              <a:t>Random </a:t>
            </a:r>
            <a:r>
              <a:rPr lang="ko-KR" altLang="en-US" sz="1200" dirty="0"/>
              <a:t>하게 생성 되어서 </a:t>
            </a:r>
            <a:r>
              <a:rPr lang="en-US" altLang="ko-KR" sz="1200" dirty="0"/>
              <a:t>Bias</a:t>
            </a:r>
            <a:r>
              <a:rPr lang="ko-KR" altLang="en-US" sz="1200" dirty="0"/>
              <a:t>가 걸릴 수 있다</a:t>
            </a:r>
          </a:p>
          <a:p>
            <a:pPr>
              <a:lnSpc>
                <a:spcPts val="1600"/>
              </a:lnSpc>
            </a:pPr>
            <a:r>
              <a:rPr lang="en-US" altLang="ko-KR" sz="1200" b="1" dirty="0"/>
              <a:t>- NS-VQA : Neural Symbolic</a:t>
            </a:r>
          </a:p>
          <a:p>
            <a:pPr>
              <a:lnSpc>
                <a:spcPts val="1600"/>
              </a:lnSpc>
            </a:pPr>
            <a:r>
              <a:rPr lang="en-US" altLang="ko-KR" sz="1200" b="1" dirty="0"/>
              <a:t>- Prob-NMN : Probabilistic Neural Symbolic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DB3E9-1813-4977-BA2A-D68778914F05}"/>
              </a:ext>
            </a:extLst>
          </p:cNvPr>
          <p:cNvSpPr txBox="1"/>
          <p:nvPr/>
        </p:nvSpPr>
        <p:spPr>
          <a:xfrm>
            <a:off x="236232" y="3977982"/>
            <a:ext cx="6499848" cy="110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Visual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Dialog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Turing Test : AI Agent</a:t>
            </a:r>
            <a:r>
              <a:rPr lang="ko-KR" altLang="en-US" sz="1200" dirty="0"/>
              <a:t>가 </a:t>
            </a:r>
            <a:r>
              <a:rPr lang="en-US" altLang="ko-KR" sz="1200" dirty="0"/>
              <a:t>Visual Contents</a:t>
            </a:r>
            <a:r>
              <a:rPr lang="ko-KR" altLang="en-US" sz="1200" dirty="0"/>
              <a:t>를 보면서 </a:t>
            </a:r>
            <a:r>
              <a:rPr lang="en-US" altLang="ko-KR" sz="1200" dirty="0"/>
              <a:t>Meaningful</a:t>
            </a:r>
            <a:r>
              <a:rPr lang="ko-KR" altLang="en-US" sz="1200" dirty="0"/>
              <a:t>한 대화를 생성 하는 것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: Dialog History – </a:t>
            </a:r>
            <a:r>
              <a:rPr lang="ko-KR" altLang="en-US" sz="1200" dirty="0"/>
              <a:t>문맥에 맞게 대화를 생성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- Generative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Ground Truth</a:t>
            </a:r>
            <a:r>
              <a:rPr lang="ko-KR" altLang="en-US" sz="1200" dirty="0"/>
              <a:t>의 </a:t>
            </a:r>
            <a:r>
              <a:rPr lang="en-US" altLang="ko-KR" sz="1200" dirty="0"/>
              <a:t>Answer. Sequence</a:t>
            </a:r>
            <a:r>
              <a:rPr lang="ko-KR" altLang="en-US" sz="1200" dirty="0"/>
              <a:t>내에 얼마나 가까이 생성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- Discriminative : Correct Answer</a:t>
            </a:r>
            <a:r>
              <a:rPr lang="ko-KR" altLang="en-US" sz="1200" dirty="0"/>
              <a:t>의 </a:t>
            </a:r>
            <a:r>
              <a:rPr lang="en-US" altLang="ko-KR" sz="1200" dirty="0"/>
              <a:t>Log Likelihood</a:t>
            </a:r>
            <a:r>
              <a:rPr lang="ko-KR" altLang="en-US" sz="1200" dirty="0"/>
              <a:t>을 정답에 가깝게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577D2-3B06-4081-99E9-6A7D8F49ED35}"/>
              </a:ext>
            </a:extLst>
          </p:cNvPr>
          <p:cNvSpPr txBox="1"/>
          <p:nvPr/>
        </p:nvSpPr>
        <p:spPr>
          <a:xfrm>
            <a:off x="236232" y="5085593"/>
            <a:ext cx="6499848" cy="6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Challenge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VQA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Dialog History</a:t>
            </a:r>
            <a:r>
              <a:rPr lang="ko-KR" altLang="en-US" sz="1200" dirty="0"/>
              <a:t>가 없다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- Visual Dialog : Context</a:t>
            </a:r>
            <a:r>
              <a:rPr lang="ko-KR" altLang="en-US" sz="1200" dirty="0"/>
              <a:t>를 보지 않으면 답을 못한다</a:t>
            </a:r>
            <a:r>
              <a:rPr lang="en-US" altLang="ko-KR" sz="1200" dirty="0"/>
              <a:t>. </a:t>
            </a:r>
            <a:r>
              <a:rPr lang="ko-KR" altLang="en-US" sz="1200" dirty="0"/>
              <a:t>문맥을 이해 해야만 함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64BFB-D4A5-4657-82BB-482F631B59E0}"/>
              </a:ext>
            </a:extLst>
          </p:cNvPr>
          <p:cNvSpPr txBox="1"/>
          <p:nvPr/>
        </p:nvSpPr>
        <p:spPr>
          <a:xfrm>
            <a:off x="236232" y="5782835"/>
            <a:ext cx="6499848" cy="110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Embodied Question Answering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An Agent Interacts with Environment for QA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: Agent</a:t>
            </a:r>
            <a:r>
              <a:rPr lang="ko-KR" altLang="en-US" sz="1200" dirty="0"/>
              <a:t>가 주어진 환경의 답을 하기 위해 돌아 다닐 수 있다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- Planner Controller Navigation Module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: Action</a:t>
            </a:r>
            <a:r>
              <a:rPr lang="ko-KR" altLang="en-US" sz="1200" dirty="0"/>
              <a:t>에 대해서 </a:t>
            </a:r>
            <a:r>
              <a:rPr lang="en-US" altLang="ko-KR" sz="1200" dirty="0"/>
              <a:t>Planner(</a:t>
            </a:r>
            <a:r>
              <a:rPr lang="ko-KR" altLang="en-US" sz="1200" dirty="0"/>
              <a:t>주어진 환경에서 피해야 할 </a:t>
            </a:r>
            <a:r>
              <a:rPr lang="en-US" altLang="ko-KR" sz="1200" dirty="0"/>
              <a:t>Action)</a:t>
            </a:r>
            <a:r>
              <a:rPr lang="ko-KR" altLang="en-US" sz="1200" dirty="0"/>
              <a:t>로 나아 감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4DEBA-9FE5-4900-BB8A-8BA167C3E698}"/>
              </a:ext>
            </a:extLst>
          </p:cNvPr>
          <p:cNvSpPr txBox="1"/>
          <p:nvPr/>
        </p:nvSpPr>
        <p:spPr>
          <a:xfrm>
            <a:off x="236232" y="6817042"/>
            <a:ext cx="6499848" cy="6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Text Visual Question Answering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Toward a Model that Can Read Text in Image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: VQA</a:t>
            </a:r>
            <a:r>
              <a:rPr lang="ko-KR" altLang="en-US" sz="1200" dirty="0"/>
              <a:t>는 </a:t>
            </a:r>
            <a:r>
              <a:rPr lang="en-US" altLang="ko-KR" sz="1200" dirty="0"/>
              <a:t>Text</a:t>
            </a:r>
            <a:r>
              <a:rPr lang="ko-KR" altLang="en-US" sz="1200" dirty="0"/>
              <a:t>를 읽을 수 있다</a:t>
            </a:r>
            <a:r>
              <a:rPr lang="en-US" altLang="ko-KR" sz="1200" dirty="0"/>
              <a:t>. Text Data Set</a:t>
            </a:r>
            <a:r>
              <a:rPr lang="ko-KR" altLang="en-US" sz="1200" dirty="0"/>
              <a:t>을 가지고 학습을 해야 함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260B9-8653-4AEB-9774-AF64F63F0F02}"/>
              </a:ext>
            </a:extLst>
          </p:cNvPr>
          <p:cNvSpPr txBox="1"/>
          <p:nvPr/>
        </p:nvSpPr>
        <p:spPr>
          <a:xfrm>
            <a:off x="236232" y="7535349"/>
            <a:ext cx="6499848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Visual Genome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물체와 물체의 </a:t>
            </a:r>
            <a:r>
              <a:rPr lang="en-US" altLang="ko-KR" sz="1200" dirty="0"/>
              <a:t>Relationship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에노테이션</a:t>
            </a:r>
            <a:r>
              <a:rPr lang="ko-KR" altLang="en-US" sz="1200" dirty="0"/>
              <a:t> 하는 것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AE2EB-2247-4F53-83EF-A7FDAFFD750A}"/>
              </a:ext>
            </a:extLst>
          </p:cNvPr>
          <p:cNvSpPr txBox="1"/>
          <p:nvPr/>
        </p:nvSpPr>
        <p:spPr>
          <a:xfrm>
            <a:off x="236232" y="8027407"/>
            <a:ext cx="6499848" cy="192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Video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Question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Answering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- VQA</a:t>
            </a:r>
            <a:r>
              <a:rPr lang="ko-KR" altLang="en-US" sz="1200" dirty="0"/>
              <a:t>와 </a:t>
            </a:r>
            <a:r>
              <a:rPr lang="en-US" altLang="ko-KR" sz="1200" dirty="0"/>
              <a:t>Temporal</a:t>
            </a:r>
            <a:r>
              <a:rPr lang="ko-KR" altLang="en-US" sz="1200" dirty="0"/>
              <a:t> </a:t>
            </a:r>
            <a:r>
              <a:rPr lang="en-US" altLang="ko-KR" sz="1200" dirty="0"/>
              <a:t>Domain</a:t>
            </a:r>
            <a:r>
              <a:rPr lang="ko-KR" altLang="en-US" sz="1200" dirty="0"/>
              <a:t>이 추가 됨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ko-KR" altLang="en-US" sz="1200" dirty="0"/>
              <a:t>문제점 </a:t>
            </a:r>
            <a:r>
              <a:rPr lang="en-US" altLang="ko-KR" sz="1200" dirty="0"/>
              <a:t>: 1) </a:t>
            </a:r>
            <a:r>
              <a:rPr lang="en-US" altLang="ko-KR" sz="1200" dirty="0" err="1"/>
              <a:t>Spatio</a:t>
            </a:r>
            <a:r>
              <a:rPr lang="en-US" altLang="ko-KR" sz="1200" dirty="0"/>
              <a:t>-Temporal Feature Extraction 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</a:t>
            </a:r>
            <a:r>
              <a:rPr lang="ko-KR" altLang="en-US" sz="1200" dirty="0"/>
              <a:t>시공간으로 표현하고 </a:t>
            </a:r>
            <a:r>
              <a:rPr lang="en-US" altLang="ko-KR" sz="1200" dirty="0"/>
              <a:t>Feature</a:t>
            </a:r>
            <a:r>
              <a:rPr lang="ko-KR" altLang="en-US" sz="1200" dirty="0"/>
              <a:t>을 어떻게 추출 할 것인가</a:t>
            </a:r>
            <a:r>
              <a:rPr lang="en-US" altLang="ko-KR" sz="1200" dirty="0"/>
              <a:t>?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 : </a:t>
            </a:r>
            <a:r>
              <a:rPr lang="ko-KR" altLang="en-US" sz="1200" dirty="0"/>
              <a:t>다른 각도 </a:t>
            </a:r>
            <a:r>
              <a:rPr lang="en-US" altLang="ko-KR" sz="1200" dirty="0"/>
              <a:t>Feature </a:t>
            </a:r>
            <a:r>
              <a:rPr lang="ko-KR" altLang="en-US" sz="1200" dirty="0" err="1"/>
              <a:t>일때</a:t>
            </a:r>
            <a:r>
              <a:rPr lang="ko-KR" altLang="en-US" sz="1200" dirty="0"/>
              <a:t> 같은 </a:t>
            </a:r>
            <a:r>
              <a:rPr lang="en-US" altLang="ko-KR" sz="1200" dirty="0"/>
              <a:t>Instance</a:t>
            </a:r>
            <a:r>
              <a:rPr lang="ko-KR" altLang="en-US" sz="1200" dirty="0"/>
              <a:t>로 인식 해야 함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2) </a:t>
            </a:r>
            <a:r>
              <a:rPr lang="en-US" altLang="ko-KR" sz="1200" dirty="0" err="1"/>
              <a:t>Spatio</a:t>
            </a:r>
            <a:r>
              <a:rPr lang="en-US" altLang="ko-KR" sz="1200" dirty="0"/>
              <a:t>-Temporal Reasoning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 Reasoning</a:t>
            </a:r>
            <a:r>
              <a:rPr lang="ko-KR" altLang="en-US" sz="1200" dirty="0"/>
              <a:t>을 시공간을 넘어 필요하다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3) Memory Scalability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                 </a:t>
            </a:r>
            <a:r>
              <a:rPr lang="ko-KR" altLang="en-US" sz="1200" dirty="0"/>
              <a:t>전체 </a:t>
            </a:r>
            <a:r>
              <a:rPr lang="en-US" altLang="ko-KR" sz="1200" dirty="0"/>
              <a:t>Feature</a:t>
            </a:r>
            <a:r>
              <a:rPr lang="ko-KR" altLang="en-US" sz="1200" dirty="0"/>
              <a:t>와 </a:t>
            </a:r>
            <a:r>
              <a:rPr lang="en-US" altLang="ko-KR" sz="1200" dirty="0"/>
              <a:t>Encoding </a:t>
            </a:r>
            <a:r>
              <a:rPr lang="ko-KR" altLang="en-US" sz="1200" dirty="0"/>
              <a:t>할 것인가</a:t>
            </a:r>
            <a:r>
              <a:rPr lang="en-US" altLang="ko-KR" sz="1200" dirty="0"/>
              <a:t>? Scalability </a:t>
            </a:r>
            <a:r>
              <a:rPr lang="ko-KR" altLang="en-US" sz="1200" dirty="0"/>
              <a:t>문제를 고려 해야 한다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576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751</Words>
  <Application>Microsoft Office PowerPoint</Application>
  <PresentationFormat>A4 용지(210x297mm)</PresentationFormat>
  <Paragraphs>101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gest</dc:creator>
  <cp:lastModifiedBy>gest</cp:lastModifiedBy>
  <cp:revision>19</cp:revision>
  <dcterms:created xsi:type="dcterms:W3CDTF">2019-08-05T11:07:55Z</dcterms:created>
  <dcterms:modified xsi:type="dcterms:W3CDTF">2019-08-06T12:02:05Z</dcterms:modified>
</cp:coreProperties>
</file>