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notesMasterIdLst>
    <p:notesMasterId r:id="rId11"/>
  </p:notesMasterIdLst>
  <p:sldIdLst>
    <p:sldId id="282" r:id="rId5"/>
    <p:sldId id="277" r:id="rId6"/>
    <p:sldId id="278" r:id="rId7"/>
    <p:sldId id="281" r:id="rId8"/>
    <p:sldId id="283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0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9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9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9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0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1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8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9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1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ragati1187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12" Type="http://schemas.openxmlformats.org/officeDocument/2006/relationships/hyperlink" Target="https://www.instagram.com/creationsbyprag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pragatijain1187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community.powerbi.com/t5/user/viewprofilepage/user-id/81077" TargetMode="External"/><Relationship Id="rId4" Type="http://schemas.openxmlformats.org/officeDocument/2006/relationships/hyperlink" Target="https://datavibe.co.uk/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adacad.com/" TargetMode="External"/><Relationship Id="rId3" Type="http://schemas.openxmlformats.org/officeDocument/2006/relationships/hyperlink" Target="https://community.powerbi.com/" TargetMode="External"/><Relationship Id="rId7" Type="http://schemas.openxmlformats.org/officeDocument/2006/relationships/hyperlink" Target="https://exceleratorbi.com.au/" TargetMode="External"/><Relationship Id="rId2" Type="http://schemas.openxmlformats.org/officeDocument/2006/relationships/hyperlink" Target="https://docs.microsoft.com/en-us/power-b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course/power-query-m-language-programming-part-1/" TargetMode="External"/><Relationship Id="rId5" Type="http://schemas.openxmlformats.org/officeDocument/2006/relationships/hyperlink" Target="https://www.sqlbi.com/topics/power-bi/" TargetMode="External"/><Relationship Id="rId10" Type="http://schemas.openxmlformats.org/officeDocument/2006/relationships/hyperlink" Target="https://www.tutorialspoint.com/power_bi/dax_basics_in_power_bi.htm" TargetMode="External"/><Relationship Id="rId4" Type="http://schemas.openxmlformats.org/officeDocument/2006/relationships/hyperlink" Target="https://community.powerbi.com/t5/Community-Blog/bg-p/community_blog" TargetMode="External"/><Relationship Id="rId9" Type="http://schemas.openxmlformats.org/officeDocument/2006/relationships/hyperlink" Target="https://www.youtube.com/channel/UCFp1vaKzpfvoGai0vE5VJ0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fleets.net/crash/stat_country.htm" TargetMode="External"/><Relationship Id="rId2" Type="http://schemas.openxmlformats.org/officeDocument/2006/relationships/hyperlink" Target="https://www.kaggle.com/mhdzahier/travel-insura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powerbi.com/t5/user/viewprofilepage/user-id/81077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hyperlink" Target="https://datavibe.co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pragati1187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s://www.instagram.com/creationsbyprags" TargetMode="External"/><Relationship Id="rId4" Type="http://schemas.openxmlformats.org/officeDocument/2006/relationships/hyperlink" Target="https://www.linkedin.com/in/pragatijain1187/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B94E-5E14-46B3-8A81-7F807E83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79" y="2684477"/>
            <a:ext cx="4852654" cy="102345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 Wales Meetup Group</a:t>
            </a:r>
            <a:br>
              <a:rPr lang="en-GB" sz="3600" u="sng" dirty="0"/>
            </a:b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5011C0-3B76-4B51-A5C5-65DECB2B378F}"/>
              </a:ext>
            </a:extLst>
          </p:cNvPr>
          <p:cNvSpPr txBox="1">
            <a:spLocks/>
          </p:cNvSpPr>
          <p:nvPr/>
        </p:nvSpPr>
        <p:spPr>
          <a:xfrm>
            <a:off x="1031148" y="1055615"/>
            <a:ext cx="10131425" cy="19406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using Power BI for Beginners</a:t>
            </a:r>
            <a:br>
              <a:rPr lang="en-GB" u="sng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C7F0E-DAB7-4A4D-8EF5-1E5F3C184E59}"/>
              </a:ext>
            </a:extLst>
          </p:cNvPr>
          <p:cNvSpPr txBox="1"/>
          <p:nvPr/>
        </p:nvSpPr>
        <p:spPr>
          <a:xfrm>
            <a:off x="-41946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2895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8;p28">
            <a:extLst>
              <a:ext uri="{FF2B5EF4-FFF2-40B4-BE49-F238E27FC236}">
                <a16:creationId xmlns:a16="http://schemas.microsoft.com/office/drawing/2014/main" id="{537367ED-190A-490D-96C1-28C0FC3451D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753" y="165359"/>
            <a:ext cx="4280923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n-lt"/>
              </a:rPr>
              <a:t>Pragati Jain</a:t>
            </a:r>
            <a:endParaRPr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D972B0-158B-4374-82B6-43A15F14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4" y="4029627"/>
            <a:ext cx="2451811" cy="989212"/>
          </a:xfrm>
          <a:prstGeom prst="rect">
            <a:avLst/>
          </a:prstGeom>
        </p:spPr>
      </p:pic>
      <p:sp>
        <p:nvSpPr>
          <p:cNvPr id="12" name="Google Shape;208;p28">
            <a:extLst>
              <a:ext uri="{FF2B5EF4-FFF2-40B4-BE49-F238E27FC236}">
                <a16:creationId xmlns:a16="http://schemas.microsoft.com/office/drawing/2014/main" id="{A9A8249B-6822-4AD9-B3DD-6F4463AD0AA6}"/>
              </a:ext>
            </a:extLst>
          </p:cNvPr>
          <p:cNvSpPr txBox="1">
            <a:spLocks/>
          </p:cNvSpPr>
          <p:nvPr/>
        </p:nvSpPr>
        <p:spPr>
          <a:xfrm>
            <a:off x="3867427" y="3619051"/>
            <a:ext cx="5871943" cy="134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800" dirty="0"/>
          </a:p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Fact About Me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‘TechieArtist’ </a:t>
            </a: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A4649C-65AE-454E-B480-AB498B20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0" y="762280"/>
            <a:ext cx="3081779" cy="318315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C9EBB-4F50-4943-8392-9E68DC73C98E}"/>
              </a:ext>
            </a:extLst>
          </p:cNvPr>
          <p:cNvSpPr txBox="1"/>
          <p:nvPr/>
        </p:nvSpPr>
        <p:spPr>
          <a:xfrm>
            <a:off x="4095750" y="853034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Microsoft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Superuser at Microsoft Power BI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10+ years of industry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Total 5 years experience as a database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Senior Data Analyst at Trustpilot, London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638B66-A7F0-445F-80AA-36A71E4F901A}"/>
              </a:ext>
            </a:extLst>
          </p:cNvPr>
          <p:cNvCxnSpPr>
            <a:cxnSpLocks/>
          </p:cNvCxnSpPr>
          <p:nvPr/>
        </p:nvCxnSpPr>
        <p:spPr>
          <a:xfrm>
            <a:off x="3019425" y="4999414"/>
            <a:ext cx="9172575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00356C-7A0D-4178-A19F-E6846D9B9DCE}"/>
              </a:ext>
            </a:extLst>
          </p:cNvPr>
          <p:cNvSpPr txBox="1"/>
          <p:nvPr/>
        </p:nvSpPr>
        <p:spPr>
          <a:xfrm>
            <a:off x="-41946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14" name="Picture 13">
            <a:hlinkClick r:id="rId4"/>
            <a:extLst>
              <a:ext uri="{FF2B5EF4-FFF2-40B4-BE49-F238E27FC236}">
                <a16:creationId xmlns:a16="http://schemas.microsoft.com/office/drawing/2014/main" id="{67742985-BA5A-4C9A-B0D9-2E8176E06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05" y="5197330"/>
            <a:ext cx="511200" cy="568359"/>
          </a:xfrm>
          <a:prstGeom prst="rect">
            <a:avLst/>
          </a:prstGeom>
        </p:spPr>
      </p:pic>
      <p:pic>
        <p:nvPicPr>
          <p:cNvPr id="15" name="Picture 14">
            <a:hlinkClick r:id="rId6"/>
            <a:extLst>
              <a:ext uri="{FF2B5EF4-FFF2-40B4-BE49-F238E27FC236}">
                <a16:creationId xmlns:a16="http://schemas.microsoft.com/office/drawing/2014/main" id="{495C4F63-B4AD-44E1-B60B-726B6CFDC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05" y="5230886"/>
            <a:ext cx="488191" cy="511200"/>
          </a:xfrm>
          <a:prstGeom prst="rect">
            <a:avLst/>
          </a:prstGeom>
        </p:spPr>
      </p:pic>
      <p:pic>
        <p:nvPicPr>
          <p:cNvPr id="18" name="Picture 17">
            <a:hlinkClick r:id="rId8"/>
            <a:extLst>
              <a:ext uri="{FF2B5EF4-FFF2-40B4-BE49-F238E27FC236}">
                <a16:creationId xmlns:a16="http://schemas.microsoft.com/office/drawing/2014/main" id="{611ADE2E-C7F8-423C-B4EE-CC0C322FA1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55" y="5254191"/>
            <a:ext cx="447812" cy="447812"/>
          </a:xfrm>
          <a:prstGeom prst="rect">
            <a:avLst/>
          </a:prstGeom>
        </p:spPr>
      </p:pic>
      <p:pic>
        <p:nvPicPr>
          <p:cNvPr id="19" name="Picture 18">
            <a:hlinkClick r:id="rId10"/>
            <a:extLst>
              <a:ext uri="{FF2B5EF4-FFF2-40B4-BE49-F238E27FC236}">
                <a16:creationId xmlns:a16="http://schemas.microsoft.com/office/drawing/2014/main" id="{0AF3B249-9EF1-4717-B42B-899D3755A3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65" y="5167893"/>
            <a:ext cx="606305" cy="606305"/>
          </a:xfrm>
          <a:prstGeom prst="rect">
            <a:avLst/>
          </a:prstGeom>
        </p:spPr>
      </p:pic>
      <p:pic>
        <p:nvPicPr>
          <p:cNvPr id="21" name="Picture 20">
            <a:hlinkClick r:id="rId12"/>
            <a:extLst>
              <a:ext uri="{FF2B5EF4-FFF2-40B4-BE49-F238E27FC236}">
                <a16:creationId xmlns:a16="http://schemas.microsoft.com/office/drawing/2014/main" id="{8EB3A4BE-5483-4D45-A764-49C998546D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99" y="5260871"/>
            <a:ext cx="606305" cy="4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C9511-E9E0-4598-AE26-47D772FB7D25}"/>
              </a:ext>
            </a:extLst>
          </p:cNvPr>
          <p:cNvSpPr txBox="1"/>
          <p:nvPr/>
        </p:nvSpPr>
        <p:spPr>
          <a:xfrm>
            <a:off x="9525" y="9525"/>
            <a:ext cx="6905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One Slide All Demo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07629-D9B9-4851-B212-BA16F1747841}"/>
              </a:ext>
            </a:extLst>
          </p:cNvPr>
          <p:cNvSpPr txBox="1"/>
          <p:nvPr/>
        </p:nvSpPr>
        <p:spPr>
          <a:xfrm>
            <a:off x="28574" y="904875"/>
            <a:ext cx="118776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/>
              <a:t>Overview of Microsoft Power BI Desktop Tool – 10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Page options, available themes, page settings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Different type of 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Multiple data source connectors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Report, Data and Model 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Basic visual charts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Visual interactions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Power Query quick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Analysis of Travel Insurance Data – 30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Load travel insurance data to Power BI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View data in Power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Analyse data by generating basic visual charts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Identify Top 5 key insights in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Demonstrate full report in the end – 5 minutes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To show additional capabilities that can be added to a Power BI report to make it more interactive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Q&amp;A Session – 5 minutes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CB7E-EB11-4F02-8A23-3BEA87C0C626}"/>
              </a:ext>
            </a:extLst>
          </p:cNvPr>
          <p:cNvSpPr txBox="1"/>
          <p:nvPr/>
        </p:nvSpPr>
        <p:spPr>
          <a:xfrm>
            <a:off x="-41946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5330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C9511-E9E0-4598-AE26-47D772FB7D25}"/>
              </a:ext>
            </a:extLst>
          </p:cNvPr>
          <p:cNvSpPr txBox="1"/>
          <p:nvPr/>
        </p:nvSpPr>
        <p:spPr>
          <a:xfrm>
            <a:off x="9525" y="9525"/>
            <a:ext cx="6905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Power BI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07629-D9B9-4851-B212-BA16F1747841}"/>
              </a:ext>
            </a:extLst>
          </p:cNvPr>
          <p:cNvSpPr txBox="1"/>
          <p:nvPr/>
        </p:nvSpPr>
        <p:spPr>
          <a:xfrm>
            <a:off x="28574" y="904875"/>
            <a:ext cx="118776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https://docs.microsoft.com/en-us/power-bi/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https://community.powerbi.com/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https://community.powerbi.com/t5/Community-Blog/bg-p/community_blog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https://www.sqlbi.com/topics/power-bi/#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https://www.udemy.com/course/power-query-m-language-programming-part-1/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https://exceleratorbi.com.au/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i="0" dirty="0">
                <a:effectLst/>
                <a:latin typeface="Source Serif Pro" panose="020B0604020202020204" pitchFamily="18" charset="0"/>
              </a:rPr>
              <a:t>The Definitive Guide to DAX </a:t>
            </a:r>
            <a:r>
              <a:rPr lang="it-IT" sz="2800" b="0" i="0" dirty="0">
                <a:effectLst/>
                <a:latin typeface="Source Serif Pro" panose="020B0604020202020204" pitchFamily="18" charset="0"/>
              </a:rPr>
              <a:t>by </a:t>
            </a:r>
            <a:r>
              <a:rPr lang="it-IT" sz="2800" b="0" i="1" dirty="0">
                <a:effectLst/>
                <a:latin typeface="Georgia" panose="02040502050405020303" pitchFamily="18" charset="0"/>
              </a:rPr>
              <a:t>Marco Russo</a:t>
            </a:r>
            <a:r>
              <a:rPr lang="it-IT" sz="2800" b="0" i="0" dirty="0">
                <a:effectLst/>
                <a:latin typeface="Source Serif Pro" panose="020B0604020202020204" pitchFamily="18" charset="0"/>
              </a:rPr>
              <a:t> &amp; </a:t>
            </a:r>
            <a:r>
              <a:rPr lang="it-IT" sz="2800" b="0" i="1" dirty="0">
                <a:effectLst/>
                <a:latin typeface="Georgia" panose="02040502050405020303" pitchFamily="18" charset="0"/>
              </a:rPr>
              <a:t>Alberto Ferrari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https://radacad.com/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https://www.youtube.com/channel/UCFp1vaKzpfvoGai0vE5VJ0w</a:t>
            </a:r>
            <a:endParaRPr lang="en-GB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https://www.tutorialspoint.com/power_bi/dax_basics_in_power_bi.htm</a:t>
            </a:r>
            <a:endParaRPr lang="en-GB" sz="2800" dirty="0"/>
          </a:p>
          <a:p>
            <a:pPr marL="342900" indent="-342900">
              <a:buAutoNum type="arabicPeriod"/>
            </a:pP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7F6D1-BD27-41E8-956D-9D2436A19405}"/>
              </a:ext>
            </a:extLst>
          </p:cNvPr>
          <p:cNvSpPr txBox="1"/>
          <p:nvPr/>
        </p:nvSpPr>
        <p:spPr>
          <a:xfrm>
            <a:off x="-41946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6356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C9511-E9E0-4598-AE26-47D772FB7D25}"/>
              </a:ext>
            </a:extLst>
          </p:cNvPr>
          <p:cNvSpPr txBox="1"/>
          <p:nvPr/>
        </p:nvSpPr>
        <p:spPr>
          <a:xfrm>
            <a:off x="9525" y="9525"/>
            <a:ext cx="6905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Datasets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07629-D9B9-4851-B212-BA16F1747841}"/>
              </a:ext>
            </a:extLst>
          </p:cNvPr>
          <p:cNvSpPr txBox="1"/>
          <p:nvPr/>
        </p:nvSpPr>
        <p:spPr>
          <a:xfrm>
            <a:off x="28574" y="904875"/>
            <a:ext cx="11877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Travel Insurance Data: </a:t>
            </a:r>
            <a:r>
              <a:rPr lang="en-US" sz="2800" dirty="0">
                <a:hlinkClick r:id="rId2"/>
              </a:rPr>
              <a:t>https://www.kaggle.com/mhdzahier/travel-insurance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Plane Accidents Data: </a:t>
            </a:r>
            <a:r>
              <a:rPr lang="en-US" sz="2800" dirty="0">
                <a:hlinkClick r:id="rId3"/>
              </a:rPr>
              <a:t>https://www.airfleets.net/crash/stat_country.htm</a:t>
            </a:r>
            <a:endParaRPr lang="en-US" sz="2800" dirty="0"/>
          </a:p>
          <a:p>
            <a:pPr marL="342900" indent="-342900">
              <a:buAutoNum type="arabicPeriod"/>
            </a:pP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7F6D1-BD27-41E8-956D-9D2436A19405}"/>
              </a:ext>
            </a:extLst>
          </p:cNvPr>
          <p:cNvSpPr txBox="1"/>
          <p:nvPr/>
        </p:nvSpPr>
        <p:spPr>
          <a:xfrm>
            <a:off x="-41946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9888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C9511-E9E0-4598-AE26-47D772FB7D25}"/>
              </a:ext>
            </a:extLst>
          </p:cNvPr>
          <p:cNvSpPr txBox="1"/>
          <p:nvPr/>
        </p:nvSpPr>
        <p:spPr>
          <a:xfrm>
            <a:off x="1822909" y="2105561"/>
            <a:ext cx="6905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2EF05-66F4-41BA-BA9D-278F9FE11ABB}"/>
              </a:ext>
            </a:extLst>
          </p:cNvPr>
          <p:cNvSpPr txBox="1"/>
          <p:nvPr/>
        </p:nvSpPr>
        <p:spPr>
          <a:xfrm>
            <a:off x="-41946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65545D91-1C00-42C5-B67E-B9F84AE0F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35" y="6135179"/>
            <a:ext cx="511200" cy="568359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7DF6B229-A4A7-49C8-8799-CAFCCF5E1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17" y="6146002"/>
            <a:ext cx="488191" cy="511200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8F1C69A1-5800-4D3E-906E-802BC65C98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16" y="6186574"/>
            <a:ext cx="447812" cy="447812"/>
          </a:xfrm>
          <a:prstGeom prst="rect">
            <a:avLst/>
          </a:prstGeom>
        </p:spPr>
      </p:pic>
      <p:pic>
        <p:nvPicPr>
          <p:cNvPr id="8" name="Picture 7">
            <a:hlinkClick r:id="rId8"/>
            <a:extLst>
              <a:ext uri="{FF2B5EF4-FFF2-40B4-BE49-F238E27FC236}">
                <a16:creationId xmlns:a16="http://schemas.microsoft.com/office/drawing/2014/main" id="{9CF44DC4-8BA4-4EE9-9377-FEB977ECD0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57" y="6116205"/>
            <a:ext cx="606305" cy="606305"/>
          </a:xfrm>
          <a:prstGeom prst="rect">
            <a:avLst/>
          </a:prstGeom>
        </p:spPr>
      </p:pic>
      <p:pic>
        <p:nvPicPr>
          <p:cNvPr id="9" name="Picture 8">
            <a:hlinkClick r:id="rId10"/>
            <a:extLst>
              <a:ext uri="{FF2B5EF4-FFF2-40B4-BE49-F238E27FC236}">
                <a16:creationId xmlns:a16="http://schemas.microsoft.com/office/drawing/2014/main" id="{E708720D-4B29-4C45-8D0C-EA85267952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3" y="6213208"/>
            <a:ext cx="606305" cy="422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D157A8-6273-434F-A693-317D70A38FF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97" y="3526003"/>
            <a:ext cx="1946247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2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255</TotalTime>
  <Words>351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Open Sans</vt:lpstr>
      <vt:lpstr>Source Serif Pro</vt:lpstr>
      <vt:lpstr>Squada One</vt:lpstr>
      <vt:lpstr>Celestial</vt:lpstr>
      <vt:lpstr>South Wales Meetup Group </vt:lpstr>
      <vt:lpstr>Pragati Jain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Pragati Jain</dc:title>
  <dc:creator>Pragati Jain</dc:creator>
  <cp:lastModifiedBy>Pragati Jain</cp:lastModifiedBy>
  <cp:revision>25</cp:revision>
  <dcterms:created xsi:type="dcterms:W3CDTF">2021-05-07T18:09:22Z</dcterms:created>
  <dcterms:modified xsi:type="dcterms:W3CDTF">2021-07-13T18:53:40Z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