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50804C-12BB-4B59-9829-B420EFBF7434}"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A5501-8FC7-41E8-A3DB-B183633FEEB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006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0250804C-12BB-4B59-9829-B420EFBF7434}" type="datetimeFigureOut">
              <a:rPr lang="en-IN" smtClean="0"/>
              <a:t>05-12-2021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161496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0804C-12BB-4B59-9829-B420EFBF7434}"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223504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0804C-12BB-4B59-9829-B420EFBF7434}"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A5501-8FC7-41E8-A3DB-B183633FEEB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16382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0804C-12BB-4B59-9829-B420EFBF7434}"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914120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0804C-12BB-4B59-9829-B420EFBF7434}"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A5501-8FC7-41E8-A3DB-B183633FEEB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55480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0804C-12BB-4B59-9829-B420EFBF7434}"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1497781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0804C-12BB-4B59-9829-B420EFBF7434}"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1613918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0804C-12BB-4B59-9829-B420EFBF7434}"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107889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0804C-12BB-4B59-9829-B420EFBF7434}"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166488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0804C-12BB-4B59-9829-B420EFBF7434}"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307178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50804C-12BB-4B59-9829-B420EFBF7434}"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3169347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50804C-12BB-4B59-9829-B420EFBF7434}" type="datetimeFigureOut">
              <a:rPr lang="en-IN" smtClean="0"/>
              <a:t>05-12-2021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209442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50804C-12BB-4B59-9829-B420EFBF7434}" type="datetimeFigureOut">
              <a:rPr lang="en-IN" smtClean="0"/>
              <a:t>05-12-2021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39825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804C-12BB-4B59-9829-B420EFBF7434}" type="datetimeFigureOut">
              <a:rPr lang="en-IN" smtClean="0"/>
              <a:t>05-12-2021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2874738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50804C-12BB-4B59-9829-B420EFBF7434}"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393884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50804C-12BB-4B59-9829-B420EFBF7434}"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1A5501-8FC7-41E8-A3DB-B183633FEEB9}" type="slidenum">
              <a:rPr lang="en-IN" smtClean="0"/>
              <a:t>‹#›</a:t>
            </a:fld>
            <a:endParaRPr lang="en-IN"/>
          </a:p>
        </p:txBody>
      </p:sp>
    </p:spTree>
    <p:extLst>
      <p:ext uri="{BB962C8B-B14F-4D97-AF65-F5344CB8AC3E}">
        <p14:creationId xmlns:p14="http://schemas.microsoft.com/office/powerpoint/2010/main" val="218964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250804C-12BB-4B59-9829-B420EFBF7434}" type="datetimeFigureOut">
              <a:rPr lang="en-IN" smtClean="0"/>
              <a:t>05-12-2021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21A5501-8FC7-41E8-A3DB-B183633FEEB9}" type="slidenum">
              <a:rPr lang="en-IN" smtClean="0"/>
              <a:t>‹#›</a:t>
            </a:fld>
            <a:endParaRPr lang="en-IN"/>
          </a:p>
        </p:txBody>
      </p:sp>
    </p:spTree>
    <p:extLst>
      <p:ext uri="{BB962C8B-B14F-4D97-AF65-F5344CB8AC3E}">
        <p14:creationId xmlns:p14="http://schemas.microsoft.com/office/powerpoint/2010/main" val="136875576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 y="2390503"/>
            <a:ext cx="8360229" cy="646331"/>
          </a:xfrm>
          <a:prstGeom prst="rect">
            <a:avLst/>
          </a:prstGeom>
          <a:noFill/>
        </p:spPr>
        <p:txBody>
          <a:bodyPr wrap="square" rtlCol="0">
            <a:spAutoFit/>
          </a:bodyPr>
          <a:lstStyle/>
          <a:p>
            <a:r>
              <a:rPr lang="en-US" sz="3600" dirty="0" smtClean="0">
                <a:ln>
                  <a:solidFill>
                    <a:schemeClr val="tx1"/>
                  </a:solidFill>
                </a:ln>
                <a:latin typeface="Times New Roman" panose="02020603050405020304" pitchFamily="18" charset="0"/>
                <a:cs typeface="Times New Roman" panose="02020603050405020304" pitchFamily="18" charset="0"/>
              </a:rPr>
              <a:t>PETROL PRICE </a:t>
            </a:r>
            <a:r>
              <a:rPr lang="en-US" sz="3600" dirty="0" smtClean="0">
                <a:ln>
                  <a:solidFill>
                    <a:schemeClr val="tx1"/>
                  </a:solidFill>
                </a:ln>
                <a:latin typeface="Times New Roman" panose="02020603050405020304" pitchFamily="18" charset="0"/>
                <a:cs typeface="Times New Roman" panose="02020603050405020304" pitchFamily="18" charset="0"/>
              </a:rPr>
              <a:t>FORECASTING</a:t>
            </a:r>
            <a:endParaRPr lang="en-IN" sz="3600" dirty="0">
              <a:ln>
                <a:solidFill>
                  <a:schemeClr val="tx1"/>
                </a:solidFill>
              </a:l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85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8701"/>
            <a:ext cx="8817429" cy="1336713"/>
          </a:xfrm>
          <a:prstGeom prst="rect">
            <a:avLst/>
          </a:prstGeom>
        </p:spPr>
        <p:txBody>
          <a:bodyPr wrap="square">
            <a:spAutoFit/>
          </a:bodyPr>
          <a:lstStyle/>
          <a:p>
            <a:pPr algn="just">
              <a:lnSpc>
                <a:spcPct val="106000"/>
              </a:lnSpc>
              <a:spcAft>
                <a:spcPts val="0"/>
              </a:spcAft>
            </a:pPr>
            <a:r>
              <a:rPr lang="en-US" b="1" dirty="0">
                <a:latin typeface="Arial" panose="020B0604020202020204" pitchFamily="34" charset="0"/>
                <a:ea typeface="Arial" panose="020B0604020202020204" pitchFamily="34" charset="0"/>
              </a:rPr>
              <a:t>OBJECTIVE</a:t>
            </a:r>
            <a:endParaRPr lang="en-IN" sz="1600" dirty="0">
              <a:latin typeface="Calibri" panose="020F0502020204030204" pitchFamily="34" charset="0"/>
              <a:ea typeface="Calibri" panose="020F0502020204030204" pitchFamily="34" charset="0"/>
            </a:endParaRPr>
          </a:p>
          <a:p>
            <a:pPr>
              <a:lnSpc>
                <a:spcPct val="106000"/>
              </a:lnSpc>
              <a:spcAft>
                <a:spcPts val="800"/>
              </a:spcAft>
            </a:pPr>
            <a:r>
              <a:rPr lang="en-US" sz="1600" dirty="0">
                <a:latin typeface="Calibri" panose="020F050202020403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algn="just">
              <a:lnSpc>
                <a:spcPct val="106000"/>
              </a:lnSpc>
              <a:spcAft>
                <a:spcPts val="0"/>
              </a:spcAft>
            </a:pPr>
            <a:r>
              <a:rPr lang="en-US" dirty="0">
                <a:latin typeface="Arial" panose="020B0604020202020204" pitchFamily="34" charset="0"/>
                <a:ea typeface="Arial" panose="020B0604020202020204" pitchFamily="34" charset="0"/>
              </a:rPr>
              <a:t>The objective of this project is to perform the price trend forecast of petrol for time series.</a:t>
            </a:r>
            <a:endParaRPr lang="en-IN" sz="1600" dirty="0">
              <a:effectLst/>
              <a:latin typeface="Calibri" panose="020F0502020204030204" pitchFamily="34" charset="0"/>
              <a:ea typeface="Calibri" panose="020F0502020204030204" pitchFamily="34" charset="0"/>
            </a:endParaRPr>
          </a:p>
        </p:txBody>
      </p:sp>
      <p:sp>
        <p:nvSpPr>
          <p:cNvPr id="3" name="Rectangle 2"/>
          <p:cNvSpPr/>
          <p:nvPr/>
        </p:nvSpPr>
        <p:spPr>
          <a:xfrm>
            <a:off x="-1" y="1968111"/>
            <a:ext cx="8817429" cy="1853969"/>
          </a:xfrm>
          <a:prstGeom prst="rect">
            <a:avLst/>
          </a:prstGeom>
        </p:spPr>
        <p:txBody>
          <a:bodyPr wrap="square">
            <a:spAutoFit/>
          </a:bodyPr>
          <a:lstStyle/>
          <a:p>
            <a:pPr algn="just">
              <a:lnSpc>
                <a:spcPct val="106000"/>
              </a:lnSpc>
              <a:spcAft>
                <a:spcPts val="0"/>
              </a:spcAft>
            </a:pPr>
            <a:r>
              <a:rPr lang="en-US" b="1" dirty="0">
                <a:latin typeface="Arial" panose="020B0604020202020204" pitchFamily="34" charset="0"/>
                <a:ea typeface="Arial" panose="020B0604020202020204" pitchFamily="34" charset="0"/>
              </a:rPr>
              <a:t>INTODUCTION </a:t>
            </a:r>
            <a:endParaRPr lang="en-IN" sz="1600" dirty="0">
              <a:latin typeface="Calibri" panose="020F0502020204030204" pitchFamily="34" charset="0"/>
              <a:ea typeface="Calibri" panose="020F0502020204030204" pitchFamily="34" charset="0"/>
            </a:endParaRPr>
          </a:p>
          <a:p>
            <a:pPr algn="just">
              <a:lnSpc>
                <a:spcPct val="106000"/>
              </a:lnSpc>
              <a:spcAft>
                <a:spcPts val="0"/>
              </a:spcAft>
            </a:pPr>
            <a:r>
              <a:rPr lang="en-US" dirty="0">
                <a:latin typeface="Arial" panose="020B0604020202020204" pitchFamily="34" charset="0"/>
                <a:ea typeface="Arial" panose="020B0604020202020204" pitchFamily="34" charset="0"/>
              </a:rPr>
              <a:t> </a:t>
            </a:r>
            <a:endParaRPr lang="en-IN" sz="1600" dirty="0">
              <a:latin typeface="Calibri" panose="020F0502020204030204" pitchFamily="34" charset="0"/>
              <a:ea typeface="Calibri" panose="020F0502020204030204" pitchFamily="34" charset="0"/>
            </a:endParaRPr>
          </a:p>
          <a:p>
            <a:pPr algn="just">
              <a:lnSpc>
                <a:spcPct val="106000"/>
              </a:lnSpc>
              <a:spcAft>
                <a:spcPts val="0"/>
              </a:spcAft>
            </a:pPr>
            <a:r>
              <a:rPr lang="en-US" dirty="0">
                <a:latin typeface="Arial" panose="020B0604020202020204" pitchFamily="34" charset="0"/>
                <a:ea typeface="Arial" panose="020B0604020202020204" pitchFamily="34" charset="0"/>
              </a:rPr>
              <a:t>Using machine/deep learning we forecast the price of petrol based on time series. With help neural network algorithm we predict the price of petrol for future. Data which used in model is collected from the source provide by </a:t>
            </a:r>
            <a:r>
              <a:rPr lang="en-US" dirty="0" err="1">
                <a:latin typeface="Arial" panose="020B0604020202020204" pitchFamily="34" charset="0"/>
                <a:ea typeface="Arial" panose="020B0604020202020204" pitchFamily="34" charset="0"/>
              </a:rPr>
              <a:t>ineuron</a:t>
            </a:r>
            <a:r>
              <a:rPr lang="en-US" dirty="0">
                <a:latin typeface="Arial" panose="020B0604020202020204" pitchFamily="34" charset="0"/>
                <a:ea typeface="Arial" panose="020B0604020202020204" pitchFamily="34" charset="0"/>
              </a:rPr>
              <a:t>.</a:t>
            </a:r>
            <a:endParaRPr lang="en-IN" sz="1600" dirty="0">
              <a:latin typeface="Calibri" panose="020F0502020204030204" pitchFamily="34" charset="0"/>
              <a:ea typeface="Calibri" panose="020F0502020204030204" pitchFamily="34" charset="0"/>
            </a:endParaRPr>
          </a:p>
          <a:p>
            <a:pPr algn="just">
              <a:lnSpc>
                <a:spcPct val="106000"/>
              </a:lnSpc>
              <a:spcAft>
                <a:spcPts val="0"/>
              </a:spcAft>
            </a:pPr>
            <a:r>
              <a:rPr lang="en-US" dirty="0">
                <a:latin typeface="Arial" panose="020B0604020202020204" pitchFamily="34" charset="0"/>
                <a:ea typeface="Arial" panose="020B0604020202020204" pitchFamily="34" charset="0"/>
              </a:rPr>
              <a:t> </a:t>
            </a:r>
            <a:endParaRPr lang="en-IN" sz="1600" dirty="0">
              <a:effectLst/>
              <a:latin typeface="Calibri" panose="020F0502020204030204" pitchFamily="34" charset="0"/>
              <a:ea typeface="Calibri" panose="020F0502020204030204" pitchFamily="34" charset="0"/>
            </a:endParaRPr>
          </a:p>
        </p:txBody>
      </p:sp>
      <p:sp>
        <p:nvSpPr>
          <p:cNvPr id="4" name="Rectangle 3"/>
          <p:cNvSpPr/>
          <p:nvPr/>
        </p:nvSpPr>
        <p:spPr>
          <a:xfrm>
            <a:off x="0" y="4174777"/>
            <a:ext cx="8817428" cy="1266757"/>
          </a:xfrm>
          <a:prstGeom prst="rect">
            <a:avLst/>
          </a:prstGeom>
        </p:spPr>
        <p:txBody>
          <a:bodyPr wrap="square">
            <a:spAutoFit/>
          </a:bodyPr>
          <a:lstStyle/>
          <a:p>
            <a:pPr algn="just">
              <a:lnSpc>
                <a:spcPct val="106000"/>
              </a:lnSpc>
              <a:spcAft>
                <a:spcPts val="0"/>
              </a:spcAft>
            </a:pPr>
            <a:r>
              <a:rPr lang="en-US" b="1" dirty="0">
                <a:latin typeface="Calibri" panose="020F0502020204030204" pitchFamily="34" charset="0"/>
                <a:ea typeface="Calibri" panose="020F0502020204030204" pitchFamily="34" charset="0"/>
              </a:rPr>
              <a:t>Data Description:</a:t>
            </a:r>
            <a:endParaRPr lang="en-IN" sz="1400" dirty="0">
              <a:latin typeface="Calibri" panose="020F0502020204030204" pitchFamily="34" charset="0"/>
              <a:ea typeface="Calibri" panose="020F0502020204030204" pitchFamily="34" charset="0"/>
            </a:endParaRPr>
          </a:p>
          <a:p>
            <a:pPr algn="just">
              <a:lnSpc>
                <a:spcPct val="106000"/>
              </a:lnSpc>
              <a:spcAft>
                <a:spcPts val="0"/>
              </a:spcAft>
            </a:pPr>
            <a:r>
              <a:rPr lang="en-US" b="1" dirty="0">
                <a:latin typeface="Calibri" panose="020F0502020204030204" pitchFamily="34" charset="0"/>
                <a:ea typeface="Calibri" panose="020F0502020204030204" pitchFamily="34" charset="0"/>
              </a:rPr>
              <a:t> </a:t>
            </a:r>
            <a:endParaRPr lang="en-IN" sz="1400" dirty="0">
              <a:latin typeface="Calibri" panose="020F0502020204030204" pitchFamily="34" charset="0"/>
              <a:ea typeface="Calibri" panose="020F0502020204030204" pitchFamily="34" charset="0"/>
            </a:endParaRPr>
          </a:p>
          <a:p>
            <a:pPr algn="just">
              <a:lnSpc>
                <a:spcPct val="106000"/>
              </a:lnSpc>
              <a:spcAft>
                <a:spcPts val="0"/>
              </a:spcAft>
            </a:pPr>
            <a:r>
              <a:rPr lang="en-US" dirty="0">
                <a:latin typeface="Calibri" panose="020F0502020204030204" pitchFamily="34" charset="0"/>
                <a:ea typeface="Calibri" panose="020F0502020204030204" pitchFamily="34" charset="0"/>
              </a:rPr>
              <a:t>The data set consist of price of petrol with corresponding week. Dimension of this dataset is 2*814. </a:t>
            </a:r>
            <a:r>
              <a:rPr lang="en-US" b="1" dirty="0">
                <a:latin typeface="Calibri" panose="020F0502020204030204" pitchFamily="34" charset="0"/>
                <a:ea typeface="Calibri" panose="020F0502020204030204" pitchFamily="34" charset="0"/>
              </a:rPr>
              <a:t> </a:t>
            </a: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274938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31"/>
          <p:cNvSpPr>
            <a:spLocks noChangeArrowheads="1"/>
          </p:cNvSpPr>
          <p:nvPr/>
        </p:nvSpPr>
        <p:spPr bwMode="auto">
          <a:xfrm>
            <a:off x="1231007" y="1313595"/>
            <a:ext cx="1152525" cy="575272"/>
          </a:xfrm>
          <a:prstGeom prst="roundRect">
            <a:avLst>
              <a:gd name="adj" fmla="val 16667"/>
            </a:avLst>
          </a:prstGeom>
          <a:solidFill>
            <a:schemeClr val="bg2">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altLang="en-US" sz="1100" dirty="0">
                <a:latin typeface="Arial" panose="020B0604020202020204" pitchFamily="34" charset="0"/>
                <a:ea typeface="Calibri" panose="020F0502020204030204" pitchFamily="34" charset="0"/>
              </a:rPr>
              <a:t>Start</a:t>
            </a:r>
          </a:p>
        </p:txBody>
      </p:sp>
      <p:sp>
        <p:nvSpPr>
          <p:cNvPr id="18" name="Rounded Rectangle 30"/>
          <p:cNvSpPr>
            <a:spLocks noChangeArrowheads="1"/>
          </p:cNvSpPr>
          <p:nvPr/>
        </p:nvSpPr>
        <p:spPr bwMode="auto">
          <a:xfrm>
            <a:off x="3316501" y="1313596"/>
            <a:ext cx="1152525" cy="575272"/>
          </a:xfrm>
          <a:prstGeom prst="roundRect">
            <a:avLst>
              <a:gd name="adj" fmla="val 16667"/>
            </a:avLst>
          </a:prstGeom>
          <a:solidFill>
            <a:schemeClr val="bg2">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altLang="en-US" sz="1100" dirty="0">
                <a:latin typeface="Arial" panose="020B0604020202020204" pitchFamily="34" charset="0"/>
                <a:ea typeface="Calibri" panose="020F0502020204030204" pitchFamily="34" charset="0"/>
              </a:rPr>
              <a:t>Data import</a:t>
            </a:r>
          </a:p>
        </p:txBody>
      </p:sp>
      <p:sp>
        <p:nvSpPr>
          <p:cNvPr id="19" name="Rounded Rectangle 29"/>
          <p:cNvSpPr>
            <a:spLocks noChangeArrowheads="1"/>
          </p:cNvSpPr>
          <p:nvPr/>
        </p:nvSpPr>
        <p:spPr bwMode="auto">
          <a:xfrm>
            <a:off x="5398372" y="1331753"/>
            <a:ext cx="1152525" cy="575272"/>
          </a:xfrm>
          <a:prstGeom prst="roundRect">
            <a:avLst>
              <a:gd name="adj" fmla="val 16667"/>
            </a:avLst>
          </a:prstGeom>
          <a:solidFill>
            <a:schemeClr val="bg2">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altLang="en-US" sz="1100">
                <a:latin typeface="Arial" panose="020B0604020202020204" pitchFamily="34" charset="0"/>
                <a:ea typeface="Calibri" panose="020F0502020204030204" pitchFamily="34" charset="0"/>
              </a:rPr>
              <a:t>Data processing</a:t>
            </a:r>
          </a:p>
        </p:txBody>
      </p:sp>
      <p:sp>
        <p:nvSpPr>
          <p:cNvPr id="20" name="Rounded Rectangle 28"/>
          <p:cNvSpPr>
            <a:spLocks noChangeArrowheads="1"/>
          </p:cNvSpPr>
          <p:nvPr/>
        </p:nvSpPr>
        <p:spPr bwMode="auto">
          <a:xfrm>
            <a:off x="7443750" y="1319519"/>
            <a:ext cx="1152525" cy="575272"/>
          </a:xfrm>
          <a:prstGeom prst="roundRect">
            <a:avLst>
              <a:gd name="adj" fmla="val 16667"/>
            </a:avLst>
          </a:prstGeom>
          <a:solidFill>
            <a:schemeClr val="bg2">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altLang="en-US" sz="1100" dirty="0">
                <a:latin typeface="Arial" panose="020B0604020202020204" pitchFamily="34" charset="0"/>
                <a:ea typeface="Calibri" panose="020F0502020204030204" pitchFamily="34" charset="0"/>
              </a:rPr>
              <a:t>Model building</a:t>
            </a:r>
          </a:p>
        </p:txBody>
      </p:sp>
      <p:sp>
        <p:nvSpPr>
          <p:cNvPr id="21" name="Rounded Rectangle 27"/>
          <p:cNvSpPr>
            <a:spLocks noChangeArrowheads="1"/>
          </p:cNvSpPr>
          <p:nvPr/>
        </p:nvSpPr>
        <p:spPr bwMode="auto">
          <a:xfrm>
            <a:off x="7453275" y="2577729"/>
            <a:ext cx="1152525" cy="575272"/>
          </a:xfrm>
          <a:prstGeom prst="roundRect">
            <a:avLst>
              <a:gd name="adj" fmla="val 16667"/>
            </a:avLst>
          </a:prstGeom>
          <a:solidFill>
            <a:schemeClr val="bg2">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altLang="en-US" sz="1100">
                <a:latin typeface="Arial" panose="020B0604020202020204" pitchFamily="34" charset="0"/>
                <a:ea typeface="Calibri" panose="020F0502020204030204" pitchFamily="34" charset="0"/>
              </a:rPr>
              <a:t>Output</a:t>
            </a:r>
          </a:p>
        </p:txBody>
      </p:sp>
      <p:sp>
        <p:nvSpPr>
          <p:cNvPr id="22" name="Rounded Rectangle 26"/>
          <p:cNvSpPr>
            <a:spLocks noChangeArrowheads="1"/>
          </p:cNvSpPr>
          <p:nvPr/>
        </p:nvSpPr>
        <p:spPr bwMode="auto">
          <a:xfrm>
            <a:off x="5398372" y="2589963"/>
            <a:ext cx="1152525" cy="575272"/>
          </a:xfrm>
          <a:prstGeom prst="roundRect">
            <a:avLst>
              <a:gd name="adj" fmla="val 16667"/>
            </a:avLst>
          </a:prstGeom>
          <a:solidFill>
            <a:schemeClr val="bg2">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altLang="en-US" sz="1100" dirty="0" err="1">
                <a:latin typeface="Arial" panose="020B0604020202020204" pitchFamily="34" charset="0"/>
                <a:ea typeface="Calibri" panose="020F0502020204030204" pitchFamily="34" charset="0"/>
              </a:rPr>
              <a:t>Streamlit</a:t>
            </a:r>
            <a:endParaRPr lang="en-US" altLang="en-US" sz="1100" dirty="0">
              <a:latin typeface="Arial" panose="020B0604020202020204" pitchFamily="34" charset="0"/>
              <a:ea typeface="Calibri" panose="020F0502020204030204" pitchFamily="34" charset="0"/>
            </a:endParaRPr>
          </a:p>
        </p:txBody>
      </p:sp>
      <p:sp>
        <p:nvSpPr>
          <p:cNvPr id="23" name="Right Arrow 22"/>
          <p:cNvSpPr/>
          <p:nvPr/>
        </p:nvSpPr>
        <p:spPr>
          <a:xfrm>
            <a:off x="2408284" y="1471660"/>
            <a:ext cx="923581" cy="271417"/>
          </a:xfrm>
          <a:prstGeom prst="rightArrow">
            <a:avLst/>
          </a:prstGeom>
          <a:solidFill>
            <a:schemeClr val="tx1">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endParaRPr lang="en-IN" sz="1100">
              <a:solidFill>
                <a:schemeClr val="tx1"/>
              </a:solidFill>
              <a:latin typeface="Arial" panose="020B0604020202020204" pitchFamily="34" charset="0"/>
              <a:ea typeface="Calibri" panose="020F0502020204030204" pitchFamily="34" charset="0"/>
            </a:endParaRPr>
          </a:p>
        </p:txBody>
      </p:sp>
      <p:sp>
        <p:nvSpPr>
          <p:cNvPr id="25" name="Right Arrow 24"/>
          <p:cNvSpPr/>
          <p:nvPr/>
        </p:nvSpPr>
        <p:spPr>
          <a:xfrm>
            <a:off x="6551532" y="1461234"/>
            <a:ext cx="879842" cy="267989"/>
          </a:xfrm>
          <a:prstGeom prst="rightArrow">
            <a:avLst/>
          </a:prstGeom>
          <a:solidFill>
            <a:schemeClr val="tx1">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endParaRPr lang="en-IN" sz="1100">
              <a:solidFill>
                <a:schemeClr val="tx1"/>
              </a:solidFill>
              <a:latin typeface="Arial" panose="020B0604020202020204" pitchFamily="34" charset="0"/>
              <a:ea typeface="Calibri" panose="020F0502020204030204" pitchFamily="34" charset="0"/>
            </a:endParaRPr>
          </a:p>
        </p:txBody>
      </p:sp>
      <p:sp>
        <p:nvSpPr>
          <p:cNvPr id="26" name="Right Arrow 25"/>
          <p:cNvSpPr/>
          <p:nvPr/>
        </p:nvSpPr>
        <p:spPr>
          <a:xfrm rot="5400000">
            <a:off x="7725576" y="2120997"/>
            <a:ext cx="660394" cy="240745"/>
          </a:xfrm>
          <a:prstGeom prst="rightArrow">
            <a:avLst/>
          </a:prstGeom>
          <a:solidFill>
            <a:schemeClr val="tx1">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endParaRPr lang="en-IN" sz="1100">
              <a:solidFill>
                <a:schemeClr val="tx1"/>
              </a:solidFill>
              <a:latin typeface="Arial" panose="020B0604020202020204" pitchFamily="34" charset="0"/>
              <a:ea typeface="Calibri" panose="020F0502020204030204" pitchFamily="34" charset="0"/>
            </a:endParaRPr>
          </a:p>
        </p:txBody>
      </p:sp>
      <p:sp>
        <p:nvSpPr>
          <p:cNvPr id="27" name="Rounded Rectangle 20"/>
          <p:cNvSpPr>
            <a:spLocks noChangeArrowheads="1"/>
          </p:cNvSpPr>
          <p:nvPr/>
        </p:nvSpPr>
        <p:spPr bwMode="auto">
          <a:xfrm>
            <a:off x="3328877" y="2574440"/>
            <a:ext cx="1152525" cy="575272"/>
          </a:xfrm>
          <a:prstGeom prst="roundRect">
            <a:avLst>
              <a:gd name="adj" fmla="val 16667"/>
            </a:avLst>
          </a:prstGeom>
          <a:solidFill>
            <a:schemeClr val="bg2">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altLang="en-US" sz="1100">
                <a:latin typeface="Arial" panose="020B0604020202020204" pitchFamily="34" charset="0"/>
                <a:ea typeface="Calibri" panose="020F0502020204030204" pitchFamily="34" charset="0"/>
              </a:rPr>
              <a:t>End</a:t>
            </a:r>
          </a:p>
        </p:txBody>
      </p:sp>
      <p:sp>
        <p:nvSpPr>
          <p:cNvPr id="29" name="Right Arrow 28"/>
          <p:cNvSpPr/>
          <p:nvPr/>
        </p:nvSpPr>
        <p:spPr>
          <a:xfrm rot="10800000">
            <a:off x="6551532" y="2726535"/>
            <a:ext cx="892218" cy="275466"/>
          </a:xfrm>
          <a:prstGeom prst="rightArrow">
            <a:avLst/>
          </a:prstGeom>
          <a:solidFill>
            <a:schemeClr val="tx1">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endParaRPr lang="en-IN" sz="1100">
              <a:solidFill>
                <a:schemeClr val="tx1"/>
              </a:solidFill>
              <a:latin typeface="Arial" panose="020B0604020202020204" pitchFamily="34" charset="0"/>
              <a:ea typeface="Calibri" panose="020F0502020204030204" pitchFamily="34" charset="0"/>
            </a:endParaRPr>
          </a:p>
        </p:txBody>
      </p:sp>
      <p:sp>
        <p:nvSpPr>
          <p:cNvPr id="30" name="Rectangle 36"/>
          <p:cNvSpPr>
            <a:spLocks noChangeArrowheads="1"/>
          </p:cNvSpPr>
          <p:nvPr/>
        </p:nvSpPr>
        <p:spPr bwMode="auto">
          <a:xfrm>
            <a:off x="9525" y="-19854"/>
            <a:ext cx="498796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PROCESS METHODOLOGY:</a:t>
            </a:r>
            <a:endPar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1" name="Rectangle 44"/>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ight Arrow 31"/>
          <p:cNvSpPr/>
          <p:nvPr/>
        </p:nvSpPr>
        <p:spPr>
          <a:xfrm>
            <a:off x="4493778" y="1459043"/>
            <a:ext cx="879842" cy="267989"/>
          </a:xfrm>
          <a:prstGeom prst="rightArrow">
            <a:avLst/>
          </a:prstGeom>
          <a:solidFill>
            <a:schemeClr val="tx1">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endParaRPr lang="en-IN" sz="1100">
              <a:solidFill>
                <a:schemeClr val="tx1"/>
              </a:solidFill>
              <a:latin typeface="Arial" panose="020B0604020202020204" pitchFamily="34" charset="0"/>
              <a:ea typeface="Calibri" panose="020F0502020204030204" pitchFamily="34" charset="0"/>
            </a:endParaRPr>
          </a:p>
        </p:txBody>
      </p:sp>
      <p:sp>
        <p:nvSpPr>
          <p:cNvPr id="33" name="Right Arrow 32"/>
          <p:cNvSpPr/>
          <p:nvPr/>
        </p:nvSpPr>
        <p:spPr>
          <a:xfrm rot="10800000">
            <a:off x="4493778" y="2724344"/>
            <a:ext cx="892218" cy="275466"/>
          </a:xfrm>
          <a:prstGeom prst="rightArrow">
            <a:avLst/>
          </a:prstGeom>
          <a:solidFill>
            <a:schemeClr val="tx1">
              <a:lumMod val="50000"/>
            </a:schemeClr>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endParaRPr lang="en-IN" sz="1100">
              <a:solidFill>
                <a:schemeClr val="tx1"/>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522835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011" y="274320"/>
            <a:ext cx="7968343"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Petrol Price vs Time Series </a:t>
            </a:r>
            <a:endParaRPr lang="en-IN"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11" y="1337810"/>
            <a:ext cx="10058400" cy="5153207"/>
          </a:xfrm>
          <a:prstGeom prst="rect">
            <a:avLst/>
          </a:prstGeom>
        </p:spPr>
      </p:pic>
    </p:spTree>
    <p:extLst>
      <p:ext uri="{BB962C8B-B14F-4D97-AF65-F5344CB8AC3E}">
        <p14:creationId xmlns:p14="http://schemas.microsoft.com/office/powerpoint/2010/main" val="183954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823" y="378823"/>
            <a:ext cx="692331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Petrol Price Baseline and Predictions</a:t>
            </a: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23" y="1350873"/>
            <a:ext cx="10058400" cy="5153207"/>
          </a:xfrm>
          <a:prstGeom prst="rect">
            <a:avLst/>
          </a:prstGeom>
        </p:spPr>
      </p:pic>
    </p:spTree>
    <p:extLst>
      <p:ext uri="{BB962C8B-B14F-4D97-AF65-F5344CB8AC3E}">
        <p14:creationId xmlns:p14="http://schemas.microsoft.com/office/powerpoint/2010/main" val="350521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6834" y="404949"/>
            <a:ext cx="819041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Petrol Price Trend Prediction For Next 10 Weeks</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34" y="1298621"/>
            <a:ext cx="10058400" cy="5153207"/>
          </a:xfrm>
          <a:prstGeom prst="rect">
            <a:avLst/>
          </a:prstGeom>
        </p:spPr>
      </p:pic>
    </p:spTree>
    <p:extLst>
      <p:ext uri="{BB962C8B-B14F-4D97-AF65-F5344CB8AC3E}">
        <p14:creationId xmlns:p14="http://schemas.microsoft.com/office/powerpoint/2010/main" val="114715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818" y="587829"/>
            <a:ext cx="3448594" cy="646331"/>
          </a:xfrm>
          <a:prstGeom prst="rect">
            <a:avLst/>
          </a:prstGeom>
          <a:noFill/>
        </p:spPr>
        <p:txBody>
          <a:bodyPr wrap="square" rtlCol="0">
            <a:spAutoFit/>
          </a:bodyPr>
          <a:lstStyle/>
          <a:p>
            <a:r>
              <a:rPr lang="en-US" dirty="0" smtClean="0"/>
              <a:t>CONCLUSION </a:t>
            </a:r>
          </a:p>
          <a:p>
            <a:endParaRPr lang="en-IN" dirty="0"/>
          </a:p>
        </p:txBody>
      </p:sp>
      <p:sp>
        <p:nvSpPr>
          <p:cNvPr id="3" name="TextBox 2"/>
          <p:cNvSpPr txBox="1"/>
          <p:nvPr/>
        </p:nvSpPr>
        <p:spPr>
          <a:xfrm>
            <a:off x="169818" y="1116594"/>
            <a:ext cx="8673736" cy="646331"/>
          </a:xfrm>
          <a:prstGeom prst="rect">
            <a:avLst/>
          </a:prstGeom>
          <a:noFill/>
        </p:spPr>
        <p:txBody>
          <a:bodyPr wrap="square" rtlCol="0">
            <a:spAutoFit/>
          </a:bodyPr>
          <a:lstStyle/>
          <a:p>
            <a:r>
              <a:rPr lang="en-US" dirty="0" smtClean="0"/>
              <a:t>Using the deep learning model , we predict that price trend of petrol increases for next 10 weeks.</a:t>
            </a:r>
            <a:endParaRPr lang="en-IN" dirty="0"/>
          </a:p>
        </p:txBody>
      </p:sp>
    </p:spTree>
    <p:extLst>
      <p:ext uri="{BB962C8B-B14F-4D97-AF65-F5344CB8AC3E}">
        <p14:creationId xmlns:p14="http://schemas.microsoft.com/office/powerpoint/2010/main" val="222721071"/>
      </p:ext>
    </p:extLst>
  </p:cSld>
  <p:clrMapOvr>
    <a:masterClrMapping/>
  </p:clrMapOvr>
</p:sld>
</file>

<file path=ppt/theme/theme1.xml><?xml version="1.0" encoding="utf-8"?>
<a:theme xmlns:a="http://schemas.openxmlformats.org/drawingml/2006/main" name="Slic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55</TotalTime>
  <Words>142</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my pc</cp:lastModifiedBy>
  <cp:revision>5</cp:revision>
  <dcterms:created xsi:type="dcterms:W3CDTF">2021-12-05T07:19:07Z</dcterms:created>
  <dcterms:modified xsi:type="dcterms:W3CDTF">2021-12-05T08:36:58Z</dcterms:modified>
</cp:coreProperties>
</file>