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69" r:id="rId2"/>
    <p:sldId id="333" r:id="rId3"/>
    <p:sldId id="281" r:id="rId4"/>
    <p:sldId id="285" r:id="rId5"/>
    <p:sldId id="296" r:id="rId6"/>
    <p:sldId id="286" r:id="rId7"/>
    <p:sldId id="283" r:id="rId8"/>
    <p:sldId id="287" r:id="rId9"/>
    <p:sldId id="288" r:id="rId10"/>
    <p:sldId id="294" r:id="rId11"/>
    <p:sldId id="299" r:id="rId12"/>
    <p:sldId id="339" r:id="rId13"/>
    <p:sldId id="341" r:id="rId14"/>
    <p:sldId id="344" r:id="rId15"/>
    <p:sldId id="304" r:id="rId16"/>
    <p:sldId id="337" r:id="rId17"/>
    <p:sldId id="338" r:id="rId18"/>
    <p:sldId id="290" r:id="rId19"/>
    <p:sldId id="289" r:id="rId20"/>
    <p:sldId id="291" r:id="rId21"/>
    <p:sldId id="363" r:id="rId22"/>
    <p:sldId id="313" r:id="rId23"/>
    <p:sldId id="271" r:id="rId24"/>
    <p:sldId id="372" r:id="rId25"/>
    <p:sldId id="325" r:id="rId26"/>
    <p:sldId id="315" r:id="rId27"/>
    <p:sldId id="373" r:id="rId28"/>
    <p:sldId id="375" r:id="rId29"/>
    <p:sldId id="374" r:id="rId30"/>
    <p:sldId id="320" r:id="rId31"/>
    <p:sldId id="323" r:id="rId32"/>
    <p:sldId id="321" r:id="rId33"/>
    <p:sldId id="322" r:id="rId34"/>
    <p:sldId id="316" r:id="rId35"/>
    <p:sldId id="365" r:id="rId36"/>
    <p:sldId id="366" r:id="rId37"/>
    <p:sldId id="367" r:id="rId38"/>
    <p:sldId id="368" r:id="rId39"/>
    <p:sldId id="369" r:id="rId40"/>
    <p:sldId id="370" r:id="rId41"/>
    <p:sldId id="371" r:id="rId42"/>
    <p:sldId id="376" r:id="rId43"/>
    <p:sldId id="280" r:id="rId4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10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2016/12/27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t>43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2D2AC-9F54-4781-8871-C05847B57198}" type="slidenum">
              <a:rPr lang="zh-CN" altLang="en-US" smtClean="0"/>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2D2AC-9F54-4781-8871-C05847B57198}" type="slidenum">
              <a:rPr lang="zh-CN" altLang="en-US"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A27896-437D-4C9F-90E2-6866CC6B77B0}"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2D2AC-9F54-4781-8871-C05847B57198}" type="slidenum">
              <a:rPr lang="zh-CN" altLang="en-US" smtClean="0"/>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2D2AC-9F54-4781-8871-C05847B57198}" type="slidenum">
              <a:rPr lang="zh-CN" altLang="en-US" smtClean="0"/>
              <a:t>18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2D2AC-9F54-4781-8871-C05847B57198}" type="slidenum">
              <a:rPr lang="zh-CN" altLang="en-US" smtClean="0"/>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A27896-437D-4C9F-90E2-6866CC6B77B0}"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5" name="Group 2"/>
          <p:cNvGrpSpPr/>
          <p:nvPr/>
        </p:nvGrpSpPr>
        <p:grpSpPr bwMode="auto">
          <a:xfrm>
            <a:off x="2362200" y="2012950"/>
            <a:ext cx="3184525" cy="2832100"/>
            <a:chOff x="0" y="0"/>
            <a:chExt cx="5014" cy="4460"/>
          </a:xfrm>
        </p:grpSpPr>
        <p:sp>
          <p:nvSpPr>
            <p:cNvPr id="16" name="Oval 3"/>
            <p:cNvSpPr>
              <a:spLocks noChangeArrowheads="1"/>
            </p:cNvSpPr>
            <p:nvPr/>
          </p:nvSpPr>
          <p:spPr bwMode="auto">
            <a:xfrm>
              <a:off x="327" y="0"/>
              <a:ext cx="4459" cy="4461"/>
            </a:xfrm>
            <a:prstGeom prst="ellipse">
              <a:avLst/>
            </a:prstGeom>
            <a:noFill/>
            <a:ln w="19050" cap="flat" cmpd="sng">
              <a:solidFill>
                <a:schemeClr val="tx1"/>
              </a:solidFill>
              <a:prstDash val="dash"/>
              <a:round/>
            </a:ln>
            <a:effectLst/>
            <a:extLst>
              <a:ext uri="{909E8E84-426E-40DD-AFC4-6F175D3DCCD1}">
                <a14:hiddenFill xmlns:a14="http://schemas.microsoft.com/office/drawing/2010/main">
                  <a:solidFill>
                    <a:schemeClr val="tx1">
                      <a:alpha val="3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Rectangle 4"/>
            <p:cNvSpPr>
              <a:spLocks noChangeArrowheads="1"/>
            </p:cNvSpPr>
            <p:nvPr/>
          </p:nvSpPr>
          <p:spPr bwMode="auto">
            <a:xfrm>
              <a:off x="3918" y="705"/>
              <a:ext cx="1096" cy="316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Oval 5"/>
            <p:cNvSpPr>
              <a:spLocks noChangeArrowheads="1"/>
            </p:cNvSpPr>
            <p:nvPr/>
          </p:nvSpPr>
          <p:spPr bwMode="auto">
            <a:xfrm>
              <a:off x="0" y="1920"/>
              <a:ext cx="655" cy="656"/>
            </a:xfrm>
            <a:prstGeom prst="ellipse">
              <a:avLst/>
            </a:prstGeom>
            <a:solidFill>
              <a:srgbClr val="F1AA0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2054" name="Group 6"/>
          <p:cNvGrpSpPr/>
          <p:nvPr/>
        </p:nvGrpSpPr>
        <p:grpSpPr bwMode="auto">
          <a:xfrm flipV="1">
            <a:off x="3949106" y="4170363"/>
            <a:ext cx="3824817" cy="76200"/>
            <a:chOff x="0" y="0"/>
            <a:chExt cx="4518" cy="249"/>
          </a:xfrm>
        </p:grpSpPr>
        <p:sp>
          <p:nvSpPr>
            <p:cNvPr id="2055" name="Rectangle 7"/>
            <p:cNvSpPr>
              <a:spLocks noChangeArrowheads="1"/>
            </p:cNvSpPr>
            <p:nvPr/>
          </p:nvSpPr>
          <p:spPr bwMode="auto">
            <a:xfrm>
              <a:off x="0" y="0"/>
              <a:ext cx="4518" cy="249"/>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056" name="Rectangle 8"/>
            <p:cNvSpPr>
              <a:spLocks noChangeArrowheads="1"/>
            </p:cNvSpPr>
            <p:nvPr/>
          </p:nvSpPr>
          <p:spPr bwMode="auto">
            <a:xfrm>
              <a:off x="0" y="1"/>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057" name="Rectangle 9"/>
            <p:cNvSpPr>
              <a:spLocks noChangeArrowheads="1"/>
            </p:cNvSpPr>
            <p:nvPr/>
          </p:nvSpPr>
          <p:spPr bwMode="auto">
            <a:xfrm>
              <a:off x="2265" y="0"/>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grpSp>
      <p:sp>
        <p:nvSpPr>
          <p:cNvPr id="2058" name="Rectangle 10"/>
          <p:cNvSpPr>
            <a:spLocks noGrp="1" noChangeArrowheads="1"/>
          </p:cNvSpPr>
          <p:nvPr>
            <p:ph type="ctrTitle"/>
          </p:nvPr>
        </p:nvSpPr>
        <p:spPr>
          <a:xfrm>
            <a:off x="3805173" y="2855914"/>
            <a:ext cx="6864351" cy="687387"/>
          </a:xfrm>
        </p:spPr>
        <p:txBody>
          <a:bodyPr/>
          <a:lstStyle>
            <a:lvl1pPr>
              <a:defRPr sz="3200">
                <a:solidFill>
                  <a:schemeClr val="tx1"/>
                </a:solidFill>
              </a:defRPr>
            </a:lvl1pPr>
          </a:lstStyle>
          <a:p>
            <a:pPr lvl="0"/>
            <a:r>
              <a:rPr lang="zh-CN" altLang="zh-CN" noProof="0" dirty="0">
                <a:sym typeface="Arial" panose="020B0604020202020204" pitchFamily="34" charset="0"/>
              </a:rPr>
              <a:t>单击此处编辑母版标题样式</a:t>
            </a:r>
          </a:p>
        </p:txBody>
      </p:sp>
      <p:sp>
        <p:nvSpPr>
          <p:cNvPr id="2059" name="Rectangle 11"/>
          <p:cNvSpPr>
            <a:spLocks noGrp="1" noChangeArrowheads="1"/>
          </p:cNvSpPr>
          <p:nvPr>
            <p:ph type="subTitle" idx="1"/>
          </p:nvPr>
        </p:nvSpPr>
        <p:spPr>
          <a:xfrm>
            <a:off x="3805173" y="3543300"/>
            <a:ext cx="6864351" cy="611188"/>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lstStyle>
            <a:lvl1pPr marL="0" indent="0">
              <a:spcBef>
                <a:spcPct val="0"/>
              </a:spcBef>
              <a:buFont typeface="Arial" panose="020B0604020202020204" pitchFamily="34" charset="0"/>
              <a:buNone/>
              <a:defRPr sz="2000">
                <a:solidFill>
                  <a:srgbClr val="F1AA07"/>
                </a:solidFill>
                <a:sym typeface="Arial" panose="020B0604020202020204" pitchFamily="34" charset="0"/>
              </a:defRPr>
            </a:lvl1pPr>
          </a:lstStyle>
          <a:p>
            <a:pPr lvl="0"/>
            <a:r>
              <a:rPr lang="zh-CN" altLang="zh-CN" noProof="0" dirty="0">
                <a:sym typeface="Arial" panose="020B0604020202020204" pitchFamily="34" charset="0"/>
              </a:rPr>
              <a:t>单击此处编辑母版副标题样式</a:t>
            </a:r>
          </a:p>
        </p:txBody>
      </p:sp>
      <p:sp>
        <p:nvSpPr>
          <p:cNvPr id="2" name="日期占位符 1"/>
          <p:cNvSpPr>
            <a:spLocks noGrp="1"/>
          </p:cNvSpPr>
          <p:nvPr>
            <p:ph type="dt" sz="half" idx="10"/>
          </p:nvPr>
        </p:nvSpPr>
        <p:spPr/>
        <p:txBody>
          <a:bodyPr/>
          <a:lstStyle/>
          <a:p>
            <a:fld id="{9AC639E7-FCA5-435F-8592-3881F1026E6A}" type="datetime1">
              <a:rPr lang="zh-CN" altLang="en-US" smtClean="0"/>
              <a:t>2016/12/27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9FDD4A-240E-4D15-943F-A4EBA544B28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AC639E7-FCA5-435F-8592-3881F1026E6A}" type="datetime1">
              <a:rPr lang="zh-CN" altLang="en-US" smtClean="0"/>
              <a:t>2016/12/27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9FDD4A-240E-4D15-943F-A4EBA544B286}" type="slidenum">
              <a:rPr lang="zh-CN" altLang="en-US" smtClean="0"/>
              <a:t>‹#›</a:t>
            </a:fld>
            <a:endParaRPr lang="zh-CN" altLang="en-US"/>
          </a:p>
        </p:txBody>
      </p:sp>
      <p:sp>
        <p:nvSpPr>
          <p:cNvPr id="6" name="内容占位符 6"/>
          <p:cNvSpPr>
            <a:spLocks noGrp="1"/>
          </p:cNvSpPr>
          <p:nvPr>
            <p:ph sz="quarter" idx="13"/>
          </p:nvPr>
        </p:nvSpPr>
        <p:spPr>
          <a:xfrm>
            <a:off x="609600" y="412955"/>
            <a:ext cx="10972800" cy="557509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7818" y="184150"/>
            <a:ext cx="10435167" cy="763588"/>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AC639E7-FCA5-435F-8592-3881F1026E6A}" type="datetime1">
              <a:rPr lang="zh-CN" altLang="en-US" smtClean="0"/>
              <a:t>2016/12/27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9FDD4A-240E-4D15-943F-A4EBA544B286}" type="slidenum">
              <a:rPr lang="zh-CN" altLang="en-US" smtClean="0"/>
              <a:t>‹#›</a:t>
            </a:fld>
            <a:endParaRPr lang="zh-CN" altLang="en-US"/>
          </a:p>
        </p:txBody>
      </p:sp>
      <p:grpSp>
        <p:nvGrpSpPr>
          <p:cNvPr id="10" name="Group 7"/>
          <p:cNvGrpSpPr/>
          <p:nvPr/>
        </p:nvGrpSpPr>
        <p:grpSpPr bwMode="auto">
          <a:xfrm>
            <a:off x="577516" y="184150"/>
            <a:ext cx="463550" cy="763588"/>
            <a:chOff x="0" y="0"/>
            <a:chExt cx="730" cy="1203"/>
          </a:xfrm>
        </p:grpSpPr>
        <p:sp>
          <p:nvSpPr>
            <p:cNvPr id="11" name="Rectangle 8"/>
            <p:cNvSpPr>
              <a:spLocks noChangeArrowheads="1"/>
            </p:cNvSpPr>
            <p:nvPr/>
          </p:nvSpPr>
          <p:spPr bwMode="auto">
            <a:xfrm>
              <a:off x="0" y="0"/>
              <a:ext cx="382" cy="1203"/>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Rectangle 9"/>
            <p:cNvSpPr>
              <a:spLocks noChangeArrowheads="1"/>
            </p:cNvSpPr>
            <p:nvPr/>
          </p:nvSpPr>
          <p:spPr bwMode="auto">
            <a:xfrm>
              <a:off x="382" y="413"/>
              <a:ext cx="348" cy="791"/>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Group 2"/>
          <p:cNvGrpSpPr/>
          <p:nvPr/>
        </p:nvGrpSpPr>
        <p:grpSpPr bwMode="auto">
          <a:xfrm>
            <a:off x="1178859" y="1936750"/>
            <a:ext cx="2859087" cy="2833688"/>
            <a:chOff x="0" y="0"/>
            <a:chExt cx="4502" cy="4462"/>
          </a:xfrm>
        </p:grpSpPr>
        <p:sp>
          <p:nvSpPr>
            <p:cNvPr id="13" name="Oval 3"/>
            <p:cNvSpPr>
              <a:spLocks noChangeArrowheads="1"/>
            </p:cNvSpPr>
            <p:nvPr/>
          </p:nvSpPr>
          <p:spPr bwMode="auto">
            <a:xfrm>
              <a:off x="0" y="0"/>
              <a:ext cx="4457" cy="4463"/>
            </a:xfrm>
            <a:prstGeom prst="ellipse">
              <a:avLst/>
            </a:prstGeom>
            <a:noFill/>
            <a:ln w="19050" cap="flat" cmpd="sng">
              <a:solidFill>
                <a:schemeClr val="tx1"/>
              </a:solidFill>
              <a:prstDash val="dash"/>
              <a:round/>
            </a:ln>
            <a:effectLst/>
            <a:extLst>
              <a:ext uri="{909E8E84-426E-40DD-AFC4-6F175D3DCCD1}">
                <a14:hiddenFill xmlns:a14="http://schemas.microsoft.com/office/drawing/2010/main">
                  <a:solidFill>
                    <a:schemeClr val="tx1">
                      <a:alpha val="3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Rectangle 4"/>
            <p:cNvSpPr>
              <a:spLocks noChangeArrowheads="1"/>
            </p:cNvSpPr>
            <p:nvPr/>
          </p:nvSpPr>
          <p:spPr bwMode="auto">
            <a:xfrm>
              <a:off x="3406" y="648"/>
              <a:ext cx="1096" cy="316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Oval 5"/>
            <p:cNvSpPr>
              <a:spLocks noChangeArrowheads="1"/>
            </p:cNvSpPr>
            <p:nvPr/>
          </p:nvSpPr>
          <p:spPr bwMode="auto">
            <a:xfrm>
              <a:off x="0" y="2983"/>
              <a:ext cx="655" cy="657"/>
            </a:xfrm>
            <a:prstGeom prst="ellipse">
              <a:avLst/>
            </a:prstGeom>
            <a:solidFill>
              <a:srgbClr val="F1AA0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9" name="Rectangle 6"/>
          <p:cNvSpPr>
            <a:spLocks noChangeArrowheads="1"/>
          </p:cNvSpPr>
          <p:nvPr/>
        </p:nvSpPr>
        <p:spPr bwMode="auto">
          <a:xfrm>
            <a:off x="6200996" y="3190876"/>
            <a:ext cx="5986771" cy="639763"/>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 name="Rectangle 7"/>
          <p:cNvSpPr>
            <a:spLocks noGrp="1" noChangeArrowheads="1"/>
          </p:cNvSpPr>
          <p:nvPr>
            <p:ph type="ctrTitle" hasCustomPrompt="1"/>
          </p:nvPr>
        </p:nvSpPr>
        <p:spPr>
          <a:xfrm>
            <a:off x="1982663" y="2714844"/>
            <a:ext cx="4163484" cy="455613"/>
          </a:xfrm>
          <a:extLst>
            <a:ext uri="{909E8E84-426E-40DD-AFC4-6F175D3DCCD1}">
              <a14:hiddenFill xmlns:a14="http://schemas.microsoft.com/office/drawing/2010/main">
                <a:solidFill>
                  <a:schemeClr val="bg1"/>
                </a:solidFill>
              </a14:hiddenFill>
            </a:ext>
          </a:extLst>
        </p:spPr>
        <p:txBody>
          <a:bodyPr wrap="none" lIns="90170" tIns="46990" rIns="90170" bIns="46990"/>
          <a:lstStyle>
            <a:lvl1pPr algn="l">
              <a:defRPr sz="2400">
                <a:solidFill>
                  <a:schemeClr val="tx1"/>
                </a:solidFill>
              </a:defRPr>
            </a:lvl1pPr>
          </a:lstStyle>
          <a:p>
            <a:pPr lvl="0"/>
            <a:r>
              <a:rPr lang="zh-CN" altLang="en-US" noProof="0" dirty="0"/>
              <a:t>编辑标题</a:t>
            </a:r>
            <a:endParaRPr lang="zh-CN" altLang="zh-CN" noProof="0" dirty="0"/>
          </a:p>
        </p:txBody>
      </p:sp>
      <p:sp>
        <p:nvSpPr>
          <p:cNvPr id="11" name="Rectangle 8"/>
          <p:cNvSpPr>
            <a:spLocks noGrp="1" noChangeArrowheads="1"/>
          </p:cNvSpPr>
          <p:nvPr>
            <p:ph type="subTitle" idx="1" hasCustomPrompt="1"/>
          </p:nvPr>
        </p:nvSpPr>
        <p:spPr>
          <a:xfrm>
            <a:off x="2173163" y="3192464"/>
            <a:ext cx="3975100" cy="655637"/>
          </a:xfrm>
          <a:extLst>
            <a:ext uri="{909E8E84-426E-40DD-AFC4-6F175D3DCCD1}">
              <a14:hiddenFill xmlns:a14="http://schemas.microsoft.com/office/drawing/2010/main">
                <a:solidFill>
                  <a:schemeClr val="bg1"/>
                </a:solidFill>
              </a14:hiddenFill>
            </a:ext>
          </a:extLst>
        </p:spPr>
        <p:txBody>
          <a:bodyPr lIns="90170" tIns="46990" rIns="90170" bIns="46990"/>
          <a:lstStyle>
            <a:lvl1pPr marL="0" indent="0">
              <a:buFontTx/>
              <a:buNone/>
              <a:defRPr>
                <a:solidFill>
                  <a:schemeClr val="bg2"/>
                </a:solidFill>
              </a:defRPr>
            </a:lvl1pPr>
          </a:lstStyle>
          <a:p>
            <a:pPr lvl="0"/>
            <a:r>
              <a:rPr lang="zh-CN" altLang="zh-CN" noProof="0" dirty="0"/>
              <a:t>单击此处编辑副标题</a:t>
            </a:r>
          </a:p>
        </p:txBody>
      </p:sp>
      <p:sp>
        <p:nvSpPr>
          <p:cNvPr id="2" name="日期占位符 1"/>
          <p:cNvSpPr>
            <a:spLocks noGrp="1"/>
          </p:cNvSpPr>
          <p:nvPr>
            <p:ph type="dt" sz="half" idx="10"/>
          </p:nvPr>
        </p:nvSpPr>
        <p:spPr/>
        <p:txBody>
          <a:bodyPr/>
          <a:lstStyle/>
          <a:p>
            <a:fld id="{9AC639E7-FCA5-435F-8592-3881F1026E6A}" type="datetime1">
              <a:rPr lang="zh-CN" altLang="en-US" smtClean="0"/>
              <a:t>2016/12/27</a:t>
            </a:fld>
            <a:endParaRPr lang="zh-CN" altLang="en-US"/>
          </a:p>
        </p:txBody>
      </p:sp>
      <p:sp>
        <p:nvSpPr>
          <p:cNvPr id="3" name="页脚占位符 2"/>
          <p:cNvSpPr>
            <a:spLocks noGrp="1"/>
          </p:cNvSpPr>
          <p:nvPr>
            <p:ph type="ftr" sz="quarter" idx="11"/>
          </p:nvPr>
        </p:nvSpPr>
        <p:spPr>
          <a:xfrm>
            <a:off x="4165600" y="6245225"/>
            <a:ext cx="3860800" cy="476250"/>
          </a:xfrm>
        </p:spPr>
        <p:txBody>
          <a:bodyPr/>
          <a:lstStyle/>
          <a:p>
            <a:endParaRPr lang="zh-CN" altLang="en-US" dirty="0"/>
          </a:p>
        </p:txBody>
      </p:sp>
      <p:sp>
        <p:nvSpPr>
          <p:cNvPr id="4" name="灯片编号占位符 3"/>
          <p:cNvSpPr>
            <a:spLocks noGrp="1"/>
          </p:cNvSpPr>
          <p:nvPr>
            <p:ph type="sldNum" sz="quarter" idx="12"/>
          </p:nvPr>
        </p:nvSpPr>
        <p:spPr/>
        <p:txBody>
          <a:bodyPr/>
          <a:lstStyle/>
          <a:p>
            <a:fld id="{A69FDD4A-240E-4D15-943F-A4EBA544B28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57818" y="184150"/>
            <a:ext cx="10435167" cy="763588"/>
          </a:xfrm>
        </p:spPr>
        <p:txBody>
          <a:bodyPr/>
          <a:lstStyle/>
          <a:p>
            <a:r>
              <a:rPr lang="zh-CN" altLang="en-US" dirty="0"/>
              <a:t>单击此处编辑母版标题样式</a:t>
            </a:r>
          </a:p>
        </p:txBody>
      </p:sp>
      <p:sp>
        <p:nvSpPr>
          <p:cNvPr id="3" name="内容占位符 2"/>
          <p:cNvSpPr>
            <a:spLocks noGrp="1"/>
          </p:cNvSpPr>
          <p:nvPr>
            <p:ph sz="half" idx="1"/>
          </p:nvPr>
        </p:nvSpPr>
        <p:spPr>
          <a:xfrm>
            <a:off x="1157818" y="1252539"/>
            <a:ext cx="5115983" cy="44989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477000" y="1252539"/>
            <a:ext cx="5115984" cy="44989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9AC639E7-FCA5-435F-8592-3881F1026E6A}" type="datetime1">
              <a:rPr lang="zh-CN" altLang="en-US" smtClean="0"/>
              <a:t>2016/12/27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9FDD4A-240E-4D15-943F-A4EBA544B286}" type="slidenum">
              <a:rPr lang="zh-CN" altLang="en-US" smtClean="0"/>
              <a:t>‹#›</a:t>
            </a:fld>
            <a:endParaRPr lang="zh-CN" altLang="en-US"/>
          </a:p>
        </p:txBody>
      </p:sp>
      <p:grpSp>
        <p:nvGrpSpPr>
          <p:cNvPr id="14" name="Group 7"/>
          <p:cNvGrpSpPr/>
          <p:nvPr/>
        </p:nvGrpSpPr>
        <p:grpSpPr bwMode="auto">
          <a:xfrm>
            <a:off x="577516" y="184150"/>
            <a:ext cx="463550" cy="763588"/>
            <a:chOff x="0" y="0"/>
            <a:chExt cx="730" cy="1203"/>
          </a:xfrm>
        </p:grpSpPr>
        <p:sp>
          <p:nvSpPr>
            <p:cNvPr id="15" name="Rectangle 8"/>
            <p:cNvSpPr>
              <a:spLocks noChangeArrowheads="1"/>
            </p:cNvSpPr>
            <p:nvPr/>
          </p:nvSpPr>
          <p:spPr bwMode="auto">
            <a:xfrm>
              <a:off x="0" y="0"/>
              <a:ext cx="382" cy="1203"/>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Rectangle 9"/>
            <p:cNvSpPr>
              <a:spLocks noChangeArrowheads="1"/>
            </p:cNvSpPr>
            <p:nvPr/>
          </p:nvSpPr>
          <p:spPr bwMode="auto">
            <a:xfrm>
              <a:off x="382" y="413"/>
              <a:ext cx="348" cy="791"/>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65127"/>
            <a:ext cx="10972800" cy="1120774"/>
          </a:xfrm>
        </p:spPr>
        <p:txBody>
          <a:bodyPr/>
          <a:lstStyle/>
          <a:p>
            <a:r>
              <a:rPr lang="zh-CN" altLang="en-US" dirty="0"/>
              <a:t>单击此处编辑母版标题样式</a:t>
            </a:r>
          </a:p>
        </p:txBody>
      </p:sp>
      <p:sp>
        <p:nvSpPr>
          <p:cNvPr id="3" name="文本占位符 2"/>
          <p:cNvSpPr>
            <a:spLocks noGrp="1"/>
          </p:cNvSpPr>
          <p:nvPr>
            <p:ph type="body" idx="1"/>
          </p:nvPr>
        </p:nvSpPr>
        <p:spPr>
          <a:xfrm>
            <a:off x="609600" y="1681163"/>
            <a:ext cx="538903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09600" y="2505075"/>
            <a:ext cx="5389034"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410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505075"/>
            <a:ext cx="541020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9AC639E7-FCA5-435F-8592-3881F1026E6A}" type="datetime1">
              <a:rPr lang="zh-CN" altLang="en-US" smtClean="0"/>
              <a:t>2016/12/27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9FDD4A-240E-4D15-943F-A4EBA544B28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20" name="Group 2"/>
          <p:cNvGrpSpPr/>
          <p:nvPr/>
        </p:nvGrpSpPr>
        <p:grpSpPr bwMode="auto">
          <a:xfrm>
            <a:off x="2362200" y="2012950"/>
            <a:ext cx="3184525" cy="2832100"/>
            <a:chOff x="0" y="0"/>
            <a:chExt cx="5014" cy="4460"/>
          </a:xfrm>
        </p:grpSpPr>
        <p:sp>
          <p:nvSpPr>
            <p:cNvPr id="21" name="Oval 3"/>
            <p:cNvSpPr>
              <a:spLocks noChangeArrowheads="1"/>
            </p:cNvSpPr>
            <p:nvPr/>
          </p:nvSpPr>
          <p:spPr bwMode="auto">
            <a:xfrm>
              <a:off x="327" y="0"/>
              <a:ext cx="4459" cy="4461"/>
            </a:xfrm>
            <a:prstGeom prst="ellipse">
              <a:avLst/>
            </a:prstGeom>
            <a:noFill/>
            <a:ln w="19050" cap="flat" cmpd="sng">
              <a:solidFill>
                <a:schemeClr val="tx1"/>
              </a:solidFill>
              <a:prstDash val="dash"/>
              <a:round/>
            </a:ln>
            <a:effectLst/>
            <a:extLst>
              <a:ext uri="{909E8E84-426E-40DD-AFC4-6F175D3DCCD1}">
                <a14:hiddenFill xmlns:a14="http://schemas.microsoft.com/office/drawing/2010/main">
                  <a:solidFill>
                    <a:schemeClr val="tx1">
                      <a:alpha val="3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 name="Rectangle 4"/>
            <p:cNvSpPr>
              <a:spLocks noChangeArrowheads="1"/>
            </p:cNvSpPr>
            <p:nvPr/>
          </p:nvSpPr>
          <p:spPr bwMode="auto">
            <a:xfrm>
              <a:off x="3918" y="705"/>
              <a:ext cx="1096" cy="316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 name="Oval 5"/>
            <p:cNvSpPr>
              <a:spLocks noChangeArrowheads="1"/>
            </p:cNvSpPr>
            <p:nvPr/>
          </p:nvSpPr>
          <p:spPr bwMode="auto">
            <a:xfrm>
              <a:off x="0" y="1920"/>
              <a:ext cx="655" cy="656"/>
            </a:xfrm>
            <a:prstGeom prst="ellipse">
              <a:avLst/>
            </a:prstGeom>
            <a:solidFill>
              <a:srgbClr val="F1AA0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4" name="Group 6"/>
          <p:cNvGrpSpPr/>
          <p:nvPr/>
        </p:nvGrpSpPr>
        <p:grpSpPr bwMode="auto">
          <a:xfrm flipV="1">
            <a:off x="3964876" y="4170363"/>
            <a:ext cx="3824817" cy="76200"/>
            <a:chOff x="0" y="0"/>
            <a:chExt cx="4518" cy="249"/>
          </a:xfrm>
        </p:grpSpPr>
        <p:sp>
          <p:nvSpPr>
            <p:cNvPr id="15" name="Rectangle 7"/>
            <p:cNvSpPr>
              <a:spLocks noChangeArrowheads="1"/>
            </p:cNvSpPr>
            <p:nvPr/>
          </p:nvSpPr>
          <p:spPr bwMode="auto">
            <a:xfrm>
              <a:off x="0" y="0"/>
              <a:ext cx="4518" cy="249"/>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6" name="Rectangle 8"/>
            <p:cNvSpPr>
              <a:spLocks noChangeArrowheads="1"/>
            </p:cNvSpPr>
            <p:nvPr/>
          </p:nvSpPr>
          <p:spPr bwMode="auto">
            <a:xfrm>
              <a:off x="0" y="1"/>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7" name="Rectangle 9"/>
            <p:cNvSpPr>
              <a:spLocks noChangeArrowheads="1"/>
            </p:cNvSpPr>
            <p:nvPr/>
          </p:nvSpPr>
          <p:spPr bwMode="auto">
            <a:xfrm>
              <a:off x="2265" y="0"/>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grpSp>
      <p:sp>
        <p:nvSpPr>
          <p:cNvPr id="18" name="Rectangle 10"/>
          <p:cNvSpPr>
            <a:spLocks noGrp="1" noChangeArrowheads="1"/>
          </p:cNvSpPr>
          <p:nvPr>
            <p:ph type="ctrTitle" hasCustomPrompt="1"/>
          </p:nvPr>
        </p:nvSpPr>
        <p:spPr>
          <a:xfrm>
            <a:off x="3820943" y="2855914"/>
            <a:ext cx="6864351" cy="687387"/>
          </a:xfrm>
        </p:spPr>
        <p:txBody>
          <a:bodyPr/>
          <a:lstStyle>
            <a:lvl1pPr>
              <a:defRPr sz="4000">
                <a:solidFill>
                  <a:schemeClr val="tx1"/>
                </a:solidFill>
                <a:latin typeface="+mj-lt"/>
              </a:defRPr>
            </a:lvl1pPr>
          </a:lstStyle>
          <a:p>
            <a:pPr lvl="0"/>
            <a:r>
              <a:rPr lang="zh-CN" altLang="en-US" noProof="0" dirty="0">
                <a:sym typeface="Arial" panose="020B0604020202020204" pitchFamily="34" charset="0"/>
              </a:rPr>
              <a:t>编辑标题</a:t>
            </a:r>
            <a:endParaRPr lang="zh-CN" altLang="zh-CN" noProof="0" dirty="0">
              <a:sym typeface="Arial" panose="020B0604020202020204" pitchFamily="34" charset="0"/>
            </a:endParaRPr>
          </a:p>
        </p:txBody>
      </p:sp>
      <p:sp>
        <p:nvSpPr>
          <p:cNvPr id="19" name="Rectangle 11"/>
          <p:cNvSpPr>
            <a:spLocks noGrp="1" noChangeArrowheads="1"/>
          </p:cNvSpPr>
          <p:nvPr>
            <p:ph type="subTitle" idx="1"/>
          </p:nvPr>
        </p:nvSpPr>
        <p:spPr>
          <a:xfrm>
            <a:off x="3820943" y="3543300"/>
            <a:ext cx="6864351" cy="611188"/>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lstStyle>
            <a:lvl1pPr marL="0" indent="0">
              <a:spcBef>
                <a:spcPct val="0"/>
              </a:spcBef>
              <a:buFont typeface="Arial" panose="020B0604020202020204" pitchFamily="34" charset="0"/>
              <a:buNone/>
              <a:defRPr sz="2800">
                <a:solidFill>
                  <a:srgbClr val="F1AA07"/>
                </a:solidFill>
                <a:latin typeface="+mn-ea"/>
                <a:ea typeface="+mn-ea"/>
                <a:sym typeface="Arial" panose="020B0604020202020204" pitchFamily="34" charset="0"/>
              </a:defRPr>
            </a:lvl1pPr>
          </a:lstStyle>
          <a:p>
            <a:pPr lvl="0"/>
            <a:r>
              <a:rPr lang="zh-CN" altLang="zh-CN" noProof="0" dirty="0">
                <a:sym typeface="Arial" panose="020B0604020202020204" pitchFamily="34" charset="0"/>
              </a:rPr>
              <a:t>单击此处编辑母版副标题样式</a:t>
            </a:r>
          </a:p>
        </p:txBody>
      </p:sp>
      <p:sp>
        <p:nvSpPr>
          <p:cNvPr id="2" name="日期占位符 1"/>
          <p:cNvSpPr>
            <a:spLocks noGrp="1"/>
          </p:cNvSpPr>
          <p:nvPr>
            <p:ph type="dt" sz="half" idx="10"/>
          </p:nvPr>
        </p:nvSpPr>
        <p:spPr/>
        <p:txBody>
          <a:bodyPr/>
          <a:lstStyle/>
          <a:p>
            <a:fld id="{9AC639E7-FCA5-435F-8592-3881F1026E6A}" type="datetime1">
              <a:rPr lang="zh-CN" altLang="en-US" smtClean="0"/>
              <a:t>2016/12/27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9FDD4A-240E-4D15-943F-A4EBA544B28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C639E7-FCA5-435F-8592-3881F1026E6A}" type="datetime1">
              <a:rPr lang="zh-CN" altLang="en-US" smtClean="0"/>
              <a:t>2016/12/27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9FDD4A-240E-4D15-943F-A4EBA544B28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51080" y="953290"/>
            <a:ext cx="5416551" cy="757325"/>
          </a:xfrm>
          <a:solidFill>
            <a:srgbClr val="F1AA07"/>
          </a:solidFill>
        </p:spPr>
        <p:txBody>
          <a:bodyPr anchor="ctr" anchorCtr="0">
            <a:normAutofit/>
          </a:bodyPr>
          <a:lstStyle>
            <a:lvl1pPr>
              <a:defRPr sz="3600">
                <a:solidFill>
                  <a:schemeClr val="bg1"/>
                </a:solidFill>
              </a:defRPr>
            </a:lvl1pPr>
          </a:lstStyle>
          <a:p>
            <a:r>
              <a:rPr lang="zh-CN" altLang="en-US" dirty="0"/>
              <a:t>编辑标题</a:t>
            </a:r>
          </a:p>
        </p:txBody>
      </p:sp>
      <p:sp>
        <p:nvSpPr>
          <p:cNvPr id="3" name="图片占位符 2"/>
          <p:cNvSpPr>
            <a:spLocks noGrp="1"/>
          </p:cNvSpPr>
          <p:nvPr>
            <p:ph type="pic" idx="1"/>
          </p:nvPr>
        </p:nvSpPr>
        <p:spPr>
          <a:xfrm>
            <a:off x="6684584" y="9524"/>
            <a:ext cx="4554554" cy="6848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951080" y="1966220"/>
            <a:ext cx="5416551" cy="4498975"/>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609600" y="6465195"/>
            <a:ext cx="2844800" cy="320675"/>
          </a:xfrm>
        </p:spPr>
        <p:txBody>
          <a:bodyPr/>
          <a:lstStyle/>
          <a:p>
            <a:fld id="{9AC639E7-FCA5-435F-8592-3881F1026E6A}" type="datetime1">
              <a:rPr lang="zh-CN" altLang="en-US" smtClean="0"/>
              <a:t>2016/12/27</a:t>
            </a:fld>
            <a:endParaRPr lang="zh-CN" altLang="en-US"/>
          </a:p>
        </p:txBody>
      </p:sp>
      <p:sp>
        <p:nvSpPr>
          <p:cNvPr id="6" name="页脚占位符 5"/>
          <p:cNvSpPr>
            <a:spLocks noGrp="1"/>
          </p:cNvSpPr>
          <p:nvPr>
            <p:ph type="ftr" sz="quarter" idx="11"/>
          </p:nvPr>
        </p:nvSpPr>
        <p:spPr>
          <a:xfrm>
            <a:off x="4165600" y="6465195"/>
            <a:ext cx="3860800" cy="320675"/>
          </a:xfrm>
        </p:spPr>
        <p:txBody>
          <a:bodyPr/>
          <a:lstStyle/>
          <a:p>
            <a:endParaRPr lang="zh-CN" altLang="en-US"/>
          </a:p>
        </p:txBody>
      </p:sp>
      <p:sp>
        <p:nvSpPr>
          <p:cNvPr id="7" name="灯片编号占位符 6"/>
          <p:cNvSpPr>
            <a:spLocks noGrp="1"/>
          </p:cNvSpPr>
          <p:nvPr>
            <p:ph type="sldNum" sz="quarter" idx="12"/>
          </p:nvPr>
        </p:nvSpPr>
        <p:spPr>
          <a:xfrm>
            <a:off x="8737600" y="6465195"/>
            <a:ext cx="2844800" cy="320675"/>
          </a:xfrm>
        </p:spPr>
        <p:txBody>
          <a:bodyPr/>
          <a:lstStyle/>
          <a:p>
            <a:fld id="{A69FDD4A-240E-4D15-943F-A4EBA544B28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33857" y="445410"/>
            <a:ext cx="1691115" cy="5567363"/>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609600" y="445410"/>
            <a:ext cx="8779329" cy="5567363"/>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9AC639E7-FCA5-435F-8592-3881F1026E6A}" type="datetime1">
              <a:rPr lang="zh-CN" altLang="en-US" smtClean="0"/>
              <a:t>2016/12/27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9FDD4A-240E-4D15-943F-A4EBA544B28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83636" y="184150"/>
            <a:ext cx="10309349" cy="999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p>
            <a:pPr lvl="0"/>
            <a:r>
              <a:rPr lang="zh-CN" altLang="zh-CN" dirty="0">
                <a:sym typeface="Arial" panose="020B0604020202020204" pitchFamily="34" charset="0"/>
              </a:rPr>
              <a:t>单击此处编辑母版标题样式</a:t>
            </a:r>
          </a:p>
        </p:txBody>
      </p:sp>
      <p:sp>
        <p:nvSpPr>
          <p:cNvPr id="1027" name="Rectangle 3"/>
          <p:cNvSpPr>
            <a:spLocks noGrp="1" noChangeArrowheads="1"/>
          </p:cNvSpPr>
          <p:nvPr>
            <p:ph type="body" idx="1"/>
          </p:nvPr>
        </p:nvSpPr>
        <p:spPr bwMode="auto">
          <a:xfrm>
            <a:off x="609600" y="1464814"/>
            <a:ext cx="10983385"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40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fld id="{9AC639E7-FCA5-435F-8592-3881F1026E6A}" type="datetime1">
              <a:rPr lang="zh-CN" altLang="en-US" smtClean="0"/>
              <a:t>2016/12/27</a:t>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40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40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fld id="{A69FDD4A-240E-4D15-943F-A4EBA544B28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spcBef>
          <a:spcPct val="0"/>
        </a:spcBef>
        <a:spcAft>
          <a:spcPct val="0"/>
        </a:spcAft>
        <a:buFont typeface="Arial" panose="020B0604020202020204" pitchFamily="34" charset="0"/>
        <a:defRPr sz="3600" kern="1200">
          <a:solidFill>
            <a:srgbClr val="F1AA07"/>
          </a:solidFill>
          <a:latin typeface="+mj-ea"/>
          <a:ea typeface="+mj-ea"/>
          <a:cs typeface="+mj-cs"/>
          <a:sym typeface="Arial" panose="020B0604020202020204" pitchFamily="34" charset="0"/>
        </a:defRPr>
      </a:lvl1pPr>
      <a:lvl2pPr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2pPr>
      <a:lvl3pPr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3pPr>
      <a:lvl4pPr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4pPr>
      <a:lvl5pPr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5pPr>
      <a:lvl6pPr marL="457200"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buFont typeface="Arial" panose="020B0604020202020204" pitchFamily="34" charset="0"/>
        <a:defRPr sz="2800">
          <a:solidFill>
            <a:srgbClr val="F1AA07"/>
          </a:solidFill>
          <a:latin typeface="Arial" panose="020B0604020202020204" pitchFamily="34" charset="0"/>
          <a:ea typeface="黑体" panose="02010609060101010101" pitchFamily="49" charset="-122"/>
          <a:sym typeface="Arial" panose="020B0604020202020204" pitchFamily="34" charset="0"/>
        </a:defRPr>
      </a:lvl9pPr>
    </p:titleStyle>
    <p:bodyStyle>
      <a:lvl1pPr marL="285750" indent="-285750" algn="l" rtl="0" fontAlgn="base">
        <a:spcBef>
          <a:spcPct val="20000"/>
        </a:spcBef>
        <a:spcAft>
          <a:spcPct val="0"/>
        </a:spcAft>
        <a:buFont typeface="Arial" panose="020B0604020202020204" pitchFamily="34" charset="0"/>
        <a:buChar char="•"/>
        <a:defRPr sz="2400" kern="1200">
          <a:solidFill>
            <a:schemeClr val="bg2"/>
          </a:solidFill>
          <a:latin typeface="+mn-ea"/>
          <a:ea typeface="+mn-ea"/>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solidFill>
          <a:latin typeface="+mn-lt"/>
          <a:ea typeface="+mn-ea"/>
          <a:cs typeface="+mn-cs"/>
        </a:defRPr>
      </a:lvl2pPr>
      <a:lvl3pPr marL="1200150" indent="-285750" algn="l" rtl="0" eaLnBrk="0" fontAlgn="base" hangingPunct="0">
        <a:spcBef>
          <a:spcPct val="20000"/>
        </a:spcBef>
        <a:spcAft>
          <a:spcPct val="0"/>
        </a:spcAft>
        <a:buFont typeface="Arial" panose="020B0604020202020204" pitchFamily="34" charset="0"/>
        <a:buChar char="•"/>
        <a:defRPr kern="1200">
          <a:solidFill>
            <a:schemeClr val="bg2"/>
          </a:solidFill>
          <a:latin typeface="+mn-lt"/>
          <a:ea typeface="+mn-ea"/>
          <a:cs typeface="+mn-cs"/>
        </a:defRPr>
      </a:lvl3pPr>
      <a:lvl4pPr marL="1657350" indent="-285750" algn="l" rtl="0" eaLnBrk="0" fontAlgn="base" hangingPunct="0">
        <a:spcBef>
          <a:spcPct val="20000"/>
        </a:spcBef>
        <a:spcAft>
          <a:spcPct val="0"/>
        </a:spcAft>
        <a:buFont typeface="Arial" panose="020B0604020202020204" pitchFamily="34" charset="0"/>
        <a:buChar char="•"/>
        <a:defRPr kern="1200">
          <a:solidFill>
            <a:schemeClr val="bg2"/>
          </a:solidFill>
          <a:latin typeface="+mn-lt"/>
          <a:ea typeface="+mn-ea"/>
          <a:cs typeface="+mn-cs"/>
        </a:defRPr>
      </a:lvl4pPr>
      <a:lvl5pPr marL="2114550" indent="-285750" algn="l" rtl="0" eaLnBrk="0" fontAlgn="base" hangingPunct="0">
        <a:spcBef>
          <a:spcPct val="20000"/>
        </a:spcBef>
        <a:spcAft>
          <a:spcPct val="0"/>
        </a:spcAft>
        <a:buFont typeface="Arial" panose="020B0604020202020204" pitchFamily="34" charset="0"/>
        <a:buChar char="•"/>
        <a:defRPr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9.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jpeg"/><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60.xml"/></Relationships>
</file>

<file path=ppt/slides/_rels/slide23.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tags" Target="../tags/tag6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3" Type="http://schemas.openxmlformats.org/officeDocument/2006/relationships/tags" Target="../tags/tag7.xml"/><Relationship Id="rId21" Type="http://schemas.openxmlformats.org/officeDocument/2006/relationships/notesSlide" Target="../notesSlides/notesSlide2.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notesSlide" Target="../notesSlides/notesSlide11.xml"/><Relationship Id="rId7" Type="http://schemas.openxmlformats.org/officeDocument/2006/relationships/oleObject" Target="../embeddings/oleObject4.bin"/><Relationship Id="rId12"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1.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43.wmf"/><Relationship Id="rId4" Type="http://schemas.openxmlformats.org/officeDocument/2006/relationships/image" Target="../media/image45.png"/><Relationship Id="rId9"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hadoop.apache.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67.xml"/><Relationship Id="rId7" Type="http://schemas.openxmlformats.org/officeDocument/2006/relationships/slideLayout" Target="../slideLayouts/slideLayout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s/_rels/slide5.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26" Type="http://schemas.openxmlformats.org/officeDocument/2006/relationships/slide" Target="slide6.xml"/><Relationship Id="rId3" Type="http://schemas.openxmlformats.org/officeDocument/2006/relationships/tags" Target="../tags/tag28.xml"/><Relationship Id="rId21" Type="http://schemas.openxmlformats.org/officeDocument/2006/relationships/slideLayout" Target="../slideLayouts/slideLayout2.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image" Target="../media/image3.png"/><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29" Type="http://schemas.openxmlformats.org/officeDocument/2006/relationships/slide" Target="slide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image" Target="../media/image2.png"/><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image" Target="../media/image1.png"/><Relationship Id="rId28" Type="http://schemas.openxmlformats.org/officeDocument/2006/relationships/slide" Target="slide9.xml"/><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notesSlide" Target="../notesSlides/notesSlide4.xml"/><Relationship Id="rId27" Type="http://schemas.openxmlformats.org/officeDocument/2006/relationships/image" Target="../media/image4.png"/><Relationship Id="rId30" Type="http://schemas.openxmlformats.org/officeDocument/2006/relationships/slide" Target="slide8.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image" Target="../media/image5.png"/><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slide" Target="slide5.xml"/><Relationship Id="rId5" Type="http://schemas.openxmlformats.org/officeDocument/2006/relationships/image" Target="../media/image8.wmf"/><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Layout" Target="../slideLayouts/slideLayout2.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ctrTitle"/>
            <p:custDataLst>
              <p:tags r:id="rId2"/>
            </p:custDataLst>
          </p:nvPr>
        </p:nvSpPr>
        <p:spPr>
          <a:xfrm>
            <a:off x="3882008" y="3177224"/>
            <a:ext cx="6864351" cy="687387"/>
          </a:xfrm>
        </p:spPr>
        <p:txBody>
          <a:bodyPr>
            <a:normAutofit/>
          </a:bodyPr>
          <a:lstStyle/>
          <a:p>
            <a:r>
              <a:rPr lang="en-US" altLang="zh-CN" sz="3600" dirty="0">
                <a:latin typeface="+mj-lt"/>
              </a:rPr>
              <a:t>Mapreduce</a:t>
            </a:r>
          </a:p>
        </p:txBody>
      </p:sp>
      <p:sp>
        <p:nvSpPr>
          <p:cNvPr id="6148" name="Rectangle 4"/>
          <p:cNvSpPr>
            <a:spLocks noGrp="1" noChangeArrowheads="1"/>
          </p:cNvSpPr>
          <p:nvPr>
            <p:ph type="subTitle" idx="1"/>
            <p:custDataLst>
              <p:tags r:id="rId3"/>
            </p:custDataLst>
          </p:nvPr>
        </p:nvSpPr>
        <p:spPr>
          <a:xfrm>
            <a:off x="9388728" y="5654040"/>
            <a:ext cx="6864351" cy="611188"/>
          </a:xfrm>
        </p:spPr>
        <p:txBody>
          <a:bodyPr>
            <a:normAutofit/>
          </a:bodyPr>
          <a:lstStyle/>
          <a:p>
            <a:pPr>
              <a:lnSpc>
                <a:spcPct val="80000"/>
              </a:lnSpc>
            </a:pPr>
            <a:endParaRPr lang="en-US" altLang="zh-CN" dirty="0">
              <a:solidFill>
                <a:schemeClr val="tx2"/>
              </a:solidFill>
              <a:latin typeface="+mn-lt"/>
            </a:endParaRPr>
          </a:p>
          <a:p>
            <a:pPr>
              <a:lnSpc>
                <a:spcPct val="80000"/>
              </a:lnSpc>
            </a:pPr>
            <a:r>
              <a:rPr lang="en-US" altLang="zh-CN" dirty="0">
                <a:solidFill>
                  <a:schemeClr val="tx2"/>
                </a:solidFill>
                <a:latin typeface="+mn-lt"/>
              </a:rPr>
              <a:t>1631703 </a:t>
            </a:r>
            <a:r>
              <a:rPr lang="zh-CN" altLang="en-US" dirty="0">
                <a:solidFill>
                  <a:schemeClr val="tx2"/>
                </a:solidFill>
                <a:latin typeface="+mn-lt"/>
              </a:rPr>
              <a:t>周泽霞</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err="1">
                <a:sym typeface="+mn-ea"/>
              </a:rPr>
              <a:t>MapReduce</a:t>
            </a:r>
            <a:r>
              <a:rPr lang="zh-CN" altLang="en-US" err="1">
                <a:sym typeface="+mn-ea"/>
              </a:rPr>
              <a:t>概念</a:t>
            </a:r>
            <a:endParaRPr lang="zh-CN" altLang="en-US" dirty="0">
              <a:latin typeface="+mj-lt"/>
            </a:endParaRPr>
          </a:p>
        </p:txBody>
      </p:sp>
      <p:sp>
        <p:nvSpPr>
          <p:cNvPr id="3" name="内容占位符 2"/>
          <p:cNvSpPr>
            <a:spLocks noGrp="1"/>
          </p:cNvSpPr>
          <p:nvPr>
            <p:ph idx="1"/>
            <p:custDataLst>
              <p:tags r:id="rId3"/>
            </p:custDataLst>
          </p:nvPr>
        </p:nvSpPr>
        <p:spPr/>
        <p:txBody>
          <a:bodyPr/>
          <a:lstStyle/>
          <a:p>
            <a:r>
              <a:rPr lang="en-US" altLang="zh-CN" sz="2000" dirty="0">
                <a:solidFill>
                  <a:schemeClr val="tx1"/>
                </a:solidFill>
                <a:latin typeface="黑体" panose="02010609060101010101" pitchFamily="49" charset="-122"/>
                <a:ea typeface="黑体" panose="02010609060101010101" pitchFamily="49" charset="-122"/>
                <a:sym typeface="+mn-ea"/>
              </a:rPr>
              <a:t>MapReduce</a:t>
            </a:r>
            <a:r>
              <a:rPr lang="zh-CN" altLang="en-US" sz="2000" dirty="0">
                <a:solidFill>
                  <a:schemeClr val="tx1"/>
                </a:solidFill>
                <a:latin typeface="黑体" panose="02010609060101010101" pitchFamily="49" charset="-122"/>
                <a:ea typeface="黑体" panose="02010609060101010101" pitchFamily="49" charset="-122"/>
                <a:sym typeface="+mn-ea"/>
              </a:rPr>
              <a:t>是一个分布式</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并行编程模型，一个处理和生成超大数据集的算法模型的相关实现。</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任务的分解与结果的汇总</a:t>
            </a:r>
            <a:r>
              <a:rPr lang="zh-CN" altLang="en-US" sz="2000" dirty="0">
                <a:latin typeface="黑体" panose="02010609060101010101" pitchFamily="49" charset="-122"/>
                <a:ea typeface="黑体" panose="02010609060101010101" pitchFamily="49" charset="-122"/>
                <a:sym typeface="+mn-ea"/>
              </a:rPr>
              <a:t>。</a:t>
            </a:r>
          </a:p>
          <a:p>
            <a:r>
              <a:rPr lang="zh-CN" altLang="en-US" sz="2000" dirty="0">
                <a:solidFill>
                  <a:schemeClr val="tx1"/>
                </a:solidFill>
                <a:latin typeface="黑体" panose="02010609060101010101" pitchFamily="49" charset="-122"/>
                <a:ea typeface="黑体" panose="02010609060101010101" pitchFamily="49" charset="-122"/>
                <a:sym typeface="+mn-ea"/>
              </a:rPr>
              <a:t>程序员只要按照这个框架的要求，设计</a:t>
            </a:r>
            <a:r>
              <a:rPr lang="en-US" altLang="zh-CN" sz="2000" b="1" i="1" u="sng" dirty="0">
                <a:solidFill>
                  <a:srgbClr val="FF0000"/>
                </a:solidFill>
                <a:latin typeface="黑体" panose="02010609060101010101" pitchFamily="49" charset="-122"/>
                <a:ea typeface="黑体" panose="02010609060101010101" pitchFamily="49" charset="-122"/>
                <a:sym typeface="+mn-ea"/>
              </a:rPr>
              <a:t>map</a:t>
            </a:r>
            <a:r>
              <a:rPr lang="zh-CN" altLang="en-US" sz="2000" dirty="0">
                <a:solidFill>
                  <a:schemeClr val="tx1"/>
                </a:solidFill>
                <a:latin typeface="黑体" panose="02010609060101010101" pitchFamily="49" charset="-122"/>
                <a:ea typeface="黑体" panose="02010609060101010101" pitchFamily="49" charset="-122"/>
                <a:sym typeface="+mn-ea"/>
              </a:rPr>
              <a:t>和</a:t>
            </a:r>
            <a:r>
              <a:rPr lang="en-US" altLang="zh-CN" sz="2000" b="1" i="1" u="sng" dirty="0">
                <a:solidFill>
                  <a:srgbClr val="FF0000"/>
                </a:solidFill>
                <a:latin typeface="黑体" panose="02010609060101010101" pitchFamily="49" charset="-122"/>
                <a:ea typeface="黑体" panose="02010609060101010101" pitchFamily="49" charset="-122"/>
                <a:sym typeface="+mn-ea"/>
              </a:rPr>
              <a:t>reduce</a:t>
            </a:r>
            <a:r>
              <a:rPr lang="zh-CN" altLang="en-US" sz="2000" dirty="0">
                <a:solidFill>
                  <a:schemeClr val="tx1"/>
                </a:solidFill>
                <a:latin typeface="黑体" panose="02010609060101010101" pitchFamily="49" charset="-122"/>
                <a:ea typeface="黑体" panose="02010609060101010101" pitchFamily="49" charset="-122"/>
                <a:sym typeface="+mn-ea"/>
              </a:rPr>
              <a:t>函数，分布式存储、节点调度、负载均衡、节点通讯、容错处理和故障恢复等操作都由</a:t>
            </a:r>
            <a:r>
              <a:rPr lang="en-US" altLang="zh-CN" sz="2000" dirty="0">
                <a:solidFill>
                  <a:schemeClr val="tx1"/>
                </a:solidFill>
                <a:latin typeface="黑体" panose="02010609060101010101" pitchFamily="49" charset="-122"/>
                <a:ea typeface="黑体" panose="02010609060101010101" pitchFamily="49" charset="-122"/>
                <a:sym typeface="+mn-ea"/>
              </a:rPr>
              <a:t>mapreduce</a:t>
            </a:r>
            <a:r>
              <a:rPr lang="zh-CN" altLang="en-US" sz="2000" dirty="0">
                <a:solidFill>
                  <a:schemeClr val="tx1"/>
                </a:solidFill>
                <a:latin typeface="黑体" panose="02010609060101010101" pitchFamily="49" charset="-122"/>
                <a:ea typeface="黑体" panose="02010609060101010101" pitchFamily="49" charset="-122"/>
                <a:sym typeface="+mn-ea"/>
              </a:rPr>
              <a:t>框架自动完成，设计的程序有很高的扩展性。</a:t>
            </a:r>
          </a:p>
          <a:p>
            <a:endParaRPr lang="zh-CN" altLang="en-US" sz="2000" dirty="0">
              <a:solidFill>
                <a:schemeClr val="tx1"/>
              </a:solidFill>
              <a:latin typeface="黑体" panose="02010609060101010101" pitchFamily="49" charset="-122"/>
              <a:ea typeface="黑体" panose="02010609060101010101" pitchFamily="49" charset="-122"/>
              <a:sym typeface="+mn-ea"/>
            </a:endParaRPr>
          </a:p>
        </p:txBody>
      </p:sp>
      <p:pic>
        <p:nvPicPr>
          <p:cNvPr id="4" name="图片 3"/>
          <p:cNvPicPr>
            <a:picLocks noChangeAspect="1"/>
          </p:cNvPicPr>
          <p:nvPr/>
        </p:nvPicPr>
        <p:blipFill>
          <a:blip r:embed="rId6"/>
          <a:stretch>
            <a:fillRect/>
          </a:stretch>
        </p:blipFill>
        <p:spPr>
          <a:xfrm>
            <a:off x="1980565" y="3331210"/>
            <a:ext cx="6807200" cy="2632710"/>
          </a:xfrm>
          <a:prstGeom prst="rect">
            <a:avLst/>
          </a:prstGeom>
          <a:noFill/>
          <a:ln w="9525">
            <a:noFill/>
          </a:ln>
        </p:spPr>
      </p:pic>
      <p:sp>
        <p:nvSpPr>
          <p:cNvPr id="628741" name="文本框 628740"/>
          <p:cNvSpPr txBox="1"/>
          <p:nvPr/>
        </p:nvSpPr>
        <p:spPr>
          <a:xfrm>
            <a:off x="941705" y="5963920"/>
            <a:ext cx="1654175" cy="466725"/>
          </a:xfrm>
          <a:prstGeom prst="rect">
            <a:avLst/>
          </a:prstGeom>
          <a:noFill/>
          <a:ln w="9525" cap="flat" cmpd="sng">
            <a:solidFill>
              <a:schemeClr val="tx2"/>
            </a:solidFill>
            <a:prstDash val="solid"/>
            <a:miter/>
            <a:headEnd type="none" w="med" len="med"/>
            <a:tailEnd type="none" w="med" len="med"/>
          </a:ln>
        </p:spPr>
        <p:txBody>
          <a:bodyPr wrap="none" anchor="t">
            <a:spAutoFit/>
          </a:bodyPr>
          <a:lstStyle/>
          <a:p>
            <a:pPr lvl="0"/>
            <a:r>
              <a:rPr lang="en-US" altLang="zh-CN" sz="2400">
                <a:solidFill>
                  <a:schemeClr val="accent1">
                    <a:lumMod val="50000"/>
                  </a:schemeClr>
                </a:solidFill>
                <a:latin typeface="Tahoma" panose="020B0604030504040204" pitchFamily="34" charset="0"/>
                <a:ea typeface="黑体" panose="02010609060101010101" pitchFamily="49" charset="-122"/>
              </a:rPr>
              <a:t>Input split </a:t>
            </a:r>
          </a:p>
        </p:txBody>
      </p:sp>
      <p:sp>
        <p:nvSpPr>
          <p:cNvPr id="628744" name="直接连接符 628743"/>
          <p:cNvSpPr/>
          <p:nvPr/>
        </p:nvSpPr>
        <p:spPr>
          <a:xfrm flipV="1">
            <a:off x="1537335" y="5301615"/>
            <a:ext cx="727075" cy="649605"/>
          </a:xfrm>
          <a:prstGeom prst="line">
            <a:avLst/>
          </a:prstGeom>
          <a:ln w="9525" cap="flat" cmpd="sng">
            <a:solidFill>
              <a:schemeClr val="tx2"/>
            </a:solidFill>
            <a:prstDash val="solid"/>
            <a:headEnd type="none" w="med" len="med"/>
            <a:tailEnd type="triangle" w="med" len="med"/>
          </a:ln>
        </p:spPr>
      </p:sp>
      <p:sp>
        <p:nvSpPr>
          <p:cNvPr id="628742" name="文本框 628741"/>
          <p:cNvSpPr txBox="1"/>
          <p:nvPr/>
        </p:nvSpPr>
        <p:spPr>
          <a:xfrm>
            <a:off x="4616768" y="5951220"/>
            <a:ext cx="1189037" cy="466725"/>
          </a:xfrm>
          <a:prstGeom prst="rect">
            <a:avLst/>
          </a:prstGeom>
          <a:noFill/>
          <a:ln w="9525" cap="flat" cmpd="sng">
            <a:solidFill>
              <a:schemeClr val="tx2"/>
            </a:solidFill>
            <a:prstDash val="solid"/>
            <a:miter/>
            <a:headEnd type="none" w="med" len="med"/>
            <a:tailEnd type="none" w="med" len="med"/>
          </a:ln>
        </p:spPr>
        <p:txBody>
          <a:bodyPr wrap="none" anchor="t">
            <a:spAutoFit/>
          </a:bodyPr>
          <a:lstStyle/>
          <a:p>
            <a:pPr lvl="0"/>
            <a:r>
              <a:rPr lang="en-US" altLang="zh-CN" sz="2400">
                <a:solidFill>
                  <a:schemeClr val="accent1">
                    <a:lumMod val="50000"/>
                  </a:schemeClr>
                </a:solidFill>
                <a:latin typeface="Tahoma" panose="020B0604030504040204" pitchFamily="34" charset="0"/>
                <a:ea typeface="黑体" panose="02010609060101010101" pitchFamily="49" charset="-122"/>
              </a:rPr>
              <a:t>shuffle </a:t>
            </a:r>
          </a:p>
        </p:txBody>
      </p:sp>
      <p:sp>
        <p:nvSpPr>
          <p:cNvPr id="628745" name="直接连接符 628744"/>
          <p:cNvSpPr/>
          <p:nvPr/>
        </p:nvSpPr>
        <p:spPr>
          <a:xfrm flipH="1" flipV="1">
            <a:off x="5048885" y="5300980"/>
            <a:ext cx="286385" cy="662940"/>
          </a:xfrm>
          <a:prstGeom prst="line">
            <a:avLst/>
          </a:prstGeom>
          <a:ln w="9525" cap="flat" cmpd="sng">
            <a:solidFill>
              <a:schemeClr val="tx2"/>
            </a:solidFill>
            <a:prstDash val="solid"/>
            <a:headEnd type="none" w="med" len="med"/>
            <a:tailEnd type="triangle" w="med" len="med"/>
          </a:ln>
        </p:spPr>
      </p:sp>
      <p:sp>
        <p:nvSpPr>
          <p:cNvPr id="628743" name="文本框 628742"/>
          <p:cNvSpPr txBox="1"/>
          <p:nvPr/>
        </p:nvSpPr>
        <p:spPr>
          <a:xfrm>
            <a:off x="8916353" y="5951220"/>
            <a:ext cx="1165225" cy="466725"/>
          </a:xfrm>
          <a:prstGeom prst="rect">
            <a:avLst/>
          </a:prstGeom>
          <a:noFill/>
          <a:ln w="9525" cap="flat" cmpd="sng">
            <a:solidFill>
              <a:schemeClr val="tx2"/>
            </a:solidFill>
            <a:prstDash val="solid"/>
            <a:miter/>
            <a:headEnd type="none" w="med" len="med"/>
            <a:tailEnd type="none" w="med" len="med"/>
          </a:ln>
        </p:spPr>
        <p:txBody>
          <a:bodyPr wrap="none" anchor="t">
            <a:spAutoFit/>
          </a:bodyPr>
          <a:lstStyle/>
          <a:p>
            <a:pPr lvl="0"/>
            <a:r>
              <a:rPr lang="en-US" altLang="zh-CN" sz="2400">
                <a:solidFill>
                  <a:schemeClr val="accent1">
                    <a:lumMod val="50000"/>
                  </a:schemeClr>
                </a:solidFill>
                <a:latin typeface="Tahoma" panose="020B0604030504040204" pitchFamily="34" charset="0"/>
                <a:ea typeface="黑体" panose="02010609060101010101" pitchFamily="49" charset="-122"/>
              </a:rPr>
              <a:t>output </a:t>
            </a:r>
          </a:p>
        </p:txBody>
      </p:sp>
      <p:sp>
        <p:nvSpPr>
          <p:cNvPr id="628746" name="直接连接符 628745"/>
          <p:cNvSpPr/>
          <p:nvPr/>
        </p:nvSpPr>
        <p:spPr>
          <a:xfrm flipH="1" flipV="1">
            <a:off x="8546465" y="5180965"/>
            <a:ext cx="873125" cy="770255"/>
          </a:xfrm>
          <a:prstGeom prst="line">
            <a:avLst/>
          </a:prstGeom>
          <a:ln w="9525" cap="flat" cmpd="sng">
            <a:solidFill>
              <a:schemeClr val="tx2"/>
            </a:solidFill>
            <a:prstDash val="solid"/>
            <a:headEnd type="none" w="med" len="med"/>
            <a:tailEnd type="triangle" w="med" len="med"/>
          </a:ln>
        </p:spPr>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7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87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87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87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87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8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1" grpId="0" bldLvl="0" animBg="1"/>
      <p:bldP spid="628742" grpId="0" bldLvl="0" animBg="1"/>
      <p:bldP spid="62874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ctrTitle"/>
            <p:custDataLst>
              <p:tags r:id="rId2"/>
            </p:custDataLst>
          </p:nvPr>
        </p:nvSpPr>
        <p:spPr>
          <a:xfrm>
            <a:off x="1997075" y="3234690"/>
            <a:ext cx="4392930" cy="455930"/>
          </a:xfrm>
        </p:spPr>
        <p:txBody>
          <a:bodyPr wrap="square">
            <a:noAutofit/>
          </a:bodyPr>
          <a:lstStyle/>
          <a:p>
            <a:r>
              <a:rPr lang="en-US" altLang="zh-CN" sz="2800">
                <a:sym typeface="Arial" panose="020B0604020202020204" pitchFamily="34" charset="0"/>
              </a:rPr>
              <a:t>Mapreduce</a:t>
            </a:r>
            <a:r>
              <a:rPr lang="zh-CN" altLang="en-US" sz="2800">
                <a:sym typeface="Arial" panose="020B0604020202020204" pitchFamily="34" charset="0"/>
              </a:rPr>
              <a:t>编程模型</a:t>
            </a:r>
            <a:endParaRPr lang="zh-CN" altLang="en-US" sz="2800" dirty="0">
              <a:latin typeface="+mn-lt"/>
              <a:sym typeface="Arial" panose="020B0604020202020204" pitchFamily="3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924560" y="2309495"/>
            <a:ext cx="9627235" cy="4469765"/>
          </a:xfrm>
          <a:prstGeom prst="rect">
            <a:avLst/>
          </a:prstGeom>
        </p:spPr>
      </p:pic>
      <p:sp>
        <p:nvSpPr>
          <p:cNvPr id="9" name="文本框 8"/>
          <p:cNvSpPr txBox="1"/>
          <p:nvPr/>
        </p:nvSpPr>
        <p:spPr>
          <a:xfrm>
            <a:off x="4309745" y="2417445"/>
            <a:ext cx="2080260" cy="365760"/>
          </a:xfrm>
          <a:prstGeom prst="rect">
            <a:avLst/>
          </a:prstGeom>
          <a:solidFill>
            <a:schemeClr val="bg1"/>
          </a:solidFill>
        </p:spPr>
        <p:txBody>
          <a:bodyPr wrap="square" rtlCol="0">
            <a:spAutoFit/>
          </a:bodyPr>
          <a:lstStyle/>
          <a:p>
            <a:endParaRPr lang="zh-CN" altLang="en-US"/>
          </a:p>
        </p:txBody>
      </p:sp>
      <p:sp>
        <p:nvSpPr>
          <p:cNvPr id="10" name="文本框 9"/>
          <p:cNvSpPr txBox="1"/>
          <p:nvPr/>
        </p:nvSpPr>
        <p:spPr>
          <a:xfrm>
            <a:off x="5935980" y="2417445"/>
            <a:ext cx="2080260" cy="365760"/>
          </a:xfrm>
          <a:prstGeom prst="rect">
            <a:avLst/>
          </a:prstGeom>
          <a:solidFill>
            <a:schemeClr val="bg1"/>
          </a:solidFill>
        </p:spPr>
        <p:txBody>
          <a:bodyPr wrap="square" rtlCol="0">
            <a:spAutoFit/>
          </a:bodyPr>
          <a:lstStyle/>
          <a:p>
            <a:endParaRPr lang="zh-CN" altLang="en-US"/>
          </a:p>
        </p:txBody>
      </p:sp>
      <p:sp>
        <p:nvSpPr>
          <p:cNvPr id="11" name="文本框 10"/>
          <p:cNvSpPr txBox="1"/>
          <p:nvPr/>
        </p:nvSpPr>
        <p:spPr>
          <a:xfrm>
            <a:off x="7072630" y="2417445"/>
            <a:ext cx="2080260" cy="365760"/>
          </a:xfrm>
          <a:prstGeom prst="rect">
            <a:avLst/>
          </a:prstGeom>
          <a:solidFill>
            <a:schemeClr val="bg1"/>
          </a:solidFill>
        </p:spPr>
        <p:txBody>
          <a:bodyPr wrap="square" rtlCol="0">
            <a:spAutoFit/>
          </a:bodyPr>
          <a:lstStyle/>
          <a:p>
            <a:endParaRPr lang="zh-CN" altLang="en-US"/>
          </a:p>
        </p:txBody>
      </p:sp>
      <p:sp>
        <p:nvSpPr>
          <p:cNvPr id="12" name="文本框 11"/>
          <p:cNvSpPr txBox="1"/>
          <p:nvPr/>
        </p:nvSpPr>
        <p:spPr>
          <a:xfrm>
            <a:off x="3284220" y="2051685"/>
            <a:ext cx="4485005" cy="365760"/>
          </a:xfrm>
          <a:prstGeom prst="rect">
            <a:avLst/>
          </a:prstGeom>
          <a:solidFill>
            <a:schemeClr val="bg1"/>
          </a:solidFill>
        </p:spPr>
        <p:txBody>
          <a:bodyPr wrap="square" rtlCol="0">
            <a:spAutoFit/>
          </a:bodyPr>
          <a:lstStyle/>
          <a:p>
            <a:endParaRPr lang="zh-CN" altLang="en-US"/>
          </a:p>
        </p:txBody>
      </p:sp>
      <p:sp>
        <p:nvSpPr>
          <p:cNvPr id="13" name="文本框 12"/>
          <p:cNvSpPr txBox="1"/>
          <p:nvPr/>
        </p:nvSpPr>
        <p:spPr>
          <a:xfrm>
            <a:off x="4739005" y="3090545"/>
            <a:ext cx="1024890" cy="3657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a:t>maping</a:t>
            </a:r>
          </a:p>
        </p:txBody>
      </p:sp>
      <p:sp>
        <p:nvSpPr>
          <p:cNvPr id="14" name="文本框 13"/>
          <p:cNvSpPr txBox="1"/>
          <p:nvPr/>
        </p:nvSpPr>
        <p:spPr>
          <a:xfrm>
            <a:off x="6390005" y="3090545"/>
            <a:ext cx="1024890" cy="3657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a:t>shufling</a:t>
            </a:r>
          </a:p>
        </p:txBody>
      </p:sp>
      <p:sp>
        <p:nvSpPr>
          <p:cNvPr id="15" name="文本框 14"/>
          <p:cNvSpPr txBox="1"/>
          <p:nvPr/>
        </p:nvSpPr>
        <p:spPr>
          <a:xfrm>
            <a:off x="7769225" y="3090545"/>
            <a:ext cx="1136015" cy="3657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a:t>reducing</a:t>
            </a:r>
          </a:p>
        </p:txBody>
      </p:sp>
      <p:sp>
        <p:nvSpPr>
          <p:cNvPr id="2" name="标题 1"/>
          <p:cNvSpPr>
            <a:spLocks noGrp="1"/>
          </p:cNvSpPr>
          <p:nvPr>
            <p:ph type="title"/>
          </p:nvPr>
        </p:nvSpPr>
        <p:spPr/>
        <p:txBody>
          <a:bodyPr>
            <a:normAutofit/>
          </a:bodyPr>
          <a:lstStyle/>
          <a:p>
            <a:r>
              <a:rPr lang="en-US" altLang="zh-CN"/>
              <a:t>MapReduce</a:t>
            </a:r>
            <a:r>
              <a:rPr lang="zh-CN" altLang="en-US"/>
              <a:t>实例</a:t>
            </a:r>
            <a:r>
              <a:rPr lang="en-US" altLang="zh-CN">
                <a:sym typeface="+mn-ea"/>
              </a:rPr>
              <a:t>——Wordcount</a:t>
            </a:r>
            <a:endParaRPr lang="en-US" altLang="zh-CN"/>
          </a:p>
        </p:txBody>
      </p:sp>
      <p:sp>
        <p:nvSpPr>
          <p:cNvPr id="3" name="内容占位符 2"/>
          <p:cNvSpPr>
            <a:spLocks noGrp="1"/>
          </p:cNvSpPr>
          <p:nvPr>
            <p:ph idx="1"/>
          </p:nvPr>
        </p:nvSpPr>
        <p:spPr>
          <a:xfrm>
            <a:off x="709930" y="1115695"/>
            <a:ext cx="10883265" cy="4848225"/>
          </a:xfrm>
        </p:spPr>
        <p:txBody>
          <a:bodyPr/>
          <a:lstStyle/>
          <a:p>
            <a:r>
              <a:rPr lang="zh-CN" altLang="en-US" sz="2000" dirty="0">
                <a:solidFill>
                  <a:schemeClr val="tx1"/>
                </a:solidFill>
              </a:rPr>
              <a:t>一批文件（规模为TB级或者 PB级），如何统计这些文件中所有单词出现的次数？</a:t>
            </a:r>
          </a:p>
          <a:p>
            <a:endParaRPr lang="zh-CN" altLang="en-US" sz="2000" dirty="0">
              <a:solidFill>
                <a:schemeClr val="tx1"/>
              </a:solidFill>
            </a:endParaRPr>
          </a:p>
          <a:p>
            <a:r>
              <a:rPr lang="zh-CN" altLang="en-US" sz="2000" dirty="0">
                <a:solidFill>
                  <a:schemeClr val="tx1"/>
                </a:solidFill>
              </a:rPr>
              <a:t>方案：首先，分别统计每个文件中单词出现次数，然后累加不同文件中同一个单词出现次数。</a:t>
            </a:r>
          </a:p>
        </p:txBody>
      </p:sp>
      <p:sp>
        <p:nvSpPr>
          <p:cNvPr id="8" name=" 8"/>
          <p:cNvSpPr/>
          <p:nvPr/>
        </p:nvSpPr>
        <p:spPr bwMode="auto">
          <a:xfrm>
            <a:off x="481330" y="1115695"/>
            <a:ext cx="443230" cy="414020"/>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2050" name=" 2050"/>
          <p:cNvSpPr/>
          <p:nvPr/>
        </p:nvSpPr>
        <p:spPr bwMode="auto">
          <a:xfrm>
            <a:off x="480695" y="1929130"/>
            <a:ext cx="443865" cy="213995"/>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404995" y="1145540"/>
            <a:ext cx="7833995" cy="5399405"/>
          </a:xfrm>
          <a:prstGeom prst="rect">
            <a:avLst/>
          </a:prstGeom>
        </p:spPr>
      </p:pic>
      <p:sp>
        <p:nvSpPr>
          <p:cNvPr id="2" name="标题 1"/>
          <p:cNvSpPr>
            <a:spLocks noGrp="1"/>
          </p:cNvSpPr>
          <p:nvPr>
            <p:ph type="title"/>
          </p:nvPr>
        </p:nvSpPr>
        <p:spPr/>
        <p:txBody>
          <a:bodyPr/>
          <a:lstStyle/>
          <a:p>
            <a:r>
              <a:rPr lang="zh-CN" altLang="en-US" dirty="0"/>
              <a:t>MapReduce编程模型—内部逻辑</a:t>
            </a:r>
          </a:p>
        </p:txBody>
      </p:sp>
      <p:sp>
        <p:nvSpPr>
          <p:cNvPr id="8" name="文本框 7"/>
          <p:cNvSpPr txBox="1"/>
          <p:nvPr/>
        </p:nvSpPr>
        <p:spPr>
          <a:xfrm>
            <a:off x="76200" y="1737360"/>
            <a:ext cx="4603750" cy="3749040"/>
          </a:xfrm>
          <a:prstGeom prst="rect">
            <a:avLst/>
          </a:prstGeom>
          <a:noFill/>
          <a:ln w="28575" cmpd="dbl">
            <a:solidFill>
              <a:schemeClr val="accent2"/>
            </a:solidFill>
            <a:prstDash val="sysDot"/>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000" dirty="0">
                <a:sym typeface="+mn-ea"/>
              </a:rPr>
              <a:t>MapReduce将作业的整个运行过程分为两个阶段：</a:t>
            </a:r>
            <a:r>
              <a:rPr lang="zh-CN" altLang="en-US" sz="2000" dirty="0">
                <a:ln w="22225">
                  <a:solidFill>
                    <a:schemeClr val="accent2"/>
                  </a:solidFill>
                  <a:prstDash val="solid"/>
                </a:ln>
                <a:solidFill>
                  <a:schemeClr val="accent2">
                    <a:lumMod val="40000"/>
                    <a:lumOff val="60000"/>
                  </a:schemeClr>
                </a:solidFill>
                <a:effectLst/>
                <a:sym typeface="+mn-ea"/>
              </a:rPr>
              <a:t>Map阶段</a:t>
            </a:r>
            <a:r>
              <a:rPr lang="zh-CN" altLang="en-US" sz="2000" dirty="0">
                <a:sym typeface="+mn-ea"/>
              </a:rPr>
              <a:t>和</a:t>
            </a:r>
            <a:r>
              <a:rPr lang="zh-CN" altLang="en-US" sz="2000" dirty="0">
                <a:ln w="22225">
                  <a:solidFill>
                    <a:schemeClr val="accent2"/>
                  </a:solidFill>
                  <a:prstDash val="solid"/>
                </a:ln>
                <a:solidFill>
                  <a:schemeClr val="accent2">
                    <a:lumMod val="40000"/>
                    <a:lumOff val="60000"/>
                  </a:schemeClr>
                </a:solidFill>
                <a:effectLst/>
                <a:sym typeface="+mn-ea"/>
              </a:rPr>
              <a:t>Reduce阶段</a:t>
            </a:r>
          </a:p>
          <a:p>
            <a:pPr marL="285750" indent="-285750">
              <a:buFont typeface="Wingdings" panose="05000000000000000000" charset="0"/>
              <a:buChar char="p"/>
            </a:pPr>
            <a:r>
              <a:rPr lang="zh-CN" altLang="en-US" sz="2000" dirty="0">
                <a:sym typeface="+mn-ea"/>
              </a:rPr>
              <a:t>Map阶段由一定数量的Map Task组成</a:t>
            </a:r>
            <a:endParaRPr lang="zh-CN" altLang="en-US" sz="2000" dirty="0"/>
          </a:p>
          <a:p>
            <a:r>
              <a:rPr lang="zh-CN" altLang="en-US" sz="2000" dirty="0">
                <a:solidFill>
                  <a:srgbClr val="FF0066"/>
                </a:solidFill>
                <a:uFillTx/>
                <a:sym typeface="+mn-ea"/>
              </a:rPr>
              <a:t>输入数据格式解析：InputFormat</a:t>
            </a:r>
          </a:p>
          <a:p>
            <a:r>
              <a:rPr lang="zh-CN" altLang="en-US" sz="2000" dirty="0">
                <a:solidFill>
                  <a:srgbClr val="FF0066"/>
                </a:solidFill>
                <a:uFillTx/>
                <a:sym typeface="+mn-ea"/>
              </a:rPr>
              <a:t>输入数据处理：Mapper</a:t>
            </a:r>
          </a:p>
          <a:p>
            <a:r>
              <a:rPr lang="zh-CN" altLang="en-US" sz="2000" dirty="0">
                <a:solidFill>
                  <a:srgbClr val="FF0066"/>
                </a:solidFill>
                <a:uFillTx/>
                <a:sym typeface="+mn-ea"/>
              </a:rPr>
              <a:t>数据分组：Partitioner</a:t>
            </a:r>
          </a:p>
          <a:p>
            <a:pPr marL="285750" indent="-285750">
              <a:buFont typeface="Wingdings" panose="05000000000000000000" charset="0"/>
              <a:buChar char="p"/>
            </a:pPr>
            <a:r>
              <a:rPr lang="zh-CN" altLang="en-US" sz="2000" dirty="0">
                <a:sym typeface="+mn-ea"/>
              </a:rPr>
              <a:t>Reduce阶段由一定数量的Reduce Task组成</a:t>
            </a:r>
            <a:endParaRPr lang="zh-CN" altLang="en-US" sz="2000" dirty="0"/>
          </a:p>
          <a:p>
            <a:r>
              <a:rPr lang="zh-CN" altLang="en-US" sz="2000" dirty="0">
                <a:solidFill>
                  <a:srgbClr val="FF0066"/>
                </a:solidFill>
                <a:uFillTx/>
                <a:sym typeface="+mn-ea"/>
              </a:rPr>
              <a:t>数据远程拷贝</a:t>
            </a:r>
          </a:p>
          <a:p>
            <a:r>
              <a:rPr lang="zh-CN" altLang="en-US" sz="2000" dirty="0">
                <a:solidFill>
                  <a:srgbClr val="FF0066"/>
                </a:solidFill>
                <a:uFillTx/>
                <a:sym typeface="+mn-ea"/>
              </a:rPr>
              <a:t>数据按照key排序</a:t>
            </a:r>
          </a:p>
          <a:p>
            <a:r>
              <a:rPr lang="zh-CN" altLang="en-US" sz="2000" dirty="0">
                <a:solidFill>
                  <a:srgbClr val="FF0066"/>
                </a:solidFill>
                <a:uFillTx/>
                <a:sym typeface="+mn-ea"/>
              </a:rPr>
              <a:t>数据处理：Reducer</a:t>
            </a:r>
          </a:p>
          <a:p>
            <a:r>
              <a:rPr lang="zh-CN" altLang="en-US" sz="2000" dirty="0">
                <a:solidFill>
                  <a:srgbClr val="FF0066"/>
                </a:solidFill>
                <a:uFillTx/>
                <a:sym typeface="+mn-ea"/>
              </a:rPr>
              <a:t>数据输出格式：OutputFormat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err="1">
                <a:sym typeface="+mn-ea"/>
              </a:rPr>
              <a:t>MapReduce</a:t>
            </a:r>
            <a:r>
              <a:rPr lang="zh-CN" altLang="en-US" err="1">
                <a:sym typeface="+mn-ea"/>
              </a:rPr>
              <a:t>编程模型</a:t>
            </a:r>
          </a:p>
        </p:txBody>
      </p:sp>
      <p:graphicFrame>
        <p:nvGraphicFramePr>
          <p:cNvPr id="650244" name="对象 650243"/>
          <p:cNvGraphicFramePr/>
          <p:nvPr/>
        </p:nvGraphicFramePr>
        <p:xfrm>
          <a:off x="6960870" y="1393190"/>
          <a:ext cx="4972050" cy="4597400"/>
        </p:xfrm>
        <a:graphic>
          <a:graphicData uri="http://schemas.openxmlformats.org/presentationml/2006/ole">
            <mc:AlternateContent xmlns:mc="http://schemas.openxmlformats.org/markup-compatibility/2006">
              <mc:Choice xmlns:v="urn:schemas-microsoft-com:vml" Requires="v">
                <p:oleObj spid="_x0000_s3082" r:id="rId3" imgW="12280900" imgH="9385300" progId="Visio.Drawing.11">
                  <p:embed/>
                </p:oleObj>
              </mc:Choice>
              <mc:Fallback>
                <p:oleObj r:id="rId3" imgW="12280900" imgH="9385300" progId="Visio.Drawing.11">
                  <p:embed/>
                  <p:pic>
                    <p:nvPicPr>
                      <p:cNvPr id="0" name="图片 3077"/>
                      <p:cNvPicPr/>
                      <p:nvPr/>
                    </p:nvPicPr>
                    <p:blipFill>
                      <a:blip r:embed="rId4"/>
                      <a:stretch>
                        <a:fillRect/>
                      </a:stretch>
                    </p:blipFill>
                    <p:spPr>
                      <a:xfrm>
                        <a:off x="6960870" y="1393190"/>
                        <a:ext cx="4972050" cy="4597400"/>
                      </a:xfrm>
                      <a:prstGeom prst="rect">
                        <a:avLst/>
                      </a:prstGeom>
                      <a:noFill/>
                      <a:ln w="38100">
                        <a:miter/>
                      </a:ln>
                    </p:spPr>
                  </p:pic>
                </p:oleObj>
              </mc:Fallback>
            </mc:AlternateContent>
          </a:graphicData>
        </a:graphic>
      </p:graphicFrame>
      <p:sp>
        <p:nvSpPr>
          <p:cNvPr id="5" name="内容占位符 4"/>
          <p:cNvSpPr>
            <a:spLocks noGrp="1"/>
          </p:cNvSpPr>
          <p:nvPr>
            <p:ph idx="1"/>
          </p:nvPr>
        </p:nvSpPr>
        <p:spPr>
          <a:xfrm>
            <a:off x="-17780" y="1393190"/>
            <a:ext cx="7160895" cy="4498975"/>
          </a:xfrm>
        </p:spPr>
        <p:txBody>
          <a:bodyPr>
            <a:normAutofit fontScale="90000" lnSpcReduction="10000"/>
          </a:bodyPr>
          <a:lstStyle/>
          <a:p>
            <a:pPr>
              <a:lnSpc>
                <a:spcPct val="90000"/>
              </a:lnSpc>
            </a:pPr>
            <a:r>
              <a:rPr lang="zh-CN" altLang="en-US" sz="2000" dirty="0">
                <a:solidFill>
                  <a:schemeClr val="tx1"/>
                </a:solidFill>
                <a:sym typeface="+mn-ea"/>
              </a:rPr>
              <a:t>读入数据</a:t>
            </a:r>
            <a:r>
              <a:rPr lang="en-US" altLang="zh-CN" sz="2000" dirty="0">
                <a:solidFill>
                  <a:schemeClr val="tx1"/>
                </a:solidFill>
                <a:sym typeface="+mn-ea"/>
              </a:rPr>
              <a:t>:</a:t>
            </a:r>
            <a:r>
              <a:rPr lang="zh-CN" altLang="en-US" sz="2000" dirty="0">
                <a:solidFill>
                  <a:srgbClr val="00B050"/>
                </a:solidFill>
                <a:latin typeface="微软雅黑" panose="020B0503020204020204" charset="-122"/>
                <a:ea typeface="微软雅黑" panose="020B0503020204020204" charset="-122"/>
                <a:sym typeface="+mn-ea"/>
              </a:rPr>
              <a:t>（</a:t>
            </a:r>
            <a:r>
              <a:rPr lang="en-US" altLang="zh-CN" sz="2000" dirty="0">
                <a:solidFill>
                  <a:srgbClr val="00B050"/>
                </a:solidFill>
                <a:latin typeface="微软雅黑" panose="020B0503020204020204" charset="-122"/>
                <a:ea typeface="微软雅黑" panose="020B0503020204020204" charset="-122"/>
                <a:sym typeface="+mn-ea"/>
              </a:rPr>
              <a:t> </a:t>
            </a:r>
            <a:r>
              <a:rPr lang="zh-CN" altLang="en-US" sz="2000" dirty="0">
                <a:solidFill>
                  <a:srgbClr val="00B050"/>
                </a:solidFill>
                <a:latin typeface="微软雅黑" panose="020B0503020204020204" charset="-122"/>
                <a:ea typeface="微软雅黑" panose="020B0503020204020204" charset="-122"/>
                <a:sym typeface="+mn-ea"/>
              </a:rPr>
              <a:t>key，</a:t>
            </a:r>
            <a:r>
              <a:rPr lang="en-US" altLang="zh-CN" sz="2000" dirty="0">
                <a:solidFill>
                  <a:srgbClr val="00B050"/>
                </a:solidFill>
                <a:latin typeface="微软雅黑" panose="020B0503020204020204" charset="-122"/>
                <a:ea typeface="微软雅黑" panose="020B0503020204020204" charset="-122"/>
                <a:sym typeface="+mn-ea"/>
              </a:rPr>
              <a:t>value</a:t>
            </a:r>
            <a:r>
              <a:rPr lang="zh-CN" altLang="en-US" sz="2000" dirty="0">
                <a:solidFill>
                  <a:srgbClr val="00B050"/>
                </a:solidFill>
                <a:latin typeface="微软雅黑" panose="020B0503020204020204" charset="-122"/>
                <a:ea typeface="微软雅黑" panose="020B0503020204020204" charset="-122"/>
                <a:sym typeface="+mn-ea"/>
              </a:rPr>
              <a:t>）</a:t>
            </a:r>
            <a:r>
              <a:rPr lang="en-US" altLang="zh-CN" sz="2000" dirty="0">
                <a:ea typeface="宋体" panose="02010600030101010101" pitchFamily="2" charset="-122"/>
                <a:sym typeface="+mn-ea"/>
              </a:rPr>
              <a:t> </a:t>
            </a:r>
            <a:r>
              <a:rPr lang="zh-CN" altLang="en-US" sz="2000" dirty="0">
                <a:solidFill>
                  <a:schemeClr val="tx1"/>
                </a:solidFill>
                <a:ea typeface="宋体" panose="02010600030101010101" pitchFamily="2" charset="-122"/>
                <a:sym typeface="+mn-ea"/>
              </a:rPr>
              <a:t>对的记录格式数据</a:t>
            </a:r>
          </a:p>
          <a:p>
            <a:pPr>
              <a:lnSpc>
                <a:spcPct val="90000"/>
              </a:lnSpc>
            </a:pPr>
            <a:endParaRPr lang="zh-CN" altLang="en-US" sz="2000" dirty="0">
              <a:solidFill>
                <a:schemeClr val="tx1"/>
              </a:solidFill>
              <a:ea typeface="宋体" panose="02010600030101010101" pitchFamily="2" charset="-122"/>
              <a:sym typeface="+mn-ea"/>
            </a:endParaRPr>
          </a:p>
          <a:p>
            <a:pPr>
              <a:lnSpc>
                <a:spcPct val="90000"/>
              </a:lnSpc>
            </a:pPr>
            <a:r>
              <a:rPr lang="en-US" altLang="zh-CN" sz="2000" dirty="0">
                <a:solidFill>
                  <a:srgbClr val="FF0066"/>
                </a:solidFill>
                <a:latin typeface="Aharoni" panose="02010803020104030203" charset="0"/>
                <a:sym typeface="+mn-ea"/>
              </a:rPr>
              <a:t>Map</a:t>
            </a:r>
            <a:r>
              <a:rPr lang="en-US" altLang="zh-CN" sz="2000" dirty="0">
                <a:latin typeface="Aharoni" panose="02010803020104030203" charset="0"/>
                <a:sym typeface="+mn-ea"/>
              </a:rPr>
              <a:t>: </a:t>
            </a:r>
            <a:r>
              <a:rPr lang="zh-CN" altLang="en-US" sz="2000" dirty="0">
                <a:solidFill>
                  <a:schemeClr val="tx1"/>
                </a:solidFill>
                <a:latin typeface="Aharoni" panose="02010803020104030203" charset="0"/>
                <a:sym typeface="+mn-ea"/>
              </a:rPr>
              <a:t>从每个记录里</a:t>
            </a:r>
            <a:r>
              <a:rPr lang="en-US" altLang="zh-CN" sz="2000" dirty="0">
                <a:solidFill>
                  <a:schemeClr val="tx1"/>
                </a:solidFill>
                <a:latin typeface="Aharoni" panose="02010803020104030203" charset="0"/>
                <a:sym typeface="+mn-ea"/>
              </a:rPr>
              <a:t>extract something</a:t>
            </a:r>
          </a:p>
          <a:p>
            <a:pPr marL="800100" lvl="1" indent="-342900">
              <a:lnSpc>
                <a:spcPct val="90000"/>
              </a:lnSpc>
              <a:buFont typeface="Wingdings" panose="05000000000000000000" charset="0"/>
              <a:buChar char="p"/>
            </a:pPr>
            <a:r>
              <a:rPr lang="en-US" altLang="zh-CN" sz="2000" dirty="0">
                <a:solidFill>
                  <a:schemeClr val="tx1"/>
                </a:solidFill>
                <a:ea typeface="宋体" panose="02010600030101010101" pitchFamily="2" charset="-122"/>
                <a:sym typeface="+mn-ea"/>
              </a:rPr>
              <a:t>map (</a:t>
            </a:r>
            <a:r>
              <a:rPr lang="en-US" altLang="zh-CN" sz="2000" dirty="0" err="1">
                <a:solidFill>
                  <a:schemeClr val="tx1"/>
                </a:solidFill>
                <a:ea typeface="宋体" panose="02010600030101010101" pitchFamily="2" charset="-122"/>
                <a:sym typeface="+mn-ea"/>
              </a:rPr>
              <a:t>in_key</a:t>
            </a:r>
            <a:r>
              <a:rPr lang="en-US" altLang="zh-CN" sz="2000" dirty="0">
                <a:solidFill>
                  <a:schemeClr val="tx1"/>
                </a:solidFill>
                <a:ea typeface="宋体" panose="02010600030101010101" pitchFamily="2" charset="-122"/>
                <a:sym typeface="+mn-ea"/>
              </a:rPr>
              <a:t>, </a:t>
            </a:r>
            <a:r>
              <a:rPr lang="en-US" altLang="zh-CN" sz="2000" dirty="0" err="1">
                <a:solidFill>
                  <a:schemeClr val="tx1"/>
                </a:solidFill>
                <a:ea typeface="宋体" panose="02010600030101010101" pitchFamily="2" charset="-122"/>
                <a:sym typeface="+mn-ea"/>
              </a:rPr>
              <a:t>in_value</a:t>
            </a:r>
            <a:r>
              <a:rPr lang="en-US" altLang="zh-CN" sz="2000" dirty="0">
                <a:solidFill>
                  <a:schemeClr val="tx1"/>
                </a:solidFill>
                <a:ea typeface="宋体" panose="02010600030101010101" pitchFamily="2" charset="-122"/>
                <a:sym typeface="+mn-ea"/>
              </a:rPr>
              <a:t>) -&gt; list(</a:t>
            </a:r>
            <a:r>
              <a:rPr lang="en-US" altLang="zh-CN" sz="2000" dirty="0" err="1">
                <a:solidFill>
                  <a:schemeClr val="tx1"/>
                </a:solidFill>
                <a:ea typeface="宋体" panose="02010600030101010101" pitchFamily="2" charset="-122"/>
                <a:sym typeface="+mn-ea"/>
              </a:rPr>
              <a:t>out_key</a:t>
            </a:r>
            <a:r>
              <a:rPr lang="en-US" altLang="zh-CN" sz="2000" dirty="0">
                <a:solidFill>
                  <a:schemeClr val="tx1"/>
                </a:solidFill>
                <a:ea typeface="宋体" panose="02010600030101010101" pitchFamily="2" charset="-122"/>
                <a:sym typeface="+mn-ea"/>
              </a:rPr>
              <a:t>, </a:t>
            </a:r>
            <a:r>
              <a:rPr lang="en-US" altLang="zh-CN" sz="2000" dirty="0" err="1">
                <a:solidFill>
                  <a:schemeClr val="tx1"/>
                </a:solidFill>
                <a:ea typeface="宋体" panose="02010600030101010101" pitchFamily="2" charset="-122"/>
                <a:sym typeface="+mn-ea"/>
              </a:rPr>
              <a:t>intermediate_value</a:t>
            </a:r>
            <a:r>
              <a:rPr lang="en-US" altLang="zh-CN" sz="2000" dirty="0">
                <a:solidFill>
                  <a:schemeClr val="tx1"/>
                </a:solidFill>
                <a:ea typeface="宋体" panose="02010600030101010101" pitchFamily="2" charset="-122"/>
                <a:sym typeface="+mn-ea"/>
              </a:rPr>
              <a:t>) </a:t>
            </a:r>
          </a:p>
          <a:p>
            <a:pPr marL="1257300" lvl="2" indent="-342900">
              <a:lnSpc>
                <a:spcPct val="90000"/>
              </a:lnSpc>
              <a:buFont typeface="Wingdings" panose="05000000000000000000" charset="0"/>
              <a:buChar char="Ø"/>
            </a:pPr>
            <a:r>
              <a:rPr lang="zh-CN" altLang="en-US" sz="2000" dirty="0">
                <a:solidFill>
                  <a:schemeClr val="tx1"/>
                </a:solidFill>
                <a:ea typeface="宋体" panose="02010600030101010101" pitchFamily="2" charset="-122"/>
                <a:sym typeface="+mn-ea"/>
              </a:rPr>
              <a:t>处理</a:t>
            </a:r>
            <a:r>
              <a:rPr lang="en-US" altLang="zh-CN" sz="2000" dirty="0">
                <a:solidFill>
                  <a:schemeClr val="tx1"/>
                </a:solidFill>
                <a:ea typeface="宋体" panose="02010600030101010101" pitchFamily="2" charset="-122"/>
                <a:sym typeface="+mn-ea"/>
              </a:rPr>
              <a:t>input key/value pair </a:t>
            </a:r>
          </a:p>
          <a:p>
            <a:pPr marL="1257300" lvl="2" indent="-342900">
              <a:lnSpc>
                <a:spcPct val="90000"/>
              </a:lnSpc>
              <a:buFont typeface="Wingdings" panose="05000000000000000000" charset="0"/>
              <a:buChar char="Ø"/>
            </a:pPr>
            <a:r>
              <a:rPr lang="zh-CN" altLang="en-US" sz="2000" dirty="0">
                <a:solidFill>
                  <a:schemeClr val="tx1"/>
                </a:solidFill>
                <a:ea typeface="宋体" panose="02010600030101010101" pitchFamily="2" charset="-122"/>
                <a:sym typeface="+mn-ea"/>
              </a:rPr>
              <a:t>输出中间结果</a:t>
            </a:r>
            <a:r>
              <a:rPr lang="en-US" altLang="zh-CN" sz="2000" dirty="0">
                <a:solidFill>
                  <a:schemeClr val="tx1"/>
                </a:solidFill>
                <a:ea typeface="宋体" panose="02010600030101010101" pitchFamily="2" charset="-122"/>
                <a:sym typeface="+mn-ea"/>
              </a:rPr>
              <a:t>key/value pairs</a:t>
            </a:r>
          </a:p>
          <a:p>
            <a:pPr marL="914400" lvl="2" indent="0">
              <a:lnSpc>
                <a:spcPct val="90000"/>
              </a:lnSpc>
              <a:buFont typeface="Wingdings" panose="05000000000000000000" charset="0"/>
              <a:buNone/>
            </a:pPr>
            <a:endParaRPr lang="en-US" altLang="zh-CN" sz="2000" dirty="0">
              <a:solidFill>
                <a:schemeClr val="tx1"/>
              </a:solidFill>
              <a:ea typeface="宋体" panose="02010600030101010101" pitchFamily="2" charset="-122"/>
              <a:sym typeface="+mn-ea"/>
            </a:endParaRPr>
          </a:p>
          <a:p>
            <a:pPr>
              <a:lnSpc>
                <a:spcPct val="90000"/>
              </a:lnSpc>
            </a:pPr>
            <a:r>
              <a:rPr lang="en-US" altLang="zh-CN" sz="2000" dirty="0">
                <a:solidFill>
                  <a:schemeClr val="tx1"/>
                </a:solidFill>
                <a:latin typeface="Aharoni" panose="02010803020104030203" charset="0"/>
                <a:sym typeface="+mn-ea"/>
              </a:rPr>
              <a:t>Shuffle: </a:t>
            </a:r>
            <a:r>
              <a:rPr lang="zh-CN" altLang="en-US" sz="2000" dirty="0">
                <a:solidFill>
                  <a:schemeClr val="tx1"/>
                </a:solidFill>
                <a:latin typeface="Aharoni" panose="02010803020104030203" charset="0"/>
                <a:sym typeface="+mn-ea"/>
              </a:rPr>
              <a:t>混排交换数据</a:t>
            </a:r>
          </a:p>
          <a:p>
            <a:pPr marL="800100" lvl="1" indent="-342900">
              <a:lnSpc>
                <a:spcPct val="90000"/>
              </a:lnSpc>
              <a:buFont typeface="Wingdings" panose="05000000000000000000" charset="0"/>
              <a:buChar char="p"/>
            </a:pPr>
            <a:r>
              <a:rPr lang="zh-CN" altLang="en-US" sz="2000" dirty="0">
                <a:solidFill>
                  <a:schemeClr val="tx1"/>
                </a:solidFill>
                <a:sym typeface="+mn-ea"/>
              </a:rPr>
              <a:t>把相同</a:t>
            </a:r>
            <a:r>
              <a:rPr lang="en-US" altLang="zh-CN" sz="2000" dirty="0">
                <a:solidFill>
                  <a:schemeClr val="tx1"/>
                </a:solidFill>
                <a:sym typeface="+mn-ea"/>
              </a:rPr>
              <a:t>key</a:t>
            </a:r>
            <a:r>
              <a:rPr lang="zh-CN" altLang="en-US" sz="2000" dirty="0">
                <a:solidFill>
                  <a:schemeClr val="tx1"/>
                </a:solidFill>
                <a:sym typeface="+mn-ea"/>
              </a:rPr>
              <a:t>的中间结果汇集到相同节点上</a:t>
            </a:r>
          </a:p>
          <a:p>
            <a:pPr marL="457200" lvl="1" indent="0">
              <a:lnSpc>
                <a:spcPct val="90000"/>
              </a:lnSpc>
              <a:buFont typeface="Wingdings" panose="05000000000000000000" charset="0"/>
              <a:buNone/>
            </a:pPr>
            <a:endParaRPr lang="zh-CN" altLang="en-US" sz="2000" dirty="0">
              <a:solidFill>
                <a:schemeClr val="tx1"/>
              </a:solidFill>
              <a:sym typeface="+mn-ea"/>
            </a:endParaRPr>
          </a:p>
          <a:p>
            <a:pPr>
              <a:lnSpc>
                <a:spcPct val="90000"/>
              </a:lnSpc>
            </a:pPr>
            <a:r>
              <a:rPr lang="en-US" altLang="zh-CN" sz="2000" dirty="0">
                <a:solidFill>
                  <a:srgbClr val="FF0066"/>
                </a:solidFill>
                <a:latin typeface="Aharoni" panose="02010803020104030203" charset="0"/>
                <a:ea typeface="Arial Unicode MS" panose="020B0604020202020204" charset="-122"/>
                <a:sym typeface="+mn-ea"/>
              </a:rPr>
              <a:t>Reduce</a:t>
            </a:r>
            <a:r>
              <a:rPr lang="en-US" altLang="zh-CN" sz="2000" dirty="0">
                <a:latin typeface="Aharoni" panose="02010803020104030203" charset="0"/>
                <a:ea typeface="Arial Unicode MS" panose="020B0604020202020204" charset="-122"/>
                <a:sym typeface="+mn-ea"/>
              </a:rPr>
              <a:t>: </a:t>
            </a:r>
            <a:r>
              <a:rPr lang="en-US" altLang="zh-CN" sz="2000" dirty="0">
                <a:solidFill>
                  <a:schemeClr val="tx1"/>
                </a:solidFill>
                <a:latin typeface="Aharoni" panose="02010803020104030203" charset="0"/>
                <a:ea typeface="Arial Unicode MS" panose="020B0604020202020204" charset="-122"/>
                <a:sym typeface="+mn-ea"/>
              </a:rPr>
              <a:t>aggregate, summarize, filter, etc.</a:t>
            </a:r>
          </a:p>
          <a:p>
            <a:pPr marL="800100" lvl="1" indent="-342900">
              <a:lnSpc>
                <a:spcPct val="90000"/>
              </a:lnSpc>
              <a:buFont typeface="Wingdings" panose="05000000000000000000" charset="0"/>
              <a:buChar char="p"/>
            </a:pPr>
            <a:r>
              <a:rPr lang="en-US" altLang="zh-CN" sz="2000" dirty="0">
                <a:solidFill>
                  <a:schemeClr val="tx1"/>
                </a:solidFill>
                <a:ea typeface="宋体" panose="02010600030101010101" pitchFamily="2" charset="-122"/>
                <a:sym typeface="+mn-ea"/>
              </a:rPr>
              <a:t>reduce (</a:t>
            </a:r>
            <a:r>
              <a:rPr lang="en-US" altLang="zh-CN" sz="2000" dirty="0" err="1">
                <a:solidFill>
                  <a:schemeClr val="tx1"/>
                </a:solidFill>
                <a:ea typeface="宋体" panose="02010600030101010101" pitchFamily="2" charset="-122"/>
                <a:sym typeface="+mn-ea"/>
              </a:rPr>
              <a:t>out_key</a:t>
            </a:r>
            <a:r>
              <a:rPr lang="en-US" altLang="zh-CN" sz="2000" dirty="0">
                <a:solidFill>
                  <a:schemeClr val="tx1"/>
                </a:solidFill>
                <a:ea typeface="宋体" panose="02010600030101010101" pitchFamily="2" charset="-122"/>
                <a:sym typeface="+mn-ea"/>
              </a:rPr>
              <a:t>, list(</a:t>
            </a:r>
            <a:r>
              <a:rPr lang="en-US" altLang="zh-CN" sz="2000" dirty="0" err="1">
                <a:solidFill>
                  <a:schemeClr val="tx1"/>
                </a:solidFill>
                <a:ea typeface="宋体" panose="02010600030101010101" pitchFamily="2" charset="-122"/>
                <a:sym typeface="+mn-ea"/>
              </a:rPr>
              <a:t>intermediate_value</a:t>
            </a:r>
            <a:r>
              <a:rPr lang="en-US" altLang="zh-CN" sz="2000" dirty="0">
                <a:solidFill>
                  <a:schemeClr val="tx1"/>
                </a:solidFill>
                <a:ea typeface="宋体" panose="02010600030101010101" pitchFamily="2" charset="-122"/>
                <a:sym typeface="+mn-ea"/>
              </a:rPr>
              <a:t>)) -&gt; list(</a:t>
            </a:r>
            <a:r>
              <a:rPr lang="en-US" altLang="zh-CN" sz="2000" dirty="0" err="1">
                <a:solidFill>
                  <a:schemeClr val="tx1"/>
                </a:solidFill>
                <a:ea typeface="宋体" panose="02010600030101010101" pitchFamily="2" charset="-122"/>
                <a:sym typeface="+mn-ea"/>
              </a:rPr>
              <a:t>out_value</a:t>
            </a:r>
            <a:r>
              <a:rPr lang="en-US" altLang="zh-CN" sz="2000" dirty="0">
                <a:solidFill>
                  <a:schemeClr val="tx1"/>
                </a:solidFill>
                <a:ea typeface="宋体" panose="02010600030101010101" pitchFamily="2" charset="-122"/>
                <a:sym typeface="+mn-ea"/>
              </a:rPr>
              <a:t>) </a:t>
            </a:r>
          </a:p>
          <a:p>
            <a:pPr marL="1257300" lvl="2" indent="-342900">
              <a:lnSpc>
                <a:spcPct val="90000"/>
              </a:lnSpc>
              <a:buFont typeface="Wingdings" panose="05000000000000000000" charset="0"/>
              <a:buChar char="Ø"/>
            </a:pPr>
            <a:r>
              <a:rPr lang="zh-CN" altLang="en-US" sz="2000" dirty="0">
                <a:solidFill>
                  <a:schemeClr val="tx1"/>
                </a:solidFill>
                <a:ea typeface="宋体" panose="02010600030101010101" pitchFamily="2" charset="-122"/>
                <a:sym typeface="+mn-ea"/>
              </a:rPr>
              <a:t>归并某一个</a:t>
            </a:r>
            <a:r>
              <a:rPr lang="en-US" altLang="zh-CN" sz="2000" dirty="0">
                <a:solidFill>
                  <a:schemeClr val="tx1"/>
                </a:solidFill>
                <a:ea typeface="宋体" panose="02010600030101010101" pitchFamily="2" charset="-122"/>
                <a:sym typeface="+mn-ea"/>
              </a:rPr>
              <a:t>key</a:t>
            </a:r>
            <a:r>
              <a:rPr lang="zh-CN" altLang="en-US" sz="2000" dirty="0">
                <a:solidFill>
                  <a:schemeClr val="tx1"/>
                </a:solidFill>
                <a:ea typeface="宋体" panose="02010600030101010101" pitchFamily="2" charset="-122"/>
                <a:sym typeface="+mn-ea"/>
              </a:rPr>
              <a:t>的所有</a:t>
            </a:r>
            <a:r>
              <a:rPr lang="en-US" altLang="zh-CN" sz="2000" dirty="0">
                <a:solidFill>
                  <a:schemeClr val="tx1"/>
                </a:solidFill>
                <a:ea typeface="宋体" panose="02010600030101010101" pitchFamily="2" charset="-122"/>
                <a:sym typeface="+mn-ea"/>
              </a:rPr>
              <a:t>values</a:t>
            </a:r>
            <a:r>
              <a:rPr lang="zh-CN" altLang="en-US" sz="2000" dirty="0">
                <a:solidFill>
                  <a:schemeClr val="tx1"/>
                </a:solidFill>
                <a:ea typeface="宋体" panose="02010600030101010101" pitchFamily="2" charset="-122"/>
                <a:sym typeface="+mn-ea"/>
              </a:rPr>
              <a:t>，进行计算</a:t>
            </a:r>
          </a:p>
          <a:p>
            <a:pPr marL="1257300" lvl="2" indent="-342900">
              <a:lnSpc>
                <a:spcPct val="90000"/>
              </a:lnSpc>
              <a:buFont typeface="Wingdings" panose="05000000000000000000" charset="0"/>
              <a:buChar char="Ø"/>
            </a:pPr>
            <a:r>
              <a:rPr lang="zh-CN" altLang="en-US" sz="2000" dirty="0">
                <a:solidFill>
                  <a:schemeClr val="tx1"/>
                </a:solidFill>
                <a:ea typeface="宋体" panose="02010600030101010101" pitchFamily="2" charset="-122"/>
                <a:sym typeface="+mn-ea"/>
              </a:rPr>
              <a:t>输出合并的计算结果 </a:t>
            </a:r>
            <a:r>
              <a:rPr lang="en-US" altLang="zh-CN" sz="2000" dirty="0">
                <a:solidFill>
                  <a:schemeClr val="tx1"/>
                </a:solidFill>
                <a:ea typeface="宋体" panose="02010600030101010101" pitchFamily="2" charset="-122"/>
                <a:sym typeface="+mn-ea"/>
              </a:rPr>
              <a:t>(usually just one) </a:t>
            </a:r>
          </a:p>
          <a:p>
            <a:pPr marL="914400" lvl="2" indent="0">
              <a:lnSpc>
                <a:spcPct val="90000"/>
              </a:lnSpc>
              <a:buFont typeface="Wingdings" panose="05000000000000000000" charset="0"/>
              <a:buNone/>
            </a:pPr>
            <a:endParaRPr lang="en-US" altLang="zh-CN" sz="2000" dirty="0">
              <a:solidFill>
                <a:schemeClr val="tx1"/>
              </a:solidFill>
              <a:ea typeface="宋体" panose="02010600030101010101" pitchFamily="2" charset="-122"/>
              <a:sym typeface="+mn-ea"/>
            </a:endParaRPr>
          </a:p>
          <a:p>
            <a:pPr>
              <a:lnSpc>
                <a:spcPct val="90000"/>
              </a:lnSpc>
            </a:pPr>
            <a:r>
              <a:rPr lang="zh-CN" altLang="en-US" sz="2000" dirty="0">
                <a:solidFill>
                  <a:schemeClr val="tx1"/>
                </a:solidFill>
                <a:sym typeface="+mn-ea"/>
              </a:rPr>
              <a:t>输出结果</a:t>
            </a:r>
          </a:p>
          <a:p>
            <a:endParaRPr lang="zh-CN" altLang="en-US" sz="2000"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5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Par">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Par">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Par">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Par">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Par">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Par">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Par">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Shuffle </a:t>
            </a:r>
            <a:r>
              <a:rPr lang="zh-CN" altLang="en-US">
                <a:ea typeface="宋体" panose="02010600030101010101" pitchFamily="2" charset="-122"/>
                <a:sym typeface="+mn-ea"/>
              </a:rPr>
              <a:t>实现</a:t>
            </a:r>
          </a:p>
        </p:txBody>
      </p:sp>
      <p:pic>
        <p:nvPicPr>
          <p:cNvPr id="634883" name="图片 634882" descr="index-auto-0007-0001"/>
          <p:cNvPicPr>
            <a:picLocks noChangeAspect="1"/>
          </p:cNvPicPr>
          <p:nvPr/>
        </p:nvPicPr>
        <p:blipFill>
          <a:blip r:embed="rId2"/>
          <a:stretch>
            <a:fillRect/>
          </a:stretch>
        </p:blipFill>
        <p:spPr>
          <a:xfrm>
            <a:off x="2640965" y="1263650"/>
            <a:ext cx="6910705" cy="476694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MapReduce</a:t>
            </a:r>
            <a:r>
              <a:rPr lang="zh-CN" altLang="en-US">
                <a:sym typeface="+mn-ea"/>
              </a:rPr>
              <a:t>编程模型</a:t>
            </a:r>
            <a:r>
              <a:rPr lang="en-US" altLang="zh-CN">
                <a:sym typeface="+mn-ea"/>
              </a:rPr>
              <a:t>——Wordcount</a:t>
            </a:r>
          </a:p>
        </p:txBody>
      </p:sp>
      <p:sp>
        <p:nvSpPr>
          <p:cNvPr id="3" name="内容占位符 2"/>
          <p:cNvSpPr>
            <a:spLocks noGrp="1"/>
          </p:cNvSpPr>
          <p:nvPr>
            <p:ph idx="1"/>
          </p:nvPr>
        </p:nvSpPr>
        <p:spPr/>
        <p:txBody>
          <a:bodyPr>
            <a:normAutofit/>
          </a:bodyPr>
          <a:lstStyle/>
          <a:p>
            <a:pPr>
              <a:lnSpc>
                <a:spcPct val="90000"/>
              </a:lnSpc>
            </a:pPr>
            <a:r>
              <a:rPr lang="zh-CN" altLang="en-US" sz="2000" dirty="0">
                <a:solidFill>
                  <a:schemeClr val="tx1"/>
                </a:solidFill>
                <a:sym typeface="+mn-ea"/>
              </a:rPr>
              <a:t>输入：</a:t>
            </a:r>
            <a:r>
              <a:rPr lang="en-US" altLang="zh-CN" sz="2000" dirty="0">
                <a:solidFill>
                  <a:schemeClr val="tx1"/>
                </a:solidFill>
                <a:latin typeface="Aharoni" panose="02010803020104030203" charset="0"/>
                <a:sym typeface="+mn-ea"/>
              </a:rPr>
              <a:t>one document per record</a:t>
            </a:r>
          </a:p>
          <a:p>
            <a:pPr>
              <a:lnSpc>
                <a:spcPct val="90000"/>
              </a:lnSpc>
            </a:pPr>
            <a:r>
              <a:rPr lang="zh-CN" altLang="en-US" sz="2000" dirty="0">
                <a:solidFill>
                  <a:schemeClr val="tx1"/>
                </a:solidFill>
                <a:sym typeface="+mn-ea"/>
              </a:rPr>
              <a:t>用户实现</a:t>
            </a:r>
            <a:r>
              <a:rPr lang="en-US" altLang="zh-CN" sz="2000" i="1" dirty="0">
                <a:solidFill>
                  <a:schemeClr val="tx1"/>
                </a:solidFill>
                <a:latin typeface="Times New Roman" panose="02020603050405020304" charset="0"/>
                <a:sym typeface="+mn-ea"/>
              </a:rPr>
              <a:t>map </a:t>
            </a:r>
            <a:r>
              <a:rPr lang="en-US" altLang="zh-CN" sz="2000" dirty="0">
                <a:solidFill>
                  <a:schemeClr val="tx1"/>
                </a:solidFill>
                <a:latin typeface="Times New Roman" panose="02020603050405020304" charset="0"/>
                <a:sym typeface="+mn-ea"/>
              </a:rPr>
              <a:t>function</a:t>
            </a:r>
            <a:r>
              <a:rPr lang="zh-CN" altLang="en-US" sz="2000" dirty="0">
                <a:solidFill>
                  <a:schemeClr val="tx1"/>
                </a:solidFill>
                <a:sym typeface="+mn-ea"/>
              </a:rPr>
              <a:t>，输入为</a:t>
            </a:r>
          </a:p>
          <a:p>
            <a:pPr lvl="1">
              <a:lnSpc>
                <a:spcPct val="90000"/>
              </a:lnSpc>
            </a:pPr>
            <a:r>
              <a:rPr lang="en-US" altLang="zh-CN" sz="2000" dirty="0">
                <a:solidFill>
                  <a:schemeClr val="tx1"/>
                </a:solidFill>
                <a:latin typeface="Aharoni" panose="02010803020104030203" charset="0"/>
                <a:sym typeface="+mn-ea"/>
              </a:rPr>
              <a:t>key = document URL</a:t>
            </a:r>
          </a:p>
          <a:p>
            <a:pPr lvl="1">
              <a:lnSpc>
                <a:spcPct val="90000"/>
              </a:lnSpc>
            </a:pPr>
            <a:r>
              <a:rPr lang="en-US" altLang="zh-CN" sz="2000" dirty="0">
                <a:solidFill>
                  <a:schemeClr val="tx1"/>
                </a:solidFill>
                <a:latin typeface="Aharoni" panose="02010803020104030203" charset="0"/>
                <a:sym typeface="+mn-ea"/>
              </a:rPr>
              <a:t>value = document contents</a:t>
            </a:r>
          </a:p>
          <a:p>
            <a:pPr>
              <a:lnSpc>
                <a:spcPct val="90000"/>
              </a:lnSpc>
            </a:pPr>
            <a:r>
              <a:rPr lang="en-US" altLang="zh-CN" sz="2000" dirty="0">
                <a:solidFill>
                  <a:schemeClr val="tx1"/>
                </a:solidFill>
                <a:sym typeface="+mn-ea"/>
              </a:rPr>
              <a:t>map</a:t>
            </a:r>
            <a:r>
              <a:rPr lang="zh-CN" altLang="en-US" sz="2000" dirty="0">
                <a:solidFill>
                  <a:schemeClr val="tx1"/>
                </a:solidFill>
                <a:sym typeface="+mn-ea"/>
              </a:rPr>
              <a:t>输出</a:t>
            </a:r>
            <a:r>
              <a:rPr lang="zh-CN" altLang="en-US" sz="2000" dirty="0">
                <a:solidFill>
                  <a:schemeClr val="tx1"/>
                </a:solidFill>
                <a:latin typeface="Aharoni" panose="02010803020104030203" charset="0"/>
                <a:sym typeface="+mn-ea"/>
              </a:rPr>
              <a:t> </a:t>
            </a:r>
            <a:r>
              <a:rPr lang="en-US" altLang="zh-CN" sz="2000" dirty="0">
                <a:solidFill>
                  <a:schemeClr val="tx1"/>
                </a:solidFill>
                <a:latin typeface="Aharoni" panose="02010803020104030203" charset="0"/>
                <a:sym typeface="+mn-ea"/>
              </a:rPr>
              <a:t>(potentially many) key/value pairs. </a:t>
            </a:r>
          </a:p>
          <a:p>
            <a:pPr lvl="1">
              <a:lnSpc>
                <a:spcPct val="90000"/>
              </a:lnSpc>
            </a:pPr>
            <a:r>
              <a:rPr lang="zh-CN" altLang="en-US" sz="2000" dirty="0">
                <a:solidFill>
                  <a:schemeClr val="tx1"/>
                </a:solidFill>
                <a:sym typeface="+mn-ea"/>
              </a:rPr>
              <a:t>对</a:t>
            </a:r>
            <a:r>
              <a:rPr lang="en-US" altLang="zh-CN" sz="2000" dirty="0">
                <a:solidFill>
                  <a:schemeClr val="tx1"/>
                </a:solidFill>
                <a:sym typeface="+mn-ea"/>
              </a:rPr>
              <a:t>document</a:t>
            </a:r>
            <a:r>
              <a:rPr lang="zh-CN" altLang="en-US" sz="2000" dirty="0">
                <a:solidFill>
                  <a:schemeClr val="tx1"/>
                </a:solidFill>
                <a:sym typeface="+mn-ea"/>
              </a:rPr>
              <a:t>中每一个出现的词，输出一个记录</a:t>
            </a:r>
            <a:r>
              <a:rPr lang="en-US" altLang="zh-CN" sz="2000" dirty="0">
                <a:solidFill>
                  <a:schemeClr val="tx1"/>
                </a:solidFill>
                <a:latin typeface="Aharoni" panose="02010803020104030203" charset="0"/>
                <a:sym typeface="+mn-ea"/>
              </a:rPr>
              <a:t>&lt;word, “1”&gt;</a:t>
            </a:r>
          </a:p>
          <a:p>
            <a:endParaRPr lang="en-US" altLang="zh-CN" sz="2000" dirty="0">
              <a:solidFill>
                <a:schemeClr val="tx1"/>
              </a:solidFill>
              <a:latin typeface="Aharoni" panose="02010803020104030203" charset="0"/>
              <a:sym typeface="+mn-ea"/>
            </a:endParaRPr>
          </a:p>
        </p:txBody>
      </p:sp>
      <p:pic>
        <p:nvPicPr>
          <p:cNvPr id="632836" name="图片 632835"/>
          <p:cNvPicPr>
            <a:picLocks noChangeAspect="1"/>
          </p:cNvPicPr>
          <p:nvPr/>
        </p:nvPicPr>
        <p:blipFill>
          <a:blip r:embed="rId2"/>
          <a:stretch>
            <a:fillRect/>
          </a:stretch>
        </p:blipFill>
        <p:spPr>
          <a:xfrm>
            <a:off x="1367790" y="3726180"/>
            <a:ext cx="4069080" cy="2222500"/>
          </a:xfrm>
          <a:prstGeom prst="rect">
            <a:avLst/>
          </a:prstGeom>
          <a:noFill/>
          <a:ln w="9525">
            <a:noFill/>
          </a:ln>
        </p:spPr>
      </p:pic>
      <p:sp>
        <p:nvSpPr>
          <p:cNvPr id="4" name="文本框 3"/>
          <p:cNvSpPr txBox="1"/>
          <p:nvPr/>
        </p:nvSpPr>
        <p:spPr>
          <a:xfrm>
            <a:off x="8337550" y="1287145"/>
            <a:ext cx="3750945" cy="1463040"/>
          </a:xfrm>
          <a:prstGeom prst="rect">
            <a:avLst/>
          </a:prstGeom>
          <a:solidFill>
            <a:schemeClr val="bg2">
              <a:lumMod val="50000"/>
            </a:schemeClr>
          </a:solidFill>
          <a:ln w="12700" cmpd="sng">
            <a:solidFill>
              <a:schemeClr val="accent1">
                <a:shade val="50000"/>
              </a:schemeClr>
            </a:solidFill>
            <a:prstDash val="solid"/>
          </a:ln>
        </p:spPr>
        <p:txBody>
          <a:bodyPr wrap="square" rtlCol="0">
            <a:spAutoFit/>
          </a:bodyPr>
          <a:lstStyle/>
          <a:p>
            <a:r>
              <a:rPr lang="en-US" altLang="zh-CN" i="1" dirty="0">
                <a:solidFill>
                  <a:schemeClr val="bg1"/>
                </a:solidFill>
              </a:rPr>
              <a:t>m</a:t>
            </a:r>
            <a:r>
              <a:rPr lang="zh-CN" altLang="en-US" i="1" dirty="0">
                <a:solidFill>
                  <a:schemeClr val="bg1"/>
                </a:solidFill>
              </a:rPr>
              <a:t>ap(String key, String value):</a:t>
            </a:r>
          </a:p>
          <a:p>
            <a:r>
              <a:rPr lang="zh-CN" altLang="en-US" i="1" dirty="0"/>
              <a:t> </a:t>
            </a:r>
            <a:r>
              <a:rPr lang="zh-CN" altLang="en-US" i="1" dirty="0">
                <a:solidFill>
                  <a:srgbClr val="00B050"/>
                </a:solidFill>
              </a:rPr>
              <a:t>// key: document name</a:t>
            </a:r>
          </a:p>
          <a:p>
            <a:r>
              <a:rPr lang="zh-CN" altLang="en-US" i="1" dirty="0">
                <a:solidFill>
                  <a:srgbClr val="00B050"/>
                </a:solidFill>
              </a:rPr>
              <a:t> // value: document contents</a:t>
            </a:r>
          </a:p>
          <a:p>
            <a:pPr algn="l"/>
            <a:r>
              <a:rPr lang="zh-CN" altLang="en-US" i="1" dirty="0"/>
              <a:t> </a:t>
            </a:r>
            <a:r>
              <a:rPr lang="zh-CN" altLang="en-US" i="1" dirty="0">
                <a:solidFill>
                  <a:schemeClr val="bg1"/>
                </a:solidFill>
              </a:rPr>
              <a:t>for each word w in value:</a:t>
            </a:r>
          </a:p>
          <a:p>
            <a:pPr algn="l"/>
            <a:r>
              <a:rPr lang="zh-CN" altLang="en-US" i="1" dirty="0">
                <a:solidFill>
                  <a:schemeClr val="bg1"/>
                </a:solidFill>
              </a:rPr>
              <a:t> EmitIntermediate(w,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Par">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Par">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Par">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Par">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Par">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Par">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2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MapReduce</a:t>
            </a:r>
            <a:r>
              <a:rPr lang="zh-CN" altLang="en-US">
                <a:sym typeface="+mn-ea"/>
              </a:rPr>
              <a:t>编程模型</a:t>
            </a:r>
            <a:r>
              <a:rPr lang="en-US" altLang="zh-CN">
                <a:sym typeface="+mn-ea"/>
              </a:rPr>
              <a:t>——Wordcount</a:t>
            </a:r>
            <a:endParaRPr lang="zh-CN" altLang="en-US"/>
          </a:p>
        </p:txBody>
      </p:sp>
      <p:sp>
        <p:nvSpPr>
          <p:cNvPr id="3" name="内容占位符 2"/>
          <p:cNvSpPr>
            <a:spLocks noGrp="1"/>
          </p:cNvSpPr>
          <p:nvPr>
            <p:ph idx="1"/>
          </p:nvPr>
        </p:nvSpPr>
        <p:spPr/>
        <p:txBody>
          <a:bodyPr/>
          <a:lstStyle/>
          <a:p>
            <a:r>
              <a:rPr lang="en-US" altLang="zh-CN" sz="2000" dirty="0">
                <a:solidFill>
                  <a:schemeClr val="tx1"/>
                </a:solidFill>
                <a:latin typeface="Times New Roman" panose="02020603050405020304" charset="0"/>
                <a:sym typeface="+mn-ea"/>
              </a:rPr>
              <a:t>MapReduce</a:t>
            </a:r>
            <a:r>
              <a:rPr lang="zh-CN" altLang="en-US" sz="2000" dirty="0">
                <a:solidFill>
                  <a:schemeClr val="tx1"/>
                </a:solidFill>
                <a:latin typeface="Times New Roman" panose="02020603050405020304" charset="0"/>
                <a:sym typeface="+mn-ea"/>
              </a:rPr>
              <a:t>运行系统</a:t>
            </a:r>
            <a:r>
              <a:rPr lang="en-US" altLang="zh-CN" sz="2000" dirty="0">
                <a:solidFill>
                  <a:schemeClr val="tx1"/>
                </a:solidFill>
                <a:latin typeface="Times New Roman" panose="02020603050405020304" charset="0"/>
                <a:sym typeface="+mn-ea"/>
              </a:rPr>
              <a:t>(</a:t>
            </a:r>
            <a:r>
              <a:rPr lang="zh-CN" altLang="en-US" sz="2000" dirty="0">
                <a:solidFill>
                  <a:schemeClr val="tx1"/>
                </a:solidFill>
                <a:latin typeface="Times New Roman" panose="02020603050405020304" charset="0"/>
                <a:sym typeface="+mn-ea"/>
              </a:rPr>
              <a:t>库</a:t>
            </a:r>
            <a:r>
              <a:rPr lang="en-US" altLang="zh-CN" sz="2000" dirty="0">
                <a:solidFill>
                  <a:schemeClr val="tx1"/>
                </a:solidFill>
                <a:latin typeface="Times New Roman" panose="02020603050405020304" charset="0"/>
                <a:sym typeface="+mn-ea"/>
              </a:rPr>
              <a:t>)</a:t>
            </a:r>
            <a:r>
              <a:rPr lang="zh-CN" altLang="en-US" sz="2000" dirty="0">
                <a:solidFill>
                  <a:schemeClr val="tx1"/>
                </a:solidFill>
                <a:latin typeface="Times New Roman" panose="02020603050405020304" charset="0"/>
                <a:sym typeface="+mn-ea"/>
              </a:rPr>
              <a:t>把所有相同</a:t>
            </a:r>
            <a:r>
              <a:rPr lang="en-US" altLang="zh-CN" sz="2000" dirty="0">
                <a:solidFill>
                  <a:schemeClr val="tx1"/>
                </a:solidFill>
                <a:latin typeface="Times New Roman" panose="02020603050405020304" charset="0"/>
                <a:sym typeface="+mn-ea"/>
              </a:rPr>
              <a:t>key</a:t>
            </a:r>
            <a:r>
              <a:rPr lang="zh-CN" altLang="en-US" sz="2000" dirty="0">
                <a:solidFill>
                  <a:schemeClr val="tx1"/>
                </a:solidFill>
                <a:latin typeface="Times New Roman" panose="02020603050405020304" charset="0"/>
                <a:sym typeface="+mn-ea"/>
              </a:rPr>
              <a:t>的记录收集到一起 </a:t>
            </a:r>
            <a:r>
              <a:rPr lang="en-US" altLang="zh-CN" sz="2000" dirty="0">
                <a:solidFill>
                  <a:schemeClr val="tx1"/>
                </a:solidFill>
                <a:latin typeface="Times New Roman" panose="02020603050405020304" charset="0"/>
                <a:sym typeface="+mn-ea"/>
              </a:rPr>
              <a:t>(shuffle/sort)</a:t>
            </a:r>
          </a:p>
          <a:p>
            <a:r>
              <a:rPr lang="zh-CN" altLang="en-US" sz="2000" dirty="0">
                <a:solidFill>
                  <a:schemeClr val="tx1"/>
                </a:solidFill>
                <a:latin typeface="Times New Roman" panose="02020603050405020304" charset="0"/>
                <a:sym typeface="+mn-ea"/>
              </a:rPr>
              <a:t>用户实现</a:t>
            </a:r>
            <a:r>
              <a:rPr lang="en-US" altLang="zh-CN" sz="2000" i="1" dirty="0">
                <a:solidFill>
                  <a:schemeClr val="hlink"/>
                </a:solidFill>
                <a:latin typeface="Times New Roman" panose="02020603050405020304" charset="0"/>
                <a:sym typeface="+mn-ea"/>
              </a:rPr>
              <a:t>reduce</a:t>
            </a:r>
            <a:r>
              <a:rPr lang="en-US" altLang="zh-CN" sz="2000" i="1" dirty="0">
                <a:solidFill>
                  <a:schemeClr val="tx1"/>
                </a:solidFill>
                <a:latin typeface="Times New Roman" panose="02020603050405020304" charset="0"/>
                <a:sym typeface="+mn-ea"/>
              </a:rPr>
              <a:t> </a:t>
            </a:r>
            <a:r>
              <a:rPr lang="en-US" altLang="zh-CN" sz="2000" dirty="0">
                <a:solidFill>
                  <a:schemeClr val="tx1"/>
                </a:solidFill>
                <a:latin typeface="Times New Roman" panose="02020603050405020304" charset="0"/>
                <a:sym typeface="+mn-ea"/>
              </a:rPr>
              <a:t>function</a:t>
            </a:r>
            <a:r>
              <a:rPr lang="zh-CN" altLang="en-US" sz="2000" dirty="0">
                <a:solidFill>
                  <a:schemeClr val="tx1"/>
                </a:solidFill>
                <a:latin typeface="Times New Roman" panose="02020603050405020304" charset="0"/>
                <a:sym typeface="+mn-ea"/>
              </a:rPr>
              <a:t>对一个</a:t>
            </a:r>
            <a:r>
              <a:rPr lang="en-US" altLang="zh-CN" sz="2000" dirty="0">
                <a:solidFill>
                  <a:schemeClr val="tx1"/>
                </a:solidFill>
                <a:latin typeface="Times New Roman" panose="02020603050405020304" charset="0"/>
                <a:sym typeface="+mn-ea"/>
              </a:rPr>
              <a:t>key</a:t>
            </a:r>
            <a:r>
              <a:rPr lang="zh-CN" altLang="en-US" sz="2000" dirty="0">
                <a:solidFill>
                  <a:schemeClr val="tx1"/>
                </a:solidFill>
                <a:latin typeface="Times New Roman" panose="02020603050405020304" charset="0"/>
                <a:sym typeface="+mn-ea"/>
              </a:rPr>
              <a:t>对应的</a:t>
            </a:r>
            <a:r>
              <a:rPr lang="en-US" altLang="zh-CN" sz="2000" dirty="0">
                <a:solidFill>
                  <a:schemeClr val="tx1"/>
                </a:solidFill>
                <a:latin typeface="Times New Roman" panose="02020603050405020304" charset="0"/>
                <a:sym typeface="+mn-ea"/>
              </a:rPr>
              <a:t>values</a:t>
            </a:r>
            <a:r>
              <a:rPr lang="zh-CN" altLang="en-US" sz="2000" dirty="0">
                <a:solidFill>
                  <a:schemeClr val="tx1"/>
                </a:solidFill>
                <a:latin typeface="Times New Roman" panose="02020603050405020304" charset="0"/>
                <a:sym typeface="+mn-ea"/>
              </a:rPr>
              <a:t>计算</a:t>
            </a:r>
          </a:p>
          <a:p>
            <a:pPr lvl="1"/>
            <a:r>
              <a:rPr lang="zh-CN" altLang="en-US" sz="2000" dirty="0">
                <a:solidFill>
                  <a:schemeClr val="tx1"/>
                </a:solidFill>
                <a:latin typeface="Times New Roman" panose="02020603050405020304" charset="0"/>
                <a:sym typeface="+mn-ea"/>
              </a:rPr>
              <a:t>求和</a:t>
            </a:r>
            <a:r>
              <a:rPr lang="en-US" altLang="zh-CN" sz="2000" dirty="0">
                <a:solidFill>
                  <a:schemeClr val="tx1"/>
                </a:solidFill>
                <a:latin typeface="Times New Roman" panose="02020603050405020304" charset="0"/>
                <a:sym typeface="+mn-ea"/>
              </a:rPr>
              <a:t>sum</a:t>
            </a:r>
          </a:p>
          <a:p>
            <a:endParaRPr lang="zh-CN" altLang="en-US" sz="2000" dirty="0">
              <a:latin typeface="Times New Roman" panose="02020603050405020304" charset="0"/>
              <a:sym typeface="+mn-ea"/>
            </a:endParaRPr>
          </a:p>
          <a:p>
            <a:endParaRPr lang="zh-CN" altLang="en-US" sz="2000" dirty="0">
              <a:latin typeface="Times New Roman" panose="02020603050405020304" charset="0"/>
              <a:sym typeface="+mn-ea"/>
            </a:endParaRPr>
          </a:p>
          <a:p>
            <a:endParaRPr lang="zh-CN" altLang="en-US" sz="2000" dirty="0">
              <a:latin typeface="Times New Roman" panose="02020603050405020304" charset="0"/>
              <a:sym typeface="+mn-ea"/>
            </a:endParaRPr>
          </a:p>
          <a:p>
            <a:endParaRPr lang="zh-CN" altLang="en-US" sz="2000" dirty="0">
              <a:sym typeface="+mn-ea"/>
            </a:endParaRPr>
          </a:p>
          <a:p>
            <a:endParaRPr lang="zh-CN" altLang="en-US" sz="2000" dirty="0">
              <a:sym typeface="+mn-ea"/>
            </a:endParaRPr>
          </a:p>
          <a:p>
            <a:endParaRPr lang="zh-CN" altLang="en-US" sz="2000" dirty="0">
              <a:sym typeface="+mn-ea"/>
            </a:endParaRPr>
          </a:p>
          <a:p>
            <a:r>
              <a:rPr lang="en-US" altLang="zh-CN" sz="2000" dirty="0">
                <a:solidFill>
                  <a:schemeClr val="tx1"/>
                </a:solidFill>
                <a:latin typeface="Times New Roman" panose="02020603050405020304" charset="0"/>
                <a:sym typeface="+mn-ea"/>
              </a:rPr>
              <a:t>Reduce</a:t>
            </a:r>
            <a:r>
              <a:rPr lang="zh-CN" altLang="en-US" sz="2000" dirty="0">
                <a:solidFill>
                  <a:schemeClr val="tx1"/>
                </a:solidFill>
                <a:sym typeface="+mn-ea"/>
              </a:rPr>
              <a:t>输出</a:t>
            </a:r>
            <a:r>
              <a:rPr lang="en-US" altLang="zh-CN" sz="2000" dirty="0">
                <a:solidFill>
                  <a:schemeClr val="tx1"/>
                </a:solidFill>
                <a:latin typeface="Aharoni" panose="02010803020104030203" charset="0"/>
                <a:sym typeface="+mn-ea"/>
              </a:rPr>
              <a:t>&lt;key, sum&gt;</a:t>
            </a:r>
          </a:p>
          <a:p>
            <a:pPr lvl="1"/>
            <a:endParaRPr lang="en-US" altLang="zh-CN" sz="2000" dirty="0">
              <a:solidFill>
                <a:schemeClr val="tx1"/>
              </a:solidFill>
              <a:latin typeface="Aharoni" panose="02010803020104030203" charset="0"/>
              <a:sym typeface="+mn-ea"/>
            </a:endParaRPr>
          </a:p>
          <a:p>
            <a:endParaRPr lang="en-US" altLang="zh-CN" sz="2000" dirty="0">
              <a:latin typeface="Aharoni" panose="02010803020104030203" charset="0"/>
              <a:sym typeface="+mn-ea"/>
            </a:endParaRPr>
          </a:p>
        </p:txBody>
      </p:sp>
      <p:pic>
        <p:nvPicPr>
          <p:cNvPr id="633860" name="图片 633859"/>
          <p:cNvPicPr>
            <a:picLocks noChangeAspect="1"/>
          </p:cNvPicPr>
          <p:nvPr/>
        </p:nvPicPr>
        <p:blipFill>
          <a:blip r:embed="rId2"/>
          <a:stretch>
            <a:fillRect/>
          </a:stretch>
        </p:blipFill>
        <p:spPr>
          <a:xfrm>
            <a:off x="802005" y="2913698"/>
            <a:ext cx="7467600" cy="1600200"/>
          </a:xfrm>
          <a:prstGeom prst="rect">
            <a:avLst/>
          </a:prstGeom>
          <a:noFill/>
          <a:ln w="9525">
            <a:noFill/>
          </a:ln>
        </p:spPr>
      </p:pic>
      <p:pic>
        <p:nvPicPr>
          <p:cNvPr id="633861" name="图片 633860"/>
          <p:cNvPicPr>
            <a:picLocks noChangeAspect="1"/>
          </p:cNvPicPr>
          <p:nvPr/>
        </p:nvPicPr>
        <p:blipFill>
          <a:blip r:embed="rId3"/>
          <a:stretch>
            <a:fillRect/>
          </a:stretch>
        </p:blipFill>
        <p:spPr>
          <a:xfrm>
            <a:off x="4450080" y="5150485"/>
            <a:ext cx="1211263" cy="1295400"/>
          </a:xfrm>
          <a:prstGeom prst="rect">
            <a:avLst/>
          </a:prstGeom>
          <a:noFill/>
          <a:ln w="9525">
            <a:noFill/>
          </a:ln>
        </p:spPr>
      </p:pic>
      <p:sp>
        <p:nvSpPr>
          <p:cNvPr id="5" name="文本框 4"/>
          <p:cNvSpPr txBox="1"/>
          <p:nvPr/>
        </p:nvSpPr>
        <p:spPr>
          <a:xfrm>
            <a:off x="8444865" y="2186305"/>
            <a:ext cx="3751580" cy="2011680"/>
          </a:xfrm>
          <a:prstGeom prst="rect">
            <a:avLst/>
          </a:prstGeom>
          <a:solidFill>
            <a:schemeClr val="tx1">
              <a:lumMod val="75000"/>
              <a:lumOff val="25000"/>
            </a:schemeClr>
          </a:solidFill>
          <a:ln>
            <a:solidFill>
              <a:schemeClr val="accent1"/>
            </a:solidFill>
          </a:ln>
        </p:spPr>
        <p:txBody>
          <a:bodyPr wrap="square" rtlCol="0">
            <a:spAutoFit/>
          </a:bodyPr>
          <a:lstStyle/>
          <a:p>
            <a:pPr algn="l"/>
            <a:r>
              <a:rPr lang="zh-CN" altLang="en-US" i="1">
                <a:solidFill>
                  <a:schemeClr val="bg1"/>
                </a:solidFill>
              </a:rPr>
              <a:t>reduce(String key, Iterator values):</a:t>
            </a:r>
          </a:p>
          <a:p>
            <a:r>
              <a:rPr lang="zh-CN" altLang="en-US"/>
              <a:t> </a:t>
            </a:r>
            <a:r>
              <a:rPr lang="zh-CN" altLang="en-US">
                <a:solidFill>
                  <a:srgbClr val="00B050"/>
                </a:solidFill>
              </a:rPr>
              <a:t>// key: a word</a:t>
            </a:r>
          </a:p>
          <a:p>
            <a:r>
              <a:rPr lang="zh-CN" altLang="en-US">
                <a:solidFill>
                  <a:srgbClr val="00B050"/>
                </a:solidFill>
              </a:rPr>
              <a:t> // values: a list of counts</a:t>
            </a:r>
          </a:p>
          <a:p>
            <a:pPr algn="l"/>
            <a:r>
              <a:rPr lang="zh-CN" altLang="en-US"/>
              <a:t> </a:t>
            </a:r>
            <a:r>
              <a:rPr lang="zh-CN" altLang="en-US" i="1">
                <a:solidFill>
                  <a:schemeClr val="bg1"/>
                </a:solidFill>
              </a:rPr>
              <a:t>int result = 0;</a:t>
            </a:r>
          </a:p>
          <a:p>
            <a:pPr algn="l"/>
            <a:r>
              <a:rPr lang="zh-CN" altLang="en-US" i="1">
                <a:solidFill>
                  <a:schemeClr val="bg1"/>
                </a:solidFill>
              </a:rPr>
              <a:t> for each v in values:</a:t>
            </a:r>
          </a:p>
          <a:p>
            <a:pPr algn="l"/>
            <a:r>
              <a:rPr lang="zh-CN" altLang="en-US" i="1">
                <a:solidFill>
                  <a:schemeClr val="bg1"/>
                </a:solidFill>
              </a:rPr>
              <a:t> result += ParseInt(v);</a:t>
            </a:r>
          </a:p>
          <a:p>
            <a:pPr algn="l"/>
            <a:r>
              <a:rPr lang="zh-CN" altLang="en-US" i="1">
                <a:solidFill>
                  <a:schemeClr val="bg1"/>
                </a:solidFill>
              </a:rPr>
              <a:t> Emit(AsString(result));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38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3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ctrTitle"/>
            <p:custDataLst>
              <p:tags r:id="rId2"/>
            </p:custDataLst>
          </p:nvPr>
        </p:nvSpPr>
        <p:spPr>
          <a:xfrm>
            <a:off x="2226503" y="3234909"/>
            <a:ext cx="4163484" cy="455613"/>
          </a:xfrm>
        </p:spPr>
        <p:txBody>
          <a:bodyPr wrap="square">
            <a:noAutofit/>
          </a:bodyPr>
          <a:lstStyle/>
          <a:p>
            <a:r>
              <a:rPr lang="en-US" altLang="zh-CN" sz="2800">
                <a:sym typeface="Arial" panose="020B0604020202020204" pitchFamily="34" charset="0"/>
              </a:rPr>
              <a:t>Mapreduce</a:t>
            </a:r>
            <a:r>
              <a:rPr lang="zh-CN" altLang="en-US" sz="2800">
                <a:sym typeface="Arial" panose="020B0604020202020204" pitchFamily="34" charset="0"/>
              </a:rPr>
              <a:t>运行系统实现</a:t>
            </a:r>
            <a:endParaRPr lang="zh-CN" altLang="zh-CN" sz="2800" dirty="0">
              <a:latin typeface="+mn-lt"/>
              <a:sym typeface="Arial" panose="020B0604020202020204" pitchFamily="3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4323" y="213995"/>
            <a:ext cx="10435167" cy="763588"/>
          </a:xfrm>
        </p:spPr>
        <p:txBody>
          <a:bodyPr>
            <a:normAutofit/>
          </a:bodyPr>
          <a:lstStyle/>
          <a:p>
            <a:r>
              <a:rPr lang="en-US" altLang="zh-CN" dirty="0">
                <a:latin typeface="Times New Roman" panose="02020603050405020304" charset="0"/>
                <a:ea typeface="宋体" panose="02010600030101010101" pitchFamily="2" charset="-122"/>
                <a:sym typeface="+mn-ea"/>
              </a:rPr>
              <a:t>Google MapReduce </a:t>
            </a:r>
            <a:r>
              <a:rPr lang="zh-CN" altLang="en-US" dirty="0">
                <a:latin typeface="Times New Roman" panose="02020603050405020304" charset="0"/>
                <a:ea typeface="宋体" panose="02010600030101010101" pitchFamily="2" charset="-122"/>
                <a:sym typeface="+mn-ea"/>
              </a:rPr>
              <a:t>架构</a:t>
            </a:r>
          </a:p>
        </p:txBody>
      </p:sp>
      <p:pic>
        <p:nvPicPr>
          <p:cNvPr id="4" name="内容占位符 3"/>
          <p:cNvPicPr>
            <a:picLocks noGrp="1" noChangeAspect="1"/>
          </p:cNvPicPr>
          <p:nvPr>
            <p:ph idx="1"/>
          </p:nvPr>
        </p:nvPicPr>
        <p:blipFill>
          <a:blip r:embed="rId2"/>
          <a:stretch>
            <a:fillRect/>
          </a:stretch>
        </p:blipFill>
        <p:spPr>
          <a:xfrm>
            <a:off x="2133600" y="948055"/>
            <a:ext cx="8951595" cy="5936615"/>
          </a:xfrm>
          <a:prstGeom prst="rect">
            <a:avLst/>
          </a:prstGeom>
          <a:noFill/>
          <a:ln w="28575">
            <a:noFill/>
          </a:ln>
        </p:spPr>
      </p:pic>
      <p:grpSp>
        <p:nvGrpSpPr>
          <p:cNvPr id="512004" name="组合 512003"/>
          <p:cNvGrpSpPr/>
          <p:nvPr/>
        </p:nvGrpSpPr>
        <p:grpSpPr>
          <a:xfrm>
            <a:off x="2868930" y="1377950"/>
            <a:ext cx="2987675" cy="1101725"/>
            <a:chOff x="566" y="938"/>
            <a:chExt cx="1882" cy="694"/>
          </a:xfrm>
        </p:grpSpPr>
        <p:sp>
          <p:nvSpPr>
            <p:cNvPr id="512005" name="文本框 512004"/>
            <p:cNvSpPr txBox="1"/>
            <p:nvPr/>
          </p:nvSpPr>
          <p:spPr>
            <a:xfrm>
              <a:off x="566" y="938"/>
              <a:ext cx="1431" cy="249"/>
            </a:xfrm>
            <a:prstGeom prst="rect">
              <a:avLst/>
            </a:prstGeom>
            <a:ln>
              <a:solidFill>
                <a:schemeClr val="tx2"/>
              </a:solidFill>
              <a:headEnd type="none" w="med" len="med"/>
              <a:tailEnd type="none" w="lg" len="lg"/>
            </a:ln>
          </p:spPr>
          <p:style>
            <a:lnRef idx="2">
              <a:schemeClr val="accent2"/>
            </a:lnRef>
            <a:fillRef idx="1">
              <a:schemeClr val="lt1"/>
            </a:fillRef>
            <a:effectRef idx="0">
              <a:schemeClr val="accent2"/>
            </a:effectRef>
            <a:fontRef idx="minor">
              <a:schemeClr val="dk1"/>
            </a:fontRef>
          </p:style>
          <p:txBody>
            <a:bodyPr wrap="none" anchor="t">
              <a:spAutoFit/>
            </a:bodyPr>
            <a:lstStyle/>
            <a:p>
              <a:pPr lvl="0"/>
              <a:r>
                <a:rPr lang="en-US" altLang="zh-CN" sz="1800">
                  <a:solidFill>
                    <a:schemeClr val="accent1">
                      <a:lumMod val="50000"/>
                    </a:schemeClr>
                  </a:solidFill>
                  <a:latin typeface="Comic Sans MS" panose="030F0702030302020204" pitchFamily="66" charset="0"/>
                  <a:ea typeface="Arial" panose="020B0604020202020204" pitchFamily="34" charset="0"/>
                </a:rPr>
                <a:t>Single Master node</a:t>
              </a:r>
            </a:p>
          </p:txBody>
        </p:sp>
        <p:sp>
          <p:nvSpPr>
            <p:cNvPr id="512006" name="直接连接符 512005"/>
            <p:cNvSpPr/>
            <p:nvPr/>
          </p:nvSpPr>
          <p:spPr>
            <a:xfrm>
              <a:off x="1344" y="1200"/>
              <a:ext cx="1104" cy="432"/>
            </a:xfrm>
            <a:prstGeom prst="line">
              <a:avLst/>
            </a:prstGeom>
            <a:ln>
              <a:solidFill>
                <a:schemeClr val="tx2"/>
              </a:solidFill>
              <a:headEnd type="none" w="med" len="med"/>
              <a:tailEnd type="stealth" w="lg" len="lg"/>
            </a:ln>
          </p:spPr>
          <p:style>
            <a:lnRef idx="3">
              <a:schemeClr val="accent2"/>
            </a:lnRef>
            <a:fillRef idx="0">
              <a:schemeClr val="accent2"/>
            </a:fillRef>
            <a:effectRef idx="2">
              <a:schemeClr val="accent2"/>
            </a:effectRef>
            <a:fontRef idx="minor">
              <a:schemeClr val="tx1"/>
            </a:fontRef>
          </p:style>
        </p:sp>
      </p:grpSp>
      <p:grpSp>
        <p:nvGrpSpPr>
          <p:cNvPr id="512007" name="组合 512006"/>
          <p:cNvGrpSpPr/>
          <p:nvPr/>
        </p:nvGrpSpPr>
        <p:grpSpPr>
          <a:xfrm>
            <a:off x="2428875" y="2479675"/>
            <a:ext cx="2149475" cy="3159125"/>
            <a:chOff x="470" y="1562"/>
            <a:chExt cx="1354" cy="1990"/>
          </a:xfrm>
        </p:grpSpPr>
        <p:sp>
          <p:nvSpPr>
            <p:cNvPr id="512008" name="文本框 512007"/>
            <p:cNvSpPr txBox="1"/>
            <p:nvPr/>
          </p:nvSpPr>
          <p:spPr>
            <a:xfrm>
              <a:off x="470" y="1562"/>
              <a:ext cx="1354" cy="249"/>
            </a:xfrm>
            <a:prstGeom prst="rect">
              <a:avLst/>
            </a:prstGeom>
            <a:noFill/>
            <a:ln w="28575" cap="flat" cmpd="sng">
              <a:solidFill>
                <a:schemeClr val="tx2"/>
              </a:solidFill>
              <a:prstDash val="solid"/>
              <a:miter/>
              <a:headEnd type="none" w="med" len="med"/>
              <a:tailEnd type="none" w="lg" len="lg"/>
            </a:ln>
          </p:spPr>
          <p:txBody>
            <a:bodyPr wrap="none" anchor="t">
              <a:spAutoFit/>
            </a:bodyPr>
            <a:lstStyle/>
            <a:p>
              <a:pPr lvl="0"/>
              <a:r>
                <a:rPr lang="en-US" altLang="zh-CN" sz="1800">
                  <a:solidFill>
                    <a:schemeClr val="accent1">
                      <a:lumMod val="50000"/>
                    </a:schemeClr>
                  </a:solidFill>
                  <a:latin typeface="Comic Sans MS" panose="030F0702030302020204" pitchFamily="66" charset="0"/>
                  <a:ea typeface="Arial" panose="020B0604020202020204" pitchFamily="34" charset="0"/>
                </a:rPr>
                <a:t>Many worker bees</a:t>
              </a:r>
            </a:p>
          </p:txBody>
        </p:sp>
        <p:sp>
          <p:nvSpPr>
            <p:cNvPr id="512009" name="直接连接符 512008"/>
            <p:cNvSpPr/>
            <p:nvPr/>
          </p:nvSpPr>
          <p:spPr>
            <a:xfrm>
              <a:off x="1104" y="1824"/>
              <a:ext cx="336" cy="336"/>
            </a:xfrm>
            <a:prstGeom prst="line">
              <a:avLst/>
            </a:prstGeom>
            <a:ln w="28575" cap="flat" cmpd="sng">
              <a:solidFill>
                <a:schemeClr val="tx2"/>
              </a:solidFill>
              <a:prstDash val="solid"/>
              <a:headEnd type="none" w="med" len="med"/>
              <a:tailEnd type="stealth" w="lg" len="lg"/>
            </a:ln>
          </p:spPr>
        </p:sp>
        <p:sp>
          <p:nvSpPr>
            <p:cNvPr id="512010" name="直接连接符 512009"/>
            <p:cNvSpPr/>
            <p:nvPr/>
          </p:nvSpPr>
          <p:spPr>
            <a:xfrm>
              <a:off x="1104" y="1824"/>
              <a:ext cx="240" cy="960"/>
            </a:xfrm>
            <a:prstGeom prst="line">
              <a:avLst/>
            </a:prstGeom>
            <a:ln w="28575" cap="flat" cmpd="sng">
              <a:solidFill>
                <a:schemeClr val="tx2"/>
              </a:solidFill>
              <a:prstDash val="solid"/>
              <a:headEnd type="none" w="med" len="med"/>
              <a:tailEnd type="stealth" w="lg" len="lg"/>
            </a:ln>
          </p:spPr>
        </p:sp>
        <p:sp>
          <p:nvSpPr>
            <p:cNvPr id="512011" name="直接连接符 512010"/>
            <p:cNvSpPr/>
            <p:nvPr/>
          </p:nvSpPr>
          <p:spPr>
            <a:xfrm>
              <a:off x="1104" y="1824"/>
              <a:ext cx="240" cy="1728"/>
            </a:xfrm>
            <a:prstGeom prst="line">
              <a:avLst/>
            </a:prstGeom>
            <a:ln w="28575" cap="flat" cmpd="sng">
              <a:solidFill>
                <a:schemeClr val="tx2"/>
              </a:solidFill>
              <a:prstDash val="solid"/>
              <a:headEnd type="none" w="med" len="med"/>
              <a:tailEnd type="stealth" w="lg" len="lg"/>
            </a:ln>
          </p:spPr>
        </p:sp>
      </p:grpSp>
      <p:grpSp>
        <p:nvGrpSpPr>
          <p:cNvPr id="512012" name="组合 512011"/>
          <p:cNvGrpSpPr/>
          <p:nvPr/>
        </p:nvGrpSpPr>
        <p:grpSpPr>
          <a:xfrm>
            <a:off x="8267700" y="2084070"/>
            <a:ext cx="2149475" cy="2514600"/>
            <a:chOff x="3840" y="1344"/>
            <a:chExt cx="1354" cy="1584"/>
          </a:xfrm>
        </p:grpSpPr>
        <p:sp>
          <p:nvSpPr>
            <p:cNvPr id="512013" name="文本框 512012"/>
            <p:cNvSpPr txBox="1"/>
            <p:nvPr/>
          </p:nvSpPr>
          <p:spPr>
            <a:xfrm>
              <a:off x="3840" y="1344"/>
              <a:ext cx="1354" cy="249"/>
            </a:xfrm>
            <a:prstGeom prst="rect">
              <a:avLst/>
            </a:prstGeom>
            <a:noFill/>
            <a:ln w="28575" cap="flat" cmpd="sng">
              <a:solidFill>
                <a:schemeClr val="tx2"/>
              </a:solidFill>
              <a:prstDash val="solid"/>
              <a:miter/>
              <a:headEnd type="none" w="med" len="med"/>
              <a:tailEnd type="none" w="lg" len="lg"/>
            </a:ln>
          </p:spPr>
          <p:txBody>
            <a:bodyPr wrap="none" anchor="t">
              <a:spAutoFit/>
            </a:bodyPr>
            <a:lstStyle/>
            <a:p>
              <a:pPr lvl="0"/>
              <a:r>
                <a:rPr lang="en-US" altLang="zh-CN" sz="1800">
                  <a:solidFill>
                    <a:schemeClr val="accent1">
                      <a:lumMod val="50000"/>
                    </a:schemeClr>
                  </a:solidFill>
                  <a:latin typeface="Comic Sans MS" panose="030F0702030302020204" pitchFamily="66" charset="0"/>
                  <a:ea typeface="Arial" panose="020B0604020202020204" pitchFamily="34" charset="0"/>
                </a:rPr>
                <a:t>Many worker bees</a:t>
              </a:r>
            </a:p>
          </p:txBody>
        </p:sp>
        <p:sp>
          <p:nvSpPr>
            <p:cNvPr id="512014" name="直接连接符 512013"/>
            <p:cNvSpPr/>
            <p:nvPr/>
          </p:nvSpPr>
          <p:spPr>
            <a:xfrm flipH="1">
              <a:off x="4272" y="1606"/>
              <a:ext cx="202" cy="1322"/>
            </a:xfrm>
            <a:prstGeom prst="line">
              <a:avLst/>
            </a:prstGeom>
            <a:ln w="28575" cap="flat" cmpd="sng">
              <a:solidFill>
                <a:schemeClr val="tx2"/>
              </a:solidFill>
              <a:prstDash val="solid"/>
              <a:headEnd type="none" w="med" len="med"/>
              <a:tailEnd type="stealth" w="lg" len="lg"/>
            </a:ln>
          </p:spPr>
        </p:sp>
        <p:sp>
          <p:nvSpPr>
            <p:cNvPr id="512015" name="直接连接符 512014"/>
            <p:cNvSpPr/>
            <p:nvPr/>
          </p:nvSpPr>
          <p:spPr>
            <a:xfrm flipH="1">
              <a:off x="4176" y="1606"/>
              <a:ext cx="298" cy="938"/>
            </a:xfrm>
            <a:prstGeom prst="line">
              <a:avLst/>
            </a:prstGeom>
            <a:ln w="28575" cap="flat" cmpd="sng">
              <a:solidFill>
                <a:schemeClr val="tx2"/>
              </a:solidFill>
              <a:prstDash val="solid"/>
              <a:headEnd type="none" w="med" len="med"/>
              <a:tailEnd type="stealth" w="lg" len="lg"/>
            </a:ln>
          </p:spPr>
        </p:sp>
      </p:grpSp>
      <p:pic>
        <p:nvPicPr>
          <p:cNvPr id="60431" name="图片 512016" descr="Google"/>
          <p:cNvPicPr>
            <a:picLocks noChangeAspect="1"/>
          </p:cNvPicPr>
          <p:nvPr/>
        </p:nvPicPr>
        <p:blipFill>
          <a:blip r:embed="rId3"/>
          <a:stretch>
            <a:fillRect/>
          </a:stretch>
        </p:blipFill>
        <p:spPr>
          <a:xfrm>
            <a:off x="7618095" y="287655"/>
            <a:ext cx="1549400" cy="6597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004"/>
                                        </p:tgtEl>
                                        <p:attrNameLst>
                                          <p:attrName>style.visibility</p:attrName>
                                        </p:attrNameLst>
                                      </p:cBhvr>
                                      <p:to>
                                        <p:strVal val="visible"/>
                                      </p:to>
                                    </p:set>
                                    <p:animEffect transition="in" filter="wipe(up)">
                                      <p:cBhvr>
                                        <p:cTn id="7" dur="500"/>
                                        <p:tgtEl>
                                          <p:spTgt spid="5120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007"/>
                                        </p:tgtEl>
                                        <p:attrNameLst>
                                          <p:attrName>style.visibility</p:attrName>
                                        </p:attrNameLst>
                                      </p:cBhvr>
                                      <p:to>
                                        <p:strVal val="visible"/>
                                      </p:to>
                                    </p:set>
                                    <p:animEffect transition="in" filter="dissolve">
                                      <p:cBhvr>
                                        <p:cTn id="12" dur="500"/>
                                        <p:tgtEl>
                                          <p:spTgt spid="512007"/>
                                        </p:tgtEl>
                                      </p:cBhvr>
                                    </p:animEffect>
                                  </p:childTnLst>
                                </p:cTn>
                              </p:par>
                              <p:par>
                                <p:cTn id="13" presetID="9" presetClass="entr" presetSubtype="0" fill="hold" nodeType="withEffect">
                                  <p:stCondLst>
                                    <p:cond delay="0"/>
                                  </p:stCondLst>
                                  <p:childTnLst>
                                    <p:set>
                                      <p:cBhvr>
                                        <p:cTn id="14" dur="1" fill="hold">
                                          <p:stCondLst>
                                            <p:cond delay="0"/>
                                          </p:stCondLst>
                                        </p:cTn>
                                        <p:tgtEl>
                                          <p:spTgt spid="512012"/>
                                        </p:tgtEl>
                                        <p:attrNameLst>
                                          <p:attrName>style.visibility</p:attrName>
                                        </p:attrNameLst>
                                      </p:cBhvr>
                                      <p:to>
                                        <p:strVal val="visible"/>
                                      </p:to>
                                    </p:set>
                                    <p:animEffect transition="in" filter="dissolve">
                                      <p:cBhvr>
                                        <p:cTn id="15" dur="500"/>
                                        <p:tgtEl>
                                          <p:spTgt spid="512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7525" y="1066800"/>
            <a:ext cx="11305540" cy="4897120"/>
          </a:xfrm>
        </p:spPr>
        <p:txBody>
          <a:bodyPr>
            <a:normAutofit/>
          </a:bodyPr>
          <a:lstStyle/>
          <a:p>
            <a:pPr eaLnBrk="1" latinLnBrk="0" hangingPunct="1">
              <a:lnSpc>
                <a:spcPct val="100000"/>
              </a:lnSpc>
              <a:spcBef>
                <a:spcPts val="0"/>
              </a:spcBef>
            </a:pPr>
            <a:r>
              <a:rPr lang="zh-CN" altLang="en-US" sz="2000">
                <a:solidFill>
                  <a:schemeClr val="tx1"/>
                </a:solidFill>
                <a:latin typeface="+mn-lt"/>
                <a:ea typeface="黑体" panose="02010609060101010101" pitchFamily="49" charset="-122"/>
              </a:rPr>
              <a:t>如果想统计下过去 50 年毕业生毕业论文出现最多的几个单词，看看大家都在研 究些什么，那收集好论文后，该怎么办呢？</a:t>
            </a:r>
          </a:p>
          <a:p>
            <a:pPr eaLnBrk="1" latinLnBrk="0" hangingPunct="1">
              <a:lnSpc>
                <a:spcPct val="100000"/>
              </a:lnSpc>
              <a:spcBef>
                <a:spcPts val="0"/>
              </a:spcBef>
            </a:pPr>
            <a:endParaRPr lang="zh-CN" altLang="en-US" sz="2000">
              <a:solidFill>
                <a:schemeClr val="tx1"/>
              </a:solidFill>
              <a:latin typeface="+mn-lt"/>
              <a:ea typeface="黑体" panose="02010609060101010101" pitchFamily="49" charset="-122"/>
            </a:endParaRPr>
          </a:p>
          <a:p>
            <a:pPr eaLnBrk="1" latinLnBrk="0" hangingPunct="1">
              <a:lnSpc>
                <a:spcPct val="100000"/>
              </a:lnSpc>
              <a:spcBef>
                <a:spcPts val="0"/>
              </a:spcBef>
            </a:pPr>
            <a:r>
              <a:rPr sz="2000">
                <a:solidFill>
                  <a:schemeClr val="tx1"/>
                </a:solidFill>
                <a:latin typeface="+mn-lt"/>
                <a:ea typeface="黑体" panose="02010609060101010101" pitchFamily="49" charset="-122"/>
              </a:rPr>
              <a:t>写一个小程序，把所有论文按顺序遍历一遍，统计每一个遇到的单 词的出现次数</a:t>
            </a:r>
            <a:r>
              <a:rPr lang="zh-CN" sz="2000">
                <a:solidFill>
                  <a:schemeClr val="tx1"/>
                </a:solidFill>
                <a:latin typeface="+mn-lt"/>
                <a:ea typeface="黑体" panose="02010609060101010101" pitchFamily="49" charset="-122"/>
              </a:rPr>
              <a:t>；</a:t>
            </a:r>
          </a:p>
          <a:p>
            <a:pPr eaLnBrk="1" latinLnBrk="0" hangingPunct="1">
              <a:lnSpc>
                <a:spcPct val="100000"/>
              </a:lnSpc>
              <a:spcBef>
                <a:spcPts val="0"/>
              </a:spcBef>
            </a:pPr>
            <a:endParaRPr lang="zh-CN" altLang="zh-CN" sz="2000">
              <a:solidFill>
                <a:schemeClr val="tx1"/>
              </a:solidFill>
              <a:latin typeface="+mn-lt"/>
              <a:ea typeface="黑体" panose="02010609060101010101" pitchFamily="49" charset="-122"/>
            </a:endParaRPr>
          </a:p>
          <a:p>
            <a:pPr eaLnBrk="1" latinLnBrk="0" hangingPunct="1">
              <a:lnSpc>
                <a:spcPct val="100000"/>
              </a:lnSpc>
              <a:spcBef>
                <a:spcPts val="0"/>
              </a:spcBef>
            </a:pPr>
            <a:r>
              <a:rPr lang="en-US" altLang="zh-CN" sz="2000">
                <a:solidFill>
                  <a:schemeClr val="tx1"/>
                </a:solidFill>
                <a:latin typeface="+mn-lt"/>
                <a:ea typeface="黑体" panose="02010609060101010101" pitchFamily="49" charset="-122"/>
              </a:rPr>
              <a:t>写一个多线程程序，并发遍历论文</a:t>
            </a:r>
            <a:r>
              <a:rPr lang="zh-CN" altLang="en-US" sz="2000">
                <a:solidFill>
                  <a:schemeClr val="tx1"/>
                </a:solidFill>
                <a:latin typeface="+mn-lt"/>
                <a:ea typeface="黑体" panose="02010609060101010101" pitchFamily="49" charset="-122"/>
              </a:rPr>
              <a:t>，需要同步共享数据；</a:t>
            </a:r>
          </a:p>
          <a:p>
            <a:pPr eaLnBrk="1" latinLnBrk="0" hangingPunct="1">
              <a:lnSpc>
                <a:spcPct val="100000"/>
              </a:lnSpc>
              <a:spcBef>
                <a:spcPts val="0"/>
              </a:spcBef>
            </a:pPr>
            <a:endParaRPr lang="zh-CN" altLang="en-US" sz="2000">
              <a:solidFill>
                <a:schemeClr val="tx1"/>
              </a:solidFill>
              <a:latin typeface="+mn-lt"/>
              <a:ea typeface="黑体" panose="02010609060101010101" pitchFamily="49" charset="-122"/>
            </a:endParaRPr>
          </a:p>
          <a:p>
            <a:pPr eaLnBrk="1" latinLnBrk="0" hangingPunct="1">
              <a:lnSpc>
                <a:spcPct val="100000"/>
              </a:lnSpc>
              <a:spcBef>
                <a:spcPts val="0"/>
              </a:spcBef>
            </a:pPr>
            <a:r>
              <a:rPr lang="en-US" altLang="zh-CN" sz="2000">
                <a:solidFill>
                  <a:schemeClr val="tx1"/>
                </a:solidFill>
                <a:latin typeface="+mn-lt"/>
                <a:ea typeface="黑体" panose="02010609060101010101" pitchFamily="49" charset="-122"/>
              </a:rPr>
              <a:t>把作业交给多个计算机去完成</a:t>
            </a:r>
            <a:r>
              <a:rPr lang="zh-CN" altLang="en-US" sz="2000">
                <a:solidFill>
                  <a:schemeClr val="tx1"/>
                </a:solidFill>
                <a:latin typeface="+mn-lt"/>
                <a:ea typeface="黑体" panose="02010609060101010101" pitchFamily="49" charset="-122"/>
              </a:rPr>
              <a:t>：</a:t>
            </a:r>
          </a:p>
          <a:p>
            <a:pPr marL="0" indent="0" eaLnBrk="1" latinLnBrk="0" hangingPunct="1">
              <a:lnSpc>
                <a:spcPct val="100000"/>
              </a:lnSpc>
              <a:spcBef>
                <a:spcPts val="0"/>
              </a:spcBef>
              <a:buNone/>
            </a:pPr>
            <a:r>
              <a:rPr lang="en-US" altLang="zh-CN" sz="2000">
                <a:solidFill>
                  <a:schemeClr val="tx1"/>
                </a:solidFill>
                <a:latin typeface="+mn-lt"/>
                <a:ea typeface="黑体" panose="02010609060101010101" pitchFamily="49" charset="-122"/>
              </a:rPr>
              <a:t>   可以使用方法一的程序，部署到 N 台机器上去，然后把论文集分成 N 份，一台机器跑一个作业。这个方法跑得足够快，但是部署起来很麻烦，我们要人工把程序 copy 到别的机器，要人工把论文集分开，最痛苦的是还要把 N 个运行结果进行整合</a:t>
            </a:r>
            <a:r>
              <a:rPr lang="zh-CN" altLang="en-US" sz="2000">
                <a:solidFill>
                  <a:schemeClr val="tx1"/>
                </a:solidFill>
                <a:latin typeface="+mn-lt"/>
                <a:ea typeface="黑体" panose="02010609060101010101" pitchFamily="49" charset="-122"/>
              </a:rPr>
              <a:t>；</a:t>
            </a:r>
          </a:p>
        </p:txBody>
      </p:sp>
      <p:sp>
        <p:nvSpPr>
          <p:cNvPr id="2050" name=" 2050"/>
          <p:cNvSpPr/>
          <p:nvPr/>
        </p:nvSpPr>
        <p:spPr bwMode="auto">
          <a:xfrm>
            <a:off x="244475" y="3184525"/>
            <a:ext cx="610870" cy="488950"/>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4">
              <a:shade val="50000"/>
            </a:schemeClr>
          </a:lnRef>
          <a:fillRef idx="1">
            <a:schemeClr val="accent4"/>
          </a:fillRef>
          <a:effectRef idx="0">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8" name=" 8"/>
          <p:cNvSpPr/>
          <p:nvPr/>
        </p:nvSpPr>
        <p:spPr bwMode="auto">
          <a:xfrm>
            <a:off x="244475" y="1066800"/>
            <a:ext cx="611505" cy="550545"/>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9" name=" 9"/>
          <p:cNvSpPr/>
          <p:nvPr/>
        </p:nvSpPr>
        <p:spPr bwMode="auto">
          <a:xfrm>
            <a:off x="343535" y="1945005"/>
            <a:ext cx="353060" cy="45910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4">
              <a:shade val="50000"/>
            </a:schemeClr>
          </a:lnRef>
          <a:fillRef idx="1">
            <a:schemeClr val="accent4"/>
          </a:fillRef>
          <a:effectRef idx="0">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0" name=" 10"/>
          <p:cNvSpPr/>
          <p:nvPr/>
        </p:nvSpPr>
        <p:spPr bwMode="auto">
          <a:xfrm>
            <a:off x="4953635" y="5187950"/>
            <a:ext cx="1895475" cy="1480820"/>
          </a:xfrm>
          <a:custGeom>
            <a:avLst/>
            <a:gdLst>
              <a:gd name="T0" fmla="*/ 612433 w 8099"/>
              <a:gd name="T1" fmla="*/ 0 h 7607"/>
              <a:gd name="T2" fmla="*/ 612433 w 8099"/>
              <a:gd name="T3" fmla="*/ 144939 h 7607"/>
              <a:gd name="T4" fmla="*/ 1188186 w 8099"/>
              <a:gd name="T5" fmla="*/ 144939 h 7607"/>
              <a:gd name="T6" fmla="*/ 1188186 w 8099"/>
              <a:gd name="T7" fmla="*/ 0 h 7607"/>
              <a:gd name="T8" fmla="*/ 612433 w 8099"/>
              <a:gd name="T9" fmla="*/ 0 h 7607"/>
              <a:gd name="T10" fmla="*/ 1660349 w 8099"/>
              <a:gd name="T11" fmla="*/ 144939 h 7607"/>
              <a:gd name="T12" fmla="*/ 1660349 w 8099"/>
              <a:gd name="T13" fmla="*/ 466827 h 7607"/>
              <a:gd name="T14" fmla="*/ 1800397 w 8099"/>
              <a:gd name="T15" fmla="*/ 466827 h 7607"/>
              <a:gd name="T16" fmla="*/ 1800397 w 8099"/>
              <a:gd name="T17" fmla="*/ 144939 h 7607"/>
              <a:gd name="T18" fmla="*/ 1800397 w 8099"/>
              <a:gd name="T19" fmla="*/ 0 h 7607"/>
              <a:gd name="T20" fmla="*/ 1670797 w 8099"/>
              <a:gd name="T21" fmla="*/ 0 h 7607"/>
              <a:gd name="T22" fmla="*/ 1442274 w 8099"/>
              <a:gd name="T23" fmla="*/ 0 h 7607"/>
              <a:gd name="T24" fmla="*/ 1442274 w 8099"/>
              <a:gd name="T25" fmla="*/ 144939 h 7607"/>
              <a:gd name="T26" fmla="*/ 1660349 w 8099"/>
              <a:gd name="T27" fmla="*/ 144939 h 7607"/>
              <a:gd name="T28" fmla="*/ 1660349 w 8099"/>
              <a:gd name="T29" fmla="*/ 721137 h 7607"/>
              <a:gd name="T30" fmla="*/ 1660349 w 8099"/>
              <a:gd name="T31" fmla="*/ 1084151 h 7607"/>
              <a:gd name="T32" fmla="*/ 1800397 w 8099"/>
              <a:gd name="T33" fmla="*/ 1084151 h 7607"/>
              <a:gd name="T34" fmla="*/ 1800397 w 8099"/>
              <a:gd name="T35" fmla="*/ 721137 h 7607"/>
              <a:gd name="T36" fmla="*/ 1660349 w 8099"/>
              <a:gd name="T37" fmla="*/ 721137 h 7607"/>
              <a:gd name="T38" fmla="*/ 1442274 w 8099"/>
              <a:gd name="T39" fmla="*/ 1551200 h 7607"/>
              <a:gd name="T40" fmla="*/ 1442274 w 8099"/>
              <a:gd name="T41" fmla="*/ 1691026 h 7607"/>
              <a:gd name="T42" fmla="*/ 1670797 w 8099"/>
              <a:gd name="T43" fmla="*/ 1691026 h 7607"/>
              <a:gd name="T44" fmla="*/ 1800397 w 8099"/>
              <a:gd name="T45" fmla="*/ 1691026 h 7607"/>
              <a:gd name="T46" fmla="*/ 1800397 w 8099"/>
              <a:gd name="T47" fmla="*/ 1551200 h 7607"/>
              <a:gd name="T48" fmla="*/ 1800397 w 8099"/>
              <a:gd name="T49" fmla="*/ 1296890 h 7607"/>
              <a:gd name="T50" fmla="*/ 1660349 w 8099"/>
              <a:gd name="T51" fmla="*/ 1296890 h 7607"/>
              <a:gd name="T52" fmla="*/ 1660349 w 8099"/>
              <a:gd name="T53" fmla="*/ 1551200 h 7607"/>
              <a:gd name="T54" fmla="*/ 1442274 w 8099"/>
              <a:gd name="T55" fmla="*/ 1551200 h 7607"/>
              <a:gd name="T56" fmla="*/ 612433 w 8099"/>
              <a:gd name="T57" fmla="*/ 1551200 h 7607"/>
              <a:gd name="T58" fmla="*/ 612433 w 8099"/>
              <a:gd name="T59" fmla="*/ 1691026 h 7607"/>
              <a:gd name="T60" fmla="*/ 1188186 w 8099"/>
              <a:gd name="T61" fmla="*/ 1691026 h 7607"/>
              <a:gd name="T62" fmla="*/ 1188186 w 8099"/>
              <a:gd name="T63" fmla="*/ 1551200 h 7607"/>
              <a:gd name="T64" fmla="*/ 612433 w 8099"/>
              <a:gd name="T65" fmla="*/ 1551200 h 7607"/>
              <a:gd name="T66" fmla="*/ 0 w 8099"/>
              <a:gd name="T67" fmla="*/ 1193522 h 7607"/>
              <a:gd name="T68" fmla="*/ 0 w 8099"/>
              <a:gd name="T69" fmla="*/ 1551200 h 7607"/>
              <a:gd name="T70" fmla="*/ 0 w 8099"/>
              <a:gd name="T71" fmla="*/ 1691026 h 7607"/>
              <a:gd name="T72" fmla="*/ 119819 w 8099"/>
              <a:gd name="T73" fmla="*/ 1691026 h 7607"/>
              <a:gd name="T74" fmla="*/ 358345 w 8099"/>
              <a:gd name="T75" fmla="*/ 1691026 h 7607"/>
              <a:gd name="T76" fmla="*/ 358345 w 8099"/>
              <a:gd name="T77" fmla="*/ 1551200 h 7607"/>
              <a:gd name="T78" fmla="*/ 144939 w 8099"/>
              <a:gd name="T79" fmla="*/ 1551200 h 7607"/>
              <a:gd name="T80" fmla="*/ 144939 w 8099"/>
              <a:gd name="T81" fmla="*/ 1193522 h 7607"/>
              <a:gd name="T82" fmla="*/ 0 w 8099"/>
              <a:gd name="T83" fmla="*/ 1193522 h 7607"/>
              <a:gd name="T84" fmla="*/ 0 w 8099"/>
              <a:gd name="T85" fmla="*/ 575754 h 7607"/>
              <a:gd name="T86" fmla="*/ 0 w 8099"/>
              <a:gd name="T87" fmla="*/ 969667 h 7607"/>
              <a:gd name="T88" fmla="*/ 144939 w 8099"/>
              <a:gd name="T89" fmla="*/ 969667 h 7607"/>
              <a:gd name="T90" fmla="*/ 144939 w 8099"/>
              <a:gd name="T91" fmla="*/ 575754 h 7607"/>
              <a:gd name="T92" fmla="*/ 0 w 8099"/>
              <a:gd name="T93" fmla="*/ 575754 h 7607"/>
              <a:gd name="T94" fmla="*/ 0 w 8099"/>
              <a:gd name="T95" fmla="*/ 0 h 7607"/>
              <a:gd name="T96" fmla="*/ 0 w 8099"/>
              <a:gd name="T97" fmla="*/ 144939 h 7607"/>
              <a:gd name="T98" fmla="*/ 0 w 8099"/>
              <a:gd name="T99" fmla="*/ 357679 h 7607"/>
              <a:gd name="T100" fmla="*/ 144939 w 8099"/>
              <a:gd name="T101" fmla="*/ 357679 h 7607"/>
              <a:gd name="T102" fmla="*/ 144939 w 8099"/>
              <a:gd name="T103" fmla="*/ 144939 h 7607"/>
              <a:gd name="T104" fmla="*/ 358345 w 8099"/>
              <a:gd name="T105" fmla="*/ 144939 h 7607"/>
              <a:gd name="T106" fmla="*/ 358345 w 8099"/>
              <a:gd name="T107" fmla="*/ 0 h 7607"/>
              <a:gd name="T108" fmla="*/ 0 w 8099"/>
              <a:gd name="T109" fmla="*/ 0 h 76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99" h="7607">
                <a:moveTo>
                  <a:pt x="2755" y="0"/>
                </a:moveTo>
                <a:lnTo>
                  <a:pt x="2755" y="652"/>
                </a:lnTo>
                <a:lnTo>
                  <a:pt x="5345" y="652"/>
                </a:lnTo>
                <a:lnTo>
                  <a:pt x="5345" y="0"/>
                </a:lnTo>
                <a:lnTo>
                  <a:pt x="2755" y="0"/>
                </a:lnTo>
                <a:close/>
                <a:moveTo>
                  <a:pt x="7469" y="652"/>
                </a:moveTo>
                <a:lnTo>
                  <a:pt x="7469" y="2100"/>
                </a:lnTo>
                <a:lnTo>
                  <a:pt x="8099" y="2100"/>
                </a:lnTo>
                <a:lnTo>
                  <a:pt x="8099" y="652"/>
                </a:lnTo>
                <a:lnTo>
                  <a:pt x="8099" y="0"/>
                </a:lnTo>
                <a:lnTo>
                  <a:pt x="7516" y="0"/>
                </a:lnTo>
                <a:lnTo>
                  <a:pt x="6488" y="0"/>
                </a:lnTo>
                <a:lnTo>
                  <a:pt x="6488" y="652"/>
                </a:lnTo>
                <a:lnTo>
                  <a:pt x="7469" y="652"/>
                </a:lnTo>
                <a:close/>
                <a:moveTo>
                  <a:pt x="7469" y="3244"/>
                </a:moveTo>
                <a:lnTo>
                  <a:pt x="7469" y="4877"/>
                </a:lnTo>
                <a:lnTo>
                  <a:pt x="8099" y="4877"/>
                </a:lnTo>
                <a:lnTo>
                  <a:pt x="8099" y="3244"/>
                </a:lnTo>
                <a:lnTo>
                  <a:pt x="7469" y="3244"/>
                </a:lnTo>
                <a:close/>
                <a:moveTo>
                  <a:pt x="6488" y="6978"/>
                </a:moveTo>
                <a:lnTo>
                  <a:pt x="6488" y="7607"/>
                </a:lnTo>
                <a:lnTo>
                  <a:pt x="7516" y="7607"/>
                </a:lnTo>
                <a:lnTo>
                  <a:pt x="8099" y="7607"/>
                </a:lnTo>
                <a:lnTo>
                  <a:pt x="8099" y="6978"/>
                </a:lnTo>
                <a:lnTo>
                  <a:pt x="8099" y="5834"/>
                </a:lnTo>
                <a:lnTo>
                  <a:pt x="7469" y="5834"/>
                </a:lnTo>
                <a:lnTo>
                  <a:pt x="7469" y="6978"/>
                </a:lnTo>
                <a:lnTo>
                  <a:pt x="6488" y="6978"/>
                </a:lnTo>
                <a:close/>
                <a:moveTo>
                  <a:pt x="2755" y="6978"/>
                </a:moveTo>
                <a:lnTo>
                  <a:pt x="2755" y="7607"/>
                </a:lnTo>
                <a:lnTo>
                  <a:pt x="5345" y="7607"/>
                </a:lnTo>
                <a:lnTo>
                  <a:pt x="5345" y="6978"/>
                </a:lnTo>
                <a:lnTo>
                  <a:pt x="2755" y="6978"/>
                </a:lnTo>
                <a:close/>
                <a:moveTo>
                  <a:pt x="0" y="5369"/>
                </a:moveTo>
                <a:lnTo>
                  <a:pt x="0" y="6978"/>
                </a:lnTo>
                <a:lnTo>
                  <a:pt x="0" y="7607"/>
                </a:lnTo>
                <a:lnTo>
                  <a:pt x="539" y="7607"/>
                </a:lnTo>
                <a:lnTo>
                  <a:pt x="1612" y="7607"/>
                </a:lnTo>
                <a:lnTo>
                  <a:pt x="1612" y="6978"/>
                </a:lnTo>
                <a:lnTo>
                  <a:pt x="652" y="6978"/>
                </a:lnTo>
                <a:lnTo>
                  <a:pt x="652" y="5369"/>
                </a:lnTo>
                <a:lnTo>
                  <a:pt x="0" y="5369"/>
                </a:lnTo>
                <a:close/>
                <a:moveTo>
                  <a:pt x="0" y="2590"/>
                </a:moveTo>
                <a:lnTo>
                  <a:pt x="0" y="4362"/>
                </a:lnTo>
                <a:lnTo>
                  <a:pt x="652" y="4362"/>
                </a:lnTo>
                <a:lnTo>
                  <a:pt x="652" y="2590"/>
                </a:lnTo>
                <a:lnTo>
                  <a:pt x="0" y="2590"/>
                </a:lnTo>
                <a:close/>
                <a:moveTo>
                  <a:pt x="0" y="0"/>
                </a:moveTo>
                <a:lnTo>
                  <a:pt x="0" y="652"/>
                </a:lnTo>
                <a:lnTo>
                  <a:pt x="0" y="1609"/>
                </a:lnTo>
                <a:lnTo>
                  <a:pt x="652" y="1609"/>
                </a:lnTo>
                <a:lnTo>
                  <a:pt x="652" y="652"/>
                </a:lnTo>
                <a:lnTo>
                  <a:pt x="1612" y="652"/>
                </a:lnTo>
                <a:lnTo>
                  <a:pt x="1612" y="0"/>
                </a:lnTo>
                <a:lnTo>
                  <a:pt x="0" y="0"/>
                </a:lnTo>
                <a:close/>
              </a:path>
            </a:pathLst>
          </a:custGeom>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ltLang="zh-CN" sz="2400" b="1">
                <a:ln w="22225">
                  <a:solidFill>
                    <a:schemeClr val="accent2"/>
                  </a:solidFill>
                  <a:prstDash val="solid"/>
                </a:ln>
                <a:solidFill>
                  <a:srgbClr val="00FF00"/>
                </a:solidFill>
                <a:effectLst/>
                <a:uFillTx/>
              </a:rPr>
              <a:t>MapReduce</a:t>
            </a:r>
          </a:p>
        </p:txBody>
      </p:sp>
      <p:sp>
        <p:nvSpPr>
          <p:cNvPr id="2" name=" 2"/>
          <p:cNvSpPr/>
          <p:nvPr/>
        </p:nvSpPr>
        <p:spPr bwMode="auto">
          <a:xfrm>
            <a:off x="343535" y="2625090"/>
            <a:ext cx="511810" cy="398145"/>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4">
              <a:shade val="50000"/>
            </a:schemeClr>
          </a:lnRef>
          <a:fillRef idx="1">
            <a:schemeClr val="accent4"/>
          </a:fillRef>
          <a:effectRef idx="0">
            <a:schemeClr val="accent4"/>
          </a:effectRef>
          <a:fontRef idx="minor">
            <a:schemeClr val="lt1"/>
          </a:fontRef>
        </p:style>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5" name="文本框 24"/>
          <p:cNvSpPr txBox="1"/>
          <p:nvPr>
            <p:custDataLst>
              <p:tags r:id="rId1"/>
            </p:custDataLst>
          </p:nvPr>
        </p:nvSpPr>
        <p:spPr>
          <a:xfrm>
            <a:off x="1345259" y="196215"/>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err="1">
                <a:sym typeface="+mn-ea"/>
              </a:rPr>
              <a:t>情景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5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80">
                                          <p:stCondLst>
                                            <p:cond delay="0"/>
                                          </p:stCondLst>
                                        </p:cTn>
                                        <p:tgtEl>
                                          <p:spTgt spid="10"/>
                                        </p:tgtEl>
                                      </p:cBhvr>
                                    </p:animEffect>
                                    <p:anim calcmode="lin" valueType="num">
                                      <p:cBhvr>
                                        <p:cTn id="3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3" dur="26">
                                          <p:stCondLst>
                                            <p:cond delay="650"/>
                                          </p:stCondLst>
                                        </p:cTn>
                                        <p:tgtEl>
                                          <p:spTgt spid="10"/>
                                        </p:tgtEl>
                                      </p:cBhvr>
                                      <p:to x="100000" y="60000"/>
                                    </p:animScale>
                                    <p:animScale>
                                      <p:cBhvr>
                                        <p:cTn id="44" dur="166" decel="50000">
                                          <p:stCondLst>
                                            <p:cond delay="676"/>
                                          </p:stCondLst>
                                        </p:cTn>
                                        <p:tgtEl>
                                          <p:spTgt spid="10"/>
                                        </p:tgtEl>
                                      </p:cBhvr>
                                      <p:to x="100000" y="100000"/>
                                    </p:animScale>
                                    <p:animScale>
                                      <p:cBhvr>
                                        <p:cTn id="45" dur="26">
                                          <p:stCondLst>
                                            <p:cond delay="1312"/>
                                          </p:stCondLst>
                                        </p:cTn>
                                        <p:tgtEl>
                                          <p:spTgt spid="10"/>
                                        </p:tgtEl>
                                      </p:cBhvr>
                                      <p:to x="100000" y="80000"/>
                                    </p:animScale>
                                    <p:animScale>
                                      <p:cBhvr>
                                        <p:cTn id="46" dur="166" decel="50000">
                                          <p:stCondLst>
                                            <p:cond delay="1338"/>
                                          </p:stCondLst>
                                        </p:cTn>
                                        <p:tgtEl>
                                          <p:spTgt spid="10"/>
                                        </p:tgtEl>
                                      </p:cBhvr>
                                      <p:to x="100000" y="100000"/>
                                    </p:animScale>
                                    <p:animScale>
                                      <p:cBhvr>
                                        <p:cTn id="47" dur="26">
                                          <p:stCondLst>
                                            <p:cond delay="1642"/>
                                          </p:stCondLst>
                                        </p:cTn>
                                        <p:tgtEl>
                                          <p:spTgt spid="10"/>
                                        </p:tgtEl>
                                      </p:cBhvr>
                                      <p:to x="100000" y="90000"/>
                                    </p:animScale>
                                    <p:animScale>
                                      <p:cBhvr>
                                        <p:cTn id="48" dur="166" decel="50000">
                                          <p:stCondLst>
                                            <p:cond delay="1668"/>
                                          </p:stCondLst>
                                        </p:cTn>
                                        <p:tgtEl>
                                          <p:spTgt spid="10"/>
                                        </p:tgtEl>
                                      </p:cBhvr>
                                      <p:to x="100000" y="100000"/>
                                    </p:animScale>
                                    <p:animScale>
                                      <p:cBhvr>
                                        <p:cTn id="49" dur="26">
                                          <p:stCondLst>
                                            <p:cond delay="1808"/>
                                          </p:stCondLst>
                                        </p:cTn>
                                        <p:tgtEl>
                                          <p:spTgt spid="10"/>
                                        </p:tgtEl>
                                      </p:cBhvr>
                                      <p:to x="100000" y="95000"/>
                                    </p:animScale>
                                    <p:animScale>
                                      <p:cBhvr>
                                        <p:cTn id="5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 grpId="0" animBg="1"/>
      <p:bldP spid="9" grpId="0" bldLvl="0" animBg="1"/>
      <p:bldP spid="10" grpId="0" bldLvl="0" animBg="1"/>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err="1">
                <a:latin typeface="Times New Roman" panose="02020603050405020304" charset="0"/>
                <a:ea typeface="宋体" panose="02010600030101010101" pitchFamily="2" charset="-122"/>
                <a:sym typeface="+mn-ea"/>
              </a:rPr>
              <a:t>MapReduce</a:t>
            </a:r>
            <a:r>
              <a:rPr lang="en-US" altLang="zh-CN">
                <a:latin typeface="Times New Roman" panose="02020603050405020304" charset="0"/>
                <a:ea typeface="宋体" panose="02010600030101010101" pitchFamily="2" charset="-122"/>
                <a:sym typeface="+mn-ea"/>
              </a:rPr>
              <a:t> </a:t>
            </a:r>
            <a:r>
              <a:rPr lang="zh-CN" altLang="en-US">
                <a:latin typeface="Times New Roman" panose="02020603050405020304" charset="0"/>
                <a:ea typeface="宋体" panose="02010600030101010101" pitchFamily="2" charset="-122"/>
                <a:sym typeface="+mn-ea"/>
              </a:rPr>
              <a:t>操作</a:t>
            </a:r>
          </a:p>
        </p:txBody>
      </p:sp>
      <p:pic>
        <p:nvPicPr>
          <p:cNvPr id="5" name="内容占位符 4"/>
          <p:cNvPicPr>
            <a:picLocks noGrp="1" noChangeAspect="1"/>
          </p:cNvPicPr>
          <p:nvPr>
            <p:ph idx="1"/>
          </p:nvPr>
        </p:nvPicPr>
        <p:blipFill>
          <a:blip r:embed="rId2"/>
          <a:stretch>
            <a:fillRect/>
          </a:stretch>
        </p:blipFill>
        <p:spPr>
          <a:xfrm>
            <a:off x="1765300" y="810260"/>
            <a:ext cx="8983980" cy="5958205"/>
          </a:xfrm>
          <a:prstGeom prst="rect">
            <a:avLst/>
          </a:prstGeom>
          <a:noFill/>
          <a:ln w="28575">
            <a:noFill/>
          </a:ln>
        </p:spPr>
      </p:pic>
      <p:sp>
        <p:nvSpPr>
          <p:cNvPr id="514062" name="文本框 514061"/>
          <p:cNvSpPr txBox="1"/>
          <p:nvPr/>
        </p:nvSpPr>
        <p:spPr>
          <a:xfrm>
            <a:off x="7167880" y="5793105"/>
            <a:ext cx="2336800" cy="395288"/>
          </a:xfrm>
          <a:prstGeom prst="rect">
            <a:avLst/>
          </a:prstGeom>
          <a:noFill/>
          <a:ln w="28575" cap="flat" cmpd="sng">
            <a:solidFill>
              <a:srgbClr val="FFC000"/>
            </a:solidFill>
            <a:prstDash val="solid"/>
            <a:miter/>
            <a:headEnd type="none" w="med" len="med"/>
            <a:tailEnd type="none" w="lg" len="lg"/>
          </a:ln>
        </p:spPr>
        <p:txBody>
          <a:bodyPr wrap="none" anchor="t">
            <a:spAutoFit/>
          </a:bodyPr>
          <a:lstStyle/>
          <a:p>
            <a:pPr lvl="0"/>
            <a:r>
              <a:rPr lang="en-US" altLang="zh-CN" sz="1800">
                <a:solidFill>
                  <a:schemeClr val="accent1">
                    <a:lumMod val="50000"/>
                  </a:schemeClr>
                </a:solidFill>
                <a:latin typeface="Comic Sans MS" panose="030F0702030302020204" pitchFamily="66" charset="0"/>
                <a:ea typeface="Arial" panose="020B0604020202020204" pitchFamily="34" charset="0"/>
              </a:rPr>
              <a:t>Final output written</a:t>
            </a:r>
          </a:p>
        </p:txBody>
      </p:sp>
      <p:sp>
        <p:nvSpPr>
          <p:cNvPr id="514063" name="直接连接符 514062"/>
          <p:cNvSpPr/>
          <p:nvPr/>
        </p:nvSpPr>
        <p:spPr>
          <a:xfrm flipV="1">
            <a:off x="8864600" y="5107305"/>
            <a:ext cx="762000" cy="685800"/>
          </a:xfrm>
          <a:prstGeom prst="line">
            <a:avLst/>
          </a:prstGeom>
          <a:ln w="28575" cap="flat" cmpd="sng">
            <a:solidFill>
              <a:srgbClr val="FFC000"/>
            </a:solidFill>
            <a:prstDash val="solid"/>
            <a:headEnd type="none" w="med" len="med"/>
            <a:tailEnd type="stealth" w="lg" len="lg"/>
          </a:ln>
        </p:spPr>
      </p:sp>
      <p:sp>
        <p:nvSpPr>
          <p:cNvPr id="514052" name="文本框 514051"/>
          <p:cNvSpPr txBox="1"/>
          <p:nvPr/>
        </p:nvSpPr>
        <p:spPr>
          <a:xfrm>
            <a:off x="1099820" y="1296670"/>
            <a:ext cx="2055813" cy="669925"/>
          </a:xfrm>
          <a:prstGeom prst="rect">
            <a:avLst/>
          </a:prstGeom>
          <a:noFill/>
          <a:ln w="28575" cap="flat" cmpd="sng">
            <a:solidFill>
              <a:schemeClr val="tx2"/>
            </a:solidFill>
            <a:prstDash val="solid"/>
            <a:miter/>
            <a:headEnd type="none" w="med" len="med"/>
            <a:tailEnd type="none" w="lg" len="lg"/>
          </a:ln>
        </p:spPr>
        <p:txBody>
          <a:bodyPr wrap="none" anchor="t">
            <a:spAutoFit/>
          </a:bodyPr>
          <a:lstStyle/>
          <a:p>
            <a:pPr lvl="0"/>
            <a:r>
              <a:rPr lang="en-US" altLang="zh-CN" sz="1800">
                <a:solidFill>
                  <a:schemeClr val="accent1">
                    <a:lumMod val="50000"/>
                  </a:schemeClr>
                </a:solidFill>
                <a:latin typeface="Comic Sans MS" panose="030F0702030302020204" pitchFamily="66" charset="0"/>
                <a:ea typeface="Arial" panose="020B0604020202020204" pitchFamily="34" charset="0"/>
              </a:rPr>
              <a:t>Initial data split</a:t>
            </a:r>
          </a:p>
          <a:p>
            <a:pPr lvl="0"/>
            <a:r>
              <a:rPr lang="en-US" altLang="zh-CN" sz="1800">
                <a:solidFill>
                  <a:schemeClr val="accent1">
                    <a:lumMod val="50000"/>
                  </a:schemeClr>
                </a:solidFill>
                <a:latin typeface="Comic Sans MS" panose="030F0702030302020204" pitchFamily="66" charset="0"/>
                <a:ea typeface="Arial" panose="020B0604020202020204" pitchFamily="34" charset="0"/>
              </a:rPr>
              <a:t>into 64MB blocks</a:t>
            </a:r>
          </a:p>
        </p:txBody>
      </p:sp>
      <p:sp>
        <p:nvSpPr>
          <p:cNvPr id="514053" name="直接连接符 514052"/>
          <p:cNvSpPr/>
          <p:nvPr/>
        </p:nvSpPr>
        <p:spPr>
          <a:xfrm flipH="1">
            <a:off x="1997710" y="1966595"/>
            <a:ext cx="244475" cy="1692275"/>
          </a:xfrm>
          <a:prstGeom prst="line">
            <a:avLst/>
          </a:prstGeom>
          <a:ln w="28575" cap="flat" cmpd="sng">
            <a:solidFill>
              <a:schemeClr val="tx2"/>
            </a:solidFill>
            <a:prstDash val="solid"/>
            <a:headEnd type="none" w="med" len="med"/>
            <a:tailEnd type="stealth" w="lg" len="lg"/>
          </a:ln>
        </p:spPr>
      </p:sp>
      <p:sp>
        <p:nvSpPr>
          <p:cNvPr id="514054" name="文本框 514053"/>
          <p:cNvSpPr txBox="1"/>
          <p:nvPr/>
        </p:nvSpPr>
        <p:spPr>
          <a:xfrm>
            <a:off x="3155950" y="2303145"/>
            <a:ext cx="2136775" cy="669925"/>
          </a:xfrm>
          <a:prstGeom prst="rect">
            <a:avLst/>
          </a:prstGeom>
          <a:noFill/>
          <a:ln w="28575" cap="flat" cmpd="sng">
            <a:solidFill>
              <a:schemeClr val="tx2"/>
            </a:solidFill>
            <a:prstDash val="solid"/>
            <a:miter/>
            <a:headEnd type="none" w="med" len="med"/>
            <a:tailEnd type="none" w="lg" len="lg"/>
          </a:ln>
        </p:spPr>
        <p:txBody>
          <a:bodyPr wrap="none" anchor="t">
            <a:spAutoFit/>
          </a:bodyPr>
          <a:lstStyle/>
          <a:p>
            <a:pPr lvl="0"/>
            <a:r>
              <a:rPr lang="en-US" altLang="zh-CN" sz="1800">
                <a:solidFill>
                  <a:schemeClr val="accent1">
                    <a:lumMod val="50000"/>
                  </a:schemeClr>
                </a:solidFill>
                <a:latin typeface="Comic Sans MS" panose="030F0702030302020204" pitchFamily="66" charset="0"/>
                <a:ea typeface="Arial" panose="020B0604020202020204" pitchFamily="34" charset="0"/>
              </a:rPr>
              <a:t>Computed, results</a:t>
            </a:r>
            <a:br>
              <a:rPr lang="en-US" altLang="zh-CN" sz="1800">
                <a:solidFill>
                  <a:schemeClr val="accent1">
                    <a:lumMod val="50000"/>
                  </a:schemeClr>
                </a:solidFill>
                <a:latin typeface="Comic Sans MS" panose="030F0702030302020204" pitchFamily="66" charset="0"/>
                <a:ea typeface="Arial" panose="020B0604020202020204" pitchFamily="34" charset="0"/>
              </a:rPr>
            </a:br>
            <a:r>
              <a:rPr lang="en-US" altLang="zh-CN" sz="1800">
                <a:solidFill>
                  <a:schemeClr val="accent1">
                    <a:lumMod val="50000"/>
                  </a:schemeClr>
                </a:solidFill>
                <a:latin typeface="Comic Sans MS" panose="030F0702030302020204" pitchFamily="66" charset="0"/>
                <a:ea typeface="Arial" panose="020B0604020202020204" pitchFamily="34" charset="0"/>
              </a:rPr>
              <a:t>locally stored</a:t>
            </a:r>
          </a:p>
        </p:txBody>
      </p:sp>
      <p:sp>
        <p:nvSpPr>
          <p:cNvPr id="514056" name="直接连接符 514055"/>
          <p:cNvSpPr/>
          <p:nvPr/>
        </p:nvSpPr>
        <p:spPr>
          <a:xfrm>
            <a:off x="4597400" y="2973705"/>
            <a:ext cx="1295400" cy="684530"/>
          </a:xfrm>
          <a:prstGeom prst="line">
            <a:avLst/>
          </a:prstGeom>
          <a:ln w="28575" cap="flat" cmpd="sng">
            <a:solidFill>
              <a:schemeClr val="tx2"/>
            </a:solidFill>
            <a:prstDash val="solid"/>
            <a:headEnd type="none" w="med" len="med"/>
            <a:tailEnd type="stealth" w="lg" len="lg"/>
          </a:ln>
        </p:spPr>
      </p:sp>
      <p:sp>
        <p:nvSpPr>
          <p:cNvPr id="514055" name="直接连接符 514054"/>
          <p:cNvSpPr/>
          <p:nvPr/>
        </p:nvSpPr>
        <p:spPr>
          <a:xfrm>
            <a:off x="4597400" y="2973705"/>
            <a:ext cx="1295400" cy="1631315"/>
          </a:xfrm>
          <a:prstGeom prst="line">
            <a:avLst/>
          </a:prstGeom>
          <a:ln w="28575" cap="flat" cmpd="sng">
            <a:solidFill>
              <a:schemeClr val="tx2"/>
            </a:solidFill>
            <a:prstDash val="solid"/>
            <a:headEnd type="none" w="med" len="med"/>
            <a:tailEnd type="stealth" w="lg" len="lg"/>
          </a:ln>
        </p:spPr>
      </p:sp>
      <p:grpSp>
        <p:nvGrpSpPr>
          <p:cNvPr id="3" name="组合 2"/>
          <p:cNvGrpSpPr/>
          <p:nvPr/>
        </p:nvGrpSpPr>
        <p:grpSpPr>
          <a:xfrm>
            <a:off x="6344920" y="777875"/>
            <a:ext cx="3281045" cy="1431925"/>
            <a:chOff x="9992" y="1225"/>
            <a:chExt cx="5167" cy="2255"/>
          </a:xfrm>
        </p:grpSpPr>
        <p:sp>
          <p:nvSpPr>
            <p:cNvPr id="514057" name="文本框 514056"/>
            <p:cNvSpPr txBox="1"/>
            <p:nvPr/>
          </p:nvSpPr>
          <p:spPr>
            <a:xfrm>
              <a:off x="11497" y="1225"/>
              <a:ext cx="3663" cy="1055"/>
            </a:xfrm>
            <a:prstGeom prst="rect">
              <a:avLst/>
            </a:prstGeom>
            <a:solidFill>
              <a:schemeClr val="bg1"/>
            </a:solidFill>
            <a:ln w="28575" cap="flat" cmpd="sng">
              <a:solidFill>
                <a:schemeClr val="tx2"/>
              </a:solidFill>
              <a:prstDash val="solid"/>
              <a:miter/>
              <a:headEnd type="none" w="med" len="med"/>
              <a:tailEnd type="none" w="lg" len="lg"/>
            </a:ln>
          </p:spPr>
          <p:txBody>
            <a:bodyPr wrap="none" anchor="t">
              <a:spAutoFit/>
            </a:bodyPr>
            <a:lstStyle/>
            <a:p>
              <a:pPr lvl="0"/>
              <a:r>
                <a:rPr lang="en-US" altLang="zh-CN" sz="1800">
                  <a:solidFill>
                    <a:schemeClr val="accent1">
                      <a:lumMod val="50000"/>
                    </a:schemeClr>
                  </a:solidFill>
                  <a:latin typeface="Comic Sans MS" panose="030F0702030302020204" pitchFamily="66" charset="0"/>
                  <a:ea typeface="Arial" panose="020B0604020202020204" pitchFamily="34" charset="0"/>
                </a:rPr>
                <a:t>Master informed of</a:t>
              </a:r>
              <a:br>
                <a:rPr lang="en-US" altLang="zh-CN" sz="1800">
                  <a:solidFill>
                    <a:schemeClr val="accent1">
                      <a:lumMod val="50000"/>
                    </a:schemeClr>
                  </a:solidFill>
                  <a:latin typeface="Comic Sans MS" panose="030F0702030302020204" pitchFamily="66" charset="0"/>
                  <a:ea typeface="Arial" panose="020B0604020202020204" pitchFamily="34" charset="0"/>
                </a:rPr>
              </a:br>
              <a:r>
                <a:rPr lang="en-US" altLang="zh-CN" sz="1800">
                  <a:solidFill>
                    <a:schemeClr val="accent1">
                      <a:lumMod val="50000"/>
                    </a:schemeClr>
                  </a:solidFill>
                  <a:latin typeface="Comic Sans MS" panose="030F0702030302020204" pitchFamily="66" charset="0"/>
                  <a:ea typeface="Arial" panose="020B0604020202020204" pitchFamily="34" charset="0"/>
                </a:rPr>
                <a:t>result locations</a:t>
              </a:r>
            </a:p>
          </p:txBody>
        </p:sp>
        <p:sp>
          <p:nvSpPr>
            <p:cNvPr id="514058" name="直接连接符 514057"/>
            <p:cNvSpPr/>
            <p:nvPr/>
          </p:nvSpPr>
          <p:spPr>
            <a:xfrm flipH="1">
              <a:off x="9992" y="2280"/>
              <a:ext cx="1800" cy="1200"/>
            </a:xfrm>
            <a:prstGeom prst="line">
              <a:avLst/>
            </a:prstGeom>
            <a:ln w="28575" cap="flat" cmpd="sng">
              <a:solidFill>
                <a:schemeClr val="tx2"/>
              </a:solidFill>
              <a:prstDash val="solid"/>
              <a:headEnd type="none" w="med" len="med"/>
              <a:tailEnd type="stealth" w="lg" len="lg"/>
            </a:ln>
          </p:spPr>
        </p:sp>
      </p:grpSp>
      <p:sp>
        <p:nvSpPr>
          <p:cNvPr id="514059" name="文本框 514058"/>
          <p:cNvSpPr txBox="1"/>
          <p:nvPr/>
        </p:nvSpPr>
        <p:spPr>
          <a:xfrm>
            <a:off x="8274050" y="2303780"/>
            <a:ext cx="2474913" cy="669925"/>
          </a:xfrm>
          <a:prstGeom prst="rect">
            <a:avLst/>
          </a:prstGeom>
          <a:noFill/>
          <a:ln w="28575" cap="flat" cmpd="sng">
            <a:solidFill>
              <a:schemeClr val="tx2"/>
            </a:solidFill>
            <a:prstDash val="solid"/>
            <a:miter/>
            <a:headEnd type="none" w="med" len="med"/>
            <a:tailEnd type="none" w="lg" len="lg"/>
          </a:ln>
        </p:spPr>
        <p:txBody>
          <a:bodyPr wrap="none" anchor="t">
            <a:spAutoFit/>
          </a:bodyPr>
          <a:lstStyle/>
          <a:p>
            <a:pPr lvl="0"/>
            <a:r>
              <a:rPr lang="en-US" altLang="zh-CN" sz="1800">
                <a:solidFill>
                  <a:schemeClr val="accent1">
                    <a:lumMod val="50000"/>
                  </a:schemeClr>
                </a:solidFill>
                <a:latin typeface="Comic Sans MS" panose="030F0702030302020204" pitchFamily="66" charset="0"/>
                <a:ea typeface="Arial" panose="020B0604020202020204" pitchFamily="34" charset="0"/>
              </a:rPr>
              <a:t>M sends data</a:t>
            </a:r>
            <a:br>
              <a:rPr lang="en-US" altLang="zh-CN" sz="1800">
                <a:solidFill>
                  <a:schemeClr val="accent1">
                    <a:lumMod val="50000"/>
                  </a:schemeClr>
                </a:solidFill>
                <a:latin typeface="Comic Sans MS" panose="030F0702030302020204" pitchFamily="66" charset="0"/>
                <a:ea typeface="Arial" panose="020B0604020202020204" pitchFamily="34" charset="0"/>
              </a:rPr>
            </a:br>
            <a:r>
              <a:rPr lang="en-US" altLang="zh-CN" sz="1800">
                <a:solidFill>
                  <a:schemeClr val="accent1">
                    <a:lumMod val="50000"/>
                  </a:schemeClr>
                </a:solidFill>
                <a:latin typeface="Comic Sans MS" panose="030F0702030302020204" pitchFamily="66" charset="0"/>
                <a:ea typeface="Arial" panose="020B0604020202020204" pitchFamily="34" charset="0"/>
              </a:rPr>
              <a:t>location to R workers</a:t>
            </a:r>
          </a:p>
        </p:txBody>
      </p:sp>
      <p:sp>
        <p:nvSpPr>
          <p:cNvPr id="514061" name="直接连接符 514060"/>
          <p:cNvSpPr/>
          <p:nvPr/>
        </p:nvSpPr>
        <p:spPr>
          <a:xfrm flipH="1">
            <a:off x="8663305" y="2973705"/>
            <a:ext cx="381000" cy="1752600"/>
          </a:xfrm>
          <a:prstGeom prst="line">
            <a:avLst/>
          </a:prstGeom>
          <a:ln w="28575" cap="flat" cmpd="sng">
            <a:solidFill>
              <a:srgbClr val="FFC000"/>
            </a:solidFill>
            <a:prstDash val="solid"/>
            <a:headEnd type="none" w="med" len="med"/>
            <a:tailEnd type="stealth" w="lg" len="lg"/>
          </a:ln>
        </p:spPr>
      </p:sp>
      <p:sp>
        <p:nvSpPr>
          <p:cNvPr id="514060" name="直接连接符 514059"/>
          <p:cNvSpPr/>
          <p:nvPr/>
        </p:nvSpPr>
        <p:spPr>
          <a:xfrm flipH="1">
            <a:off x="8587105" y="2973070"/>
            <a:ext cx="457200" cy="1066800"/>
          </a:xfrm>
          <a:prstGeom prst="line">
            <a:avLst/>
          </a:prstGeom>
          <a:ln w="28575" cap="flat" cmpd="sng">
            <a:solidFill>
              <a:schemeClr val="tx2"/>
            </a:solidFill>
            <a:prstDash val="solid"/>
            <a:headEnd type="none" w="med" len="med"/>
            <a:tailEnd type="stealth"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4052"/>
                                        </p:tgtEl>
                                        <p:attrNameLst>
                                          <p:attrName>style.visibility</p:attrName>
                                        </p:attrNameLst>
                                      </p:cBhvr>
                                      <p:to>
                                        <p:strVal val="visible"/>
                                      </p:to>
                                    </p:set>
                                    <p:animEffect transition="in" filter="dissolve">
                                      <p:cBhvr>
                                        <p:cTn id="7" dur="500"/>
                                        <p:tgtEl>
                                          <p:spTgt spid="514052"/>
                                        </p:tgtEl>
                                      </p:cBhvr>
                                    </p:animEffect>
                                  </p:childTnLst>
                                </p:cTn>
                              </p:par>
                              <p:par>
                                <p:cTn id="8" presetID="9" presetClass="entr" presetSubtype="0" fill="hold" nodeType="withEffect">
                                  <p:stCondLst>
                                    <p:cond delay="0"/>
                                  </p:stCondLst>
                                  <p:childTnLst>
                                    <p:set>
                                      <p:cBhvr>
                                        <p:cTn id="9" dur="1" fill="hold">
                                          <p:stCondLst>
                                            <p:cond delay="0"/>
                                          </p:stCondLst>
                                        </p:cTn>
                                        <p:tgtEl>
                                          <p:spTgt spid="514053"/>
                                        </p:tgtEl>
                                        <p:attrNameLst>
                                          <p:attrName>style.visibility</p:attrName>
                                        </p:attrNameLst>
                                      </p:cBhvr>
                                      <p:to>
                                        <p:strVal val="visible"/>
                                      </p:to>
                                    </p:set>
                                    <p:animEffect transition="in" filter="dissolve">
                                      <p:cBhvr>
                                        <p:cTn id="10" dur="500"/>
                                        <p:tgtEl>
                                          <p:spTgt spid="51405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4054"/>
                                        </p:tgtEl>
                                        <p:attrNameLst>
                                          <p:attrName>style.visibility</p:attrName>
                                        </p:attrNameLst>
                                      </p:cBhvr>
                                      <p:to>
                                        <p:strVal val="visible"/>
                                      </p:to>
                                    </p:set>
                                    <p:animEffect transition="in" filter="dissolve">
                                      <p:cBhvr>
                                        <p:cTn id="15" dur="500"/>
                                        <p:tgtEl>
                                          <p:spTgt spid="514054"/>
                                        </p:tgtEl>
                                      </p:cBhvr>
                                    </p:animEffect>
                                  </p:childTnLst>
                                </p:cTn>
                              </p:par>
                              <p:par>
                                <p:cTn id="16" presetID="9" presetClass="entr" presetSubtype="0" fill="hold" nodeType="withEffect">
                                  <p:stCondLst>
                                    <p:cond delay="0"/>
                                  </p:stCondLst>
                                  <p:childTnLst>
                                    <p:set>
                                      <p:cBhvr>
                                        <p:cTn id="17" dur="1" fill="hold">
                                          <p:stCondLst>
                                            <p:cond delay="0"/>
                                          </p:stCondLst>
                                        </p:cTn>
                                        <p:tgtEl>
                                          <p:spTgt spid="514056"/>
                                        </p:tgtEl>
                                        <p:attrNameLst>
                                          <p:attrName>style.visibility</p:attrName>
                                        </p:attrNameLst>
                                      </p:cBhvr>
                                      <p:to>
                                        <p:strVal val="visible"/>
                                      </p:to>
                                    </p:set>
                                    <p:animEffect transition="in" filter="dissolve">
                                      <p:cBhvr>
                                        <p:cTn id="18" dur="500"/>
                                        <p:tgtEl>
                                          <p:spTgt spid="514056"/>
                                        </p:tgtEl>
                                      </p:cBhvr>
                                    </p:animEffect>
                                  </p:childTnLst>
                                </p:cTn>
                              </p:par>
                              <p:par>
                                <p:cTn id="19" presetID="9" presetClass="entr" presetSubtype="0" fill="hold" nodeType="withEffect">
                                  <p:stCondLst>
                                    <p:cond delay="0"/>
                                  </p:stCondLst>
                                  <p:childTnLst>
                                    <p:set>
                                      <p:cBhvr>
                                        <p:cTn id="20" dur="1" fill="hold">
                                          <p:stCondLst>
                                            <p:cond delay="0"/>
                                          </p:stCondLst>
                                        </p:cTn>
                                        <p:tgtEl>
                                          <p:spTgt spid="514055"/>
                                        </p:tgtEl>
                                        <p:attrNameLst>
                                          <p:attrName>style.visibility</p:attrName>
                                        </p:attrNameLst>
                                      </p:cBhvr>
                                      <p:to>
                                        <p:strVal val="visible"/>
                                      </p:to>
                                    </p:set>
                                    <p:animEffect transition="in" filter="dissolve">
                                      <p:cBhvr>
                                        <p:cTn id="21" dur="500"/>
                                        <p:tgtEl>
                                          <p:spTgt spid="51405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14059"/>
                                        </p:tgtEl>
                                        <p:attrNameLst>
                                          <p:attrName>style.visibility</p:attrName>
                                        </p:attrNameLst>
                                      </p:cBhvr>
                                      <p:to>
                                        <p:strVal val="visible"/>
                                      </p:to>
                                    </p:set>
                                    <p:animEffect transition="in" filter="dissolve">
                                      <p:cBhvr>
                                        <p:cTn id="26" dur="500"/>
                                        <p:tgtEl>
                                          <p:spTgt spid="514059"/>
                                        </p:tgtEl>
                                      </p:cBhvr>
                                    </p:animEffect>
                                  </p:childTnLst>
                                </p:cTn>
                              </p:par>
                              <p:par>
                                <p:cTn id="27" presetID="9" presetClass="entr" presetSubtype="0" fill="hold" nodeType="withEffect">
                                  <p:stCondLst>
                                    <p:cond delay="0"/>
                                  </p:stCondLst>
                                  <p:childTnLst>
                                    <p:set>
                                      <p:cBhvr>
                                        <p:cTn id="28" dur="1" fill="hold">
                                          <p:stCondLst>
                                            <p:cond delay="0"/>
                                          </p:stCondLst>
                                        </p:cTn>
                                        <p:tgtEl>
                                          <p:spTgt spid="514061"/>
                                        </p:tgtEl>
                                        <p:attrNameLst>
                                          <p:attrName>style.visibility</p:attrName>
                                        </p:attrNameLst>
                                      </p:cBhvr>
                                      <p:to>
                                        <p:strVal val="visible"/>
                                      </p:to>
                                    </p:set>
                                    <p:animEffect transition="in" filter="dissolve">
                                      <p:cBhvr>
                                        <p:cTn id="29" dur="500"/>
                                        <p:tgtEl>
                                          <p:spTgt spid="514061"/>
                                        </p:tgtEl>
                                      </p:cBhvr>
                                    </p:animEffect>
                                  </p:childTnLst>
                                </p:cTn>
                              </p:par>
                              <p:par>
                                <p:cTn id="30" presetID="9" presetClass="entr" presetSubtype="0" fill="hold" nodeType="withEffect">
                                  <p:stCondLst>
                                    <p:cond delay="0"/>
                                  </p:stCondLst>
                                  <p:childTnLst>
                                    <p:set>
                                      <p:cBhvr>
                                        <p:cTn id="31" dur="1" fill="hold">
                                          <p:stCondLst>
                                            <p:cond delay="0"/>
                                          </p:stCondLst>
                                        </p:cTn>
                                        <p:tgtEl>
                                          <p:spTgt spid="514060"/>
                                        </p:tgtEl>
                                        <p:attrNameLst>
                                          <p:attrName>style.visibility</p:attrName>
                                        </p:attrNameLst>
                                      </p:cBhvr>
                                      <p:to>
                                        <p:strVal val="visible"/>
                                      </p:to>
                                    </p:set>
                                    <p:animEffect transition="in" filter="dissolve">
                                      <p:cBhvr>
                                        <p:cTn id="32" dur="500"/>
                                        <p:tgtEl>
                                          <p:spTgt spid="51406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4062"/>
                                        </p:tgtEl>
                                        <p:attrNameLst>
                                          <p:attrName>style.visibility</p:attrName>
                                        </p:attrNameLst>
                                      </p:cBhvr>
                                      <p:to>
                                        <p:strVal val="visible"/>
                                      </p:to>
                                    </p:set>
                                    <p:animEffect transition="in" filter="dissolve">
                                      <p:cBhvr>
                                        <p:cTn id="37" dur="500"/>
                                        <p:tgtEl>
                                          <p:spTgt spid="514062"/>
                                        </p:tgtEl>
                                      </p:cBhvr>
                                    </p:animEffect>
                                  </p:childTnLst>
                                </p:cTn>
                              </p:par>
                              <p:par>
                                <p:cTn id="38" presetID="9" presetClass="entr" presetSubtype="0" fill="hold" nodeType="withEffect">
                                  <p:stCondLst>
                                    <p:cond delay="0"/>
                                  </p:stCondLst>
                                  <p:childTnLst>
                                    <p:set>
                                      <p:cBhvr>
                                        <p:cTn id="39" dur="1" fill="hold">
                                          <p:stCondLst>
                                            <p:cond delay="0"/>
                                          </p:stCondLst>
                                        </p:cTn>
                                        <p:tgtEl>
                                          <p:spTgt spid="514063"/>
                                        </p:tgtEl>
                                        <p:attrNameLst>
                                          <p:attrName>style.visibility</p:attrName>
                                        </p:attrNameLst>
                                      </p:cBhvr>
                                      <p:to>
                                        <p:strVal val="visible"/>
                                      </p:to>
                                    </p:set>
                                    <p:animEffect transition="in" filter="dissolve">
                                      <p:cBhvr>
                                        <p:cTn id="40" dur="500"/>
                                        <p:tgtEl>
                                          <p:spTgt spid="514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62" grpId="0" bldLvl="0" animBg="1"/>
      <p:bldP spid="514052" grpId="0" bldLvl="0" animBg="1"/>
      <p:bldP spid="514054" grpId="0" bldLvl="0" animBg="1"/>
      <p:bldP spid="51405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818" y="184150"/>
            <a:ext cx="10435167" cy="763588"/>
          </a:xfrm>
        </p:spPr>
        <p:txBody>
          <a:bodyPr/>
          <a:lstStyle/>
          <a:p>
            <a:r>
              <a:rPr lang="en-US" altLang="zh-CN" dirty="0"/>
              <a:t>Hadoop </a:t>
            </a:r>
            <a:r>
              <a:rPr lang="en-US" altLang="zh-CN" dirty="0" err="1"/>
              <a:t>mapreduce</a:t>
            </a:r>
            <a:r>
              <a:rPr lang="zh-CN" altLang="en-US" dirty="0"/>
              <a:t>架构</a:t>
            </a:r>
          </a:p>
        </p:txBody>
      </p:sp>
      <p:graphicFrame>
        <p:nvGraphicFramePr>
          <p:cNvPr id="72706" name="内容占位符 672771"/>
          <p:cNvGraphicFramePr>
            <a:graphicFrameLocks noGrp="1"/>
          </p:cNvGraphicFramePr>
          <p:nvPr>
            <p:ph idx="1"/>
          </p:nvPr>
        </p:nvGraphicFramePr>
        <p:xfrm>
          <a:off x="2752725" y="1376680"/>
          <a:ext cx="6686550" cy="5208905"/>
        </p:xfrm>
        <a:graphic>
          <a:graphicData uri="http://schemas.openxmlformats.org/presentationml/2006/ole">
            <mc:AlternateContent xmlns:mc="http://schemas.openxmlformats.org/markup-compatibility/2006">
              <mc:Choice xmlns:v="urn:schemas-microsoft-com:vml" Requires="v">
                <p:oleObj spid="_x0000_s4102" r:id="rId3" imgW="3943985" imgH="3408045" progId="Visio.Drawing.11">
                  <p:embed/>
                </p:oleObj>
              </mc:Choice>
              <mc:Fallback>
                <p:oleObj r:id="rId3" imgW="3943985" imgH="3408045" progId="Visio.Drawing.11">
                  <p:embed/>
                  <p:pic>
                    <p:nvPicPr>
                      <p:cNvPr id="0" name="图片 3080"/>
                      <p:cNvPicPr/>
                      <p:nvPr/>
                    </p:nvPicPr>
                    <p:blipFill>
                      <a:blip r:embed="rId4"/>
                      <a:stretch>
                        <a:fillRect/>
                      </a:stretch>
                    </p:blipFill>
                    <p:spPr>
                      <a:xfrm>
                        <a:off x="2752725" y="1376680"/>
                        <a:ext cx="6686550" cy="5208905"/>
                      </a:xfrm>
                      <a:prstGeom prst="rect">
                        <a:avLst/>
                      </a:prstGeom>
                      <a:noFill/>
                      <a:ln w="38100">
                        <a:miter/>
                      </a:ln>
                    </p:spPr>
                  </p:pic>
                </p:oleObj>
              </mc:Fallback>
            </mc:AlternateContent>
          </a:graphicData>
        </a:graphic>
      </p:graphicFrame>
      <p:pic>
        <p:nvPicPr>
          <p:cNvPr id="72708" name="图片 672775" descr="hadoop-logo-big"/>
          <p:cNvPicPr>
            <a:picLocks noChangeAspect="1"/>
          </p:cNvPicPr>
          <p:nvPr/>
        </p:nvPicPr>
        <p:blipFill>
          <a:blip r:embed="rId5"/>
          <a:stretch>
            <a:fillRect/>
          </a:stretch>
        </p:blipFill>
        <p:spPr>
          <a:xfrm>
            <a:off x="6919278" y="349568"/>
            <a:ext cx="1824037" cy="431800"/>
          </a:xfrm>
          <a:prstGeom prst="rect">
            <a:avLst/>
          </a:prstGeom>
          <a:noFill/>
          <a:ln w="9525">
            <a:noFill/>
          </a:ln>
        </p:spPr>
      </p:pic>
      <p:grpSp>
        <p:nvGrpSpPr>
          <p:cNvPr id="3" name="组合 2"/>
          <p:cNvGrpSpPr/>
          <p:nvPr/>
        </p:nvGrpSpPr>
        <p:grpSpPr>
          <a:xfrm>
            <a:off x="7262495" y="1041400"/>
            <a:ext cx="4866005" cy="1402080"/>
            <a:chOff x="9992" y="1704"/>
            <a:chExt cx="9398" cy="2208"/>
          </a:xfrm>
        </p:grpSpPr>
        <p:sp>
          <p:nvSpPr>
            <p:cNvPr id="514057" name="文本框 514056"/>
            <p:cNvSpPr txBox="1"/>
            <p:nvPr/>
          </p:nvSpPr>
          <p:spPr>
            <a:xfrm>
              <a:off x="11479" y="1704"/>
              <a:ext cx="7911" cy="2208"/>
            </a:xfrm>
            <a:prstGeom prst="rect">
              <a:avLst/>
            </a:prstGeom>
            <a:solidFill>
              <a:schemeClr val="bg1"/>
            </a:solidFill>
            <a:ln w="28575" cap="flat" cmpd="sng">
              <a:solidFill>
                <a:schemeClr val="tx2"/>
              </a:solidFill>
              <a:prstDash val="solid"/>
              <a:miter/>
              <a:headEnd type="none" w="med" len="med"/>
              <a:tailEnd type="none" w="lg" len="lg"/>
            </a:ln>
          </p:spPr>
          <p:txBody>
            <a:bodyPr wrap="square" anchor="t">
              <a:spAutoFit/>
            </a:bodyPr>
            <a:lstStyle/>
            <a:p>
              <a:pPr lvl="0" algn="l"/>
              <a:r>
                <a:rPr lang="zh-CN" altLang="en-US" sz="1800" dirty="0">
                  <a:solidFill>
                    <a:schemeClr val="accent1">
                      <a:lumMod val="50000"/>
                    </a:schemeClr>
                  </a:solidFill>
                  <a:latin typeface="Comic Sans MS" panose="030F0702030302020204" pitchFamily="66" charset="0"/>
                  <a:ea typeface="宋体" panose="02010600030101010101" pitchFamily="2" charset="-122"/>
                </a:rPr>
                <a:t>资源管理器：监测空闲资源，分配给</a:t>
              </a:r>
              <a:r>
                <a:rPr lang="en-US" altLang="zh-CN" sz="1400" dirty="0" err="1">
                  <a:solidFill>
                    <a:schemeClr val="accent1">
                      <a:lumMod val="50000"/>
                    </a:schemeClr>
                  </a:solidFill>
                  <a:latin typeface="Comic Sans MS" panose="030F0702030302020204" pitchFamily="66" charset="0"/>
                  <a:ea typeface="宋体" panose="02010600030101010101" pitchFamily="2" charset="-122"/>
                </a:rPr>
                <a:t>TaskTracker</a:t>
              </a:r>
              <a:r>
                <a:rPr lang="zh-CN" altLang="en-US" sz="1400" dirty="0">
                  <a:solidFill>
                    <a:schemeClr val="accent1">
                      <a:lumMod val="50000"/>
                    </a:schemeClr>
                  </a:solidFill>
                  <a:latin typeface="Comic Sans MS" panose="030F0702030302020204" pitchFamily="66" charset="0"/>
                  <a:ea typeface="宋体" panose="02010600030101010101" pitchFamily="2" charset="-122"/>
                </a:rPr>
                <a:t>；</a:t>
              </a:r>
            </a:p>
            <a:p>
              <a:pPr lvl="0" algn="l"/>
              <a:r>
                <a:rPr lang="zh-CN" altLang="en-US" sz="1800" dirty="0">
                  <a:solidFill>
                    <a:schemeClr val="accent1">
                      <a:lumMod val="50000"/>
                    </a:schemeClr>
                  </a:solidFill>
                  <a:latin typeface="Comic Sans MS" panose="030F0702030302020204" pitchFamily="66" charset="0"/>
                  <a:ea typeface="宋体" panose="02010600030101010101" pitchFamily="2" charset="-122"/>
                </a:rPr>
                <a:t>任务管理器：</a:t>
              </a:r>
              <a:r>
                <a:rPr lang="zh-CN" altLang="en-US" dirty="0">
                  <a:solidFill>
                    <a:schemeClr val="accent1">
                      <a:lumMod val="50000"/>
                    </a:schemeClr>
                  </a:solidFill>
                  <a:latin typeface="Comic Sans MS" panose="030F0702030302020204" pitchFamily="66" charset="0"/>
                  <a:ea typeface="宋体" panose="02010600030101010101" pitchFamily="2" charset="-122"/>
                  <a:sym typeface="+mn-ea"/>
                </a:rPr>
                <a:t>监控所有</a:t>
              </a:r>
              <a:r>
                <a:rPr lang="zh-CN" altLang="en-US" sz="1400" dirty="0">
                  <a:solidFill>
                    <a:schemeClr val="accent1">
                      <a:lumMod val="50000"/>
                    </a:schemeClr>
                  </a:solidFill>
                  <a:latin typeface="Comic Sans MS" panose="030F0702030302020204" pitchFamily="66" charset="0"/>
                  <a:ea typeface="宋体" panose="02010600030101010101" pitchFamily="2" charset="-122"/>
                  <a:sym typeface="+mn-ea"/>
                </a:rPr>
                <a:t>TaskTracker</a:t>
              </a:r>
              <a:r>
                <a:rPr lang="zh-CN" altLang="en-US" dirty="0">
                  <a:solidFill>
                    <a:schemeClr val="accent1">
                      <a:lumMod val="50000"/>
                    </a:schemeClr>
                  </a:solidFill>
                  <a:latin typeface="Comic Sans MS" panose="030F0702030302020204" pitchFamily="66" charset="0"/>
                  <a:ea typeface="宋体" panose="02010600030101010101" pitchFamily="2" charset="-122"/>
                  <a:sym typeface="+mn-ea"/>
                </a:rPr>
                <a:t> 与</a:t>
              </a:r>
              <a:r>
                <a:rPr lang="zh-CN" altLang="en-US" sz="1400" dirty="0">
                  <a:solidFill>
                    <a:schemeClr val="accent1">
                      <a:lumMod val="50000"/>
                    </a:schemeClr>
                  </a:solidFill>
                  <a:latin typeface="Comic Sans MS" panose="030F0702030302020204" pitchFamily="66" charset="0"/>
                  <a:ea typeface="宋体" panose="02010600030101010101" pitchFamily="2" charset="-122"/>
                  <a:sym typeface="+mn-ea"/>
                </a:rPr>
                <a:t>job</a:t>
              </a:r>
              <a:r>
                <a:rPr lang="zh-CN" altLang="en-US" dirty="0">
                  <a:solidFill>
                    <a:schemeClr val="accent1">
                      <a:lumMod val="50000"/>
                    </a:schemeClr>
                  </a:solidFill>
                  <a:latin typeface="Comic Sans MS" panose="030F0702030302020204" pitchFamily="66" charset="0"/>
                  <a:ea typeface="宋体" panose="02010600030101010101" pitchFamily="2" charset="-122"/>
                  <a:sym typeface="+mn-ea"/>
                </a:rPr>
                <a:t>的健康状况，一旦发现失败，就将相应的任务转移到其他节点；</a:t>
              </a:r>
              <a:endParaRPr lang="zh-CN" altLang="en-US" sz="1800" dirty="0">
                <a:solidFill>
                  <a:schemeClr val="accent1">
                    <a:lumMod val="50000"/>
                  </a:schemeClr>
                </a:solidFill>
                <a:latin typeface="Comic Sans MS" panose="030F0702030302020204" pitchFamily="66" charset="0"/>
                <a:ea typeface="宋体" panose="02010600030101010101" pitchFamily="2" charset="-122"/>
              </a:endParaRPr>
            </a:p>
          </p:txBody>
        </p:sp>
        <p:sp>
          <p:nvSpPr>
            <p:cNvPr id="514058" name="直接连接符 514057"/>
            <p:cNvSpPr/>
            <p:nvPr/>
          </p:nvSpPr>
          <p:spPr>
            <a:xfrm flipH="1">
              <a:off x="9992" y="2280"/>
              <a:ext cx="1487" cy="1200"/>
            </a:xfrm>
            <a:prstGeom prst="line">
              <a:avLst/>
            </a:prstGeom>
            <a:ln w="28575" cap="flat" cmpd="sng">
              <a:solidFill>
                <a:schemeClr val="tx2"/>
              </a:solidFill>
              <a:prstDash val="solid"/>
              <a:headEnd type="none" w="med" len="med"/>
              <a:tailEnd type="stealth" w="lg" len="lg"/>
            </a:ln>
          </p:spPr>
        </p:sp>
      </p:grpSp>
      <p:grpSp>
        <p:nvGrpSpPr>
          <p:cNvPr id="4" name="组合 3"/>
          <p:cNvGrpSpPr/>
          <p:nvPr/>
        </p:nvGrpSpPr>
        <p:grpSpPr>
          <a:xfrm>
            <a:off x="60325" y="2697480"/>
            <a:ext cx="3472180" cy="2335530"/>
            <a:chOff x="4757" y="-246"/>
            <a:chExt cx="5468" cy="3678"/>
          </a:xfrm>
        </p:grpSpPr>
        <p:sp>
          <p:nvSpPr>
            <p:cNvPr id="5" name="文本框 4"/>
            <p:cNvSpPr txBox="1"/>
            <p:nvPr/>
          </p:nvSpPr>
          <p:spPr>
            <a:xfrm>
              <a:off x="4757" y="-246"/>
              <a:ext cx="5468" cy="2304"/>
            </a:xfrm>
            <a:prstGeom prst="rect">
              <a:avLst/>
            </a:prstGeom>
            <a:solidFill>
              <a:schemeClr val="bg1"/>
            </a:solidFill>
            <a:ln w="28575" cap="flat" cmpd="sng">
              <a:solidFill>
                <a:schemeClr val="tx2"/>
              </a:solidFill>
              <a:prstDash val="solid"/>
              <a:miter/>
              <a:headEnd type="none" w="med" len="med"/>
              <a:tailEnd type="none" w="lg" len="lg"/>
            </a:ln>
          </p:spPr>
          <p:txBody>
            <a:bodyPr wrap="square" anchor="t">
              <a:spAutoFit/>
            </a:bodyPr>
            <a:lstStyle/>
            <a:p>
              <a:pPr lvl="0" algn="l"/>
              <a:r>
                <a:rPr lang="zh-CN" altLang="en-US" sz="1400" dirty="0">
                  <a:solidFill>
                    <a:schemeClr val="accent1">
                      <a:lumMod val="50000"/>
                    </a:schemeClr>
                  </a:solidFill>
                  <a:latin typeface="Comic Sans MS" panose="030F0702030302020204" pitchFamily="66" charset="0"/>
                  <a:ea typeface="宋体" panose="02010600030101010101" pitchFamily="2" charset="-122"/>
                </a:rPr>
                <a:t>TaskTracker </a:t>
              </a:r>
              <a:r>
                <a:rPr lang="zh-CN" altLang="en-US" sz="1800" dirty="0">
                  <a:solidFill>
                    <a:schemeClr val="accent1">
                      <a:lumMod val="50000"/>
                    </a:schemeClr>
                  </a:solidFill>
                  <a:latin typeface="Comic Sans MS" panose="030F0702030302020204" pitchFamily="66" charset="0"/>
                  <a:ea typeface="宋体" panose="02010600030101010101" pitchFamily="2" charset="-122"/>
                </a:rPr>
                <a:t>会周期性地通过</a:t>
              </a:r>
              <a:r>
                <a:rPr lang="zh-CN" altLang="en-US" sz="1400" dirty="0">
                  <a:solidFill>
                    <a:schemeClr val="accent1">
                      <a:lumMod val="50000"/>
                    </a:schemeClr>
                  </a:solidFill>
                  <a:latin typeface="Comic Sans MS" panose="030F0702030302020204" pitchFamily="66" charset="0"/>
                  <a:ea typeface="宋体" panose="02010600030101010101" pitchFamily="2" charset="-122"/>
                </a:rPr>
                <a:t>Heartbeat </a:t>
              </a:r>
              <a:r>
                <a:rPr lang="zh-CN" altLang="en-US" sz="1800" dirty="0">
                  <a:solidFill>
                    <a:schemeClr val="accent1">
                      <a:lumMod val="50000"/>
                    </a:schemeClr>
                  </a:solidFill>
                  <a:latin typeface="Comic Sans MS" panose="030F0702030302020204" pitchFamily="66" charset="0"/>
                  <a:ea typeface="宋体" panose="02010600030101010101" pitchFamily="2" charset="-122"/>
                </a:rPr>
                <a:t>将本节点上资源的使用情况和任务的运行进度汇报给</a:t>
              </a:r>
              <a:r>
                <a:rPr lang="zh-CN" altLang="en-US" sz="1400" dirty="0">
                  <a:solidFill>
                    <a:schemeClr val="accent1">
                      <a:lumMod val="50000"/>
                    </a:schemeClr>
                  </a:solidFill>
                  <a:latin typeface="Comic Sans MS" panose="030F0702030302020204" pitchFamily="66" charset="0"/>
                  <a:ea typeface="宋体" panose="02010600030101010101" pitchFamily="2" charset="-122"/>
                </a:rPr>
                <a:t>JobTracker</a:t>
              </a:r>
              <a:r>
                <a:rPr lang="zh-CN" altLang="en-US" sz="1800" dirty="0">
                  <a:solidFill>
                    <a:schemeClr val="accent1">
                      <a:lumMod val="50000"/>
                    </a:schemeClr>
                  </a:solidFill>
                  <a:latin typeface="Comic Sans MS" panose="030F0702030302020204" pitchFamily="66" charset="0"/>
                  <a:ea typeface="宋体" panose="02010600030101010101" pitchFamily="2" charset="-122"/>
                </a:rPr>
                <a:t>，同时接</a:t>
              </a:r>
              <a:r>
                <a:rPr lang="zh-CN" altLang="en-US" sz="1400" dirty="0">
                  <a:solidFill>
                    <a:schemeClr val="accent1">
                      <a:lumMod val="50000"/>
                    </a:schemeClr>
                  </a:solidFill>
                  <a:latin typeface="Comic Sans MS" panose="030F0702030302020204" pitchFamily="66" charset="0"/>
                  <a:ea typeface="宋体" panose="02010600030101010101" pitchFamily="2" charset="-122"/>
                </a:rPr>
                <a:t>JobTracker</a:t>
              </a:r>
              <a:r>
                <a:rPr lang="zh-CN" altLang="en-US" sz="1800" dirty="0">
                  <a:solidFill>
                    <a:schemeClr val="accent1">
                      <a:lumMod val="50000"/>
                    </a:schemeClr>
                  </a:solidFill>
                  <a:latin typeface="Comic Sans MS" panose="030F0702030302020204" pitchFamily="66" charset="0"/>
                  <a:ea typeface="宋体" panose="02010600030101010101" pitchFamily="2" charset="-122"/>
                </a:rPr>
                <a:t> 发送过来的命令并执行相应的操作</a:t>
              </a:r>
            </a:p>
          </p:txBody>
        </p:sp>
        <p:sp>
          <p:nvSpPr>
            <p:cNvPr id="6" name="直接连接符 5"/>
            <p:cNvSpPr/>
            <p:nvPr/>
          </p:nvSpPr>
          <p:spPr>
            <a:xfrm>
              <a:off x="7772" y="2057"/>
              <a:ext cx="2220" cy="1375"/>
            </a:xfrm>
            <a:prstGeom prst="line">
              <a:avLst/>
            </a:prstGeom>
            <a:ln w="28575" cap="flat" cmpd="sng">
              <a:solidFill>
                <a:schemeClr val="tx2"/>
              </a:solidFill>
              <a:prstDash val="solid"/>
              <a:headEnd type="none" w="med" len="med"/>
              <a:tailEnd type="stealth" w="lg" len="lg"/>
            </a:ln>
          </p:spPr>
        </p:sp>
      </p:grpSp>
      <p:grpSp>
        <p:nvGrpSpPr>
          <p:cNvPr id="9" name="组合 8"/>
          <p:cNvGrpSpPr/>
          <p:nvPr/>
        </p:nvGrpSpPr>
        <p:grpSpPr>
          <a:xfrm>
            <a:off x="10005391" y="5658678"/>
            <a:ext cx="1802296" cy="369332"/>
            <a:chOff x="10005391" y="5658678"/>
            <a:chExt cx="1802296" cy="369332"/>
          </a:xfrm>
        </p:grpSpPr>
        <p:sp>
          <p:nvSpPr>
            <p:cNvPr id="7" name="箭头: 右 6"/>
            <p:cNvSpPr/>
            <p:nvPr/>
          </p:nvSpPr>
          <p:spPr bwMode="auto">
            <a:xfrm>
              <a:off x="10005391" y="5658678"/>
              <a:ext cx="662609" cy="265044"/>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文本框 7"/>
            <p:cNvSpPr txBox="1"/>
            <p:nvPr/>
          </p:nvSpPr>
          <p:spPr>
            <a:xfrm>
              <a:off x="10800522" y="5658678"/>
              <a:ext cx="1007165" cy="369332"/>
            </a:xfrm>
            <a:prstGeom prst="rect">
              <a:avLst/>
            </a:prstGeom>
            <a:solidFill>
              <a:schemeClr val="bg2">
                <a:lumMod val="40000"/>
                <a:lumOff val="60000"/>
              </a:schemeClr>
            </a:solidFill>
            <a:ln>
              <a:solidFill>
                <a:schemeClr val="tx1">
                  <a:lumMod val="65000"/>
                  <a:lumOff val="35000"/>
                </a:schemeClr>
              </a:solidFill>
            </a:ln>
          </p:spPr>
          <p:txBody>
            <a:bodyPr wrap="square" rtlCol="0">
              <a:spAutoFit/>
            </a:bodyPr>
            <a:lstStyle/>
            <a:p>
              <a:r>
                <a:rPr lang="en-US" altLang="zh-CN" dirty="0"/>
                <a:t>HDFS</a:t>
              </a:r>
              <a:endParaRPr lang="zh-CN" altLang="en-US"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ctrTitle"/>
            <p:custDataLst>
              <p:tags r:id="rId2"/>
            </p:custDataLst>
          </p:nvPr>
        </p:nvSpPr>
        <p:spPr>
          <a:xfrm>
            <a:off x="2226503" y="3234909"/>
            <a:ext cx="4163484" cy="455613"/>
          </a:xfrm>
        </p:spPr>
        <p:txBody>
          <a:bodyPr wrap="square">
            <a:noAutofit/>
          </a:bodyPr>
          <a:lstStyle/>
          <a:p>
            <a:r>
              <a:rPr lang="en-US" altLang="zh-CN" sz="2800">
                <a:sym typeface="Arial" panose="020B0604020202020204" pitchFamily="34" charset="0"/>
              </a:rPr>
              <a:t>Mapreduce</a:t>
            </a:r>
            <a:r>
              <a:rPr lang="zh-CN" altLang="en-US" sz="2800">
                <a:sym typeface="Arial" panose="020B0604020202020204" pitchFamily="34" charset="0"/>
              </a:rPr>
              <a:t>优化研究</a:t>
            </a:r>
            <a:endParaRPr lang="zh-CN" altLang="zh-CN" sz="2800" dirty="0">
              <a:latin typeface="+mn-lt"/>
              <a:sym typeface="Arial" panose="020B0604020202020204" pitchFamily="34" charset="0"/>
            </a:endParaRPr>
          </a:p>
        </p:txBody>
      </p:sp>
      <p:sp>
        <p:nvSpPr>
          <p:cNvPr id="15363" name="Rectangle 3"/>
          <p:cNvSpPr>
            <a:spLocks noChangeArrowheads="1"/>
          </p:cNvSpPr>
          <p:nvPr>
            <p:custDataLst>
              <p:tags r:id="rId3"/>
            </p:custDataLst>
          </p:nvPr>
        </p:nvSpPr>
        <p:spPr bwMode="auto">
          <a:xfrm>
            <a:off x="7043879" y="4355289"/>
            <a:ext cx="4670621" cy="604632"/>
          </a:xfrm>
          <a:prstGeom prst="rect">
            <a:avLst/>
          </a:prstGeom>
          <a:noFill/>
          <a:ln w="19050" cap="flat" cmpd="sng">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179705" bIns="46990" anchor="ctr">
            <a:normAutofit/>
          </a:bodyPr>
          <a:lstStyle/>
          <a:p>
            <a:pPr algn="ctr"/>
            <a:r>
              <a:rPr lang="zh-CN" altLang="en-US" sz="2400" err="1">
                <a:sym typeface="+mn-ea"/>
              </a:rPr>
              <a:t>容错机制</a:t>
            </a:r>
          </a:p>
        </p:txBody>
      </p:sp>
      <p:sp>
        <p:nvSpPr>
          <p:cNvPr id="2" name="Rectangle 3"/>
          <p:cNvSpPr>
            <a:spLocks noChangeArrowheads="1"/>
          </p:cNvSpPr>
          <p:nvPr>
            <p:custDataLst>
              <p:tags r:id="rId4"/>
            </p:custDataLst>
          </p:nvPr>
        </p:nvSpPr>
        <p:spPr bwMode="auto">
          <a:xfrm>
            <a:off x="7043879" y="5215319"/>
            <a:ext cx="4670621" cy="604632"/>
          </a:xfrm>
          <a:prstGeom prst="rect">
            <a:avLst/>
          </a:prstGeom>
          <a:noFill/>
          <a:ln w="19050" cap="flat" cmpd="sng">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179705" bIns="46990" anchor="ctr">
            <a:normAutofit/>
          </a:bodyPr>
          <a:lstStyle/>
          <a:p>
            <a:pPr algn="ctr"/>
            <a:r>
              <a:rPr lang="zh-CN" altLang="en-US" sz="2400" err="1">
                <a:sym typeface="+mn-ea"/>
              </a:rPr>
              <a:t>性能优化</a:t>
            </a:r>
            <a:r>
              <a:rPr lang="en-US" altLang="zh-CN" sz="2400" err="1">
                <a:sym typeface="+mn-ea"/>
              </a:rPr>
              <a:t>——</a:t>
            </a:r>
            <a:r>
              <a:rPr lang="zh-CN" altLang="en-US" sz="2400" err="1">
                <a:sym typeface="+mn-ea"/>
              </a:rPr>
              <a:t>数据倾斜</a:t>
            </a:r>
          </a:p>
        </p:txBody>
      </p:sp>
      <p:sp>
        <p:nvSpPr>
          <p:cNvPr id="2050" name=" 2050"/>
          <p:cNvSpPr/>
          <p:nvPr/>
        </p:nvSpPr>
        <p:spPr bwMode="auto">
          <a:xfrm>
            <a:off x="6809105" y="3975735"/>
            <a:ext cx="5139690" cy="2468245"/>
          </a:xfrm>
          <a:custGeom>
            <a:avLst/>
            <a:gdLst>
              <a:gd name="T0" fmla="*/ 612433 w 8099"/>
              <a:gd name="T1" fmla="*/ 0 h 7607"/>
              <a:gd name="T2" fmla="*/ 612433 w 8099"/>
              <a:gd name="T3" fmla="*/ 144939 h 7607"/>
              <a:gd name="T4" fmla="*/ 1188186 w 8099"/>
              <a:gd name="T5" fmla="*/ 144939 h 7607"/>
              <a:gd name="T6" fmla="*/ 1188186 w 8099"/>
              <a:gd name="T7" fmla="*/ 0 h 7607"/>
              <a:gd name="T8" fmla="*/ 612433 w 8099"/>
              <a:gd name="T9" fmla="*/ 0 h 7607"/>
              <a:gd name="T10" fmla="*/ 1660349 w 8099"/>
              <a:gd name="T11" fmla="*/ 144939 h 7607"/>
              <a:gd name="T12" fmla="*/ 1660349 w 8099"/>
              <a:gd name="T13" fmla="*/ 466827 h 7607"/>
              <a:gd name="T14" fmla="*/ 1800397 w 8099"/>
              <a:gd name="T15" fmla="*/ 466827 h 7607"/>
              <a:gd name="T16" fmla="*/ 1800397 w 8099"/>
              <a:gd name="T17" fmla="*/ 144939 h 7607"/>
              <a:gd name="T18" fmla="*/ 1800397 w 8099"/>
              <a:gd name="T19" fmla="*/ 0 h 7607"/>
              <a:gd name="T20" fmla="*/ 1670797 w 8099"/>
              <a:gd name="T21" fmla="*/ 0 h 7607"/>
              <a:gd name="T22" fmla="*/ 1442274 w 8099"/>
              <a:gd name="T23" fmla="*/ 0 h 7607"/>
              <a:gd name="T24" fmla="*/ 1442274 w 8099"/>
              <a:gd name="T25" fmla="*/ 144939 h 7607"/>
              <a:gd name="T26" fmla="*/ 1660349 w 8099"/>
              <a:gd name="T27" fmla="*/ 144939 h 7607"/>
              <a:gd name="T28" fmla="*/ 1660349 w 8099"/>
              <a:gd name="T29" fmla="*/ 721137 h 7607"/>
              <a:gd name="T30" fmla="*/ 1660349 w 8099"/>
              <a:gd name="T31" fmla="*/ 1084151 h 7607"/>
              <a:gd name="T32" fmla="*/ 1800397 w 8099"/>
              <a:gd name="T33" fmla="*/ 1084151 h 7607"/>
              <a:gd name="T34" fmla="*/ 1800397 w 8099"/>
              <a:gd name="T35" fmla="*/ 721137 h 7607"/>
              <a:gd name="T36" fmla="*/ 1660349 w 8099"/>
              <a:gd name="T37" fmla="*/ 721137 h 7607"/>
              <a:gd name="T38" fmla="*/ 1442274 w 8099"/>
              <a:gd name="T39" fmla="*/ 1551200 h 7607"/>
              <a:gd name="T40" fmla="*/ 1442274 w 8099"/>
              <a:gd name="T41" fmla="*/ 1691026 h 7607"/>
              <a:gd name="T42" fmla="*/ 1670797 w 8099"/>
              <a:gd name="T43" fmla="*/ 1691026 h 7607"/>
              <a:gd name="T44" fmla="*/ 1800397 w 8099"/>
              <a:gd name="T45" fmla="*/ 1691026 h 7607"/>
              <a:gd name="T46" fmla="*/ 1800397 w 8099"/>
              <a:gd name="T47" fmla="*/ 1551200 h 7607"/>
              <a:gd name="T48" fmla="*/ 1800397 w 8099"/>
              <a:gd name="T49" fmla="*/ 1296890 h 7607"/>
              <a:gd name="T50" fmla="*/ 1660349 w 8099"/>
              <a:gd name="T51" fmla="*/ 1296890 h 7607"/>
              <a:gd name="T52" fmla="*/ 1660349 w 8099"/>
              <a:gd name="T53" fmla="*/ 1551200 h 7607"/>
              <a:gd name="T54" fmla="*/ 1442274 w 8099"/>
              <a:gd name="T55" fmla="*/ 1551200 h 7607"/>
              <a:gd name="T56" fmla="*/ 612433 w 8099"/>
              <a:gd name="T57" fmla="*/ 1551200 h 7607"/>
              <a:gd name="T58" fmla="*/ 612433 w 8099"/>
              <a:gd name="T59" fmla="*/ 1691026 h 7607"/>
              <a:gd name="T60" fmla="*/ 1188186 w 8099"/>
              <a:gd name="T61" fmla="*/ 1691026 h 7607"/>
              <a:gd name="T62" fmla="*/ 1188186 w 8099"/>
              <a:gd name="T63" fmla="*/ 1551200 h 7607"/>
              <a:gd name="T64" fmla="*/ 612433 w 8099"/>
              <a:gd name="T65" fmla="*/ 1551200 h 7607"/>
              <a:gd name="T66" fmla="*/ 0 w 8099"/>
              <a:gd name="T67" fmla="*/ 1193522 h 7607"/>
              <a:gd name="T68" fmla="*/ 0 w 8099"/>
              <a:gd name="T69" fmla="*/ 1551200 h 7607"/>
              <a:gd name="T70" fmla="*/ 0 w 8099"/>
              <a:gd name="T71" fmla="*/ 1691026 h 7607"/>
              <a:gd name="T72" fmla="*/ 119819 w 8099"/>
              <a:gd name="T73" fmla="*/ 1691026 h 7607"/>
              <a:gd name="T74" fmla="*/ 358345 w 8099"/>
              <a:gd name="T75" fmla="*/ 1691026 h 7607"/>
              <a:gd name="T76" fmla="*/ 358345 w 8099"/>
              <a:gd name="T77" fmla="*/ 1551200 h 7607"/>
              <a:gd name="T78" fmla="*/ 144939 w 8099"/>
              <a:gd name="T79" fmla="*/ 1551200 h 7607"/>
              <a:gd name="T80" fmla="*/ 144939 w 8099"/>
              <a:gd name="T81" fmla="*/ 1193522 h 7607"/>
              <a:gd name="T82" fmla="*/ 0 w 8099"/>
              <a:gd name="T83" fmla="*/ 1193522 h 7607"/>
              <a:gd name="T84" fmla="*/ 0 w 8099"/>
              <a:gd name="T85" fmla="*/ 575754 h 7607"/>
              <a:gd name="T86" fmla="*/ 0 w 8099"/>
              <a:gd name="T87" fmla="*/ 969667 h 7607"/>
              <a:gd name="T88" fmla="*/ 144939 w 8099"/>
              <a:gd name="T89" fmla="*/ 969667 h 7607"/>
              <a:gd name="T90" fmla="*/ 144939 w 8099"/>
              <a:gd name="T91" fmla="*/ 575754 h 7607"/>
              <a:gd name="T92" fmla="*/ 0 w 8099"/>
              <a:gd name="T93" fmla="*/ 575754 h 7607"/>
              <a:gd name="T94" fmla="*/ 0 w 8099"/>
              <a:gd name="T95" fmla="*/ 0 h 7607"/>
              <a:gd name="T96" fmla="*/ 0 w 8099"/>
              <a:gd name="T97" fmla="*/ 144939 h 7607"/>
              <a:gd name="T98" fmla="*/ 0 w 8099"/>
              <a:gd name="T99" fmla="*/ 357679 h 7607"/>
              <a:gd name="T100" fmla="*/ 144939 w 8099"/>
              <a:gd name="T101" fmla="*/ 357679 h 7607"/>
              <a:gd name="T102" fmla="*/ 144939 w 8099"/>
              <a:gd name="T103" fmla="*/ 144939 h 7607"/>
              <a:gd name="T104" fmla="*/ 358345 w 8099"/>
              <a:gd name="T105" fmla="*/ 144939 h 7607"/>
              <a:gd name="T106" fmla="*/ 358345 w 8099"/>
              <a:gd name="T107" fmla="*/ 0 h 7607"/>
              <a:gd name="T108" fmla="*/ 0 w 8099"/>
              <a:gd name="T109" fmla="*/ 0 h 76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99" h="7607">
                <a:moveTo>
                  <a:pt x="2755" y="0"/>
                </a:moveTo>
                <a:lnTo>
                  <a:pt x="2755" y="652"/>
                </a:lnTo>
                <a:lnTo>
                  <a:pt x="5345" y="652"/>
                </a:lnTo>
                <a:lnTo>
                  <a:pt x="5345" y="0"/>
                </a:lnTo>
                <a:lnTo>
                  <a:pt x="2755" y="0"/>
                </a:lnTo>
                <a:close/>
                <a:moveTo>
                  <a:pt x="7469" y="652"/>
                </a:moveTo>
                <a:lnTo>
                  <a:pt x="7469" y="2100"/>
                </a:lnTo>
                <a:lnTo>
                  <a:pt x="8099" y="2100"/>
                </a:lnTo>
                <a:lnTo>
                  <a:pt x="8099" y="652"/>
                </a:lnTo>
                <a:lnTo>
                  <a:pt x="8099" y="0"/>
                </a:lnTo>
                <a:lnTo>
                  <a:pt x="7516" y="0"/>
                </a:lnTo>
                <a:lnTo>
                  <a:pt x="6488" y="0"/>
                </a:lnTo>
                <a:lnTo>
                  <a:pt x="6488" y="652"/>
                </a:lnTo>
                <a:lnTo>
                  <a:pt x="7469" y="652"/>
                </a:lnTo>
                <a:close/>
                <a:moveTo>
                  <a:pt x="7469" y="3244"/>
                </a:moveTo>
                <a:lnTo>
                  <a:pt x="7469" y="4877"/>
                </a:lnTo>
                <a:lnTo>
                  <a:pt x="8099" y="4877"/>
                </a:lnTo>
                <a:lnTo>
                  <a:pt x="8099" y="3244"/>
                </a:lnTo>
                <a:lnTo>
                  <a:pt x="7469" y="3244"/>
                </a:lnTo>
                <a:close/>
                <a:moveTo>
                  <a:pt x="6488" y="6978"/>
                </a:moveTo>
                <a:lnTo>
                  <a:pt x="6488" y="7607"/>
                </a:lnTo>
                <a:lnTo>
                  <a:pt x="7516" y="7607"/>
                </a:lnTo>
                <a:lnTo>
                  <a:pt x="8099" y="7607"/>
                </a:lnTo>
                <a:lnTo>
                  <a:pt x="8099" y="6978"/>
                </a:lnTo>
                <a:lnTo>
                  <a:pt x="8099" y="5834"/>
                </a:lnTo>
                <a:lnTo>
                  <a:pt x="7469" y="5834"/>
                </a:lnTo>
                <a:lnTo>
                  <a:pt x="7469" y="6978"/>
                </a:lnTo>
                <a:lnTo>
                  <a:pt x="6488" y="6978"/>
                </a:lnTo>
                <a:close/>
                <a:moveTo>
                  <a:pt x="2755" y="6978"/>
                </a:moveTo>
                <a:lnTo>
                  <a:pt x="2755" y="7607"/>
                </a:lnTo>
                <a:lnTo>
                  <a:pt x="5345" y="7607"/>
                </a:lnTo>
                <a:lnTo>
                  <a:pt x="5345" y="6978"/>
                </a:lnTo>
                <a:lnTo>
                  <a:pt x="2755" y="6978"/>
                </a:lnTo>
                <a:close/>
                <a:moveTo>
                  <a:pt x="0" y="5369"/>
                </a:moveTo>
                <a:lnTo>
                  <a:pt x="0" y="6978"/>
                </a:lnTo>
                <a:lnTo>
                  <a:pt x="0" y="7607"/>
                </a:lnTo>
                <a:lnTo>
                  <a:pt x="539" y="7607"/>
                </a:lnTo>
                <a:lnTo>
                  <a:pt x="1612" y="7607"/>
                </a:lnTo>
                <a:lnTo>
                  <a:pt x="1612" y="6978"/>
                </a:lnTo>
                <a:lnTo>
                  <a:pt x="652" y="6978"/>
                </a:lnTo>
                <a:lnTo>
                  <a:pt x="652" y="5369"/>
                </a:lnTo>
                <a:lnTo>
                  <a:pt x="0" y="5369"/>
                </a:lnTo>
                <a:close/>
                <a:moveTo>
                  <a:pt x="0" y="2590"/>
                </a:moveTo>
                <a:lnTo>
                  <a:pt x="0" y="4362"/>
                </a:lnTo>
                <a:lnTo>
                  <a:pt x="652" y="4362"/>
                </a:lnTo>
                <a:lnTo>
                  <a:pt x="652" y="2590"/>
                </a:lnTo>
                <a:lnTo>
                  <a:pt x="0" y="2590"/>
                </a:lnTo>
                <a:close/>
                <a:moveTo>
                  <a:pt x="0" y="0"/>
                </a:moveTo>
                <a:lnTo>
                  <a:pt x="0" y="652"/>
                </a:lnTo>
                <a:lnTo>
                  <a:pt x="0" y="1609"/>
                </a:lnTo>
                <a:lnTo>
                  <a:pt x="652" y="1609"/>
                </a:lnTo>
                <a:lnTo>
                  <a:pt x="652" y="652"/>
                </a:lnTo>
                <a:lnTo>
                  <a:pt x="1612" y="652"/>
                </a:lnTo>
                <a:lnTo>
                  <a:pt x="1612"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down)">
                                      <p:cBhvr>
                                        <p:cTn id="7" dur="580">
                                          <p:stCondLst>
                                            <p:cond delay="0"/>
                                          </p:stCondLst>
                                        </p:cTn>
                                        <p:tgtEl>
                                          <p:spTgt spid="15363"/>
                                        </p:tgtEl>
                                      </p:cBhvr>
                                    </p:animEffect>
                                    <p:anim calcmode="lin" valueType="num">
                                      <p:cBhvr>
                                        <p:cTn id="8" dur="1822" tmFilter="0,0; 0.14,0.36; 0.43,0.73; 0.71,0.91; 1.0,1.0">
                                          <p:stCondLst>
                                            <p:cond delay="0"/>
                                          </p:stCondLst>
                                        </p:cTn>
                                        <p:tgtEl>
                                          <p:spTgt spid="1536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36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36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36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363"/>
                                        </p:tgtEl>
                                        <p:attrNameLst>
                                          <p:attrName>ppt_y</p:attrName>
                                        </p:attrNameLst>
                                      </p:cBhvr>
                                      <p:tavLst>
                                        <p:tav tm="0" fmla="#ppt_y-sin(pi*$)/81">
                                          <p:val>
                                            <p:fltVal val="0"/>
                                          </p:val>
                                        </p:tav>
                                        <p:tav tm="100000">
                                          <p:val>
                                            <p:fltVal val="1"/>
                                          </p:val>
                                        </p:tav>
                                      </p:tavLst>
                                    </p:anim>
                                    <p:animScale>
                                      <p:cBhvr>
                                        <p:cTn id="13" dur="26">
                                          <p:stCondLst>
                                            <p:cond delay="650"/>
                                          </p:stCondLst>
                                        </p:cTn>
                                        <p:tgtEl>
                                          <p:spTgt spid="15363"/>
                                        </p:tgtEl>
                                      </p:cBhvr>
                                      <p:to x="100000" y="60000"/>
                                    </p:animScale>
                                    <p:animScale>
                                      <p:cBhvr>
                                        <p:cTn id="14" dur="166" decel="50000">
                                          <p:stCondLst>
                                            <p:cond delay="676"/>
                                          </p:stCondLst>
                                        </p:cTn>
                                        <p:tgtEl>
                                          <p:spTgt spid="15363"/>
                                        </p:tgtEl>
                                      </p:cBhvr>
                                      <p:to x="100000" y="100000"/>
                                    </p:animScale>
                                    <p:animScale>
                                      <p:cBhvr>
                                        <p:cTn id="15" dur="26">
                                          <p:stCondLst>
                                            <p:cond delay="1312"/>
                                          </p:stCondLst>
                                        </p:cTn>
                                        <p:tgtEl>
                                          <p:spTgt spid="15363"/>
                                        </p:tgtEl>
                                      </p:cBhvr>
                                      <p:to x="100000" y="80000"/>
                                    </p:animScale>
                                    <p:animScale>
                                      <p:cBhvr>
                                        <p:cTn id="16" dur="166" decel="50000">
                                          <p:stCondLst>
                                            <p:cond delay="1338"/>
                                          </p:stCondLst>
                                        </p:cTn>
                                        <p:tgtEl>
                                          <p:spTgt spid="15363"/>
                                        </p:tgtEl>
                                      </p:cBhvr>
                                      <p:to x="100000" y="100000"/>
                                    </p:animScale>
                                    <p:animScale>
                                      <p:cBhvr>
                                        <p:cTn id="17" dur="26">
                                          <p:stCondLst>
                                            <p:cond delay="1642"/>
                                          </p:stCondLst>
                                        </p:cTn>
                                        <p:tgtEl>
                                          <p:spTgt spid="15363"/>
                                        </p:tgtEl>
                                      </p:cBhvr>
                                      <p:to x="100000" y="90000"/>
                                    </p:animScale>
                                    <p:animScale>
                                      <p:cBhvr>
                                        <p:cTn id="18" dur="166" decel="50000">
                                          <p:stCondLst>
                                            <p:cond delay="1668"/>
                                          </p:stCondLst>
                                        </p:cTn>
                                        <p:tgtEl>
                                          <p:spTgt spid="15363"/>
                                        </p:tgtEl>
                                      </p:cBhvr>
                                      <p:to x="100000" y="100000"/>
                                    </p:animScale>
                                    <p:animScale>
                                      <p:cBhvr>
                                        <p:cTn id="19" dur="26">
                                          <p:stCondLst>
                                            <p:cond delay="1808"/>
                                          </p:stCondLst>
                                        </p:cTn>
                                        <p:tgtEl>
                                          <p:spTgt spid="15363"/>
                                        </p:tgtEl>
                                      </p:cBhvr>
                                      <p:to x="100000" y="95000"/>
                                    </p:animScale>
                                    <p:animScale>
                                      <p:cBhvr>
                                        <p:cTn id="20" dur="166" decel="50000">
                                          <p:stCondLst>
                                            <p:cond delay="1834"/>
                                          </p:stCondLst>
                                        </p:cTn>
                                        <p:tgtEl>
                                          <p:spTgt spid="1536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050"/>
                                        </p:tgtEl>
                                        <p:attrNameLst>
                                          <p:attrName>style.visibility</p:attrName>
                                        </p:attrNameLst>
                                      </p:cBhvr>
                                      <p:to>
                                        <p:strVal val="visible"/>
                                      </p:to>
                                    </p:set>
                                    <p:animEffect transition="in" filter="wipe(down)">
                                      <p:cBhvr>
                                        <p:cTn id="39" dur="580">
                                          <p:stCondLst>
                                            <p:cond delay="0"/>
                                          </p:stCondLst>
                                        </p:cTn>
                                        <p:tgtEl>
                                          <p:spTgt spid="2050"/>
                                        </p:tgtEl>
                                      </p:cBhvr>
                                    </p:animEffect>
                                    <p:anim calcmode="lin" valueType="num">
                                      <p:cBhvr>
                                        <p:cTn id="40"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45" dur="26">
                                          <p:stCondLst>
                                            <p:cond delay="650"/>
                                          </p:stCondLst>
                                        </p:cTn>
                                        <p:tgtEl>
                                          <p:spTgt spid="2050"/>
                                        </p:tgtEl>
                                      </p:cBhvr>
                                      <p:to x="100000" y="60000"/>
                                    </p:animScale>
                                    <p:animScale>
                                      <p:cBhvr>
                                        <p:cTn id="46" dur="166" decel="50000">
                                          <p:stCondLst>
                                            <p:cond delay="676"/>
                                          </p:stCondLst>
                                        </p:cTn>
                                        <p:tgtEl>
                                          <p:spTgt spid="2050"/>
                                        </p:tgtEl>
                                      </p:cBhvr>
                                      <p:to x="100000" y="100000"/>
                                    </p:animScale>
                                    <p:animScale>
                                      <p:cBhvr>
                                        <p:cTn id="47" dur="26">
                                          <p:stCondLst>
                                            <p:cond delay="1312"/>
                                          </p:stCondLst>
                                        </p:cTn>
                                        <p:tgtEl>
                                          <p:spTgt spid="2050"/>
                                        </p:tgtEl>
                                      </p:cBhvr>
                                      <p:to x="100000" y="80000"/>
                                    </p:animScale>
                                    <p:animScale>
                                      <p:cBhvr>
                                        <p:cTn id="48" dur="166" decel="50000">
                                          <p:stCondLst>
                                            <p:cond delay="1338"/>
                                          </p:stCondLst>
                                        </p:cTn>
                                        <p:tgtEl>
                                          <p:spTgt spid="2050"/>
                                        </p:tgtEl>
                                      </p:cBhvr>
                                      <p:to x="100000" y="100000"/>
                                    </p:animScale>
                                    <p:animScale>
                                      <p:cBhvr>
                                        <p:cTn id="49" dur="26">
                                          <p:stCondLst>
                                            <p:cond delay="1642"/>
                                          </p:stCondLst>
                                        </p:cTn>
                                        <p:tgtEl>
                                          <p:spTgt spid="2050"/>
                                        </p:tgtEl>
                                      </p:cBhvr>
                                      <p:to x="100000" y="90000"/>
                                    </p:animScale>
                                    <p:animScale>
                                      <p:cBhvr>
                                        <p:cTn id="50" dur="166" decel="50000">
                                          <p:stCondLst>
                                            <p:cond delay="1668"/>
                                          </p:stCondLst>
                                        </p:cTn>
                                        <p:tgtEl>
                                          <p:spTgt spid="2050"/>
                                        </p:tgtEl>
                                      </p:cBhvr>
                                      <p:to x="100000" y="100000"/>
                                    </p:animScale>
                                    <p:animScale>
                                      <p:cBhvr>
                                        <p:cTn id="51" dur="26">
                                          <p:stCondLst>
                                            <p:cond delay="1808"/>
                                          </p:stCondLst>
                                        </p:cTn>
                                        <p:tgtEl>
                                          <p:spTgt spid="2050"/>
                                        </p:tgtEl>
                                      </p:cBhvr>
                                      <p:to x="100000" y="95000"/>
                                    </p:animScale>
                                    <p:animScale>
                                      <p:cBhvr>
                                        <p:cTn id="52"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2" grpId="0" animBg="1"/>
      <p:bldP spid="205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en-US" altLang="zh-CN">
                <a:sym typeface="+mn-ea"/>
              </a:rPr>
              <a:t>MapReduce</a:t>
            </a:r>
            <a:r>
              <a:rPr lang="zh-CN" altLang="en-US">
                <a:sym typeface="+mn-ea"/>
              </a:rPr>
              <a:t>容错机制</a:t>
            </a:r>
            <a:endParaRPr lang="zh-CN" altLang="en-US" dirty="0">
              <a:latin typeface="+mj-lt"/>
            </a:endParaRPr>
          </a:p>
        </p:txBody>
      </p:sp>
      <p:sp>
        <p:nvSpPr>
          <p:cNvPr id="6" name="内容占位符 5"/>
          <p:cNvSpPr>
            <a:spLocks noGrp="1"/>
          </p:cNvSpPr>
          <p:nvPr>
            <p:ph sz="half" idx="2"/>
            <p:custDataLst>
              <p:tags r:id="rId3"/>
            </p:custDataLst>
          </p:nvPr>
        </p:nvSpPr>
        <p:spPr>
          <a:xfrm>
            <a:off x="495935" y="1130300"/>
            <a:ext cx="5497830" cy="5202555"/>
          </a:xfrm>
        </p:spPr>
        <p:txBody>
          <a:bodyPr>
            <a:normAutofit/>
          </a:bodyPr>
          <a:lstStyle/>
          <a:p>
            <a:pPr>
              <a:buFont typeface="Wingdings" panose="05000000000000000000" charset="0"/>
              <a:buChar char="p"/>
            </a:pPr>
            <a:r>
              <a:rPr lang="zh-CN" altLang="en-US" dirty="0">
                <a:solidFill>
                  <a:schemeClr val="tx1"/>
                </a:solidFill>
                <a:sym typeface="+mn-ea"/>
              </a:rPr>
              <a:t>普通节点级</a:t>
            </a:r>
          </a:p>
          <a:p>
            <a:r>
              <a:rPr lang="zh-CN" altLang="en-US" sz="2000" dirty="0">
                <a:solidFill>
                  <a:schemeClr val="tx1"/>
                </a:solidFill>
                <a:latin typeface="+mn-lt"/>
              </a:rPr>
              <a:t>TaskTracker 周期性（默认是 3 秒）的向 JobTracker 发送心跳信息，报告节点的健康状态和在节点上运行的任务的执行情况。</a:t>
            </a:r>
          </a:p>
          <a:p>
            <a:endParaRPr lang="zh-CN" altLang="en-US" sz="2000" dirty="0">
              <a:solidFill>
                <a:schemeClr val="tx1"/>
              </a:solidFill>
              <a:latin typeface="+mn-lt"/>
            </a:endParaRPr>
          </a:p>
          <a:p>
            <a:r>
              <a:rPr lang="zh-CN" altLang="en-US" sz="2000" dirty="0">
                <a:solidFill>
                  <a:schemeClr val="tx1"/>
                </a:solidFill>
                <a:latin typeface="+mn-lt"/>
              </a:rPr>
              <a:t>当 JobTracker 在预设的时间段内（默认是 10 分钟）没有收到来自某个 TaskTracker 发送的心跳信息时，JobTracker 会以为其已经宕机，并将该 TaskTracker 上未完成的 Map 或者 Reduce 任务重新调度到其他的 TaskTracker 上再次执行。</a:t>
            </a:r>
          </a:p>
        </p:txBody>
      </p:sp>
      <p:grpSp>
        <p:nvGrpSpPr>
          <p:cNvPr id="8" name="组合 7"/>
          <p:cNvGrpSpPr/>
          <p:nvPr/>
        </p:nvGrpSpPr>
        <p:grpSpPr>
          <a:xfrm>
            <a:off x="2428240" y="654685"/>
            <a:ext cx="1404620" cy="553720"/>
            <a:chOff x="3016" y="1397"/>
            <a:chExt cx="2212" cy="872"/>
          </a:xfrm>
        </p:grpSpPr>
        <p:sp>
          <p:nvSpPr>
            <p:cNvPr id="9" name="文本框 8"/>
            <p:cNvSpPr txBox="1"/>
            <p:nvPr/>
          </p:nvSpPr>
          <p:spPr>
            <a:xfrm>
              <a:off x="4220" y="1397"/>
              <a:ext cx="1008" cy="5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28575" cap="flat" cmpd="sng">
              <a:solidFill>
                <a:srgbClr val="FF0000"/>
              </a:solidFill>
              <a:prstDash val="solid"/>
              <a:miter/>
              <a:headEnd type="none" w="med" len="med"/>
              <a:tailEnd type="none" w="lg" len="lg"/>
            </a:ln>
          </p:spPr>
          <p:txBody>
            <a:bodyPr wrap="none" anchor="t">
              <a:spAutoFit/>
            </a:bodyPr>
            <a:lstStyle/>
            <a:p>
              <a:pPr lvl="0" algn="l"/>
              <a:r>
                <a:rPr lang="zh-CN" altLang="en-US" sz="1800">
                  <a:solidFill>
                    <a:schemeClr val="accent1">
                      <a:lumMod val="50000"/>
                    </a:schemeClr>
                  </a:solidFill>
                  <a:latin typeface="Comic Sans MS" panose="030F0702030302020204" pitchFamily="66" charset="0"/>
                  <a:ea typeface="宋体" panose="02010600030101010101" pitchFamily="2" charset="-122"/>
                </a:rPr>
                <a:t>备份</a:t>
              </a:r>
            </a:p>
          </p:txBody>
        </p:sp>
        <p:sp>
          <p:nvSpPr>
            <p:cNvPr id="10" name="直接连接符 9"/>
            <p:cNvSpPr/>
            <p:nvPr/>
          </p:nvSpPr>
          <p:spPr>
            <a:xfrm flipH="1">
              <a:off x="3016" y="1973"/>
              <a:ext cx="1204" cy="296"/>
            </a:xfrm>
            <a:prstGeom prst="line">
              <a:avLst/>
            </a:prstGeom>
            <a:ln w="28575" cap="flat" cmpd="sng">
              <a:solidFill>
                <a:srgbClr val="FF0000"/>
              </a:solidFill>
              <a:prstDash val="solid"/>
              <a:headEnd type="none" w="med" len="med"/>
              <a:tailEnd type="stealth" w="lg" len="lg"/>
            </a:ln>
          </p:spPr>
        </p:sp>
      </p:grpSp>
      <p:sp>
        <p:nvSpPr>
          <p:cNvPr id="17" name="圆角矩形 16"/>
          <p:cNvSpPr/>
          <p:nvPr/>
        </p:nvSpPr>
        <p:spPr>
          <a:xfrm>
            <a:off x="6273800" y="156210"/>
            <a:ext cx="4175760" cy="1284605"/>
          </a:xfrm>
          <a:prstGeom prst="roundRect">
            <a:avLst>
              <a:gd name="adj" fmla="val 22228"/>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zh-CN" altLang="en-US" dirty="0">
                <a:sym typeface="+mn-ea"/>
              </a:rPr>
              <a:t>Google 的研究报告表明， 1-5% 的硬盘会发生失效，服务器的失效率达到了 2-4%。对于一个新的集群来说将会有超过 1000 次的节点会产生失效。</a:t>
            </a:r>
            <a:endParaRPr lang="zh-CN" altLang="en-US" dirty="0"/>
          </a:p>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 name="内容占位符 4"/>
          <p:cNvSpPr>
            <a:spLocks noGrp="1"/>
          </p:cNvSpPr>
          <p:nvPr>
            <p:custDataLst>
              <p:tags r:id="rId4"/>
            </p:custDataLst>
          </p:nvPr>
        </p:nvSpPr>
        <p:spPr>
          <a:xfrm>
            <a:off x="6603365" y="1208405"/>
            <a:ext cx="5713095" cy="5447030"/>
          </a:xfrm>
          <a:prstGeom prst="rect">
            <a:avLst/>
          </a:prstGeom>
          <a:noFill/>
          <a:ln>
            <a:noFill/>
          </a:ln>
        </p:spPr>
        <p:txBody>
          <a:bodyPr vert="horz" wrap="square" lIns="91440" tIns="45720" rIns="91440" bIns="45720" numCol="1" anchor="t" anchorCtr="0" compatLnSpc="1">
            <a:normAutofit/>
          </a:bodyPr>
          <a:lstStyle>
            <a:lvl1pPr marL="285750" indent="-285750" algn="l" rtl="0" fontAlgn="base">
              <a:spcBef>
                <a:spcPct val="20000"/>
              </a:spcBef>
              <a:spcAft>
                <a:spcPct val="0"/>
              </a:spcAft>
              <a:buFont typeface="Arial" panose="020B0604020202020204" pitchFamily="34" charset="0"/>
              <a:buChar char="•"/>
              <a:defRPr sz="2400" kern="1200">
                <a:solidFill>
                  <a:schemeClr val="bg2"/>
                </a:solidFill>
                <a:latin typeface="+mn-ea"/>
                <a:ea typeface="+mn-ea"/>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solidFill>
                <a:latin typeface="+mn-lt"/>
                <a:ea typeface="+mn-ea"/>
                <a:cs typeface="+mn-cs"/>
              </a:defRPr>
            </a:lvl2pPr>
            <a:lvl3pPr marL="1200150" indent="-285750" algn="l" rtl="0" eaLnBrk="0" fontAlgn="base" hangingPunct="0">
              <a:spcBef>
                <a:spcPct val="20000"/>
              </a:spcBef>
              <a:spcAft>
                <a:spcPct val="0"/>
              </a:spcAft>
              <a:buFont typeface="Arial" panose="020B0604020202020204" pitchFamily="34" charset="0"/>
              <a:buChar char="•"/>
              <a:defRPr kern="1200">
                <a:solidFill>
                  <a:schemeClr val="bg2"/>
                </a:solidFill>
                <a:latin typeface="+mn-lt"/>
                <a:ea typeface="+mn-ea"/>
                <a:cs typeface="+mn-cs"/>
              </a:defRPr>
            </a:lvl3pPr>
            <a:lvl4pPr marL="1657350" indent="-285750" algn="l" rtl="0" eaLnBrk="0" fontAlgn="base" hangingPunct="0">
              <a:spcBef>
                <a:spcPct val="20000"/>
              </a:spcBef>
              <a:spcAft>
                <a:spcPct val="0"/>
              </a:spcAft>
              <a:buFont typeface="Arial" panose="020B0604020202020204" pitchFamily="34" charset="0"/>
              <a:buChar char="•"/>
              <a:defRPr kern="1200">
                <a:solidFill>
                  <a:schemeClr val="bg2"/>
                </a:solidFill>
                <a:latin typeface="+mn-lt"/>
                <a:ea typeface="+mn-ea"/>
                <a:cs typeface="+mn-cs"/>
              </a:defRPr>
            </a:lvl4pPr>
            <a:lvl5pPr marL="2114550" indent="-285750" algn="l" rtl="0" eaLnBrk="0" fontAlgn="base" hangingPunct="0">
              <a:spcBef>
                <a:spcPct val="20000"/>
              </a:spcBef>
              <a:spcAft>
                <a:spcPct val="0"/>
              </a:spcAft>
              <a:buFont typeface="Arial" panose="020B0604020202020204" pitchFamily="34" charset="0"/>
              <a:buChar char="•"/>
              <a:defRPr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p"/>
            </a:pPr>
            <a:r>
              <a:rPr lang="zh-CN" altLang="en-US" dirty="0">
                <a:solidFill>
                  <a:schemeClr val="tx1"/>
                </a:solidFill>
                <a:sym typeface="+mn-ea"/>
              </a:rPr>
              <a:t>任务级</a:t>
            </a:r>
            <a:endParaRPr lang="zh-CN" altLang="en-US" dirty="0">
              <a:solidFill>
                <a:schemeClr val="tx1"/>
              </a:solidFill>
              <a:latin typeface="+mn-lt"/>
              <a:sym typeface="+mn-ea"/>
            </a:endParaRPr>
          </a:p>
          <a:p>
            <a:r>
              <a:rPr lang="zh-CN" altLang="en-US" dirty="0">
                <a:solidFill>
                  <a:schemeClr val="tx1"/>
                </a:solidFill>
                <a:latin typeface="+mn-lt"/>
              </a:rPr>
              <a:t>一个任务</a:t>
            </a:r>
            <a:r>
              <a:rPr lang="en-US" altLang="zh-CN" dirty="0">
                <a:solidFill>
                  <a:schemeClr val="tx1"/>
                </a:solidFill>
                <a:latin typeface="+mn-lt"/>
              </a:rPr>
              <a:t>(Map/Reduce)</a:t>
            </a:r>
            <a:r>
              <a:rPr lang="zh-CN" altLang="en-US" dirty="0">
                <a:solidFill>
                  <a:schemeClr val="tx1"/>
                </a:solidFill>
                <a:latin typeface="+mn-lt"/>
              </a:rPr>
              <a:t>失败</a:t>
            </a:r>
          </a:p>
          <a:p>
            <a:pPr lvl="1"/>
            <a:r>
              <a:rPr lang="zh-CN" altLang="en-US" dirty="0">
                <a:solidFill>
                  <a:schemeClr val="tx1"/>
                </a:solidFill>
                <a:latin typeface="+mn-lt"/>
              </a:rPr>
              <a:t>调度器会将这个失败的任务分配到其他节点重新执行；</a:t>
            </a:r>
          </a:p>
          <a:p>
            <a:r>
              <a:rPr lang="zh-CN" altLang="en-US" dirty="0">
                <a:solidFill>
                  <a:schemeClr val="tx1"/>
                </a:solidFill>
                <a:latin typeface="+mn-lt"/>
              </a:rPr>
              <a:t>一个节点宕机</a:t>
            </a:r>
          </a:p>
          <a:p>
            <a:pPr lvl="1"/>
            <a:r>
              <a:rPr lang="zh-CN" altLang="en-US" dirty="0">
                <a:solidFill>
                  <a:schemeClr val="tx1"/>
                </a:solidFill>
                <a:latin typeface="+mn-lt"/>
              </a:rPr>
              <a:t>本机节点上已经完成运行的Map 任务和正在运行中的 Map 和 Reduce 任务都将被调度重新执行，</a:t>
            </a:r>
          </a:p>
          <a:p>
            <a:pPr lvl="1"/>
            <a:r>
              <a:rPr lang="zh-CN" altLang="en-US" dirty="0">
                <a:solidFill>
                  <a:schemeClr val="tx1"/>
                </a:solidFill>
                <a:latin typeface="+mn-lt"/>
              </a:rPr>
              <a:t>在其他机器上正在运行的 Reduce 任务也将被重新执行，如果该 Reduce 任务所需要的 Map 的中间结果数据因为那台失效的机器而丢失了。</a:t>
            </a:r>
          </a:p>
          <a:p>
            <a:pPr marL="0" indent="0">
              <a:buNone/>
            </a:pPr>
            <a:endParaRPr lang="zh-CN" altLang="en-US" dirty="0">
              <a:solidFill>
                <a:schemeClr val="tx1"/>
              </a:solidFill>
              <a:latin typeface="+mn-lt"/>
            </a:endParaRPr>
          </a:p>
        </p:txBody>
      </p:sp>
      <p:grpSp>
        <p:nvGrpSpPr>
          <p:cNvPr id="12" name="组合 11"/>
          <p:cNvGrpSpPr/>
          <p:nvPr/>
        </p:nvGrpSpPr>
        <p:grpSpPr>
          <a:xfrm>
            <a:off x="7957820" y="842645"/>
            <a:ext cx="1633220" cy="553720"/>
            <a:chOff x="3016" y="1397"/>
            <a:chExt cx="2572" cy="872"/>
          </a:xfrm>
        </p:grpSpPr>
        <p:sp>
          <p:nvSpPr>
            <p:cNvPr id="13" name="文本框 12"/>
            <p:cNvSpPr txBox="1"/>
            <p:nvPr/>
          </p:nvSpPr>
          <p:spPr>
            <a:xfrm>
              <a:off x="4220" y="1397"/>
              <a:ext cx="1368" cy="5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28575" cap="flat" cmpd="sng">
              <a:solidFill>
                <a:srgbClr val="FF0000"/>
              </a:solidFill>
              <a:prstDash val="solid"/>
              <a:miter/>
              <a:headEnd type="none" w="med" len="med"/>
              <a:tailEnd type="none" w="lg" len="lg"/>
            </a:ln>
          </p:spPr>
          <p:txBody>
            <a:bodyPr wrap="none" anchor="t">
              <a:spAutoFit/>
            </a:bodyPr>
            <a:lstStyle/>
            <a:p>
              <a:pPr lvl="0"/>
              <a:r>
                <a:rPr lang="zh-CN" altLang="en-US" sz="1800">
                  <a:solidFill>
                    <a:schemeClr val="accent1">
                      <a:lumMod val="50000"/>
                    </a:schemeClr>
                  </a:solidFill>
                  <a:latin typeface="Comic Sans MS" panose="030F0702030302020204" pitchFamily="66" charset="0"/>
                  <a:ea typeface="宋体" panose="02010600030101010101" pitchFamily="2" charset="-122"/>
                </a:rPr>
                <a:t>再执行</a:t>
              </a:r>
            </a:p>
          </p:txBody>
        </p:sp>
        <p:sp>
          <p:nvSpPr>
            <p:cNvPr id="14" name="直接连接符 13"/>
            <p:cNvSpPr/>
            <p:nvPr/>
          </p:nvSpPr>
          <p:spPr>
            <a:xfrm flipH="1">
              <a:off x="3016" y="1973"/>
              <a:ext cx="1204" cy="296"/>
            </a:xfrm>
            <a:prstGeom prst="line">
              <a:avLst/>
            </a:prstGeom>
            <a:ln w="28575" cap="flat" cmpd="sng">
              <a:solidFill>
                <a:srgbClr val="FF0000"/>
              </a:solidFill>
              <a:prstDash val="solid"/>
              <a:headEnd type="none" w="med" len="med"/>
              <a:tailEnd type="stealth" w="lg" len="lg"/>
            </a:ln>
          </p:spPr>
        </p:sp>
      </p:grpSp>
      <p:sp>
        <p:nvSpPr>
          <p:cNvPr id="15" name="文本框 14"/>
          <p:cNvSpPr txBox="1"/>
          <p:nvPr/>
        </p:nvSpPr>
        <p:spPr>
          <a:xfrm>
            <a:off x="6595110" y="5800725"/>
            <a:ext cx="5123180" cy="518160"/>
          </a:xfrm>
          <a:prstGeom prst="rect">
            <a:avLst/>
          </a:prstGeom>
          <a:gradFill>
            <a:gsLst>
              <a:gs pos="0">
                <a:srgbClr val="FE4444"/>
              </a:gs>
              <a:gs pos="100000">
                <a:srgbClr val="832B2B"/>
              </a:gs>
            </a:gsLst>
            <a:lin ang="5400000" scaled="0"/>
          </a:gradFill>
        </p:spPr>
        <p:txBody>
          <a:bodyPr wrap="square" rtlCol="0">
            <a:spAutoFit/>
          </a:bodyPr>
          <a:lstStyle/>
          <a:p>
            <a:r>
              <a:rPr lang="zh-CN" altLang="en-US" sz="2800"/>
              <a:t>哪些任务需要再次调度执行？</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7" grpId="0" uiExpand="1" build="p"/>
      <p:bldP spid="1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哪些任务需要再次调度执行？</a:t>
            </a:r>
            <a:endParaRPr lang="zh-CN" altLang="en-US"/>
          </a:p>
        </p:txBody>
      </p:sp>
      <p:sp>
        <p:nvSpPr>
          <p:cNvPr id="3" name="内容占位符 2"/>
          <p:cNvSpPr>
            <a:spLocks noGrp="1"/>
          </p:cNvSpPr>
          <p:nvPr>
            <p:ph idx="1"/>
          </p:nvPr>
        </p:nvSpPr>
        <p:spPr/>
        <p:txBody>
          <a:bodyPr/>
          <a:lstStyle/>
          <a:p>
            <a:r>
              <a:rPr lang="zh-CN" altLang="en-US" dirty="0">
                <a:solidFill>
                  <a:schemeClr val="tx1"/>
                </a:solidFill>
              </a:rPr>
              <a:t>已经失败的任务</a:t>
            </a:r>
          </a:p>
          <a:p>
            <a:pPr marL="0" indent="0">
              <a:buNone/>
            </a:pPr>
            <a:endParaRPr lang="zh-CN" altLang="en-US" dirty="0">
              <a:solidFill>
                <a:schemeClr val="tx1"/>
              </a:solidFill>
            </a:endParaRPr>
          </a:p>
          <a:p>
            <a:r>
              <a:rPr lang="zh-CN" altLang="en-US" dirty="0">
                <a:solidFill>
                  <a:schemeClr val="tx1"/>
                </a:solidFill>
              </a:rPr>
              <a:t>可能失败的任务</a:t>
            </a:r>
          </a:p>
          <a:p>
            <a:pPr marL="342900" indent="-342900">
              <a:buFont typeface="Wingdings" panose="05000000000000000000" charset="0"/>
              <a:buChar char="p"/>
            </a:pPr>
            <a:r>
              <a:rPr lang="zh-CN" altLang="en-US" dirty="0">
                <a:solidFill>
                  <a:schemeClr val="tx1"/>
                </a:solidFill>
                <a:sym typeface="+mn-ea"/>
              </a:rPr>
              <a:t>作业运行过程中一些执行的特别慢的任务，MapReduce 认为其可能成为失效的任务；</a:t>
            </a:r>
          </a:p>
          <a:p>
            <a:pPr marL="342900" indent="-342900">
              <a:buFont typeface="Wingdings" panose="05000000000000000000" charset="0"/>
              <a:buChar char="p"/>
            </a:pPr>
            <a:r>
              <a:rPr lang="zh-CN" altLang="en-US" dirty="0">
                <a:solidFill>
                  <a:schemeClr val="tx1"/>
                </a:solidFill>
                <a:sym typeface="+mn-ea"/>
              </a:rPr>
              <a:t>调度器会在其他的节点上重新调度这个任务执行。此时，一般会有两个相同的任务在同时执行，最后哪个任务先完成，那么这个任务就算完成了，而没有完成的那个任务就会被杀死。</a:t>
            </a:r>
          </a:p>
          <a:p>
            <a:pPr marL="0" indent="0">
              <a:buNone/>
            </a:pPr>
            <a:endParaRPr lang="zh-CN" altLang="en-US" dirty="0">
              <a:solidFill>
                <a:schemeClr val="tx1"/>
              </a:solidFill>
              <a:sym typeface="+mn-ea"/>
            </a:endParaRPr>
          </a:p>
        </p:txBody>
      </p:sp>
      <p:sp>
        <p:nvSpPr>
          <p:cNvPr id="10" name=" 10"/>
          <p:cNvSpPr/>
          <p:nvPr/>
        </p:nvSpPr>
        <p:spPr bwMode="auto">
          <a:xfrm>
            <a:off x="4448810" y="5003800"/>
            <a:ext cx="2369820" cy="1480820"/>
          </a:xfrm>
          <a:custGeom>
            <a:avLst/>
            <a:gdLst>
              <a:gd name="T0" fmla="*/ 612433 w 8099"/>
              <a:gd name="T1" fmla="*/ 0 h 7607"/>
              <a:gd name="T2" fmla="*/ 612433 w 8099"/>
              <a:gd name="T3" fmla="*/ 144939 h 7607"/>
              <a:gd name="T4" fmla="*/ 1188186 w 8099"/>
              <a:gd name="T5" fmla="*/ 144939 h 7607"/>
              <a:gd name="T6" fmla="*/ 1188186 w 8099"/>
              <a:gd name="T7" fmla="*/ 0 h 7607"/>
              <a:gd name="T8" fmla="*/ 612433 w 8099"/>
              <a:gd name="T9" fmla="*/ 0 h 7607"/>
              <a:gd name="T10" fmla="*/ 1660349 w 8099"/>
              <a:gd name="T11" fmla="*/ 144939 h 7607"/>
              <a:gd name="T12" fmla="*/ 1660349 w 8099"/>
              <a:gd name="T13" fmla="*/ 466827 h 7607"/>
              <a:gd name="T14" fmla="*/ 1800397 w 8099"/>
              <a:gd name="T15" fmla="*/ 466827 h 7607"/>
              <a:gd name="T16" fmla="*/ 1800397 w 8099"/>
              <a:gd name="T17" fmla="*/ 144939 h 7607"/>
              <a:gd name="T18" fmla="*/ 1800397 w 8099"/>
              <a:gd name="T19" fmla="*/ 0 h 7607"/>
              <a:gd name="T20" fmla="*/ 1670797 w 8099"/>
              <a:gd name="T21" fmla="*/ 0 h 7607"/>
              <a:gd name="T22" fmla="*/ 1442274 w 8099"/>
              <a:gd name="T23" fmla="*/ 0 h 7607"/>
              <a:gd name="T24" fmla="*/ 1442274 w 8099"/>
              <a:gd name="T25" fmla="*/ 144939 h 7607"/>
              <a:gd name="T26" fmla="*/ 1660349 w 8099"/>
              <a:gd name="T27" fmla="*/ 144939 h 7607"/>
              <a:gd name="T28" fmla="*/ 1660349 w 8099"/>
              <a:gd name="T29" fmla="*/ 721137 h 7607"/>
              <a:gd name="T30" fmla="*/ 1660349 w 8099"/>
              <a:gd name="T31" fmla="*/ 1084151 h 7607"/>
              <a:gd name="T32" fmla="*/ 1800397 w 8099"/>
              <a:gd name="T33" fmla="*/ 1084151 h 7607"/>
              <a:gd name="T34" fmla="*/ 1800397 w 8099"/>
              <a:gd name="T35" fmla="*/ 721137 h 7607"/>
              <a:gd name="T36" fmla="*/ 1660349 w 8099"/>
              <a:gd name="T37" fmla="*/ 721137 h 7607"/>
              <a:gd name="T38" fmla="*/ 1442274 w 8099"/>
              <a:gd name="T39" fmla="*/ 1551200 h 7607"/>
              <a:gd name="T40" fmla="*/ 1442274 w 8099"/>
              <a:gd name="T41" fmla="*/ 1691026 h 7607"/>
              <a:gd name="T42" fmla="*/ 1670797 w 8099"/>
              <a:gd name="T43" fmla="*/ 1691026 h 7607"/>
              <a:gd name="T44" fmla="*/ 1800397 w 8099"/>
              <a:gd name="T45" fmla="*/ 1691026 h 7607"/>
              <a:gd name="T46" fmla="*/ 1800397 w 8099"/>
              <a:gd name="T47" fmla="*/ 1551200 h 7607"/>
              <a:gd name="T48" fmla="*/ 1800397 w 8099"/>
              <a:gd name="T49" fmla="*/ 1296890 h 7607"/>
              <a:gd name="T50" fmla="*/ 1660349 w 8099"/>
              <a:gd name="T51" fmla="*/ 1296890 h 7607"/>
              <a:gd name="T52" fmla="*/ 1660349 w 8099"/>
              <a:gd name="T53" fmla="*/ 1551200 h 7607"/>
              <a:gd name="T54" fmla="*/ 1442274 w 8099"/>
              <a:gd name="T55" fmla="*/ 1551200 h 7607"/>
              <a:gd name="T56" fmla="*/ 612433 w 8099"/>
              <a:gd name="T57" fmla="*/ 1551200 h 7607"/>
              <a:gd name="T58" fmla="*/ 612433 w 8099"/>
              <a:gd name="T59" fmla="*/ 1691026 h 7607"/>
              <a:gd name="T60" fmla="*/ 1188186 w 8099"/>
              <a:gd name="T61" fmla="*/ 1691026 h 7607"/>
              <a:gd name="T62" fmla="*/ 1188186 w 8099"/>
              <a:gd name="T63" fmla="*/ 1551200 h 7607"/>
              <a:gd name="T64" fmla="*/ 612433 w 8099"/>
              <a:gd name="T65" fmla="*/ 1551200 h 7607"/>
              <a:gd name="T66" fmla="*/ 0 w 8099"/>
              <a:gd name="T67" fmla="*/ 1193522 h 7607"/>
              <a:gd name="T68" fmla="*/ 0 w 8099"/>
              <a:gd name="T69" fmla="*/ 1551200 h 7607"/>
              <a:gd name="T70" fmla="*/ 0 w 8099"/>
              <a:gd name="T71" fmla="*/ 1691026 h 7607"/>
              <a:gd name="T72" fmla="*/ 119819 w 8099"/>
              <a:gd name="T73" fmla="*/ 1691026 h 7607"/>
              <a:gd name="T74" fmla="*/ 358345 w 8099"/>
              <a:gd name="T75" fmla="*/ 1691026 h 7607"/>
              <a:gd name="T76" fmla="*/ 358345 w 8099"/>
              <a:gd name="T77" fmla="*/ 1551200 h 7607"/>
              <a:gd name="T78" fmla="*/ 144939 w 8099"/>
              <a:gd name="T79" fmla="*/ 1551200 h 7607"/>
              <a:gd name="T80" fmla="*/ 144939 w 8099"/>
              <a:gd name="T81" fmla="*/ 1193522 h 7607"/>
              <a:gd name="T82" fmla="*/ 0 w 8099"/>
              <a:gd name="T83" fmla="*/ 1193522 h 7607"/>
              <a:gd name="T84" fmla="*/ 0 w 8099"/>
              <a:gd name="T85" fmla="*/ 575754 h 7607"/>
              <a:gd name="T86" fmla="*/ 0 w 8099"/>
              <a:gd name="T87" fmla="*/ 969667 h 7607"/>
              <a:gd name="T88" fmla="*/ 144939 w 8099"/>
              <a:gd name="T89" fmla="*/ 969667 h 7607"/>
              <a:gd name="T90" fmla="*/ 144939 w 8099"/>
              <a:gd name="T91" fmla="*/ 575754 h 7607"/>
              <a:gd name="T92" fmla="*/ 0 w 8099"/>
              <a:gd name="T93" fmla="*/ 575754 h 7607"/>
              <a:gd name="T94" fmla="*/ 0 w 8099"/>
              <a:gd name="T95" fmla="*/ 0 h 7607"/>
              <a:gd name="T96" fmla="*/ 0 w 8099"/>
              <a:gd name="T97" fmla="*/ 144939 h 7607"/>
              <a:gd name="T98" fmla="*/ 0 w 8099"/>
              <a:gd name="T99" fmla="*/ 357679 h 7607"/>
              <a:gd name="T100" fmla="*/ 144939 w 8099"/>
              <a:gd name="T101" fmla="*/ 357679 h 7607"/>
              <a:gd name="T102" fmla="*/ 144939 w 8099"/>
              <a:gd name="T103" fmla="*/ 144939 h 7607"/>
              <a:gd name="T104" fmla="*/ 358345 w 8099"/>
              <a:gd name="T105" fmla="*/ 144939 h 7607"/>
              <a:gd name="T106" fmla="*/ 358345 w 8099"/>
              <a:gd name="T107" fmla="*/ 0 h 7607"/>
              <a:gd name="T108" fmla="*/ 0 w 8099"/>
              <a:gd name="T109" fmla="*/ 0 h 76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99" h="7607">
                <a:moveTo>
                  <a:pt x="2755" y="0"/>
                </a:moveTo>
                <a:lnTo>
                  <a:pt x="2755" y="652"/>
                </a:lnTo>
                <a:lnTo>
                  <a:pt x="5345" y="652"/>
                </a:lnTo>
                <a:lnTo>
                  <a:pt x="5345" y="0"/>
                </a:lnTo>
                <a:lnTo>
                  <a:pt x="2755" y="0"/>
                </a:lnTo>
                <a:close/>
                <a:moveTo>
                  <a:pt x="7469" y="652"/>
                </a:moveTo>
                <a:lnTo>
                  <a:pt x="7469" y="2100"/>
                </a:lnTo>
                <a:lnTo>
                  <a:pt x="8099" y="2100"/>
                </a:lnTo>
                <a:lnTo>
                  <a:pt x="8099" y="652"/>
                </a:lnTo>
                <a:lnTo>
                  <a:pt x="8099" y="0"/>
                </a:lnTo>
                <a:lnTo>
                  <a:pt x="7516" y="0"/>
                </a:lnTo>
                <a:lnTo>
                  <a:pt x="6488" y="0"/>
                </a:lnTo>
                <a:lnTo>
                  <a:pt x="6488" y="652"/>
                </a:lnTo>
                <a:lnTo>
                  <a:pt x="7469" y="652"/>
                </a:lnTo>
                <a:close/>
                <a:moveTo>
                  <a:pt x="7469" y="3244"/>
                </a:moveTo>
                <a:lnTo>
                  <a:pt x="7469" y="4877"/>
                </a:lnTo>
                <a:lnTo>
                  <a:pt x="8099" y="4877"/>
                </a:lnTo>
                <a:lnTo>
                  <a:pt x="8099" y="3244"/>
                </a:lnTo>
                <a:lnTo>
                  <a:pt x="7469" y="3244"/>
                </a:lnTo>
                <a:close/>
                <a:moveTo>
                  <a:pt x="6488" y="6978"/>
                </a:moveTo>
                <a:lnTo>
                  <a:pt x="6488" y="7607"/>
                </a:lnTo>
                <a:lnTo>
                  <a:pt x="7516" y="7607"/>
                </a:lnTo>
                <a:lnTo>
                  <a:pt x="8099" y="7607"/>
                </a:lnTo>
                <a:lnTo>
                  <a:pt x="8099" y="6978"/>
                </a:lnTo>
                <a:lnTo>
                  <a:pt x="8099" y="5834"/>
                </a:lnTo>
                <a:lnTo>
                  <a:pt x="7469" y="5834"/>
                </a:lnTo>
                <a:lnTo>
                  <a:pt x="7469" y="6978"/>
                </a:lnTo>
                <a:lnTo>
                  <a:pt x="6488" y="6978"/>
                </a:lnTo>
                <a:close/>
                <a:moveTo>
                  <a:pt x="2755" y="6978"/>
                </a:moveTo>
                <a:lnTo>
                  <a:pt x="2755" y="7607"/>
                </a:lnTo>
                <a:lnTo>
                  <a:pt x="5345" y="7607"/>
                </a:lnTo>
                <a:lnTo>
                  <a:pt x="5345" y="6978"/>
                </a:lnTo>
                <a:lnTo>
                  <a:pt x="2755" y="6978"/>
                </a:lnTo>
                <a:close/>
                <a:moveTo>
                  <a:pt x="0" y="5369"/>
                </a:moveTo>
                <a:lnTo>
                  <a:pt x="0" y="6978"/>
                </a:lnTo>
                <a:lnTo>
                  <a:pt x="0" y="7607"/>
                </a:lnTo>
                <a:lnTo>
                  <a:pt x="539" y="7607"/>
                </a:lnTo>
                <a:lnTo>
                  <a:pt x="1612" y="7607"/>
                </a:lnTo>
                <a:lnTo>
                  <a:pt x="1612" y="6978"/>
                </a:lnTo>
                <a:lnTo>
                  <a:pt x="652" y="6978"/>
                </a:lnTo>
                <a:lnTo>
                  <a:pt x="652" y="5369"/>
                </a:lnTo>
                <a:lnTo>
                  <a:pt x="0" y="5369"/>
                </a:lnTo>
                <a:close/>
                <a:moveTo>
                  <a:pt x="0" y="2590"/>
                </a:moveTo>
                <a:lnTo>
                  <a:pt x="0" y="4362"/>
                </a:lnTo>
                <a:lnTo>
                  <a:pt x="652" y="4362"/>
                </a:lnTo>
                <a:lnTo>
                  <a:pt x="652" y="2590"/>
                </a:lnTo>
                <a:lnTo>
                  <a:pt x="0" y="2590"/>
                </a:lnTo>
                <a:close/>
                <a:moveTo>
                  <a:pt x="0" y="0"/>
                </a:moveTo>
                <a:lnTo>
                  <a:pt x="0" y="652"/>
                </a:lnTo>
                <a:lnTo>
                  <a:pt x="0" y="1609"/>
                </a:lnTo>
                <a:lnTo>
                  <a:pt x="652" y="1609"/>
                </a:lnTo>
                <a:lnTo>
                  <a:pt x="652" y="652"/>
                </a:lnTo>
                <a:lnTo>
                  <a:pt x="1612" y="652"/>
                </a:lnTo>
                <a:lnTo>
                  <a:pt x="1612" y="0"/>
                </a:lnTo>
                <a:lnTo>
                  <a:pt x="0" y="0"/>
                </a:lnTo>
                <a:close/>
              </a:path>
            </a:pathLst>
          </a:custGeom>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zh-CN" altLang="en-US" sz="2400" b="1">
                <a:ln w="22225">
                  <a:solidFill>
                    <a:schemeClr val="accent2"/>
                  </a:solidFill>
                  <a:prstDash val="solid"/>
                </a:ln>
                <a:solidFill>
                  <a:srgbClr val="00FF00"/>
                </a:solidFill>
                <a:effectLst/>
                <a:uFillTx/>
              </a:rPr>
              <a:t>推测执行机制</a:t>
            </a:r>
          </a:p>
        </p:txBody>
      </p:sp>
      <p:sp>
        <p:nvSpPr>
          <p:cNvPr id="4" name="文本框 3"/>
          <p:cNvSpPr txBox="1"/>
          <p:nvPr/>
        </p:nvSpPr>
        <p:spPr>
          <a:xfrm>
            <a:off x="7602220" y="4738370"/>
            <a:ext cx="4497705" cy="2011680"/>
          </a:xfrm>
          <a:prstGeom prst="rect">
            <a:avLst/>
          </a:prstGeom>
          <a:solidFill>
            <a:srgbClr val="00B050"/>
          </a:solidFill>
          <a:ln>
            <a:solidFill>
              <a:srgbClr val="00B050"/>
            </a:solidFill>
          </a:ln>
        </p:spPr>
        <p:txBody>
          <a:bodyPr wrap="square" rtlCol="0">
            <a:spAutoFit/>
          </a:bodyPr>
          <a:lstStyle/>
          <a:p>
            <a:r>
              <a:rPr lang="zh-CN" altLang="en-US" dirty="0"/>
              <a:t>改进： LATE（Longest Approximate Time to End）的调度</a:t>
            </a:r>
          </a:p>
          <a:p>
            <a:r>
              <a:rPr lang="zh-CN" altLang="en-US" dirty="0"/>
              <a:t>策略。</a:t>
            </a:r>
          </a:p>
          <a:p>
            <a:r>
              <a:rPr lang="zh-CN" altLang="en-US" dirty="0"/>
              <a:t>首先估算所有在运行任务的剩余完成时间（LATE），然后找到一个具有最长的剩余时间的任务，最后对这个任务进行推测执行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存在的缺陷</a:t>
            </a:r>
          </a:p>
        </p:txBody>
      </p:sp>
      <p:sp>
        <p:nvSpPr>
          <p:cNvPr id="3" name="内容占位符 2"/>
          <p:cNvSpPr>
            <a:spLocks noGrp="1"/>
          </p:cNvSpPr>
          <p:nvPr>
            <p:ph sz="half" idx="1"/>
          </p:nvPr>
        </p:nvSpPr>
        <p:spPr>
          <a:xfrm>
            <a:off x="1157605" y="1179830"/>
            <a:ext cx="10041255" cy="4498975"/>
          </a:xfrm>
        </p:spPr>
        <p:txBody>
          <a:bodyPr/>
          <a:lstStyle/>
          <a:p>
            <a:r>
              <a:rPr lang="zh-CN" altLang="en-US" dirty="0">
                <a:solidFill>
                  <a:schemeClr val="tx1"/>
                </a:solidFill>
              </a:rPr>
              <a:t>在发生错误之前进行相应的备份工作；</a:t>
            </a:r>
          </a:p>
          <a:p>
            <a:endParaRPr lang="zh-CN" altLang="en-US" dirty="0">
              <a:solidFill>
                <a:schemeClr val="tx1"/>
              </a:solidFill>
            </a:endParaRPr>
          </a:p>
          <a:p>
            <a:r>
              <a:rPr lang="zh-CN" altLang="en-US" dirty="0">
                <a:solidFill>
                  <a:schemeClr val="tx1"/>
                </a:solidFill>
              </a:rPr>
              <a:t>在发现了失效功能模块之后进行的相应的恢复动作；</a:t>
            </a:r>
          </a:p>
          <a:p>
            <a:endParaRPr lang="zh-CN" altLang="en-US" dirty="0">
              <a:solidFill>
                <a:schemeClr val="tx1"/>
              </a:solidFill>
            </a:endParaRPr>
          </a:p>
          <a:p>
            <a:endParaRPr lang="zh-CN" altLang="en-US" dirty="0">
              <a:solidFill>
                <a:schemeClr val="tx1"/>
              </a:solidFill>
            </a:endParaRPr>
          </a:p>
          <a:p>
            <a:r>
              <a:rPr lang="zh-CN" altLang="en-US" dirty="0">
                <a:solidFill>
                  <a:schemeClr val="tx1"/>
                </a:solidFill>
              </a:rPr>
              <a:t>不能快速地及时的定位出失效的功能模块或者节点；</a:t>
            </a:r>
          </a:p>
          <a:p>
            <a:endParaRPr lang="zh-CN" altLang="en-US" dirty="0">
              <a:solidFill>
                <a:schemeClr val="tx1"/>
              </a:solidFill>
            </a:endParaRPr>
          </a:p>
          <a:p>
            <a:endParaRPr lang="zh-CN" altLang="en-US" dirty="0">
              <a:solidFill>
                <a:schemeClr val="tx1"/>
              </a:solidFill>
            </a:endParaRPr>
          </a:p>
          <a:p>
            <a:pPr marL="0" indent="0">
              <a:buNone/>
            </a:pPr>
            <a:endParaRPr lang="zh-CN" altLang="en-US" dirty="0">
              <a:solidFill>
                <a:schemeClr val="tx1"/>
              </a:solidFill>
            </a:endParaRPr>
          </a:p>
        </p:txBody>
      </p:sp>
      <p:sp>
        <p:nvSpPr>
          <p:cNvPr id="11" name="文本框 10"/>
          <p:cNvSpPr txBox="1"/>
          <p:nvPr/>
        </p:nvSpPr>
        <p:spPr>
          <a:xfrm>
            <a:off x="1285240" y="4652010"/>
            <a:ext cx="6423025" cy="518160"/>
          </a:xfrm>
          <a:prstGeom prst="rect">
            <a:avLst/>
          </a:prstGeom>
          <a:gradFill>
            <a:gsLst>
              <a:gs pos="0">
                <a:srgbClr val="FE4444"/>
              </a:gs>
              <a:gs pos="100000">
                <a:srgbClr val="832B2B"/>
              </a:gs>
            </a:gsLst>
            <a:lin ang="5400000" scaled="0"/>
          </a:gradFill>
        </p:spPr>
        <p:txBody>
          <a:bodyPr wrap="square" rtlCol="0">
            <a:spAutoFit/>
          </a:bodyPr>
          <a:lstStyle/>
          <a:p>
            <a:r>
              <a:rPr lang="zh-CN" altLang="en-US" sz="2800" dirty="0">
                <a:sym typeface="+mn-ea"/>
              </a:rPr>
              <a:t>如何快速地寻找和定位出失效的节点</a:t>
            </a:r>
            <a:endParaRPr lang="zh-CN" altLang="en-US" sz="2800" dirty="0"/>
          </a:p>
        </p:txBody>
      </p:sp>
      <p:sp>
        <p:nvSpPr>
          <p:cNvPr id="4" name="下箭头 3"/>
          <p:cNvSpPr/>
          <p:nvPr/>
        </p:nvSpPr>
        <p:spPr>
          <a:xfrm>
            <a:off x="3334385" y="2602230"/>
            <a:ext cx="473710" cy="59626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ldLvl="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容错机制优化</a:t>
            </a:r>
          </a:p>
        </p:txBody>
      </p:sp>
      <p:sp>
        <p:nvSpPr>
          <p:cNvPr id="3" name="内容占位符 2"/>
          <p:cNvSpPr>
            <a:spLocks noGrp="1"/>
          </p:cNvSpPr>
          <p:nvPr>
            <p:ph idx="1"/>
          </p:nvPr>
        </p:nvSpPr>
        <p:spPr/>
        <p:txBody>
          <a:bodyPr/>
          <a:lstStyle/>
          <a:p>
            <a:pPr marL="0" indent="0">
              <a:buNone/>
            </a:pPr>
            <a:endParaRPr lang="zh-CN" altLang="en-US" dirty="0"/>
          </a:p>
          <a:p>
            <a:pPr marL="0" indent="0">
              <a:buNone/>
            </a:pPr>
            <a:endParaRPr lang="zh-CN" altLang="en-US" dirty="0"/>
          </a:p>
          <a:p>
            <a:pPr marL="0" indent="0">
              <a:buNone/>
            </a:pPr>
            <a:endParaRPr lang="zh-CN" altLang="en-US" dirty="0"/>
          </a:p>
          <a:p>
            <a:endParaRPr lang="zh-CN" altLang="en-US" dirty="0"/>
          </a:p>
          <a:p>
            <a:endParaRPr lang="zh-CN" altLang="en-US" dirty="0"/>
          </a:p>
        </p:txBody>
      </p:sp>
      <p:sp>
        <p:nvSpPr>
          <p:cNvPr id="11" name="文本框 10"/>
          <p:cNvSpPr txBox="1"/>
          <p:nvPr/>
        </p:nvSpPr>
        <p:spPr>
          <a:xfrm>
            <a:off x="4714240" y="184150"/>
            <a:ext cx="5321935" cy="518160"/>
          </a:xfrm>
          <a:prstGeom prst="rect">
            <a:avLst/>
          </a:prstGeom>
          <a:gradFill>
            <a:gsLst>
              <a:gs pos="0">
                <a:srgbClr val="FE4444"/>
              </a:gs>
              <a:gs pos="100000">
                <a:srgbClr val="832B2B"/>
              </a:gs>
            </a:gsLst>
            <a:lin ang="5400000" scaled="0"/>
          </a:gradFill>
        </p:spPr>
        <p:txBody>
          <a:bodyPr wrap="square" rtlCol="0">
            <a:spAutoFit/>
          </a:bodyPr>
          <a:lstStyle/>
          <a:p>
            <a:r>
              <a:rPr lang="zh-CN" altLang="en-US" sz="2800"/>
              <a:t>快速地寻找和定位出失效的节点</a:t>
            </a:r>
          </a:p>
        </p:txBody>
      </p:sp>
      <p:sp>
        <p:nvSpPr>
          <p:cNvPr id="4" name="文本框 3"/>
          <p:cNvSpPr txBox="1"/>
          <p:nvPr/>
        </p:nvSpPr>
        <p:spPr>
          <a:xfrm>
            <a:off x="365760" y="1158875"/>
            <a:ext cx="11442700" cy="137160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a:t>心跳</a:t>
            </a:r>
          </a:p>
          <a:p>
            <a:pPr marL="342900" indent="-342900">
              <a:buFont typeface="Wingdings" panose="05000000000000000000" charset="0"/>
              <a:buChar char="p"/>
            </a:pPr>
            <a:r>
              <a:rPr lang="zh-CN" altLang="en-US" sz="2000" dirty="0"/>
              <a:t>代表着节点的健康状况，反映节点是否还“活”着；</a:t>
            </a:r>
          </a:p>
          <a:p>
            <a:pPr marL="342900" indent="-342900">
              <a:buFont typeface="Wingdings" panose="05000000000000000000" charset="0"/>
              <a:buChar char="p"/>
            </a:pPr>
            <a:r>
              <a:rPr lang="zh-CN" altLang="en-US" sz="2000" dirty="0"/>
              <a:t>反映节点上任务的运行情况：TaskTracker 会时不时的通过心跳向 JobTracker 汇报在其上运行的任务的运行情况。</a:t>
            </a:r>
          </a:p>
        </p:txBody>
      </p:sp>
      <p:grpSp>
        <p:nvGrpSpPr>
          <p:cNvPr id="12" name="组合 11"/>
          <p:cNvGrpSpPr/>
          <p:nvPr/>
        </p:nvGrpSpPr>
        <p:grpSpPr>
          <a:xfrm>
            <a:off x="6393815" y="1099185"/>
            <a:ext cx="3058160" cy="462280"/>
            <a:chOff x="10069" y="1731"/>
            <a:chExt cx="4816" cy="728"/>
          </a:xfrm>
        </p:grpSpPr>
        <p:sp>
          <p:nvSpPr>
            <p:cNvPr id="5" name="文本框 4"/>
            <p:cNvSpPr txBox="1"/>
            <p:nvPr/>
          </p:nvSpPr>
          <p:spPr>
            <a:xfrm>
              <a:off x="11657" y="1731"/>
              <a:ext cx="3229" cy="57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sym typeface="+mn-ea"/>
                </a:rPr>
                <a:t>自适应的超期时间</a:t>
              </a:r>
              <a:endParaRPr lang="zh-CN" altLang="en-US"/>
            </a:p>
          </p:txBody>
        </p:sp>
        <p:cxnSp>
          <p:nvCxnSpPr>
            <p:cNvPr id="8" name="直接箭头连接符 7"/>
            <p:cNvCxnSpPr>
              <a:endCxn id="5" idx="1"/>
            </p:cNvCxnSpPr>
            <p:nvPr/>
          </p:nvCxnSpPr>
          <p:spPr>
            <a:xfrm flipV="1">
              <a:off x="10069" y="2019"/>
              <a:ext cx="1588" cy="441"/>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pSp>
      <p:grpSp>
        <p:nvGrpSpPr>
          <p:cNvPr id="10" name="组合 9"/>
          <p:cNvGrpSpPr/>
          <p:nvPr/>
        </p:nvGrpSpPr>
        <p:grpSpPr>
          <a:xfrm>
            <a:off x="6607810" y="2219960"/>
            <a:ext cx="3105785" cy="550545"/>
            <a:chOff x="10406" y="3496"/>
            <a:chExt cx="4891" cy="867"/>
          </a:xfrm>
        </p:grpSpPr>
        <p:sp>
          <p:nvSpPr>
            <p:cNvPr id="6" name="文本框 5"/>
            <p:cNvSpPr txBox="1"/>
            <p:nvPr/>
          </p:nvSpPr>
          <p:spPr>
            <a:xfrm>
              <a:off x="11657" y="3787"/>
              <a:ext cx="3640" cy="57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sym typeface="+mn-ea"/>
                </a:rPr>
                <a:t>基于信誉的探测模型</a:t>
              </a:r>
              <a:endParaRPr lang="zh-CN" altLang="en-US"/>
            </a:p>
          </p:txBody>
        </p:sp>
        <p:cxnSp>
          <p:nvCxnSpPr>
            <p:cNvPr id="9" name="直接箭头连接符 8"/>
            <p:cNvCxnSpPr>
              <a:endCxn id="6" idx="1"/>
            </p:cNvCxnSpPr>
            <p:nvPr/>
          </p:nvCxnSpPr>
          <p:spPr>
            <a:xfrm>
              <a:off x="10406" y="3496"/>
              <a:ext cx="1251" cy="57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pSp>
      <p:pic>
        <p:nvPicPr>
          <p:cNvPr id="7" name="图片 6"/>
          <p:cNvPicPr>
            <a:picLocks noChangeAspect="1"/>
          </p:cNvPicPr>
          <p:nvPr/>
        </p:nvPicPr>
        <p:blipFill>
          <a:blip r:embed="rId2"/>
          <a:stretch>
            <a:fillRect/>
          </a:stretch>
        </p:blipFill>
        <p:spPr>
          <a:xfrm>
            <a:off x="471805" y="2992120"/>
            <a:ext cx="6707505" cy="3354070"/>
          </a:xfrm>
          <a:prstGeom prst="rect">
            <a:avLst/>
          </a:prstGeom>
        </p:spPr>
      </p:pic>
      <p:grpSp>
        <p:nvGrpSpPr>
          <p:cNvPr id="14" name="组合 13"/>
          <p:cNvGrpSpPr/>
          <p:nvPr/>
        </p:nvGrpSpPr>
        <p:grpSpPr>
          <a:xfrm>
            <a:off x="6765290" y="5932805"/>
            <a:ext cx="3105785" cy="687705"/>
            <a:chOff x="10406" y="3712"/>
            <a:chExt cx="4891" cy="1083"/>
          </a:xfrm>
        </p:grpSpPr>
        <p:sp>
          <p:nvSpPr>
            <p:cNvPr id="15" name="文本框 14"/>
            <p:cNvSpPr txBox="1"/>
            <p:nvPr/>
          </p:nvSpPr>
          <p:spPr>
            <a:xfrm>
              <a:off x="11657" y="3787"/>
              <a:ext cx="3640" cy="1008"/>
            </a:xfrm>
            <a:prstGeom prst="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sym typeface="+mn-ea"/>
                </a:rPr>
                <a:t>基于信誉的探测模型，对信誉值进行调整</a:t>
              </a:r>
              <a:endParaRPr lang="zh-CN" altLang="en-US"/>
            </a:p>
          </p:txBody>
        </p:sp>
        <p:cxnSp>
          <p:nvCxnSpPr>
            <p:cNvPr id="16" name="直接箭头连接符 15"/>
            <p:cNvCxnSpPr>
              <a:endCxn id="15" idx="1"/>
            </p:cNvCxnSpPr>
            <p:nvPr/>
          </p:nvCxnSpPr>
          <p:spPr>
            <a:xfrm>
              <a:off x="10406" y="3712"/>
              <a:ext cx="1251" cy="579"/>
            </a:xfrm>
            <a:prstGeom prst="straightConnector1">
              <a:avLst/>
            </a:prstGeom>
            <a:solidFill>
              <a:schemeClr val="accent1"/>
            </a:solidFill>
            <a:ln w="9525" cap="flat" cmpd="sng" algn="ctr">
              <a:solidFill>
                <a:srgbClr val="FFC000"/>
              </a:solidFill>
              <a:prstDash val="solid"/>
              <a:round/>
              <a:headEnd type="none" w="med" len="med"/>
              <a:tailEnd type="arrow" w="med" len="med"/>
            </a:ln>
          </p:spPr>
        </p:cxnSp>
      </p:grpSp>
      <p:grpSp>
        <p:nvGrpSpPr>
          <p:cNvPr id="17" name="组合 16"/>
          <p:cNvGrpSpPr/>
          <p:nvPr/>
        </p:nvGrpSpPr>
        <p:grpSpPr>
          <a:xfrm>
            <a:off x="6765290" y="4687570"/>
            <a:ext cx="3270885" cy="550545"/>
            <a:chOff x="10406" y="3496"/>
            <a:chExt cx="5151" cy="867"/>
          </a:xfrm>
        </p:grpSpPr>
        <p:sp>
          <p:nvSpPr>
            <p:cNvPr id="18" name="文本框 17"/>
            <p:cNvSpPr txBox="1"/>
            <p:nvPr/>
          </p:nvSpPr>
          <p:spPr>
            <a:xfrm>
              <a:off x="11657" y="3787"/>
              <a:ext cx="3900" cy="576"/>
            </a:xfrm>
            <a:prstGeom prst="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sym typeface="+mn-ea"/>
                </a:rPr>
                <a:t>设置自适应的超期时间</a:t>
              </a:r>
            </a:p>
          </p:txBody>
        </p:sp>
        <p:cxnSp>
          <p:nvCxnSpPr>
            <p:cNvPr id="19" name="直接箭头连接符 18"/>
            <p:cNvCxnSpPr>
              <a:endCxn id="18" idx="1"/>
            </p:cNvCxnSpPr>
            <p:nvPr/>
          </p:nvCxnSpPr>
          <p:spPr>
            <a:xfrm>
              <a:off x="10406" y="3496"/>
              <a:ext cx="1251" cy="579"/>
            </a:xfrm>
            <a:prstGeom prst="straightConnector1">
              <a:avLst/>
            </a:prstGeom>
            <a:solidFill>
              <a:schemeClr val="accent1"/>
            </a:solidFill>
            <a:ln w="9525" cap="flat" cmpd="sng" algn="ctr">
              <a:solidFill>
                <a:srgbClr val="FFC000"/>
              </a:solidFill>
              <a:prstDash val="solid"/>
              <a:round/>
              <a:headEnd type="none" w="med" len="med"/>
              <a:tailEnd type="arrow" w="med" len="med"/>
            </a:ln>
          </p:spPr>
        </p:cxnSp>
      </p:grpSp>
      <p:grpSp>
        <p:nvGrpSpPr>
          <p:cNvPr id="20" name="组合 19"/>
          <p:cNvGrpSpPr/>
          <p:nvPr/>
        </p:nvGrpSpPr>
        <p:grpSpPr>
          <a:xfrm>
            <a:off x="6765290" y="3738880"/>
            <a:ext cx="3550285" cy="550545"/>
            <a:chOff x="10406" y="3496"/>
            <a:chExt cx="5591" cy="867"/>
          </a:xfrm>
        </p:grpSpPr>
        <p:sp>
          <p:nvSpPr>
            <p:cNvPr id="21" name="文本框 20"/>
            <p:cNvSpPr txBox="1"/>
            <p:nvPr/>
          </p:nvSpPr>
          <p:spPr>
            <a:xfrm>
              <a:off x="11657" y="3787"/>
              <a:ext cx="4340" cy="576"/>
            </a:xfrm>
            <a:prstGeom prst="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sym typeface="+mn-ea"/>
                </a:rPr>
                <a:t>估算整个作业的运行时间</a:t>
              </a:r>
            </a:p>
          </p:txBody>
        </p:sp>
        <p:cxnSp>
          <p:nvCxnSpPr>
            <p:cNvPr id="22" name="直接箭头连接符 21"/>
            <p:cNvCxnSpPr>
              <a:endCxn id="21" idx="1"/>
            </p:cNvCxnSpPr>
            <p:nvPr/>
          </p:nvCxnSpPr>
          <p:spPr>
            <a:xfrm>
              <a:off x="10406" y="3496"/>
              <a:ext cx="1251" cy="579"/>
            </a:xfrm>
            <a:prstGeom prst="straightConnector1">
              <a:avLst/>
            </a:prstGeom>
            <a:solidFill>
              <a:schemeClr val="accent1"/>
            </a:solidFill>
            <a:ln w="9525" cap="flat" cmpd="sng" algn="ctr">
              <a:solidFill>
                <a:srgbClr val="FFC000"/>
              </a:solidFill>
              <a:prstDash val="solid"/>
              <a:round/>
              <a:headEnd type="none" w="med" len="med"/>
              <a:tailEnd type="arrow" w="med" len="med"/>
            </a:ln>
          </p:spPr>
        </p:cxnSp>
      </p:grpSp>
      <p:sp>
        <p:nvSpPr>
          <p:cNvPr id="23" name="文本框 22"/>
          <p:cNvSpPr txBox="1"/>
          <p:nvPr/>
        </p:nvSpPr>
        <p:spPr>
          <a:xfrm>
            <a:off x="3317875" y="6392227"/>
            <a:ext cx="3075940" cy="365760"/>
          </a:xfrm>
          <a:prstGeom prst="rect">
            <a:avLst/>
          </a:prstGeom>
          <a:noFill/>
        </p:spPr>
        <p:txBody>
          <a:bodyPr wrap="square" rtlCol="0">
            <a:spAutoFit/>
          </a:bodyPr>
          <a:lstStyle/>
          <a:p>
            <a:r>
              <a:rPr lang="zh-CN" altLang="en-US" dirty="0"/>
              <a:t>自适应的失效检测整体框架</a:t>
            </a:r>
          </a:p>
        </p:txBody>
      </p:sp>
      <p:grpSp>
        <p:nvGrpSpPr>
          <p:cNvPr id="35" name="组合 34"/>
          <p:cNvGrpSpPr/>
          <p:nvPr/>
        </p:nvGrpSpPr>
        <p:grpSpPr>
          <a:xfrm>
            <a:off x="381000" y="5646420"/>
            <a:ext cx="2476500" cy="1067435"/>
            <a:chOff x="600" y="8892"/>
            <a:chExt cx="3900" cy="1681"/>
          </a:xfrm>
        </p:grpSpPr>
        <p:sp>
          <p:nvSpPr>
            <p:cNvPr id="27" name="文本框 26"/>
            <p:cNvSpPr txBox="1"/>
            <p:nvPr/>
          </p:nvSpPr>
          <p:spPr>
            <a:xfrm>
              <a:off x="600" y="9997"/>
              <a:ext cx="3900" cy="576"/>
            </a:xfrm>
            <a:prstGeom prst="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sym typeface="+mn-ea"/>
                </a:rPr>
                <a:t>负责接收和发送心跳</a:t>
              </a:r>
            </a:p>
          </p:txBody>
        </p:sp>
        <p:cxnSp>
          <p:nvCxnSpPr>
            <p:cNvPr id="29" name="直接箭头连接符 28"/>
            <p:cNvCxnSpPr/>
            <p:nvPr/>
          </p:nvCxnSpPr>
          <p:spPr>
            <a:xfrm flipV="1">
              <a:off x="2191" y="8892"/>
              <a:ext cx="2000" cy="1133"/>
            </a:xfrm>
            <a:prstGeom prst="straightConnector1">
              <a:avLst/>
            </a:prstGeom>
            <a:solidFill>
              <a:schemeClr val="accent1"/>
            </a:solidFill>
            <a:ln w="9525" cap="flat" cmpd="sng" algn="ctr">
              <a:solidFill>
                <a:schemeClr val="tx2"/>
              </a:solidFill>
              <a:prstDash val="solid"/>
              <a:round/>
              <a:headEnd type="none" w="med" len="med"/>
              <a:tailEnd type="arrow" w="med" len="med"/>
            </a:ln>
          </p:spPr>
        </p:cxnSp>
      </p:grpSp>
      <p:grpSp>
        <p:nvGrpSpPr>
          <p:cNvPr id="34" name="组合 33"/>
          <p:cNvGrpSpPr/>
          <p:nvPr/>
        </p:nvGrpSpPr>
        <p:grpSpPr>
          <a:xfrm>
            <a:off x="4282440" y="3305810"/>
            <a:ext cx="2829560" cy="2799080"/>
            <a:chOff x="6744" y="5206"/>
            <a:chExt cx="4456" cy="4408"/>
          </a:xfrm>
        </p:grpSpPr>
        <p:cxnSp>
          <p:nvCxnSpPr>
            <p:cNvPr id="30" name="直接连接符 29"/>
            <p:cNvCxnSpPr/>
            <p:nvPr/>
          </p:nvCxnSpPr>
          <p:spPr>
            <a:xfrm>
              <a:off x="6792" y="5206"/>
              <a:ext cx="0" cy="4361"/>
            </a:xfrm>
            <a:prstGeom prst="line">
              <a:avLst/>
            </a:prstGeom>
            <a:solidFill>
              <a:schemeClr val="accent1"/>
            </a:solidFill>
            <a:ln w="28575" cap="flat" cmpd="sng" algn="ctr">
              <a:solidFill>
                <a:srgbClr val="C00000"/>
              </a:solidFill>
              <a:prstDash val="sysDash"/>
              <a:round/>
              <a:headEnd type="none" w="med" len="med"/>
              <a:tailEnd type="none" w="med" len="med"/>
            </a:ln>
          </p:spPr>
        </p:cxnSp>
        <p:cxnSp>
          <p:nvCxnSpPr>
            <p:cNvPr id="31" name="直接连接符 30"/>
            <p:cNvCxnSpPr/>
            <p:nvPr/>
          </p:nvCxnSpPr>
          <p:spPr>
            <a:xfrm>
              <a:off x="6744" y="9519"/>
              <a:ext cx="4433" cy="72"/>
            </a:xfrm>
            <a:prstGeom prst="line">
              <a:avLst/>
            </a:prstGeom>
            <a:solidFill>
              <a:schemeClr val="accent1"/>
            </a:solidFill>
            <a:ln w="28575" cap="flat" cmpd="sng" algn="ctr">
              <a:solidFill>
                <a:srgbClr val="C00000"/>
              </a:solidFill>
              <a:prstDash val="sysDash"/>
              <a:round/>
              <a:headEnd type="none" w="med" len="med"/>
              <a:tailEnd type="none" w="med" len="med"/>
            </a:ln>
          </p:spPr>
        </p:cxnSp>
        <p:cxnSp>
          <p:nvCxnSpPr>
            <p:cNvPr id="32" name="直接连接符 31"/>
            <p:cNvCxnSpPr/>
            <p:nvPr/>
          </p:nvCxnSpPr>
          <p:spPr>
            <a:xfrm>
              <a:off x="6792" y="5206"/>
              <a:ext cx="4409" cy="25"/>
            </a:xfrm>
            <a:prstGeom prst="line">
              <a:avLst/>
            </a:prstGeom>
            <a:solidFill>
              <a:schemeClr val="accent1"/>
            </a:solidFill>
            <a:ln w="28575" cap="flat" cmpd="sng" algn="ctr">
              <a:solidFill>
                <a:srgbClr val="C00000"/>
              </a:solidFill>
              <a:prstDash val="sysDash"/>
              <a:round/>
              <a:headEnd type="none" w="med" len="med"/>
              <a:tailEnd type="none" w="med" len="med"/>
            </a:ln>
          </p:spPr>
        </p:cxnSp>
        <p:cxnSp>
          <p:nvCxnSpPr>
            <p:cNvPr id="33" name="直接连接符 32"/>
            <p:cNvCxnSpPr/>
            <p:nvPr/>
          </p:nvCxnSpPr>
          <p:spPr>
            <a:xfrm>
              <a:off x="11129" y="5206"/>
              <a:ext cx="0" cy="4409"/>
            </a:xfrm>
            <a:prstGeom prst="line">
              <a:avLst/>
            </a:prstGeom>
            <a:solidFill>
              <a:schemeClr val="accent1"/>
            </a:solidFill>
            <a:ln w="28575" cap="flat" cmpd="sng" algn="ctr">
              <a:solidFill>
                <a:srgbClr val="C00000"/>
              </a:solidFill>
              <a:prstDash val="sysDash"/>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733351" y="5417185"/>
            <a:ext cx="11025299" cy="1398270"/>
            <a:chOff x="1164" y="8531"/>
            <a:chExt cx="16543" cy="2202"/>
          </a:xfrm>
        </p:grpSpPr>
        <p:pic>
          <p:nvPicPr>
            <p:cNvPr id="30" name="图片 29"/>
            <p:cNvPicPr>
              <a:picLocks noChangeAspect="1"/>
            </p:cNvPicPr>
            <p:nvPr/>
          </p:nvPicPr>
          <p:blipFill>
            <a:blip r:embed="rId2"/>
            <a:stretch>
              <a:fillRect/>
            </a:stretch>
          </p:blipFill>
          <p:spPr>
            <a:xfrm>
              <a:off x="4046" y="8531"/>
              <a:ext cx="4493" cy="2202"/>
            </a:xfrm>
            <a:prstGeom prst="rect">
              <a:avLst/>
            </a:prstGeom>
          </p:spPr>
        </p:pic>
        <p:sp>
          <p:nvSpPr>
            <p:cNvPr id="25" name="文本框 24"/>
            <p:cNvSpPr txBox="1"/>
            <p:nvPr/>
          </p:nvSpPr>
          <p:spPr>
            <a:xfrm>
              <a:off x="1164" y="8948"/>
              <a:ext cx="2698" cy="576"/>
            </a:xfrm>
            <a:prstGeom prst="rect">
              <a:avLst/>
            </a:prstGeom>
            <a:noFill/>
          </p:spPr>
          <p:txBody>
            <a:bodyPr wrap="square" rtlCol="0">
              <a:spAutoFit/>
            </a:bodyPr>
            <a:lstStyle/>
            <a:p>
              <a:pPr marL="285750" indent="-285750">
                <a:buFont typeface="Wingdings" panose="05000000000000000000" charset="0"/>
                <a:buChar char="Ø"/>
              </a:pPr>
              <a:r>
                <a:rPr lang="zh-CN" altLang="en-US"/>
                <a:t>两段心跳：</a:t>
              </a:r>
            </a:p>
          </p:txBody>
        </p:sp>
        <p:sp>
          <p:nvSpPr>
            <p:cNvPr id="32" name="文本框 31"/>
            <p:cNvSpPr txBox="1"/>
            <p:nvPr/>
          </p:nvSpPr>
          <p:spPr>
            <a:xfrm>
              <a:off x="9681" y="8676"/>
              <a:ext cx="8026" cy="1584"/>
            </a:xfrm>
            <a:prstGeom prst="rect">
              <a:avLst/>
            </a:prstGeom>
            <a:noFill/>
            <a:ln>
              <a:solidFill>
                <a:srgbClr val="FFC000"/>
              </a:solidFill>
            </a:ln>
          </p:spPr>
          <p:txBody>
            <a:bodyPr wrap="square" rtlCol="0">
              <a:spAutoFit/>
            </a:bodyPr>
            <a:lstStyle/>
            <a:p>
              <a:r>
                <a:rPr lang="en-US" altLang="zh-CN" sz="2000"/>
                <a:t>Hadoop</a:t>
              </a:r>
              <a:r>
                <a:rPr lang="zh-CN" altLang="en-US" sz="2000"/>
                <a:t>集群的心跳默认为</a:t>
              </a:r>
              <a:r>
                <a:rPr lang="en-US" altLang="zh-CN" sz="2000"/>
                <a:t>3</a:t>
              </a:r>
              <a:r>
                <a:rPr lang="zh-CN" altLang="en-US" sz="2000"/>
                <a:t>秒，太固定和严格</a:t>
              </a:r>
            </a:p>
            <a:p>
              <a:r>
                <a:rPr lang="zh-CN" altLang="en-US" sz="2000"/>
                <a:t>心跳不能太短导致过于频繁；</a:t>
              </a:r>
            </a:p>
            <a:p>
              <a:r>
                <a:rPr lang="zh-CN" altLang="en-US" sz="2000"/>
                <a:t>不能太长影响作业的完成时间；</a:t>
              </a:r>
            </a:p>
          </p:txBody>
        </p:sp>
        <p:cxnSp>
          <p:nvCxnSpPr>
            <p:cNvPr id="34" name="直接箭头连接符 33"/>
            <p:cNvCxnSpPr/>
            <p:nvPr/>
          </p:nvCxnSpPr>
          <p:spPr>
            <a:xfrm flipV="1">
              <a:off x="8231" y="9308"/>
              <a:ext cx="1450" cy="216"/>
            </a:xfrm>
            <a:prstGeom prst="straightConnector1">
              <a:avLst/>
            </a:prstGeom>
            <a:solidFill>
              <a:schemeClr val="accent1"/>
            </a:solidFill>
            <a:ln w="9525" cap="flat" cmpd="sng" algn="ctr">
              <a:solidFill>
                <a:srgbClr val="FFC000"/>
              </a:solidFill>
              <a:prstDash val="solid"/>
              <a:round/>
              <a:headEnd type="none" w="med" len="med"/>
              <a:tailEnd type="arrow" w="med" len="med"/>
            </a:ln>
          </p:spPr>
        </p:cxnSp>
      </p:grpSp>
      <p:sp>
        <p:nvSpPr>
          <p:cNvPr id="2" name="标题 1"/>
          <p:cNvSpPr>
            <a:spLocks noGrp="1"/>
          </p:cNvSpPr>
          <p:nvPr>
            <p:ph type="title"/>
          </p:nvPr>
        </p:nvSpPr>
        <p:spPr/>
        <p:txBody>
          <a:bodyPr/>
          <a:lstStyle/>
          <a:p>
            <a:r>
              <a:rPr lang="zh-CN" altLang="en-US" dirty="0"/>
              <a:t>自适应的超期时间</a:t>
            </a:r>
          </a:p>
        </p:txBody>
      </p:sp>
      <p:sp>
        <p:nvSpPr>
          <p:cNvPr id="3" name="内容占位符 2"/>
          <p:cNvSpPr>
            <a:spLocks noGrp="1"/>
          </p:cNvSpPr>
          <p:nvPr>
            <p:ph idx="1"/>
          </p:nvPr>
        </p:nvSpPr>
        <p:spPr>
          <a:xfrm>
            <a:off x="250190" y="1183640"/>
            <a:ext cx="11992610" cy="4712970"/>
          </a:xfrm>
        </p:spPr>
        <p:txBody>
          <a:bodyPr/>
          <a:lstStyle/>
          <a:p>
            <a:r>
              <a:rPr lang="zh-CN" altLang="en-US" sz="2000" dirty="0">
                <a:solidFill>
                  <a:schemeClr val="tx1"/>
                </a:solidFill>
              </a:rPr>
              <a:t>对于每台 TaskTracker 来说，默认的超期时间是10分钟，认为是优秀的值，主要的考虑的是它覆盖各种各样大小的作业，在平均情况下表现优异。针对的是存在超过几个小时的作业，也有</a:t>
            </a:r>
            <a:r>
              <a:rPr lang="zh-CN" altLang="en-US" sz="2000" b="1" dirty="0">
                <a:solidFill>
                  <a:schemeClr val="tx1"/>
                </a:solidFill>
              </a:rPr>
              <a:t>只</a:t>
            </a:r>
            <a:r>
              <a:rPr lang="zh-CN" altLang="en-US" sz="2000" dirty="0">
                <a:solidFill>
                  <a:schemeClr val="tx1"/>
                </a:solidFill>
              </a:rPr>
              <a:t>有几分钟的作业的集群。</a:t>
            </a:r>
          </a:p>
          <a:p>
            <a:r>
              <a:rPr lang="zh-CN" altLang="en-US" sz="2000" dirty="0">
                <a:solidFill>
                  <a:schemeClr val="tx1"/>
                </a:solidFill>
              </a:rPr>
              <a:t>一个短作业优先的集群中，10分钟的设置非常不合理。</a:t>
            </a:r>
          </a:p>
        </p:txBody>
      </p:sp>
      <p:grpSp>
        <p:nvGrpSpPr>
          <p:cNvPr id="16" name="组合 15"/>
          <p:cNvGrpSpPr/>
          <p:nvPr/>
        </p:nvGrpSpPr>
        <p:grpSpPr>
          <a:xfrm>
            <a:off x="733425" y="3079750"/>
            <a:ext cx="8051165" cy="1174750"/>
            <a:chOff x="1155" y="5125"/>
            <a:chExt cx="12679" cy="1850"/>
          </a:xfrm>
          <a:noFill/>
        </p:grpSpPr>
        <p:pic>
          <p:nvPicPr>
            <p:cNvPr id="5" name="图片 4"/>
            <p:cNvPicPr>
              <a:picLocks noChangeAspect="1"/>
            </p:cNvPicPr>
            <p:nvPr/>
          </p:nvPicPr>
          <p:blipFill>
            <a:blip r:embed="rId3"/>
            <a:stretch>
              <a:fillRect/>
            </a:stretch>
          </p:blipFill>
          <p:spPr>
            <a:xfrm>
              <a:off x="3849" y="5749"/>
              <a:ext cx="9985" cy="1226"/>
            </a:xfrm>
            <a:prstGeom prst="rect">
              <a:avLst/>
            </a:prstGeom>
            <a:grpFill/>
          </p:spPr>
        </p:pic>
        <p:sp>
          <p:nvSpPr>
            <p:cNvPr id="6" name="文本框 5"/>
            <p:cNvSpPr txBox="1"/>
            <p:nvPr/>
          </p:nvSpPr>
          <p:spPr>
            <a:xfrm>
              <a:off x="1155" y="6050"/>
              <a:ext cx="4746" cy="624"/>
            </a:xfrm>
            <a:prstGeom prst="rect">
              <a:avLst/>
            </a:prstGeom>
            <a:grpFill/>
          </p:spPr>
          <p:txBody>
            <a:bodyPr wrap="square" rtlCol="0">
              <a:spAutoFit/>
            </a:bodyPr>
            <a:lstStyle/>
            <a:p>
              <a:pPr marL="342900" indent="-342900">
                <a:buFont typeface="Wingdings" panose="05000000000000000000" charset="0"/>
                <a:buChar char="Ø"/>
              </a:pPr>
              <a:r>
                <a:rPr lang="zh-CN" altLang="en-US" sz="2000" dirty="0"/>
                <a:t>估算执行时间：</a:t>
              </a:r>
            </a:p>
          </p:txBody>
        </p:sp>
        <p:grpSp>
          <p:nvGrpSpPr>
            <p:cNvPr id="15" name="组合 14"/>
            <p:cNvGrpSpPr/>
            <p:nvPr/>
          </p:nvGrpSpPr>
          <p:grpSpPr>
            <a:xfrm>
              <a:off x="6152" y="5125"/>
              <a:ext cx="7681" cy="1166"/>
              <a:chOff x="6152" y="5125"/>
              <a:chExt cx="7681" cy="1166"/>
            </a:xfrm>
            <a:grpFill/>
          </p:grpSpPr>
          <p:sp>
            <p:nvSpPr>
              <p:cNvPr id="9" name="文本框 8"/>
              <p:cNvSpPr txBox="1"/>
              <p:nvPr/>
            </p:nvSpPr>
            <p:spPr>
              <a:xfrm>
                <a:off x="6152" y="5125"/>
                <a:ext cx="2049" cy="624"/>
              </a:xfrm>
              <a:prstGeom prst="rect">
                <a:avLst/>
              </a:prstGeom>
              <a:grpFill/>
              <a:ln>
                <a:solidFill>
                  <a:srgbClr val="FFC000"/>
                </a:solidFill>
              </a:ln>
            </p:spPr>
            <p:txBody>
              <a:bodyPr wrap="square" rtlCol="0">
                <a:spAutoFit/>
              </a:bodyPr>
              <a:lstStyle/>
              <a:p>
                <a:r>
                  <a:rPr lang="en-US" altLang="zh-CN" sz="2000"/>
                  <a:t>map</a:t>
                </a:r>
                <a:r>
                  <a:rPr lang="zh-CN" altLang="en-US" sz="2000"/>
                  <a:t>阶段</a:t>
                </a:r>
              </a:p>
            </p:txBody>
          </p:sp>
          <p:sp>
            <p:nvSpPr>
              <p:cNvPr id="10" name="文本框 9"/>
              <p:cNvSpPr txBox="1"/>
              <p:nvPr/>
            </p:nvSpPr>
            <p:spPr>
              <a:xfrm>
                <a:off x="8575" y="5125"/>
                <a:ext cx="2525" cy="624"/>
              </a:xfrm>
              <a:prstGeom prst="rect">
                <a:avLst/>
              </a:prstGeom>
              <a:grpFill/>
              <a:ln>
                <a:solidFill>
                  <a:srgbClr val="FFC000"/>
                </a:solidFill>
              </a:ln>
            </p:spPr>
            <p:txBody>
              <a:bodyPr wrap="square" rtlCol="0">
                <a:spAutoFit/>
              </a:bodyPr>
              <a:lstStyle/>
              <a:p>
                <a:r>
                  <a:rPr lang="en-US" altLang="zh-CN" sz="2000"/>
                  <a:t>shuffle</a:t>
                </a:r>
                <a:r>
                  <a:rPr lang="zh-CN" altLang="en-US" sz="2000"/>
                  <a:t>阶段</a:t>
                </a:r>
              </a:p>
            </p:txBody>
          </p:sp>
          <p:sp>
            <p:nvSpPr>
              <p:cNvPr id="11" name="文本框 10"/>
              <p:cNvSpPr txBox="1"/>
              <p:nvPr/>
            </p:nvSpPr>
            <p:spPr>
              <a:xfrm>
                <a:off x="11473" y="5125"/>
                <a:ext cx="2361" cy="624"/>
              </a:xfrm>
              <a:prstGeom prst="rect">
                <a:avLst/>
              </a:prstGeom>
              <a:grpFill/>
              <a:ln>
                <a:solidFill>
                  <a:srgbClr val="FFC000"/>
                </a:solidFill>
              </a:ln>
            </p:spPr>
            <p:txBody>
              <a:bodyPr wrap="square" rtlCol="0">
                <a:spAutoFit/>
              </a:bodyPr>
              <a:lstStyle/>
              <a:p>
                <a:r>
                  <a:rPr lang="en-US" altLang="zh-CN" sz="2000"/>
                  <a:t>reduce</a:t>
                </a:r>
                <a:r>
                  <a:rPr lang="zh-CN" altLang="en-US" sz="2000"/>
                  <a:t>阶段</a:t>
                </a:r>
              </a:p>
            </p:txBody>
          </p:sp>
          <p:cxnSp>
            <p:nvCxnSpPr>
              <p:cNvPr id="12" name="直接箭头连接符 11"/>
              <p:cNvCxnSpPr>
                <a:stCxn id="9" idx="2"/>
              </p:cNvCxnSpPr>
              <p:nvPr/>
            </p:nvCxnSpPr>
            <p:spPr>
              <a:xfrm flipH="1">
                <a:off x="7033" y="5749"/>
                <a:ext cx="144" cy="542"/>
              </a:xfrm>
              <a:prstGeom prst="straightConnector1">
                <a:avLst/>
              </a:prstGeom>
              <a:grpFill/>
              <a:ln w="9525" cap="flat" cmpd="sng" algn="ctr">
                <a:solidFill>
                  <a:srgbClr val="FFC000"/>
                </a:solidFill>
                <a:prstDash val="solid"/>
                <a:round/>
                <a:headEnd type="none" w="med" len="med"/>
                <a:tailEnd type="arrow" w="med" len="med"/>
              </a:ln>
            </p:spPr>
          </p:cxnSp>
          <p:cxnSp>
            <p:nvCxnSpPr>
              <p:cNvPr id="13" name="直接箭头连接符 12"/>
              <p:cNvCxnSpPr/>
              <p:nvPr/>
            </p:nvCxnSpPr>
            <p:spPr>
              <a:xfrm flipH="1">
                <a:off x="9537" y="5579"/>
                <a:ext cx="144" cy="542"/>
              </a:xfrm>
              <a:prstGeom prst="straightConnector1">
                <a:avLst/>
              </a:prstGeom>
              <a:grpFill/>
              <a:ln w="9525" cap="flat" cmpd="sng" algn="ctr">
                <a:solidFill>
                  <a:srgbClr val="FFC000"/>
                </a:solidFill>
                <a:prstDash val="solid"/>
                <a:round/>
                <a:headEnd type="none" w="med" len="med"/>
                <a:tailEnd type="arrow" w="med" len="med"/>
              </a:ln>
            </p:spPr>
          </p:cxnSp>
          <p:cxnSp>
            <p:nvCxnSpPr>
              <p:cNvPr id="14" name="直接箭头连接符 13"/>
              <p:cNvCxnSpPr/>
              <p:nvPr/>
            </p:nvCxnSpPr>
            <p:spPr>
              <a:xfrm flipH="1">
                <a:off x="12076" y="5749"/>
                <a:ext cx="144" cy="542"/>
              </a:xfrm>
              <a:prstGeom prst="straightConnector1">
                <a:avLst/>
              </a:prstGeom>
              <a:grpFill/>
              <a:ln w="9525" cap="flat" cmpd="sng" algn="ctr">
                <a:solidFill>
                  <a:srgbClr val="FFC000"/>
                </a:solidFill>
                <a:prstDash val="solid"/>
                <a:round/>
                <a:headEnd type="none" w="med" len="med"/>
                <a:tailEnd type="arrow" w="med" len="med"/>
              </a:ln>
            </p:spPr>
          </p:cxnSp>
        </p:grpSp>
      </p:grpSp>
      <p:grpSp>
        <p:nvGrpSpPr>
          <p:cNvPr id="38" name="组合 37"/>
          <p:cNvGrpSpPr/>
          <p:nvPr/>
        </p:nvGrpSpPr>
        <p:grpSpPr>
          <a:xfrm>
            <a:off x="733425" y="4063365"/>
            <a:ext cx="6179820" cy="1041400"/>
            <a:chOff x="1155" y="6399"/>
            <a:chExt cx="9732" cy="1640"/>
          </a:xfrm>
        </p:grpSpPr>
        <p:grpSp>
          <p:nvGrpSpPr>
            <p:cNvPr id="31" name="组合 30"/>
            <p:cNvGrpSpPr/>
            <p:nvPr/>
          </p:nvGrpSpPr>
          <p:grpSpPr>
            <a:xfrm>
              <a:off x="1155" y="6399"/>
              <a:ext cx="9733" cy="1641"/>
              <a:chOff x="1155" y="6399"/>
              <a:chExt cx="9733" cy="1641"/>
            </a:xfrm>
          </p:grpSpPr>
          <p:grpSp>
            <p:nvGrpSpPr>
              <p:cNvPr id="17" name="组合 16"/>
              <p:cNvGrpSpPr/>
              <p:nvPr/>
            </p:nvGrpSpPr>
            <p:grpSpPr>
              <a:xfrm>
                <a:off x="1155" y="6975"/>
                <a:ext cx="9733" cy="1065"/>
                <a:chOff x="1155" y="6975"/>
                <a:chExt cx="9733" cy="1065"/>
              </a:xfrm>
            </p:grpSpPr>
            <p:pic>
              <p:nvPicPr>
                <p:cNvPr id="4" name="图片 3"/>
                <p:cNvPicPr>
                  <a:picLocks noChangeAspect="1"/>
                </p:cNvPicPr>
                <p:nvPr/>
              </p:nvPicPr>
              <p:blipFill>
                <a:blip r:embed="rId4"/>
                <a:stretch>
                  <a:fillRect/>
                </a:stretch>
              </p:blipFill>
              <p:spPr>
                <a:xfrm>
                  <a:off x="3849" y="6975"/>
                  <a:ext cx="7039" cy="1065"/>
                </a:xfrm>
                <a:prstGeom prst="rect">
                  <a:avLst/>
                </a:prstGeom>
              </p:spPr>
            </p:pic>
            <p:sp>
              <p:nvSpPr>
                <p:cNvPr id="7" name="文本框 6"/>
                <p:cNvSpPr txBox="1"/>
                <p:nvPr/>
              </p:nvSpPr>
              <p:spPr>
                <a:xfrm>
                  <a:off x="1155" y="7220"/>
                  <a:ext cx="4746" cy="624"/>
                </a:xfrm>
                <a:prstGeom prst="rect">
                  <a:avLst/>
                </a:prstGeom>
                <a:noFill/>
              </p:spPr>
              <p:txBody>
                <a:bodyPr wrap="square" rtlCol="0">
                  <a:spAutoFit/>
                </a:bodyPr>
                <a:lstStyle/>
                <a:p>
                  <a:pPr marL="342900" indent="-342900">
                    <a:buFont typeface="Wingdings" panose="05000000000000000000" charset="0"/>
                    <a:buChar char="Ø"/>
                  </a:pPr>
                  <a:r>
                    <a:rPr lang="zh-CN" altLang="en-US" sz="2000"/>
                    <a:t>超期时间设置：</a:t>
                  </a:r>
                </a:p>
              </p:txBody>
            </p:sp>
          </p:grpSp>
          <p:sp>
            <p:nvSpPr>
              <p:cNvPr id="21" name="文本框 20"/>
              <p:cNvSpPr txBox="1"/>
              <p:nvPr/>
            </p:nvSpPr>
            <p:spPr>
              <a:xfrm>
                <a:off x="7370" y="6399"/>
                <a:ext cx="1806" cy="576"/>
              </a:xfrm>
              <a:prstGeom prst="rect">
                <a:avLst/>
              </a:prstGeom>
              <a:noFill/>
              <a:ln>
                <a:solidFill>
                  <a:schemeClr val="tx2"/>
                </a:solidFill>
              </a:ln>
            </p:spPr>
            <p:txBody>
              <a:bodyPr wrap="square" rtlCol="0">
                <a:spAutoFit/>
              </a:bodyPr>
              <a:lstStyle/>
              <a:p>
                <a:r>
                  <a:rPr lang="zh-CN" altLang="en-US"/>
                  <a:t>上限</a:t>
                </a:r>
                <a:r>
                  <a:rPr lang="en-US" altLang="zh-CN"/>
                  <a:t>=10</a:t>
                </a:r>
              </a:p>
            </p:txBody>
          </p:sp>
        </p:grpSp>
        <p:cxnSp>
          <p:nvCxnSpPr>
            <p:cNvPr id="37" name="直接箭头连接符 36"/>
            <p:cNvCxnSpPr>
              <a:stCxn id="21" idx="2"/>
            </p:cNvCxnSpPr>
            <p:nvPr/>
          </p:nvCxnSpPr>
          <p:spPr>
            <a:xfrm flipH="1">
              <a:off x="7949" y="6975"/>
              <a:ext cx="324" cy="448"/>
            </a:xfrm>
            <a:prstGeom prst="straightConnector1">
              <a:avLst/>
            </a:prstGeom>
            <a:solidFill>
              <a:schemeClr val="accent1"/>
            </a:solidFill>
            <a:ln w="9525" cap="flat" cmpd="sng" algn="ctr">
              <a:solidFill>
                <a:srgbClr val="FFC000"/>
              </a:solidFill>
              <a:prstDash val="solid"/>
              <a:round/>
              <a:headEnd type="none"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基于信誉的探测模型</a:t>
            </a:r>
            <a:endParaRPr lang="zh-CN" altLang="en-US" dirty="0"/>
          </a:p>
        </p:txBody>
      </p:sp>
      <p:sp>
        <p:nvSpPr>
          <p:cNvPr id="3" name="内容占位符 2"/>
          <p:cNvSpPr>
            <a:spLocks noGrp="1"/>
          </p:cNvSpPr>
          <p:nvPr>
            <p:ph idx="1"/>
          </p:nvPr>
        </p:nvSpPr>
        <p:spPr/>
        <p:txBody>
          <a:bodyPr/>
          <a:lstStyle/>
          <a:p>
            <a:r>
              <a:rPr lang="zh-CN" altLang="en-US" sz="2000" dirty="0">
                <a:solidFill>
                  <a:schemeClr val="tx1"/>
                </a:solidFill>
              </a:rPr>
              <a:t>整个作业在 reduce 阶段执行时有一台节点宕机了，那么其他节点的 reduce 任务将出现数据接收的异常（fetch-error），这是因为宕机结点上的 map 任务的数据丢失了。Hadoop 将在一个超期时间以后发现到这台宕机的节点，然后再重新调度这台节点上的任务重新执行。</a:t>
            </a:r>
          </a:p>
          <a:p>
            <a:endParaRPr lang="zh-CN" altLang="en-US" sz="2000" dirty="0">
              <a:solidFill>
                <a:schemeClr val="tx1"/>
              </a:solidFill>
            </a:endParaRPr>
          </a:p>
          <a:p>
            <a:r>
              <a:rPr lang="zh-CN" altLang="en-US" sz="2000" dirty="0">
                <a:solidFill>
                  <a:schemeClr val="tx1"/>
                </a:solidFill>
              </a:rPr>
              <a:t>如果有若干个不同节点上的 reduce 任务去获取某一台远程节点上的数据均发生了失败，那么，那台远程节点宕机的可能性就非常大。</a:t>
            </a:r>
          </a:p>
          <a:p>
            <a:endParaRPr lang="zh-CN" altLang="en-US" sz="2000" dirty="0">
              <a:solidFill>
                <a:schemeClr val="tx1"/>
              </a:solidFill>
            </a:endParaRPr>
          </a:p>
          <a:p>
            <a:r>
              <a:rPr lang="zh-CN" altLang="en-US" sz="2000" dirty="0">
                <a:solidFill>
                  <a:schemeClr val="tx1"/>
                </a:solidFill>
              </a:rPr>
              <a:t>基于信誉的探测模型：每台节点设定一个初始的信誉值（及可靠度），当其他节点的 reduce 任务从某个特定节点获取 map 结果失败后，特定节点上的信誉值将会被扣除一个惩罚值。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基于信誉的探测模型</a:t>
            </a:r>
          </a:p>
        </p:txBody>
      </p:sp>
      <p:pic>
        <p:nvPicPr>
          <p:cNvPr id="6" name="图片 5"/>
          <p:cNvPicPr>
            <a:picLocks noChangeAspect="1"/>
          </p:cNvPicPr>
          <p:nvPr/>
        </p:nvPicPr>
        <p:blipFill>
          <a:blip r:embed="rId2"/>
          <a:stretch>
            <a:fillRect/>
          </a:stretch>
        </p:blipFill>
        <p:spPr>
          <a:xfrm>
            <a:off x="2398395" y="1312545"/>
            <a:ext cx="4144645" cy="1086485"/>
          </a:xfrm>
          <a:prstGeom prst="rect">
            <a:avLst/>
          </a:prstGeom>
        </p:spPr>
      </p:pic>
      <p:pic>
        <p:nvPicPr>
          <p:cNvPr id="7" name="图片 6"/>
          <p:cNvPicPr>
            <a:picLocks noChangeAspect="1"/>
          </p:cNvPicPr>
          <p:nvPr/>
        </p:nvPicPr>
        <p:blipFill>
          <a:blip r:embed="rId3"/>
          <a:stretch>
            <a:fillRect/>
          </a:stretch>
        </p:blipFill>
        <p:spPr>
          <a:xfrm>
            <a:off x="2268220" y="2399030"/>
            <a:ext cx="9468485" cy="1358900"/>
          </a:xfrm>
          <a:prstGeom prst="rect">
            <a:avLst/>
          </a:prstGeom>
        </p:spPr>
      </p:pic>
      <p:sp>
        <p:nvSpPr>
          <p:cNvPr id="8" name="文本框 7"/>
          <p:cNvSpPr txBox="1"/>
          <p:nvPr/>
        </p:nvSpPr>
        <p:spPr>
          <a:xfrm>
            <a:off x="595630" y="1531620"/>
            <a:ext cx="1988820" cy="365760"/>
          </a:xfrm>
          <a:prstGeom prst="rect">
            <a:avLst/>
          </a:prstGeom>
          <a:noFill/>
        </p:spPr>
        <p:txBody>
          <a:bodyPr wrap="square" rtlCol="0">
            <a:spAutoFit/>
          </a:bodyPr>
          <a:lstStyle/>
          <a:p>
            <a:r>
              <a:rPr lang="zh-CN" altLang="en-US"/>
              <a:t>时间信息</a:t>
            </a:r>
          </a:p>
        </p:txBody>
      </p:sp>
      <p:sp>
        <p:nvSpPr>
          <p:cNvPr id="9" name="文本框 8"/>
          <p:cNvSpPr txBox="1"/>
          <p:nvPr/>
        </p:nvSpPr>
        <p:spPr>
          <a:xfrm>
            <a:off x="595630" y="2895600"/>
            <a:ext cx="1988820" cy="365760"/>
          </a:xfrm>
          <a:prstGeom prst="rect">
            <a:avLst/>
          </a:prstGeom>
          <a:noFill/>
        </p:spPr>
        <p:txBody>
          <a:bodyPr wrap="square" rtlCol="0">
            <a:spAutoFit/>
          </a:bodyPr>
          <a:lstStyle/>
          <a:p>
            <a:r>
              <a:rPr lang="zh-CN" altLang="en-US"/>
              <a:t>空间信息</a:t>
            </a:r>
          </a:p>
        </p:txBody>
      </p:sp>
      <p:pic>
        <p:nvPicPr>
          <p:cNvPr id="10" name="图片 9"/>
          <p:cNvPicPr>
            <a:picLocks noChangeAspect="1"/>
          </p:cNvPicPr>
          <p:nvPr/>
        </p:nvPicPr>
        <p:blipFill>
          <a:blip r:embed="rId4"/>
          <a:stretch>
            <a:fillRect/>
          </a:stretch>
        </p:blipFill>
        <p:spPr>
          <a:xfrm>
            <a:off x="2268220" y="3757930"/>
            <a:ext cx="6309995" cy="1400810"/>
          </a:xfrm>
          <a:prstGeom prst="rect">
            <a:avLst/>
          </a:prstGeom>
        </p:spPr>
      </p:pic>
      <p:sp>
        <p:nvSpPr>
          <p:cNvPr id="12" name="文本框 11"/>
          <p:cNvSpPr txBox="1"/>
          <p:nvPr/>
        </p:nvSpPr>
        <p:spPr>
          <a:xfrm>
            <a:off x="334010" y="5830570"/>
            <a:ext cx="11578590" cy="701040"/>
          </a:xfrm>
          <a:prstGeom prst="rect">
            <a:avLst/>
          </a:prstGeom>
          <a:noFill/>
        </p:spPr>
        <p:txBody>
          <a:bodyPr wrap="square" rtlCol="0">
            <a:spAutoFit/>
          </a:bodyPr>
          <a:lstStyle/>
          <a:p>
            <a:r>
              <a:rPr lang="zh-CN" altLang="en-US" sz="2000" dirty="0"/>
              <a:t>当在t时刻来的fetch-error 的汇报源已经在 Φ(B) 时，那么主要影响的是它的时间信息；当汇报源不在Φ(B)时，主要的影响因素为空间信息。</a:t>
            </a:r>
          </a:p>
        </p:txBody>
      </p:sp>
      <p:pic>
        <p:nvPicPr>
          <p:cNvPr id="13" name="图片 12"/>
          <p:cNvPicPr>
            <a:picLocks noChangeAspect="1"/>
          </p:cNvPicPr>
          <p:nvPr/>
        </p:nvPicPr>
        <p:blipFill>
          <a:blip r:embed="rId5"/>
          <a:stretch>
            <a:fillRect/>
          </a:stretch>
        </p:blipFill>
        <p:spPr>
          <a:xfrm>
            <a:off x="2398395" y="5158740"/>
            <a:ext cx="3328670" cy="452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custDataLst>
              <p:tags r:id="rId2"/>
            </p:custDataLst>
          </p:nvPr>
        </p:nvSpPr>
        <p:spPr bwMode="auto">
          <a:xfrm>
            <a:off x="1150883" y="1381126"/>
            <a:ext cx="6079355" cy="669925"/>
          </a:xfrm>
          <a:prstGeom prst="rect">
            <a:avLst/>
          </a:prstGeom>
          <a:noFill/>
          <a:ln w="19050" cap="flat"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179705" bIns="46990" anchor="ctr">
            <a:normAutofit/>
          </a:bodyPr>
          <a:lstStyle/>
          <a:p>
            <a:pPr algn="ctr"/>
            <a:r>
              <a:rPr lang="en-US" altLang="zh-CN" sz="2400" err="1">
                <a:sym typeface="+mn-ea"/>
              </a:rPr>
              <a:t>MapReduce</a:t>
            </a:r>
            <a:r>
              <a:rPr lang="zh-CN" altLang="en-US" sz="2400" err="1">
                <a:sym typeface="+mn-ea"/>
              </a:rPr>
              <a:t>产生背景及概念</a:t>
            </a:r>
          </a:p>
        </p:txBody>
      </p:sp>
      <p:sp>
        <p:nvSpPr>
          <p:cNvPr id="15365" name="Rectangle 5"/>
          <p:cNvSpPr>
            <a:spLocks noChangeArrowheads="1"/>
          </p:cNvSpPr>
          <p:nvPr>
            <p:custDataLst>
              <p:tags r:id="rId3"/>
            </p:custDataLst>
          </p:nvPr>
        </p:nvSpPr>
        <p:spPr bwMode="auto">
          <a:xfrm>
            <a:off x="1150883" y="3570288"/>
            <a:ext cx="6079355" cy="671512"/>
          </a:xfrm>
          <a:prstGeom prst="rect">
            <a:avLst/>
          </a:prstGeom>
          <a:noFill/>
          <a:ln w="19050" cap="flat"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179705" anchor="ctr">
            <a:normAutofit/>
          </a:bodyPr>
          <a:lstStyle/>
          <a:p>
            <a:pPr algn="ctr"/>
            <a:r>
              <a:rPr lang="en-US" altLang="zh-CN" sz="2400">
                <a:sym typeface="Arial" panose="020B0604020202020204" pitchFamily="34" charset="0"/>
              </a:rPr>
              <a:t>Mapreduce</a:t>
            </a:r>
            <a:r>
              <a:rPr lang="zh-CN" altLang="en-US" sz="2400">
                <a:sym typeface="Arial" panose="020B0604020202020204" pitchFamily="34" charset="0"/>
              </a:rPr>
              <a:t>运行系统实现</a:t>
            </a:r>
          </a:p>
        </p:txBody>
      </p:sp>
      <p:sp>
        <p:nvSpPr>
          <p:cNvPr id="15366" name="Rectangle 6"/>
          <p:cNvSpPr>
            <a:spLocks noChangeArrowheads="1"/>
          </p:cNvSpPr>
          <p:nvPr>
            <p:custDataLst>
              <p:tags r:id="rId4"/>
            </p:custDataLst>
          </p:nvPr>
        </p:nvSpPr>
        <p:spPr bwMode="auto">
          <a:xfrm>
            <a:off x="1150883" y="4664076"/>
            <a:ext cx="6079355" cy="671513"/>
          </a:xfrm>
          <a:prstGeom prst="rect">
            <a:avLst/>
          </a:prstGeom>
          <a:noFill/>
          <a:ln w="19050" cap="flat" cmpd="sng">
            <a:solidFill>
              <a:srgbClr val="F1AA07"/>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179705" anchor="ctr">
            <a:normAutofit/>
          </a:bodyPr>
          <a:lstStyle/>
          <a:p>
            <a:pPr algn="ctr"/>
            <a:r>
              <a:rPr lang="en-US" altLang="zh-CN" sz="2400">
                <a:solidFill>
                  <a:schemeClr val="tx2"/>
                </a:solidFill>
                <a:sym typeface="Arial" panose="020B0604020202020204" pitchFamily="34" charset="0"/>
              </a:rPr>
              <a:t>Mapreduce</a:t>
            </a:r>
            <a:r>
              <a:rPr lang="zh-CN" altLang="en-US" sz="2400">
                <a:solidFill>
                  <a:schemeClr val="tx2"/>
                </a:solidFill>
                <a:sym typeface="Arial" panose="020B0604020202020204" pitchFamily="34" charset="0"/>
              </a:rPr>
              <a:t>优化研究</a:t>
            </a:r>
          </a:p>
        </p:txBody>
      </p:sp>
      <p:sp>
        <p:nvSpPr>
          <p:cNvPr id="15367" name="Oval 7"/>
          <p:cNvSpPr>
            <a:spLocks noChangeArrowheads="1"/>
          </p:cNvSpPr>
          <p:nvPr>
            <p:custDataLst>
              <p:tags r:id="rId5"/>
            </p:custDataLst>
          </p:nvPr>
        </p:nvSpPr>
        <p:spPr bwMode="auto">
          <a:xfrm>
            <a:off x="7036563" y="1127125"/>
            <a:ext cx="1079500" cy="1079500"/>
          </a:xfrm>
          <a:prstGeom prst="ellipse">
            <a:avLst/>
          </a:prstGeom>
          <a:solidFill>
            <a:schemeClr val="tx1"/>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68" name="Oval 8"/>
          <p:cNvSpPr>
            <a:spLocks noChangeArrowheads="1"/>
          </p:cNvSpPr>
          <p:nvPr>
            <p:custDataLst>
              <p:tags r:id="rId6"/>
            </p:custDataLst>
          </p:nvPr>
        </p:nvSpPr>
        <p:spPr bwMode="auto">
          <a:xfrm>
            <a:off x="7036563" y="2271713"/>
            <a:ext cx="1079500" cy="1079500"/>
          </a:xfrm>
          <a:prstGeom prst="ellipse">
            <a:avLst/>
          </a:prstGeom>
          <a:solidFill>
            <a:srgbClr val="F1AA07"/>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69" name="Oval 9"/>
          <p:cNvSpPr>
            <a:spLocks noChangeArrowheads="1"/>
          </p:cNvSpPr>
          <p:nvPr>
            <p:custDataLst>
              <p:tags r:id="rId7"/>
            </p:custDataLst>
          </p:nvPr>
        </p:nvSpPr>
        <p:spPr bwMode="auto">
          <a:xfrm>
            <a:off x="7036563" y="4460875"/>
            <a:ext cx="1079500" cy="1079500"/>
          </a:xfrm>
          <a:prstGeom prst="ellipse">
            <a:avLst/>
          </a:prstGeom>
          <a:solidFill>
            <a:srgbClr val="F1AA07"/>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0" name="Oval 10"/>
          <p:cNvSpPr>
            <a:spLocks noChangeArrowheads="1"/>
          </p:cNvSpPr>
          <p:nvPr>
            <p:custDataLst>
              <p:tags r:id="rId8"/>
            </p:custDataLst>
          </p:nvPr>
        </p:nvSpPr>
        <p:spPr bwMode="auto">
          <a:xfrm>
            <a:off x="7036563" y="3365500"/>
            <a:ext cx="1079500" cy="1079500"/>
          </a:xfrm>
          <a:prstGeom prst="ellipse">
            <a:avLst/>
          </a:prstGeom>
          <a:solidFill>
            <a:schemeClr val="tx1"/>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1" name="笔记本 78"/>
          <p:cNvSpPr/>
          <p:nvPr>
            <p:custDataLst>
              <p:tags r:id="rId9"/>
            </p:custDataLst>
          </p:nvPr>
        </p:nvSpPr>
        <p:spPr bwMode="auto">
          <a:xfrm>
            <a:off x="7227064" y="2592388"/>
            <a:ext cx="677863" cy="436562"/>
          </a:xfrm>
          <a:custGeom>
            <a:avLst/>
            <a:gdLst>
              <a:gd name="T0" fmla="*/ 55 w 257"/>
              <a:gd name="T1" fmla="*/ 122 h 191"/>
              <a:gd name="T2" fmla="*/ 30 w 257"/>
              <a:gd name="T3" fmla="*/ 107 h 191"/>
              <a:gd name="T4" fmla="*/ 34 w 257"/>
              <a:gd name="T5" fmla="*/ 5 h 191"/>
              <a:gd name="T6" fmla="*/ 220 w 257"/>
              <a:gd name="T7" fmla="*/ 5 h 191"/>
              <a:gd name="T8" fmla="*/ 224 w 257"/>
              <a:gd name="T9" fmla="*/ 107 h 191"/>
              <a:gd name="T10" fmla="*/ 198 w 257"/>
              <a:gd name="T11" fmla="*/ 122 h 191"/>
              <a:gd name="T12" fmla="*/ 257 w 257"/>
              <a:gd name="T13" fmla="*/ 173 h 191"/>
              <a:gd name="T14" fmla="*/ 9 w 257"/>
              <a:gd name="T15" fmla="*/ 191 h 191"/>
              <a:gd name="T16" fmla="*/ 77 w 257"/>
              <a:gd name="T17" fmla="*/ 125 h 191"/>
              <a:gd name="T18" fmla="*/ 77 w 257"/>
              <a:gd name="T19" fmla="*/ 122 h 191"/>
              <a:gd name="T20" fmla="*/ 45 w 257"/>
              <a:gd name="T21" fmla="*/ 15 h 191"/>
              <a:gd name="T22" fmla="*/ 45 w 257"/>
              <a:gd name="T23" fmla="*/ 15 h 191"/>
              <a:gd name="T24" fmla="*/ 45 w 257"/>
              <a:gd name="T25" fmla="*/ 107 h 191"/>
              <a:gd name="T26" fmla="*/ 210 w 257"/>
              <a:gd name="T27" fmla="*/ 107 h 191"/>
              <a:gd name="T28" fmla="*/ 209 w 257"/>
              <a:gd name="T29" fmla="*/ 15 h 191"/>
              <a:gd name="T30" fmla="*/ 34 w 257"/>
              <a:gd name="T31" fmla="*/ 163 h 191"/>
              <a:gd name="T32" fmla="*/ 39 w 257"/>
              <a:gd name="T33" fmla="*/ 155 h 191"/>
              <a:gd name="T34" fmla="*/ 75 w 257"/>
              <a:gd name="T35" fmla="*/ 141 h 191"/>
              <a:gd name="T36" fmla="*/ 192 w 257"/>
              <a:gd name="T37" fmla="*/ 135 h 191"/>
              <a:gd name="T38" fmla="*/ 209 w 257"/>
              <a:gd name="T39" fmla="*/ 135 h 191"/>
              <a:gd name="T40" fmla="*/ 173 w 257"/>
              <a:gd name="T41" fmla="*/ 141 h 191"/>
              <a:gd name="T42" fmla="*/ 171 w 257"/>
              <a:gd name="T43" fmla="*/ 135 h 191"/>
              <a:gd name="T44" fmla="*/ 167 w 257"/>
              <a:gd name="T45" fmla="*/ 141 h 191"/>
              <a:gd name="T46" fmla="*/ 127 w 257"/>
              <a:gd name="T47" fmla="*/ 135 h 191"/>
              <a:gd name="T48" fmla="*/ 144 w 257"/>
              <a:gd name="T49" fmla="*/ 135 h 191"/>
              <a:gd name="T50" fmla="*/ 104 w 257"/>
              <a:gd name="T51" fmla="*/ 141 h 191"/>
              <a:gd name="T52" fmla="*/ 105 w 257"/>
              <a:gd name="T53" fmla="*/ 135 h 191"/>
              <a:gd name="T54" fmla="*/ 99 w 257"/>
              <a:gd name="T55" fmla="*/ 141 h 191"/>
              <a:gd name="T56" fmla="*/ 187 w 257"/>
              <a:gd name="T57" fmla="*/ 144 h 191"/>
              <a:gd name="T58" fmla="*/ 215 w 257"/>
              <a:gd name="T59" fmla="*/ 144 h 191"/>
              <a:gd name="T60" fmla="*/ 165 w 257"/>
              <a:gd name="T61" fmla="*/ 151 h 191"/>
              <a:gd name="T62" fmla="*/ 163 w 257"/>
              <a:gd name="T63" fmla="*/ 144 h 191"/>
              <a:gd name="T64" fmla="*/ 159 w 257"/>
              <a:gd name="T65" fmla="*/ 151 h 191"/>
              <a:gd name="T66" fmla="*/ 116 w 257"/>
              <a:gd name="T67" fmla="*/ 144 h 191"/>
              <a:gd name="T68" fmla="*/ 134 w 257"/>
              <a:gd name="T69" fmla="*/ 144 h 191"/>
              <a:gd name="T70" fmla="*/ 91 w 257"/>
              <a:gd name="T71" fmla="*/ 151 h 191"/>
              <a:gd name="T72" fmla="*/ 92 w 257"/>
              <a:gd name="T73" fmla="*/ 144 h 191"/>
              <a:gd name="T74" fmla="*/ 84 w 257"/>
              <a:gd name="T75" fmla="*/ 151 h 191"/>
              <a:gd name="T76" fmla="*/ 45 w 257"/>
              <a:gd name="T77" fmla="*/ 144 h 191"/>
              <a:gd name="T78" fmla="*/ 63 w 257"/>
              <a:gd name="T79" fmla="*/ 144 h 191"/>
              <a:gd name="T80" fmla="*/ 201 w 257"/>
              <a:gd name="T81" fmla="*/ 163 h 191"/>
              <a:gd name="T82" fmla="*/ 197 w 257"/>
              <a:gd name="T83" fmla="*/ 155 h 191"/>
              <a:gd name="T84" fmla="*/ 194 w 257"/>
              <a:gd name="T85" fmla="*/ 163 h 191"/>
              <a:gd name="T86" fmla="*/ 146 w 257"/>
              <a:gd name="T87" fmla="*/ 155 h 191"/>
              <a:gd name="T88" fmla="*/ 165 w 257"/>
              <a:gd name="T89" fmla="*/ 155 h 191"/>
              <a:gd name="T90" fmla="*/ 120 w 257"/>
              <a:gd name="T91" fmla="*/ 163 h 191"/>
              <a:gd name="T92" fmla="*/ 121 w 257"/>
              <a:gd name="T93" fmla="*/ 155 h 191"/>
              <a:gd name="T94" fmla="*/ 114 w 257"/>
              <a:gd name="T95" fmla="*/ 163 h 191"/>
              <a:gd name="T96" fmla="*/ 70 w 257"/>
              <a:gd name="T97" fmla="*/ 155 h 191"/>
              <a:gd name="T98" fmla="*/ 90 w 257"/>
              <a:gd name="T99" fmla="*/ 15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chor="ctr"/>
          <a:lstStyle/>
          <a:p>
            <a:endParaRPr lang="zh-CN" altLang="en-US"/>
          </a:p>
        </p:txBody>
      </p:sp>
      <p:sp>
        <p:nvSpPr>
          <p:cNvPr id="15372" name="人民币 80"/>
          <p:cNvSpPr/>
          <p:nvPr>
            <p:custDataLst>
              <p:tags r:id="rId10"/>
            </p:custDataLst>
          </p:nvPr>
        </p:nvSpPr>
        <p:spPr bwMode="auto">
          <a:xfrm>
            <a:off x="7339777" y="1422401"/>
            <a:ext cx="454025" cy="442913"/>
          </a:xfrm>
          <a:custGeom>
            <a:avLst/>
            <a:gdLst>
              <a:gd name="T0" fmla="*/ 0 w 2171135"/>
              <a:gd name="T1" fmla="*/ 0 h 2277283"/>
              <a:gd name="T2" fmla="*/ 504915 w 2171135"/>
              <a:gd name="T3" fmla="*/ 0 h 2277283"/>
              <a:gd name="T4" fmla="*/ 1060322 w 2171135"/>
              <a:gd name="T5" fmla="*/ 860307 h 2277283"/>
              <a:gd name="T6" fmla="*/ 1615729 w 2171135"/>
              <a:gd name="T7" fmla="*/ 0 h 2277283"/>
              <a:gd name="T8" fmla="*/ 2171135 w 2171135"/>
              <a:gd name="T9" fmla="*/ 0 h 2277283"/>
              <a:gd name="T10" fmla="*/ 1464254 w 2171135"/>
              <a:gd name="T11" fmla="*/ 1062732 h 2277283"/>
              <a:gd name="T12" fmla="*/ 2120644 w 2171135"/>
              <a:gd name="T13" fmla="*/ 1062732 h 2277283"/>
              <a:gd name="T14" fmla="*/ 2120644 w 2171135"/>
              <a:gd name="T15" fmla="*/ 1265157 h 2277283"/>
              <a:gd name="T16" fmla="*/ 1363271 w 2171135"/>
              <a:gd name="T17" fmla="*/ 1265157 h 2277283"/>
              <a:gd name="T18" fmla="*/ 1363271 w 2171135"/>
              <a:gd name="T19" fmla="*/ 1467583 h 2277283"/>
              <a:gd name="T20" fmla="*/ 2120644 w 2171135"/>
              <a:gd name="T21" fmla="*/ 1467583 h 2277283"/>
              <a:gd name="T22" fmla="*/ 2120644 w 2171135"/>
              <a:gd name="T23" fmla="*/ 1670008 h 2277283"/>
              <a:gd name="T24" fmla="*/ 1363271 w 2171135"/>
              <a:gd name="T25" fmla="*/ 1670008 h 2277283"/>
              <a:gd name="T26" fmla="*/ 1363271 w 2171135"/>
              <a:gd name="T27" fmla="*/ 2277283 h 2277283"/>
              <a:gd name="T28" fmla="*/ 807864 w 2171135"/>
              <a:gd name="T29" fmla="*/ 2277283 h 2277283"/>
              <a:gd name="T30" fmla="*/ 807864 w 2171135"/>
              <a:gd name="T31" fmla="*/ 1670008 h 2277283"/>
              <a:gd name="T32" fmla="*/ 151475 w 2171135"/>
              <a:gd name="T33" fmla="*/ 1670008 h 2277283"/>
              <a:gd name="T34" fmla="*/ 151475 w 2171135"/>
              <a:gd name="T35" fmla="*/ 1467583 h 2277283"/>
              <a:gd name="T36" fmla="*/ 807864 w 2171135"/>
              <a:gd name="T37" fmla="*/ 1467583 h 2277283"/>
              <a:gd name="T38" fmla="*/ 807864 w 2171135"/>
              <a:gd name="T39" fmla="*/ 1265157 h 2277283"/>
              <a:gd name="T40" fmla="*/ 151475 w 2171135"/>
              <a:gd name="T41" fmla="*/ 1265157 h 2277283"/>
              <a:gd name="T42" fmla="*/ 151475 w 2171135"/>
              <a:gd name="T43" fmla="*/ 1062732 h 2277283"/>
              <a:gd name="T44" fmla="*/ 706881 w 2171135"/>
              <a:gd name="T45" fmla="*/ 1062732 h 2277283"/>
              <a:gd name="T46" fmla="*/ 0 w 2171135"/>
              <a:gd name="T47" fmla="*/ 0 h 2277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3" name="信号1 133"/>
          <p:cNvSpPr/>
          <p:nvPr>
            <p:custDataLst>
              <p:tags r:id="rId11"/>
            </p:custDataLst>
          </p:nvPr>
        </p:nvSpPr>
        <p:spPr bwMode="auto">
          <a:xfrm>
            <a:off x="7306438" y="4775200"/>
            <a:ext cx="520700" cy="450850"/>
          </a:xfrm>
          <a:custGeom>
            <a:avLst/>
            <a:gdLst>
              <a:gd name="T0" fmla="*/ 37022 w 1366582"/>
              <a:gd name="T1" fmla="*/ 792087 h 1042046"/>
              <a:gd name="T2" fmla="*/ 185104 w 1366582"/>
              <a:gd name="T3" fmla="*/ 792087 h 1042046"/>
              <a:gd name="T4" fmla="*/ 222126 w 1366582"/>
              <a:gd name="T5" fmla="*/ 829109 h 1042046"/>
              <a:gd name="T6" fmla="*/ 222126 w 1366582"/>
              <a:gd name="T7" fmla="*/ 1005022 h 1042046"/>
              <a:gd name="T8" fmla="*/ 185104 w 1366582"/>
              <a:gd name="T9" fmla="*/ 1042044 h 1042046"/>
              <a:gd name="T10" fmla="*/ 37022 w 1366582"/>
              <a:gd name="T11" fmla="*/ 1042044 h 1042046"/>
              <a:gd name="T12" fmla="*/ 0 w 1366582"/>
              <a:gd name="T13" fmla="*/ 1005022 h 1042046"/>
              <a:gd name="T14" fmla="*/ 0 w 1366582"/>
              <a:gd name="T15" fmla="*/ 829109 h 1042046"/>
              <a:gd name="T16" fmla="*/ 37022 w 1366582"/>
              <a:gd name="T17" fmla="*/ 792087 h 1042046"/>
              <a:gd name="T18" fmla="*/ 308442 w 1366582"/>
              <a:gd name="T19" fmla="*/ 614561 h 1042046"/>
              <a:gd name="T20" fmla="*/ 456524 w 1366582"/>
              <a:gd name="T21" fmla="*/ 614561 h 1042046"/>
              <a:gd name="T22" fmla="*/ 493546 w 1366582"/>
              <a:gd name="T23" fmla="*/ 651583 h 1042046"/>
              <a:gd name="T24" fmla="*/ 493546 w 1366582"/>
              <a:gd name="T25" fmla="*/ 1005023 h 1042046"/>
              <a:gd name="T26" fmla="*/ 456524 w 1366582"/>
              <a:gd name="T27" fmla="*/ 1042045 h 1042046"/>
              <a:gd name="T28" fmla="*/ 308442 w 1366582"/>
              <a:gd name="T29" fmla="*/ 1042045 h 1042046"/>
              <a:gd name="T30" fmla="*/ 271420 w 1366582"/>
              <a:gd name="T31" fmla="*/ 1005023 h 1042046"/>
              <a:gd name="T32" fmla="*/ 271420 w 1366582"/>
              <a:gd name="T33" fmla="*/ 651583 h 1042046"/>
              <a:gd name="T34" fmla="*/ 308442 w 1366582"/>
              <a:gd name="T35" fmla="*/ 614561 h 1042046"/>
              <a:gd name="T36" fmla="*/ 583127 w 1366582"/>
              <a:gd name="T37" fmla="*/ 432047 h 1042046"/>
              <a:gd name="T38" fmla="*/ 744271 w 1366582"/>
              <a:gd name="T39" fmla="*/ 432047 h 1042046"/>
              <a:gd name="T40" fmla="*/ 784558 w 1366582"/>
              <a:gd name="T41" fmla="*/ 472334 h 1042046"/>
              <a:gd name="T42" fmla="*/ 784558 w 1366582"/>
              <a:gd name="T43" fmla="*/ 1001758 h 1042046"/>
              <a:gd name="T44" fmla="*/ 744271 w 1366582"/>
              <a:gd name="T45" fmla="*/ 1042045 h 1042046"/>
              <a:gd name="T46" fmla="*/ 583127 w 1366582"/>
              <a:gd name="T47" fmla="*/ 1042045 h 1042046"/>
              <a:gd name="T48" fmla="*/ 542840 w 1366582"/>
              <a:gd name="T49" fmla="*/ 1001758 h 1042046"/>
              <a:gd name="T50" fmla="*/ 542840 w 1366582"/>
              <a:gd name="T51" fmla="*/ 472334 h 1042046"/>
              <a:gd name="T52" fmla="*/ 583127 w 1366582"/>
              <a:gd name="T53" fmla="*/ 432047 h 1042046"/>
              <a:gd name="T54" fmla="*/ 874139 w 1366582"/>
              <a:gd name="T55" fmla="*/ 210194 h 1042046"/>
              <a:gd name="T56" fmla="*/ 1035283 w 1366582"/>
              <a:gd name="T57" fmla="*/ 210194 h 1042046"/>
              <a:gd name="T58" fmla="*/ 1075570 w 1366582"/>
              <a:gd name="T59" fmla="*/ 250481 h 1042046"/>
              <a:gd name="T60" fmla="*/ 1075570 w 1366582"/>
              <a:gd name="T61" fmla="*/ 1001758 h 1042046"/>
              <a:gd name="T62" fmla="*/ 1035283 w 1366582"/>
              <a:gd name="T63" fmla="*/ 1042045 h 1042046"/>
              <a:gd name="T64" fmla="*/ 874139 w 1366582"/>
              <a:gd name="T65" fmla="*/ 1042045 h 1042046"/>
              <a:gd name="T66" fmla="*/ 833852 w 1366582"/>
              <a:gd name="T67" fmla="*/ 1001758 h 1042046"/>
              <a:gd name="T68" fmla="*/ 833852 w 1366582"/>
              <a:gd name="T69" fmla="*/ 250481 h 1042046"/>
              <a:gd name="T70" fmla="*/ 874139 w 1366582"/>
              <a:gd name="T71" fmla="*/ 210194 h 1042046"/>
              <a:gd name="T72" fmla="*/ 1165151 w 1366582"/>
              <a:gd name="T73" fmla="*/ 0 h 1042046"/>
              <a:gd name="T74" fmla="*/ 1326295 w 1366582"/>
              <a:gd name="T75" fmla="*/ 0 h 1042046"/>
              <a:gd name="T76" fmla="*/ 1366582 w 1366582"/>
              <a:gd name="T77" fmla="*/ 40287 h 1042046"/>
              <a:gd name="T78" fmla="*/ 1366582 w 1366582"/>
              <a:gd name="T79" fmla="*/ 1001759 h 1042046"/>
              <a:gd name="T80" fmla="*/ 1326295 w 1366582"/>
              <a:gd name="T81" fmla="*/ 1042046 h 1042046"/>
              <a:gd name="T82" fmla="*/ 1165151 w 1366582"/>
              <a:gd name="T83" fmla="*/ 1042046 h 1042046"/>
              <a:gd name="T84" fmla="*/ 1124864 w 1366582"/>
              <a:gd name="T85" fmla="*/ 1001759 h 1042046"/>
              <a:gd name="T86" fmla="*/ 1124864 w 1366582"/>
              <a:gd name="T87" fmla="*/ 40287 h 1042046"/>
              <a:gd name="T88" fmla="*/ 1165151 w 1366582"/>
              <a:gd name="T89" fmla="*/ 0 h 104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4" name="IE浏览器 130"/>
          <p:cNvSpPr/>
          <p:nvPr>
            <p:custDataLst>
              <p:tags r:id="rId12"/>
            </p:custDataLst>
          </p:nvPr>
        </p:nvSpPr>
        <p:spPr bwMode="auto">
          <a:xfrm>
            <a:off x="7312788" y="3651250"/>
            <a:ext cx="508000" cy="508000"/>
          </a:xfrm>
          <a:custGeom>
            <a:avLst/>
            <a:gdLst>
              <a:gd name="T0" fmla="*/ 135620 w 1119349"/>
              <a:gd name="T1" fmla="*/ 818456 h 1157433"/>
              <a:gd name="T2" fmla="*/ 108323 w 1119349"/>
              <a:gd name="T3" fmla="*/ 1103729 h 1157433"/>
              <a:gd name="T4" fmla="*/ 437069 w 1119349"/>
              <a:gd name="T5" fmla="*/ 1040437 h 1157433"/>
              <a:gd name="T6" fmla="*/ 135620 w 1119349"/>
              <a:gd name="T7" fmla="*/ 818456 h 1157433"/>
              <a:gd name="T8" fmla="*/ 582086 w 1119349"/>
              <a:gd name="T9" fmla="*/ 345816 h 1157433"/>
              <a:gd name="T10" fmla="*/ 413811 w 1119349"/>
              <a:gd name="T11" fmla="*/ 495363 h 1157433"/>
              <a:gd name="T12" fmla="*/ 750361 w 1119349"/>
              <a:gd name="T13" fmla="*/ 495364 h 1157433"/>
              <a:gd name="T14" fmla="*/ 582086 w 1119349"/>
              <a:gd name="T15" fmla="*/ 345816 h 1157433"/>
              <a:gd name="T16" fmla="*/ 954622 w 1119349"/>
              <a:gd name="T17" fmla="*/ 129 h 1157433"/>
              <a:gd name="T18" fmla="*/ 1081775 w 1119349"/>
              <a:gd name="T19" fmla="*/ 41196 h 1157433"/>
              <a:gd name="T20" fmla="*/ 1119349 w 1119349"/>
              <a:gd name="T21" fmla="*/ 116033 h 1157433"/>
              <a:gd name="T22" fmla="*/ 1093494 w 1119349"/>
              <a:gd name="T23" fmla="*/ 81508 h 1157433"/>
              <a:gd name="T24" fmla="*/ 737350 w 1119349"/>
              <a:gd name="T25" fmla="*/ 130602 h 1157433"/>
              <a:gd name="T26" fmla="*/ 1091569 w 1119349"/>
              <a:gd name="T27" fmla="*/ 582598 h 1157433"/>
              <a:gd name="T28" fmla="*/ 1085273 w 1119349"/>
              <a:gd name="T29" fmla="*/ 640757 h 1157433"/>
              <a:gd name="T30" fmla="*/ 755888 w 1119349"/>
              <a:gd name="T31" fmla="*/ 640756 h 1157433"/>
              <a:gd name="T32" fmla="*/ 719073 w 1119349"/>
              <a:gd name="T33" fmla="*/ 640757 h 1157433"/>
              <a:gd name="T34" fmla="*/ 408284 w 1119349"/>
              <a:gd name="T35" fmla="*/ 640757 h 1157433"/>
              <a:gd name="T36" fmla="*/ 582086 w 1119349"/>
              <a:gd name="T37" fmla="*/ 819383 h 1157433"/>
              <a:gd name="T38" fmla="*/ 725617 w 1119349"/>
              <a:gd name="T39" fmla="*/ 727992 h 1157433"/>
              <a:gd name="T40" fmla="*/ 1064773 w 1119349"/>
              <a:gd name="T41" fmla="*/ 727992 h 1157433"/>
              <a:gd name="T42" fmla="*/ 578539 w 1119349"/>
              <a:gd name="T43" fmla="*/ 1060320 h 1157433"/>
              <a:gd name="T44" fmla="*/ 470646 w 1119349"/>
              <a:gd name="T45" fmla="*/ 1048435 h 1157433"/>
              <a:gd name="T46" fmla="*/ 45670 w 1119349"/>
              <a:gd name="T47" fmla="*/ 1116267 h 1157433"/>
              <a:gd name="T48" fmla="*/ 124297 w 1119349"/>
              <a:gd name="T49" fmla="*/ 645271 h 1157433"/>
              <a:gd name="T50" fmla="*/ 130887 w 1119349"/>
              <a:gd name="T51" fmla="*/ 634433 h 1157433"/>
              <a:gd name="T52" fmla="*/ 163296 w 1119349"/>
              <a:gd name="T53" fmla="*/ 582889 h 1157433"/>
              <a:gd name="T54" fmla="*/ 189707 w 1119349"/>
              <a:gd name="T55" fmla="*/ 547372 h 1157433"/>
              <a:gd name="T56" fmla="*/ 249351 w 1119349"/>
              <a:gd name="T57" fmla="*/ 468810 h 1157433"/>
              <a:gd name="T58" fmla="*/ 288439 w 1119349"/>
              <a:gd name="T59" fmla="*/ 424719 h 1157433"/>
              <a:gd name="T60" fmla="*/ 341644 w 1119349"/>
              <a:gd name="T61" fmla="*/ 364703 h 1157433"/>
              <a:gd name="T62" fmla="*/ 498166 w 1119349"/>
              <a:gd name="T63" fmla="*/ 220924 h 1157433"/>
              <a:gd name="T64" fmla="*/ 65845 w 1119349"/>
              <a:gd name="T65" fmla="*/ 579499 h 1157433"/>
              <a:gd name="T66" fmla="*/ 578538 w 1119349"/>
              <a:gd name="T67" fmla="*/ 104878 h 1157433"/>
              <a:gd name="T68" fmla="*/ 651994 w 1119349"/>
              <a:gd name="T69" fmla="*/ 111773 h 1157433"/>
              <a:gd name="T70" fmla="*/ 954622 w 1119349"/>
              <a:gd name="T71" fmla="*/ 129 h 1157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5" name="Rectangle 15"/>
          <p:cNvSpPr>
            <a:spLocks noChangeArrowheads="1"/>
          </p:cNvSpPr>
          <p:nvPr>
            <p:custDataLst>
              <p:tags r:id="rId13"/>
            </p:custDataLst>
          </p:nvPr>
        </p:nvSpPr>
        <p:spPr bwMode="auto">
          <a:xfrm rot="10800000" flipV="1">
            <a:off x="8206552" y="1527176"/>
            <a:ext cx="2947987" cy="3397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a:solidFill>
                <a:schemeClr val="bg1"/>
              </a:solidFill>
            </a:endParaRPr>
          </a:p>
        </p:txBody>
      </p:sp>
      <p:sp>
        <p:nvSpPr>
          <p:cNvPr id="15376" name="Rectangle 16"/>
          <p:cNvSpPr>
            <a:spLocks noChangeArrowheads="1"/>
          </p:cNvSpPr>
          <p:nvPr>
            <p:custDataLst>
              <p:tags r:id="rId14"/>
            </p:custDataLst>
          </p:nvPr>
        </p:nvSpPr>
        <p:spPr bwMode="auto">
          <a:xfrm rot="10800000" flipV="1">
            <a:off x="8206551" y="2641601"/>
            <a:ext cx="2132012" cy="339725"/>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a:solidFill>
                <a:schemeClr val="bg1"/>
              </a:solidFill>
            </a:endParaRPr>
          </a:p>
        </p:txBody>
      </p:sp>
      <p:sp>
        <p:nvSpPr>
          <p:cNvPr id="15377" name="Rectangle 17"/>
          <p:cNvSpPr>
            <a:spLocks noChangeArrowheads="1"/>
          </p:cNvSpPr>
          <p:nvPr>
            <p:custDataLst>
              <p:tags r:id="rId15"/>
            </p:custDataLst>
          </p:nvPr>
        </p:nvSpPr>
        <p:spPr bwMode="auto">
          <a:xfrm rot="10800000" flipV="1">
            <a:off x="8206552" y="3735389"/>
            <a:ext cx="782637" cy="3397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a:solidFill>
                <a:schemeClr val="bg1"/>
              </a:solidFill>
            </a:endParaRPr>
          </a:p>
        </p:txBody>
      </p:sp>
      <p:sp>
        <p:nvSpPr>
          <p:cNvPr id="15378" name="Rectangle 18"/>
          <p:cNvSpPr>
            <a:spLocks noChangeArrowheads="1"/>
          </p:cNvSpPr>
          <p:nvPr>
            <p:custDataLst>
              <p:tags r:id="rId16"/>
            </p:custDataLst>
          </p:nvPr>
        </p:nvSpPr>
        <p:spPr bwMode="auto">
          <a:xfrm rot="10800000" flipV="1">
            <a:off x="8206551" y="4830764"/>
            <a:ext cx="1263650" cy="339725"/>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a:solidFill>
                <a:schemeClr val="bg1"/>
              </a:solidFill>
            </a:endParaRPr>
          </a:p>
        </p:txBody>
      </p:sp>
      <p:sp>
        <p:nvSpPr>
          <p:cNvPr id="15383" name="艾特 789"/>
          <p:cNvSpPr/>
          <p:nvPr>
            <p:custDataLst>
              <p:tags r:id="rId17"/>
            </p:custDataLst>
          </p:nvPr>
        </p:nvSpPr>
        <p:spPr bwMode="auto">
          <a:xfrm>
            <a:off x="7341363" y="5892800"/>
            <a:ext cx="469900" cy="450850"/>
          </a:xfrm>
          <a:custGeom>
            <a:avLst/>
            <a:gdLst>
              <a:gd name="T0" fmla="*/ 153 w 207"/>
              <a:gd name="T1" fmla="*/ 51 h 207"/>
              <a:gd name="T2" fmla="*/ 142 w 207"/>
              <a:gd name="T3" fmla="*/ 128 h 207"/>
              <a:gd name="T4" fmla="*/ 161 w 207"/>
              <a:gd name="T5" fmla="*/ 130 h 207"/>
              <a:gd name="T6" fmla="*/ 179 w 207"/>
              <a:gd name="T7" fmla="*/ 108 h 207"/>
              <a:gd name="T8" fmla="*/ 176 w 207"/>
              <a:gd name="T9" fmla="*/ 58 h 207"/>
              <a:gd name="T10" fmla="*/ 137 w 207"/>
              <a:gd name="T11" fmla="*/ 27 h 207"/>
              <a:gd name="T12" fmla="*/ 76 w 207"/>
              <a:gd name="T13" fmla="*/ 30 h 207"/>
              <a:gd name="T14" fmla="*/ 31 w 207"/>
              <a:gd name="T15" fmla="*/ 74 h 207"/>
              <a:gd name="T16" fmla="*/ 30 w 207"/>
              <a:gd name="T17" fmla="*/ 139 h 207"/>
              <a:gd name="T18" fmla="*/ 71 w 207"/>
              <a:gd name="T19" fmla="*/ 178 h 207"/>
              <a:gd name="T20" fmla="*/ 121 w 207"/>
              <a:gd name="T21" fmla="*/ 182 h 207"/>
              <a:gd name="T22" fmla="*/ 143 w 207"/>
              <a:gd name="T23" fmla="*/ 199 h 207"/>
              <a:gd name="T24" fmla="*/ 102 w 207"/>
              <a:gd name="T25" fmla="*/ 207 h 207"/>
              <a:gd name="T26" fmla="*/ 29 w 207"/>
              <a:gd name="T27" fmla="*/ 182 h 207"/>
              <a:gd name="T28" fmla="*/ 0 w 207"/>
              <a:gd name="T29" fmla="*/ 108 h 207"/>
              <a:gd name="T30" fmla="*/ 32 w 207"/>
              <a:gd name="T31" fmla="*/ 29 h 207"/>
              <a:gd name="T32" fmla="*/ 109 w 207"/>
              <a:gd name="T33" fmla="*/ 0 h 207"/>
              <a:gd name="T34" fmla="*/ 179 w 207"/>
              <a:gd name="T35" fmla="*/ 23 h 207"/>
              <a:gd name="T36" fmla="*/ 207 w 207"/>
              <a:gd name="T37" fmla="*/ 87 h 207"/>
              <a:gd name="T38" fmla="*/ 188 w 207"/>
              <a:gd name="T39" fmla="*/ 137 h 207"/>
              <a:gd name="T40" fmla="*/ 141 w 207"/>
              <a:gd name="T41" fmla="*/ 157 h 207"/>
              <a:gd name="T42" fmla="*/ 123 w 207"/>
              <a:gd name="T43" fmla="*/ 151 h 207"/>
              <a:gd name="T44" fmla="*/ 117 w 207"/>
              <a:gd name="T45" fmla="*/ 132 h 207"/>
              <a:gd name="T46" fmla="*/ 109 w 207"/>
              <a:gd name="T47" fmla="*/ 141 h 207"/>
              <a:gd name="T48" fmla="*/ 89 w 207"/>
              <a:gd name="T49" fmla="*/ 155 h 207"/>
              <a:gd name="T50" fmla="*/ 66 w 207"/>
              <a:gd name="T51" fmla="*/ 154 h 207"/>
              <a:gd name="T52" fmla="*/ 52 w 207"/>
              <a:gd name="T53" fmla="*/ 137 h 207"/>
              <a:gd name="T54" fmla="*/ 54 w 207"/>
              <a:gd name="T55" fmla="*/ 96 h 207"/>
              <a:gd name="T56" fmla="*/ 85 w 207"/>
              <a:gd name="T57" fmla="*/ 56 h 207"/>
              <a:gd name="T58" fmla="*/ 120 w 207"/>
              <a:gd name="T59" fmla="*/ 52 h 207"/>
              <a:gd name="T60" fmla="*/ 137 w 207"/>
              <a:gd name="T61" fmla="*/ 51 h 207"/>
              <a:gd name="T62" fmla="*/ 117 w 207"/>
              <a:gd name="T63" fmla="*/ 75 h 207"/>
              <a:gd name="T64" fmla="*/ 96 w 207"/>
              <a:gd name="T65" fmla="*/ 78 h 207"/>
              <a:gd name="T66" fmla="*/ 80 w 207"/>
              <a:gd name="T67" fmla="*/ 101 h 207"/>
              <a:gd name="T68" fmla="*/ 81 w 207"/>
              <a:gd name="T69" fmla="*/ 128 h 207"/>
              <a:gd name="T70" fmla="*/ 98 w 207"/>
              <a:gd name="T71" fmla="*/ 131 h 207"/>
              <a:gd name="T72" fmla="*/ 112 w 207"/>
              <a:gd name="T73" fmla="*/ 119 h 207"/>
              <a:gd name="T74" fmla="*/ 123 w 207"/>
              <a:gd name="T75" fmla="*/ 7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w="9525"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 name="文本框 22"/>
          <p:cNvSpPr txBox="1"/>
          <p:nvPr>
            <p:custDataLst>
              <p:tags r:id="rId18"/>
            </p:custDataLst>
          </p:nvPr>
        </p:nvSpPr>
        <p:spPr>
          <a:xfrm>
            <a:off x="1781504" y="18415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zh-CN" altLang="en-US" dirty="0"/>
              <a:t>目录</a:t>
            </a:r>
          </a:p>
        </p:txBody>
      </p:sp>
      <p:sp>
        <p:nvSpPr>
          <p:cNvPr id="2" name="Rectangle 6"/>
          <p:cNvSpPr>
            <a:spLocks noChangeArrowheads="1"/>
          </p:cNvSpPr>
          <p:nvPr>
            <p:custDataLst>
              <p:tags r:id="rId19"/>
            </p:custDataLst>
          </p:nvPr>
        </p:nvSpPr>
        <p:spPr bwMode="auto">
          <a:xfrm>
            <a:off x="1150883" y="2592706"/>
            <a:ext cx="6079355" cy="671513"/>
          </a:xfrm>
          <a:prstGeom prst="rect">
            <a:avLst/>
          </a:prstGeom>
          <a:noFill/>
          <a:ln w="19050" cap="flat" cmpd="sng">
            <a:solidFill>
              <a:srgbClr val="F1AA07"/>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179705" anchor="ctr">
            <a:normAutofit/>
          </a:bodyPr>
          <a:lstStyle/>
          <a:p>
            <a:pPr algn="ctr"/>
            <a:r>
              <a:rPr lang="en-US" altLang="zh-CN" sz="2400">
                <a:solidFill>
                  <a:schemeClr val="tx2"/>
                </a:solidFill>
                <a:sym typeface="Arial" panose="020B0604020202020204" pitchFamily="34" charset="0"/>
              </a:rPr>
              <a:t>MapReduce</a:t>
            </a:r>
            <a:r>
              <a:rPr lang="zh-CN" altLang="en-US" sz="2400">
                <a:solidFill>
                  <a:schemeClr val="tx2"/>
                </a:solidFill>
                <a:sym typeface="Arial" panose="020B0604020202020204" pitchFamily="34" charset="0"/>
              </a:rPr>
              <a:t>框架及编程模型</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实验结果</a:t>
            </a:r>
          </a:p>
        </p:txBody>
      </p:sp>
      <p:sp>
        <p:nvSpPr>
          <p:cNvPr id="3" name="内容占位符 2"/>
          <p:cNvSpPr>
            <a:spLocks noGrp="1"/>
          </p:cNvSpPr>
          <p:nvPr>
            <p:ph idx="1"/>
          </p:nvPr>
        </p:nvSpPr>
        <p:spPr/>
        <p:txBody>
          <a:bodyPr/>
          <a:lstStyle/>
          <a:p>
            <a:r>
              <a:rPr lang="zh-CN" altLang="en-US" sz="2000" dirty="0">
                <a:solidFill>
                  <a:schemeClr val="tx1"/>
                </a:solidFill>
              </a:rPr>
              <a:t>实验环境配置</a:t>
            </a:r>
          </a:p>
          <a:p>
            <a:endParaRPr lang="zh-CN" altLang="en-US" sz="2000" dirty="0">
              <a:solidFill>
                <a:schemeClr val="tx1"/>
              </a:solidFill>
            </a:endParaRPr>
          </a:p>
          <a:p>
            <a:endParaRPr lang="zh-CN" altLang="en-US" sz="2000" dirty="0">
              <a:solidFill>
                <a:schemeClr val="tx1"/>
              </a:solidFill>
            </a:endParaRPr>
          </a:p>
          <a:p>
            <a:endParaRPr lang="zh-CN" altLang="en-US" sz="2000" dirty="0">
              <a:solidFill>
                <a:schemeClr val="tx1"/>
              </a:solidFill>
            </a:endParaRPr>
          </a:p>
          <a:p>
            <a:endParaRPr lang="zh-CN" altLang="en-US" sz="2000" dirty="0">
              <a:solidFill>
                <a:schemeClr val="tx1"/>
              </a:solidFill>
            </a:endParaRPr>
          </a:p>
          <a:p>
            <a:endParaRPr lang="zh-CN" altLang="en-US" sz="2000" dirty="0">
              <a:solidFill>
                <a:schemeClr val="tx1"/>
              </a:solidFill>
            </a:endParaRPr>
          </a:p>
          <a:p>
            <a:r>
              <a:rPr lang="zh-CN" altLang="en-US" sz="2000" dirty="0">
                <a:solidFill>
                  <a:schemeClr val="tx1"/>
                </a:solidFill>
              </a:rPr>
              <a:t>负载配置</a:t>
            </a:r>
          </a:p>
        </p:txBody>
      </p:sp>
      <p:pic>
        <p:nvPicPr>
          <p:cNvPr id="5" name="图片 4"/>
          <p:cNvPicPr>
            <a:picLocks noChangeAspect="1"/>
          </p:cNvPicPr>
          <p:nvPr/>
        </p:nvPicPr>
        <p:blipFill>
          <a:blip r:embed="rId2"/>
          <a:stretch>
            <a:fillRect/>
          </a:stretch>
        </p:blipFill>
        <p:spPr>
          <a:xfrm>
            <a:off x="762000" y="1996440"/>
            <a:ext cx="7701915" cy="1625600"/>
          </a:xfrm>
          <a:prstGeom prst="rect">
            <a:avLst/>
          </a:prstGeom>
        </p:spPr>
      </p:pic>
      <p:pic>
        <p:nvPicPr>
          <p:cNvPr id="7" name="图片 6"/>
          <p:cNvPicPr>
            <a:picLocks noChangeAspect="1"/>
          </p:cNvPicPr>
          <p:nvPr/>
        </p:nvPicPr>
        <p:blipFill>
          <a:blip r:embed="rId3"/>
          <a:stretch>
            <a:fillRect/>
          </a:stretch>
        </p:blipFill>
        <p:spPr>
          <a:xfrm>
            <a:off x="762000" y="4173855"/>
            <a:ext cx="5022215" cy="15284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实验结果</a:t>
            </a:r>
            <a:endParaRPr lang="zh-CN" altLang="en-US"/>
          </a:p>
        </p:txBody>
      </p:sp>
      <p:pic>
        <p:nvPicPr>
          <p:cNvPr id="6" name="图片 5"/>
          <p:cNvPicPr>
            <a:picLocks noChangeAspect="1"/>
          </p:cNvPicPr>
          <p:nvPr/>
        </p:nvPicPr>
        <p:blipFill>
          <a:blip r:embed="rId2"/>
          <a:stretch>
            <a:fillRect/>
          </a:stretch>
        </p:blipFill>
        <p:spPr>
          <a:xfrm>
            <a:off x="3159125" y="1462405"/>
            <a:ext cx="5220335" cy="4086225"/>
          </a:xfrm>
          <a:prstGeom prst="rect">
            <a:avLst/>
          </a:prstGeom>
        </p:spPr>
      </p:pic>
      <p:sp>
        <p:nvSpPr>
          <p:cNvPr id="4" name="文本框 3"/>
          <p:cNvSpPr txBox="1"/>
          <p:nvPr/>
        </p:nvSpPr>
        <p:spPr>
          <a:xfrm>
            <a:off x="4068445" y="5781040"/>
            <a:ext cx="6746240" cy="365760"/>
          </a:xfrm>
          <a:prstGeom prst="rect">
            <a:avLst/>
          </a:prstGeom>
          <a:noFill/>
        </p:spPr>
        <p:txBody>
          <a:bodyPr wrap="square" rtlCol="0">
            <a:spAutoFit/>
          </a:bodyPr>
          <a:lstStyle/>
          <a:p>
            <a:r>
              <a:rPr lang="zh-CN" altLang="en-US" dirty="0"/>
              <a:t>在失效情况下不同检测机制的平均执行时间</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实验结果</a:t>
            </a:r>
            <a:endParaRPr lang="zh-CN" altLang="en-US"/>
          </a:p>
        </p:txBody>
      </p:sp>
      <p:pic>
        <p:nvPicPr>
          <p:cNvPr id="5" name="图片 4"/>
          <p:cNvPicPr>
            <a:picLocks noChangeAspect="1"/>
          </p:cNvPicPr>
          <p:nvPr/>
        </p:nvPicPr>
        <p:blipFill>
          <a:blip r:embed="rId2"/>
          <a:stretch>
            <a:fillRect/>
          </a:stretch>
        </p:blipFill>
        <p:spPr>
          <a:xfrm>
            <a:off x="505460" y="1362075"/>
            <a:ext cx="10857865" cy="4133850"/>
          </a:xfrm>
          <a:prstGeom prst="rect">
            <a:avLst/>
          </a:prstGeom>
        </p:spPr>
      </p:pic>
      <p:sp>
        <p:nvSpPr>
          <p:cNvPr id="6" name="文本框 5"/>
          <p:cNvSpPr txBox="1"/>
          <p:nvPr/>
        </p:nvSpPr>
        <p:spPr>
          <a:xfrm>
            <a:off x="4236720" y="5918835"/>
            <a:ext cx="6746240" cy="365760"/>
          </a:xfrm>
          <a:prstGeom prst="rect">
            <a:avLst/>
          </a:prstGeom>
          <a:noFill/>
        </p:spPr>
        <p:txBody>
          <a:bodyPr wrap="square" rtlCol="0">
            <a:spAutoFit/>
          </a:bodyPr>
          <a:lstStyle/>
          <a:p>
            <a:r>
              <a:rPr lang="zh-CN" altLang="en-US" dirty="0"/>
              <a:t>自适应超期时间在两种作业下的对比</a:t>
            </a:r>
          </a:p>
        </p:txBody>
      </p:sp>
      <p:sp>
        <p:nvSpPr>
          <p:cNvPr id="3" name="文本框 2"/>
          <p:cNvSpPr txBox="1"/>
          <p:nvPr/>
        </p:nvSpPr>
        <p:spPr>
          <a:xfrm>
            <a:off x="1054735" y="1072515"/>
            <a:ext cx="9009380" cy="396240"/>
          </a:xfrm>
          <a:prstGeom prst="rect">
            <a:avLst/>
          </a:prstGeom>
          <a:noFill/>
        </p:spPr>
        <p:txBody>
          <a:bodyPr wrap="square" rtlCol="0">
            <a:spAutoFit/>
          </a:bodyPr>
          <a:lstStyle/>
          <a:p>
            <a:r>
              <a:rPr lang="zh-CN" altLang="en-US" sz="2000"/>
              <a:t>两个程序分别运行 12 次后，在每次面对一个节点宕机情况下的运行时间</a:t>
            </a:r>
          </a:p>
        </p:txBody>
      </p:sp>
      <p:sp>
        <p:nvSpPr>
          <p:cNvPr id="9" name="文本框 8"/>
          <p:cNvSpPr txBox="1"/>
          <p:nvPr/>
        </p:nvSpPr>
        <p:spPr>
          <a:xfrm>
            <a:off x="1391285" y="5817235"/>
            <a:ext cx="1146810" cy="365760"/>
          </a:xfrm>
          <a:prstGeom prst="rect">
            <a:avLst/>
          </a:prstGeom>
          <a:noFill/>
        </p:spPr>
        <p:txBody>
          <a:bodyPr wrap="square" rtlCol="0">
            <a:spAutoFit/>
          </a:bodyPr>
          <a:lstStyle/>
          <a:p>
            <a:r>
              <a:rPr lang="en-US" altLang="zh-CN"/>
              <a:t>Javasort</a:t>
            </a:r>
          </a:p>
        </p:txBody>
      </p:sp>
      <p:sp>
        <p:nvSpPr>
          <p:cNvPr id="10" name="文本框 9"/>
          <p:cNvSpPr txBox="1"/>
          <p:nvPr/>
        </p:nvSpPr>
        <p:spPr>
          <a:xfrm>
            <a:off x="8917305" y="5817235"/>
            <a:ext cx="2065655" cy="365760"/>
          </a:xfrm>
          <a:prstGeom prst="rect">
            <a:avLst/>
          </a:prstGeom>
          <a:noFill/>
        </p:spPr>
        <p:txBody>
          <a:bodyPr wrap="square" rtlCol="0">
            <a:spAutoFit/>
          </a:bodyPr>
          <a:lstStyle/>
          <a:p>
            <a:r>
              <a:rPr lang="en-US" altLang="zh-CN"/>
              <a:t>monsterQuery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实验结果</a:t>
            </a:r>
            <a:endParaRPr lang="zh-CN" altLang="en-US"/>
          </a:p>
        </p:txBody>
      </p:sp>
      <p:pic>
        <p:nvPicPr>
          <p:cNvPr id="4" name="图片 3"/>
          <p:cNvPicPr>
            <a:picLocks noChangeAspect="1"/>
          </p:cNvPicPr>
          <p:nvPr/>
        </p:nvPicPr>
        <p:blipFill>
          <a:blip r:embed="rId2"/>
          <a:stretch>
            <a:fillRect/>
          </a:stretch>
        </p:blipFill>
        <p:spPr>
          <a:xfrm>
            <a:off x="249555" y="1505585"/>
            <a:ext cx="11692255" cy="4311650"/>
          </a:xfrm>
          <a:prstGeom prst="rect">
            <a:avLst/>
          </a:prstGeom>
        </p:spPr>
      </p:pic>
      <p:sp>
        <p:nvSpPr>
          <p:cNvPr id="5" name="文本框 4"/>
          <p:cNvSpPr txBox="1"/>
          <p:nvPr/>
        </p:nvSpPr>
        <p:spPr>
          <a:xfrm>
            <a:off x="4374515" y="5948680"/>
            <a:ext cx="6746240" cy="365760"/>
          </a:xfrm>
          <a:prstGeom prst="rect">
            <a:avLst/>
          </a:prstGeom>
          <a:noFill/>
        </p:spPr>
        <p:txBody>
          <a:bodyPr wrap="square" rtlCol="0">
            <a:spAutoFit/>
          </a:bodyPr>
          <a:lstStyle/>
          <a:p>
            <a:r>
              <a:rPr lang="zh-CN" altLang="en-US" dirty="0"/>
              <a:t>基于信誉的探测在两种作业下的对比</a:t>
            </a:r>
          </a:p>
        </p:txBody>
      </p:sp>
      <p:sp>
        <p:nvSpPr>
          <p:cNvPr id="3" name="文本框 2"/>
          <p:cNvSpPr txBox="1"/>
          <p:nvPr/>
        </p:nvSpPr>
        <p:spPr>
          <a:xfrm>
            <a:off x="1054735" y="1072515"/>
            <a:ext cx="9009380" cy="396240"/>
          </a:xfrm>
          <a:prstGeom prst="rect">
            <a:avLst/>
          </a:prstGeom>
          <a:noFill/>
        </p:spPr>
        <p:txBody>
          <a:bodyPr wrap="square" rtlCol="0">
            <a:spAutoFit/>
          </a:bodyPr>
          <a:lstStyle/>
          <a:p>
            <a:r>
              <a:rPr lang="zh-CN" altLang="en-US" sz="2000"/>
              <a:t>两个程序分别运行 12 次后，在每次面对一个节点宕机情况下的运行时间</a:t>
            </a:r>
          </a:p>
        </p:txBody>
      </p:sp>
      <p:sp>
        <p:nvSpPr>
          <p:cNvPr id="9" name="文本框 8"/>
          <p:cNvSpPr txBox="1"/>
          <p:nvPr/>
        </p:nvSpPr>
        <p:spPr>
          <a:xfrm>
            <a:off x="1391285" y="5817235"/>
            <a:ext cx="1146810" cy="365760"/>
          </a:xfrm>
          <a:prstGeom prst="rect">
            <a:avLst/>
          </a:prstGeom>
          <a:noFill/>
        </p:spPr>
        <p:txBody>
          <a:bodyPr wrap="square" rtlCol="0">
            <a:spAutoFit/>
          </a:bodyPr>
          <a:lstStyle/>
          <a:p>
            <a:r>
              <a:rPr lang="en-US" altLang="zh-CN"/>
              <a:t>Javasort</a:t>
            </a:r>
          </a:p>
        </p:txBody>
      </p:sp>
      <p:sp>
        <p:nvSpPr>
          <p:cNvPr id="10" name="文本框 9"/>
          <p:cNvSpPr txBox="1"/>
          <p:nvPr/>
        </p:nvSpPr>
        <p:spPr>
          <a:xfrm>
            <a:off x="8917305" y="5817235"/>
            <a:ext cx="2065655" cy="365760"/>
          </a:xfrm>
          <a:prstGeom prst="rect">
            <a:avLst/>
          </a:prstGeom>
          <a:noFill/>
        </p:spPr>
        <p:txBody>
          <a:bodyPr wrap="square" rtlCol="0">
            <a:spAutoFit/>
          </a:bodyPr>
          <a:lstStyle/>
          <a:p>
            <a:r>
              <a:rPr lang="en-US" altLang="zh-CN"/>
              <a:t>monsterQuery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MapReduce</a:t>
            </a:r>
            <a:r>
              <a:rPr dirty="0" err="1"/>
              <a:t>性能</a:t>
            </a:r>
            <a:r>
              <a:rPr lang="zh-CN" altLang="en-US" dirty="0"/>
              <a:t>优化</a:t>
            </a:r>
          </a:p>
        </p:txBody>
      </p:sp>
      <p:pic>
        <p:nvPicPr>
          <p:cNvPr id="4" name="内容占位符 3"/>
          <p:cNvPicPr>
            <a:picLocks noGrp="1" noChangeAspect="1"/>
          </p:cNvPicPr>
          <p:nvPr>
            <p:ph idx="1"/>
          </p:nvPr>
        </p:nvPicPr>
        <p:blipFill>
          <a:blip r:embed="rId2"/>
          <a:stretch>
            <a:fillRect/>
          </a:stretch>
        </p:blipFill>
        <p:spPr>
          <a:xfrm>
            <a:off x="6281420" y="1115060"/>
            <a:ext cx="5723890" cy="3822065"/>
          </a:xfrm>
          <a:prstGeom prst="rect">
            <a:avLst/>
          </a:prstGeom>
          <a:ln>
            <a:solidFill>
              <a:srgbClr val="FFC000"/>
            </a:solidFill>
          </a:ln>
        </p:spPr>
      </p:pic>
      <p:sp>
        <p:nvSpPr>
          <p:cNvPr id="6" name="文本框 5"/>
          <p:cNvSpPr txBox="1"/>
          <p:nvPr/>
        </p:nvSpPr>
        <p:spPr>
          <a:xfrm>
            <a:off x="152400" y="2083435"/>
            <a:ext cx="1427480" cy="396240"/>
          </a:xfrm>
          <a:prstGeom prst="rect">
            <a:avLst/>
          </a:prstGeom>
          <a:noFill/>
          <a:ln>
            <a:solidFill>
              <a:schemeClr val="tx1"/>
            </a:solidFill>
          </a:ln>
        </p:spPr>
        <p:txBody>
          <a:bodyPr wrap="square" rtlCol="0">
            <a:spAutoFit/>
          </a:bodyPr>
          <a:lstStyle/>
          <a:p>
            <a:r>
              <a:rPr lang="zh-CN" altLang="en-US" sz="2000"/>
              <a:t>数据倾斜</a:t>
            </a:r>
          </a:p>
        </p:txBody>
      </p:sp>
      <p:sp>
        <p:nvSpPr>
          <p:cNvPr id="7" name="文本框 6"/>
          <p:cNvSpPr txBox="1"/>
          <p:nvPr/>
        </p:nvSpPr>
        <p:spPr>
          <a:xfrm>
            <a:off x="468630" y="4937125"/>
            <a:ext cx="5143500" cy="1310640"/>
          </a:xfrm>
          <a:prstGeom prst="rect">
            <a:avLst/>
          </a:prstGeom>
          <a:solidFill>
            <a:srgbClr val="00B050"/>
          </a:solidFill>
          <a:ln>
            <a:solidFill>
              <a:srgbClr val="00B050"/>
            </a:solidFill>
          </a:ln>
        </p:spPr>
        <p:txBody>
          <a:bodyPr wrap="square" rtlCol="0">
            <a:spAutoFit/>
          </a:bodyPr>
          <a:lstStyle/>
          <a:p>
            <a:r>
              <a:rPr lang="zh-CN" altLang="en-US" sz="2000" dirty="0"/>
              <a:t>某些节点需要更长的时间来处理输入的数据，成为集群中的“掉队者”，而其他节点必须保持空闲等待这些掉队者完成处理，导致任务执行时间过长，进而影响集群效率。</a:t>
            </a:r>
          </a:p>
        </p:txBody>
      </p:sp>
      <p:sp>
        <p:nvSpPr>
          <p:cNvPr id="9" name="文本框 8"/>
          <p:cNvSpPr txBox="1"/>
          <p:nvPr/>
        </p:nvSpPr>
        <p:spPr>
          <a:xfrm>
            <a:off x="1854835" y="1574165"/>
            <a:ext cx="2371090" cy="396240"/>
          </a:xfrm>
          <a:prstGeom prst="rect">
            <a:avLst/>
          </a:prstGeom>
          <a:noFill/>
          <a:ln>
            <a:solidFill>
              <a:schemeClr val="tx1"/>
            </a:solidFill>
          </a:ln>
        </p:spPr>
        <p:txBody>
          <a:bodyPr wrap="square" rtlCol="0">
            <a:spAutoFit/>
          </a:bodyPr>
          <a:lstStyle/>
          <a:p>
            <a:r>
              <a:rPr lang="zh-CN" altLang="en-US" sz="2000" dirty="0"/>
              <a:t>不平衡的数据输入</a:t>
            </a:r>
          </a:p>
        </p:txBody>
      </p:sp>
      <p:sp>
        <p:nvSpPr>
          <p:cNvPr id="10" name="文本框 9"/>
          <p:cNvSpPr txBox="1"/>
          <p:nvPr/>
        </p:nvSpPr>
        <p:spPr>
          <a:xfrm>
            <a:off x="1745615" y="2677795"/>
            <a:ext cx="4306570" cy="396240"/>
          </a:xfrm>
          <a:prstGeom prst="rect">
            <a:avLst/>
          </a:prstGeom>
          <a:noFill/>
          <a:ln>
            <a:solidFill>
              <a:schemeClr val="tx1"/>
            </a:solidFill>
          </a:ln>
        </p:spPr>
        <p:txBody>
          <a:bodyPr wrap="square" rtlCol="0">
            <a:spAutoFit/>
          </a:bodyPr>
          <a:lstStyle/>
          <a:p>
            <a:r>
              <a:rPr lang="zh-CN" altLang="en-US" sz="2000" dirty="0"/>
              <a:t>不同节点对中间结果的处理代价不同</a:t>
            </a:r>
          </a:p>
        </p:txBody>
      </p:sp>
      <p:cxnSp>
        <p:nvCxnSpPr>
          <p:cNvPr id="11" name="直接箭头连接符 10"/>
          <p:cNvCxnSpPr>
            <a:stCxn id="6" idx="3"/>
            <a:endCxn id="9" idx="1"/>
          </p:cNvCxnSpPr>
          <p:nvPr/>
        </p:nvCxnSpPr>
        <p:spPr>
          <a:xfrm flipV="1">
            <a:off x="1579880" y="1772285"/>
            <a:ext cx="274955" cy="5092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箭头连接符 11"/>
          <p:cNvCxnSpPr>
            <a:stCxn id="6" idx="3"/>
            <a:endCxn id="10" idx="1"/>
          </p:cNvCxnSpPr>
          <p:nvPr/>
        </p:nvCxnSpPr>
        <p:spPr>
          <a:xfrm>
            <a:off x="1579880" y="2281555"/>
            <a:ext cx="165735" cy="5943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下箭头 12"/>
          <p:cNvSpPr/>
          <p:nvPr/>
        </p:nvSpPr>
        <p:spPr>
          <a:xfrm>
            <a:off x="2493010" y="3569970"/>
            <a:ext cx="734060" cy="673100"/>
          </a:xfrm>
          <a:prstGeom prst="downArrow">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050" name=" 2050"/>
          <p:cNvSpPr/>
          <p:nvPr/>
        </p:nvSpPr>
        <p:spPr bwMode="auto">
          <a:xfrm>
            <a:off x="8275320" y="5249545"/>
            <a:ext cx="1284605" cy="998220"/>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rgbClr val="FF0066"/>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7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Effect transition="in" filter="fade">
                                      <p:cBhvr>
                                        <p:cTn id="9" dur="5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strVal val="#ppt_w*0.70"/>
                                          </p:val>
                                        </p:tav>
                                        <p:tav tm="100000">
                                          <p:val>
                                            <p:strVal val="#ppt_w"/>
                                          </p:val>
                                        </p:tav>
                                      </p:tavLst>
                                    </p:anim>
                                    <p:anim calcmode="lin" valueType="num">
                                      <p:cBhvr>
                                        <p:cTn id="13" dur="500" fill="hold"/>
                                        <p:tgtEl>
                                          <p:spTgt spid="11"/>
                                        </p:tgtEl>
                                        <p:attrNameLst>
                                          <p:attrName>ppt_h</p:attrName>
                                        </p:attrNameLst>
                                      </p:cBhvr>
                                      <p:tavLst>
                                        <p:tav tm="0">
                                          <p:val>
                                            <p:strVal val="#ppt_h"/>
                                          </p:val>
                                        </p:tav>
                                        <p:tav tm="100000">
                                          <p:val>
                                            <p:strVal val="#ppt_h"/>
                                          </p:val>
                                        </p:tav>
                                      </p:tavLst>
                                    </p:anim>
                                    <p:animEffect transition="in" filter="fade">
                                      <p:cBhvr>
                                        <p:cTn id="14" dur="500"/>
                                        <p:tgtEl>
                                          <p:spTgt spid="11"/>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strVal val="#ppt_w*0.70"/>
                                          </p:val>
                                        </p:tav>
                                        <p:tav tm="100000">
                                          <p:val>
                                            <p:strVal val="#ppt_w"/>
                                          </p:val>
                                        </p:tav>
                                      </p:tavLst>
                                    </p:anim>
                                    <p:anim calcmode="lin" valueType="num">
                                      <p:cBhvr>
                                        <p:cTn id="18" dur="500" fill="hold"/>
                                        <p:tgtEl>
                                          <p:spTgt spid="10"/>
                                        </p:tgtEl>
                                        <p:attrNameLst>
                                          <p:attrName>ppt_h</p:attrName>
                                        </p:attrNameLst>
                                      </p:cBhvr>
                                      <p:tavLst>
                                        <p:tav tm="0">
                                          <p:val>
                                            <p:strVal val="#ppt_h"/>
                                          </p:val>
                                        </p:tav>
                                        <p:tav tm="100000">
                                          <p:val>
                                            <p:strVal val="#ppt_h"/>
                                          </p:val>
                                        </p:tav>
                                      </p:tavLst>
                                    </p:anim>
                                    <p:animEffect transition="in" filter="fade">
                                      <p:cBhvr>
                                        <p:cTn id="19" dur="500"/>
                                        <p:tgtEl>
                                          <p:spTgt spid="10"/>
                                        </p:tgtEl>
                                      </p:cBhvr>
                                    </p:animEffect>
                                  </p:childTnLst>
                                </p:cTn>
                              </p:par>
                              <p:par>
                                <p:cTn id="20" presetID="55"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strVal val="#ppt_w*0.70"/>
                                          </p:val>
                                        </p:tav>
                                        <p:tav tm="100000">
                                          <p:val>
                                            <p:strVal val="#ppt_w"/>
                                          </p:val>
                                        </p:tav>
                                      </p:tavLst>
                                    </p:anim>
                                    <p:anim calcmode="lin" valueType="num">
                                      <p:cBhvr>
                                        <p:cTn id="23" dur="500" fill="hold"/>
                                        <p:tgtEl>
                                          <p:spTgt spid="12"/>
                                        </p:tgtEl>
                                        <p:attrNameLst>
                                          <p:attrName>ppt_h</p:attrName>
                                        </p:attrNameLst>
                                      </p:cBhvr>
                                      <p:tavLst>
                                        <p:tav tm="0">
                                          <p:val>
                                            <p:strVal val="#ppt_h"/>
                                          </p:val>
                                        </p:tav>
                                        <p:tav tm="100000">
                                          <p:val>
                                            <p:strVal val="#ppt_h"/>
                                          </p:val>
                                        </p:tav>
                                      </p:tavLst>
                                    </p:anim>
                                    <p:animEffect transition="in" filter="fade">
                                      <p:cBhvr>
                                        <p:cTn id="24" dur="500"/>
                                        <p:tgtEl>
                                          <p:spTgt spid="12"/>
                                        </p:tgtEl>
                                      </p:cBhvr>
                                    </p:animEffect>
                                  </p:childTnLst>
                                </p:cTn>
                              </p:par>
                            </p:childTnLst>
                          </p:cTn>
                        </p:par>
                        <p:par>
                          <p:cTn id="25" fill="hold">
                            <p:stCondLst>
                              <p:cond delay="500"/>
                            </p:stCondLst>
                            <p:childTnLst>
                              <p:par>
                                <p:cTn id="26" presetID="8" presetClass="entr" presetSubtype="16"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amond(in)">
                                      <p:cBhvr>
                                        <p:cTn id="28" dur="2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strVal val="#ppt_w*0.70"/>
                                          </p:val>
                                        </p:tav>
                                        <p:tav tm="100000">
                                          <p:val>
                                            <p:strVal val="#ppt_w"/>
                                          </p:val>
                                        </p:tav>
                                      </p:tavLst>
                                    </p:anim>
                                    <p:anim calcmode="lin" valueType="num">
                                      <p:cBhvr>
                                        <p:cTn id="34" dur="500" fill="hold"/>
                                        <p:tgtEl>
                                          <p:spTgt spid="13"/>
                                        </p:tgtEl>
                                        <p:attrNameLst>
                                          <p:attrName>ppt_h</p:attrName>
                                        </p:attrNameLst>
                                      </p:cBhvr>
                                      <p:tavLst>
                                        <p:tav tm="0">
                                          <p:val>
                                            <p:strVal val="#ppt_h"/>
                                          </p:val>
                                        </p:tav>
                                        <p:tav tm="100000">
                                          <p:val>
                                            <p:strVal val="#ppt_h"/>
                                          </p:val>
                                        </p:tav>
                                      </p:tavLst>
                                    </p:anim>
                                    <p:animEffect transition="in" filter="fade">
                                      <p:cBhvr>
                                        <p:cTn id="35" dur="500"/>
                                        <p:tgtEl>
                                          <p:spTgt spid="13"/>
                                        </p:tgtEl>
                                      </p:cBhvr>
                                    </p:animEffect>
                                  </p:childTnLst>
                                </p:cTn>
                              </p:par>
                            </p:childTnLst>
                          </p:cTn>
                        </p:par>
                        <p:par>
                          <p:cTn id="36" fill="hold">
                            <p:stCondLst>
                              <p:cond delay="500"/>
                            </p:stCondLst>
                            <p:childTnLst>
                              <p:par>
                                <p:cTn id="37" presetID="5" presetClass="entr" presetSubtype="1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heckerboard(across)">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2050"/>
                                        </p:tgtEl>
                                        <p:attrNameLst>
                                          <p:attrName>style.visibility</p:attrName>
                                        </p:attrNameLst>
                                      </p:cBhvr>
                                      <p:to>
                                        <p:strVal val="visible"/>
                                      </p:to>
                                    </p:set>
                                    <p:animEffect transition="in" filter="wipe(down)">
                                      <p:cBhvr>
                                        <p:cTn id="44" dur="580">
                                          <p:stCondLst>
                                            <p:cond delay="0"/>
                                          </p:stCondLst>
                                        </p:cTn>
                                        <p:tgtEl>
                                          <p:spTgt spid="2050"/>
                                        </p:tgtEl>
                                      </p:cBhvr>
                                    </p:animEffect>
                                    <p:anim calcmode="lin" valueType="num">
                                      <p:cBhvr>
                                        <p:cTn id="45"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50" dur="26">
                                          <p:stCondLst>
                                            <p:cond delay="650"/>
                                          </p:stCondLst>
                                        </p:cTn>
                                        <p:tgtEl>
                                          <p:spTgt spid="2050"/>
                                        </p:tgtEl>
                                      </p:cBhvr>
                                      <p:to x="100000" y="60000"/>
                                    </p:animScale>
                                    <p:animScale>
                                      <p:cBhvr>
                                        <p:cTn id="51" dur="166" decel="50000">
                                          <p:stCondLst>
                                            <p:cond delay="676"/>
                                          </p:stCondLst>
                                        </p:cTn>
                                        <p:tgtEl>
                                          <p:spTgt spid="2050"/>
                                        </p:tgtEl>
                                      </p:cBhvr>
                                      <p:to x="100000" y="100000"/>
                                    </p:animScale>
                                    <p:animScale>
                                      <p:cBhvr>
                                        <p:cTn id="52" dur="26">
                                          <p:stCondLst>
                                            <p:cond delay="1312"/>
                                          </p:stCondLst>
                                        </p:cTn>
                                        <p:tgtEl>
                                          <p:spTgt spid="2050"/>
                                        </p:tgtEl>
                                      </p:cBhvr>
                                      <p:to x="100000" y="80000"/>
                                    </p:animScale>
                                    <p:animScale>
                                      <p:cBhvr>
                                        <p:cTn id="53" dur="166" decel="50000">
                                          <p:stCondLst>
                                            <p:cond delay="1338"/>
                                          </p:stCondLst>
                                        </p:cTn>
                                        <p:tgtEl>
                                          <p:spTgt spid="2050"/>
                                        </p:tgtEl>
                                      </p:cBhvr>
                                      <p:to x="100000" y="100000"/>
                                    </p:animScale>
                                    <p:animScale>
                                      <p:cBhvr>
                                        <p:cTn id="54" dur="26">
                                          <p:stCondLst>
                                            <p:cond delay="1642"/>
                                          </p:stCondLst>
                                        </p:cTn>
                                        <p:tgtEl>
                                          <p:spTgt spid="2050"/>
                                        </p:tgtEl>
                                      </p:cBhvr>
                                      <p:to x="100000" y="90000"/>
                                    </p:animScale>
                                    <p:animScale>
                                      <p:cBhvr>
                                        <p:cTn id="55" dur="166" decel="50000">
                                          <p:stCondLst>
                                            <p:cond delay="1668"/>
                                          </p:stCondLst>
                                        </p:cTn>
                                        <p:tgtEl>
                                          <p:spTgt spid="2050"/>
                                        </p:tgtEl>
                                      </p:cBhvr>
                                      <p:to x="100000" y="100000"/>
                                    </p:animScale>
                                    <p:animScale>
                                      <p:cBhvr>
                                        <p:cTn id="56" dur="26">
                                          <p:stCondLst>
                                            <p:cond delay="1808"/>
                                          </p:stCondLst>
                                        </p:cTn>
                                        <p:tgtEl>
                                          <p:spTgt spid="2050"/>
                                        </p:tgtEl>
                                      </p:cBhvr>
                                      <p:to x="100000" y="95000"/>
                                    </p:animScale>
                                    <p:animScale>
                                      <p:cBhvr>
                                        <p:cTn id="57"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10" grpId="0" bldLvl="0" animBg="1"/>
      <p:bldP spid="13" grpId="0" animBg="1"/>
      <p:bldP spid="2050"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数据倾斜现有解决方法</a:t>
            </a:r>
          </a:p>
        </p:txBody>
      </p:sp>
      <p:sp>
        <p:nvSpPr>
          <p:cNvPr id="4" name="文本框 3"/>
          <p:cNvSpPr txBox="1"/>
          <p:nvPr/>
        </p:nvSpPr>
        <p:spPr>
          <a:xfrm>
            <a:off x="412750" y="1271270"/>
            <a:ext cx="5307965" cy="4724400"/>
          </a:xfrm>
          <a:prstGeom prst="rect">
            <a:avLst/>
          </a:prstGeom>
          <a:noFill/>
        </p:spPr>
        <p:txBody>
          <a:bodyPr wrap="square" rtlCol="0">
            <a:spAutoFit/>
          </a:bodyPr>
          <a:lstStyle/>
          <a:p>
            <a:endParaRPr lang="en-US" altLang="zh-CN" sz="2400" dirty="0"/>
          </a:p>
          <a:p>
            <a:endParaRPr lang="zh-CN" altLang="en-US" sz="2000" dirty="0"/>
          </a:p>
          <a:p>
            <a:endParaRPr lang="zh-CN" altLang="en-US" sz="2000" dirty="0"/>
          </a:p>
          <a:p>
            <a:endParaRPr lang="zh-CN" altLang="en-US" sz="2000" dirty="0"/>
          </a:p>
          <a:p>
            <a:pPr marL="285750" indent="-285750">
              <a:buFont typeface="Wingdings" panose="05000000000000000000" charset="0"/>
              <a:buChar char="p"/>
            </a:pPr>
            <a:r>
              <a:rPr lang="en-US" altLang="zh-CN" sz="2000" dirty="0" err="1"/>
              <a:t>SkewedJoin</a:t>
            </a:r>
            <a:r>
              <a:rPr lang="zh-CN" altLang="en-US" sz="2000" dirty="0"/>
              <a:t>方法：对数据采样以估算某个</a:t>
            </a:r>
            <a:r>
              <a:rPr lang="en-US" altLang="zh-CN" sz="2000" dirty="0"/>
              <a:t>key</a:t>
            </a:r>
            <a:r>
              <a:rPr lang="zh-CN" altLang="en-US" sz="2000" dirty="0"/>
              <a:t>的所有记录数以及所占内存，并将结果存入文件中，用户必须在创建</a:t>
            </a:r>
            <a:r>
              <a:rPr lang="en-US" altLang="zh-CN" sz="2000" dirty="0"/>
              <a:t>MapReduce</a:t>
            </a:r>
            <a:r>
              <a:rPr lang="zh-CN" altLang="en-US" sz="2000" dirty="0"/>
              <a:t>任务的时候根据文件内容给出自定义的分区方法，以将</a:t>
            </a:r>
            <a:r>
              <a:rPr lang="en-US" altLang="zh-CN" sz="2000" dirty="0"/>
              <a:t>key</a:t>
            </a:r>
            <a:r>
              <a:rPr lang="zh-CN" altLang="en-US" sz="2000" dirty="0"/>
              <a:t>平均分配。</a:t>
            </a:r>
          </a:p>
          <a:p>
            <a:pPr marL="285750" indent="-285750">
              <a:buFont typeface="Wingdings" panose="05000000000000000000" charset="0"/>
              <a:buChar char="p"/>
            </a:pPr>
            <a:r>
              <a:rPr lang="en-US" altLang="zh-CN" sz="2000" dirty="0" err="1"/>
              <a:t>基于位置感知的LEEN算法</a:t>
            </a:r>
            <a:r>
              <a:rPr lang="zh-CN" altLang="en-US" sz="2000" dirty="0"/>
              <a:t>：</a:t>
            </a:r>
            <a:r>
              <a:rPr lang="en-US" altLang="zh-CN" sz="2000" dirty="0"/>
              <a:t>对输入数据预扫描，获取数据的分布情况，在Map阶段之后根据检测到的数据分布与统计的key值的频率进行分区，可以有效避免Reduce阶段由于盲目分区引起的倾斜情况</a:t>
            </a:r>
            <a:r>
              <a:rPr lang="zh-CN" altLang="en-US" sz="2000" dirty="0"/>
              <a:t>。</a:t>
            </a:r>
          </a:p>
          <a:p>
            <a:pPr marL="285750" indent="-285750">
              <a:buFont typeface="Wingdings" panose="05000000000000000000" charset="0"/>
              <a:buChar char="p"/>
            </a:pPr>
            <a:r>
              <a:rPr lang="zh-CN" altLang="en-US" sz="2000" dirty="0"/>
              <a:t>。。。</a:t>
            </a:r>
          </a:p>
        </p:txBody>
      </p:sp>
      <p:sp>
        <p:nvSpPr>
          <p:cNvPr id="5" name="文本框 4"/>
          <p:cNvSpPr txBox="1"/>
          <p:nvPr/>
        </p:nvSpPr>
        <p:spPr>
          <a:xfrm>
            <a:off x="6352540" y="1271270"/>
            <a:ext cx="5574030" cy="4724400"/>
          </a:xfrm>
          <a:prstGeom prst="rect">
            <a:avLst/>
          </a:prstGeom>
          <a:noFill/>
        </p:spPr>
        <p:txBody>
          <a:bodyPr wrap="square" rtlCol="0">
            <a:spAutoFit/>
          </a:bodyPr>
          <a:lstStyle/>
          <a:p>
            <a:endParaRPr lang="en-US" altLang="zh-CN" sz="2400" dirty="0"/>
          </a:p>
          <a:p>
            <a:endParaRPr lang="zh-CN" altLang="en-US" sz="2000" dirty="0">
              <a:solidFill>
                <a:srgbClr val="FF0066"/>
              </a:solidFill>
            </a:endParaRPr>
          </a:p>
          <a:p>
            <a:endParaRPr lang="zh-CN" altLang="en-US" sz="2000" dirty="0">
              <a:solidFill>
                <a:srgbClr val="FF0066"/>
              </a:solidFill>
            </a:endParaRPr>
          </a:p>
          <a:p>
            <a:endParaRPr lang="zh-CN" altLang="en-US" sz="2000" dirty="0">
              <a:solidFill>
                <a:srgbClr val="FF0066"/>
              </a:solidFill>
            </a:endParaRPr>
          </a:p>
          <a:p>
            <a:pPr marL="342900" indent="-342900">
              <a:buFont typeface="Wingdings" panose="05000000000000000000" charset="0"/>
              <a:buChar char="p"/>
            </a:pPr>
            <a:r>
              <a:rPr lang="zh-CN" altLang="en-US" sz="2000" dirty="0">
                <a:solidFill>
                  <a:schemeClr val="tx1"/>
                </a:solidFill>
              </a:rPr>
              <a:t>估计任务剩余时间和控制备份任务的运行，结合节点的历史信息和任务的已完成情况对任务的剩余时间进行估计，并对执行较慢的节点进行标记，使这些节点不会被分配备份任务；</a:t>
            </a:r>
          </a:p>
          <a:p>
            <a:pPr marL="342900" indent="-342900">
              <a:buFont typeface="Wingdings" panose="05000000000000000000" charset="0"/>
              <a:buChar char="p"/>
            </a:pPr>
            <a:r>
              <a:rPr lang="zh-CN" altLang="en-US" sz="2000" dirty="0">
                <a:solidFill>
                  <a:schemeClr val="tx1"/>
                </a:solidFill>
              </a:rPr>
              <a:t>将</a:t>
            </a:r>
            <a:r>
              <a:rPr lang="en-US" altLang="zh-CN" sz="2000" dirty="0" err="1">
                <a:solidFill>
                  <a:schemeClr val="tx1"/>
                </a:solidFill>
              </a:rPr>
              <a:t>MapRduce</a:t>
            </a:r>
            <a:r>
              <a:rPr lang="zh-CN" altLang="en-US" sz="2000" dirty="0">
                <a:solidFill>
                  <a:schemeClr val="tx1"/>
                </a:solidFill>
              </a:rPr>
              <a:t>的查询任务转换成有向无环图，以基于关键路径选择的方式对任务的剩余时间进行估计，并针对不同情景下由数据倾斜引发的执行时间的变化给出了不同的估计方法，用以判断可能的行为。</a:t>
            </a:r>
          </a:p>
          <a:p>
            <a:pPr marL="342900" indent="-342900">
              <a:buFont typeface="Wingdings" panose="05000000000000000000" charset="0"/>
              <a:buChar char="p"/>
            </a:pPr>
            <a:r>
              <a:rPr lang="zh-CN" altLang="en-US" sz="2000" dirty="0">
                <a:solidFill>
                  <a:schemeClr val="tx1"/>
                </a:solidFill>
              </a:rPr>
              <a:t>。。。</a:t>
            </a:r>
          </a:p>
        </p:txBody>
      </p:sp>
      <p:sp>
        <p:nvSpPr>
          <p:cNvPr id="8" name="文本框 7"/>
          <p:cNvSpPr txBox="1"/>
          <p:nvPr/>
        </p:nvSpPr>
        <p:spPr>
          <a:xfrm>
            <a:off x="4267200" y="2630805"/>
            <a:ext cx="3663315" cy="457200"/>
          </a:xfrm>
          <a:prstGeom prst="rect">
            <a:avLst/>
          </a:prstGeom>
          <a:solidFill>
            <a:srgbClr val="00B050"/>
          </a:solidFill>
        </p:spPr>
        <p:txBody>
          <a:bodyPr wrap="square" rtlCol="0">
            <a:spAutoFit/>
          </a:bodyPr>
          <a:lstStyle/>
          <a:p>
            <a:r>
              <a:rPr lang="zh-CN" altLang="en-US" sz="2400" dirty="0"/>
              <a:t>添加采样过程或代价函数</a:t>
            </a:r>
          </a:p>
        </p:txBody>
      </p:sp>
      <p:sp>
        <p:nvSpPr>
          <p:cNvPr id="9" name="文本框 8"/>
          <p:cNvSpPr txBox="1"/>
          <p:nvPr/>
        </p:nvSpPr>
        <p:spPr>
          <a:xfrm>
            <a:off x="4099560" y="4119245"/>
            <a:ext cx="3999230" cy="457200"/>
          </a:xfrm>
          <a:prstGeom prst="rect">
            <a:avLst/>
          </a:prstGeom>
          <a:solidFill>
            <a:srgbClr val="00B050"/>
          </a:solidFill>
        </p:spPr>
        <p:txBody>
          <a:bodyPr wrap="square" rtlCol="0">
            <a:spAutoFit/>
          </a:bodyPr>
          <a:lstStyle/>
          <a:p>
            <a:r>
              <a:rPr lang="zh-CN" altLang="en-US" sz="2400"/>
              <a:t>自适应的负载均衡调度策略</a:t>
            </a:r>
          </a:p>
        </p:txBody>
      </p:sp>
      <p:sp>
        <p:nvSpPr>
          <p:cNvPr id="10" name="下箭头 9"/>
          <p:cNvSpPr/>
          <p:nvPr/>
        </p:nvSpPr>
        <p:spPr>
          <a:xfrm>
            <a:off x="5720715" y="3260090"/>
            <a:ext cx="596265" cy="627380"/>
          </a:xfrm>
          <a:prstGeom prst="downArrow">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 name="文本框 10"/>
          <p:cNvSpPr txBox="1"/>
          <p:nvPr/>
        </p:nvSpPr>
        <p:spPr>
          <a:xfrm>
            <a:off x="412750" y="1118870"/>
            <a:ext cx="2845435" cy="457200"/>
          </a:xfrm>
          <a:prstGeom prst="rect">
            <a:avLst/>
          </a:prstGeom>
          <a:noFill/>
        </p:spPr>
        <p:txBody>
          <a:bodyPr wrap="square" rtlCol="0">
            <a:spAutoFit/>
          </a:bodyPr>
          <a:lstStyle/>
          <a:p>
            <a:r>
              <a:rPr lang="en-US" altLang="zh-CN" sz="2400" dirty="0" err="1">
                <a:sym typeface="+mn-ea"/>
              </a:rPr>
              <a:t>避免倾斜</a:t>
            </a:r>
            <a:endParaRPr lang="zh-CN" altLang="en-US" sz="2400" dirty="0"/>
          </a:p>
        </p:txBody>
      </p:sp>
      <p:sp>
        <p:nvSpPr>
          <p:cNvPr id="12" name="文本框 11"/>
          <p:cNvSpPr txBox="1"/>
          <p:nvPr/>
        </p:nvSpPr>
        <p:spPr>
          <a:xfrm>
            <a:off x="6352540" y="1118870"/>
            <a:ext cx="2845435" cy="457200"/>
          </a:xfrm>
          <a:prstGeom prst="rect">
            <a:avLst/>
          </a:prstGeom>
          <a:noFill/>
        </p:spPr>
        <p:txBody>
          <a:bodyPr wrap="square" rtlCol="0">
            <a:spAutoFit/>
          </a:bodyPr>
          <a:lstStyle/>
          <a:p>
            <a:r>
              <a:rPr lang="en-US" altLang="zh-CN" sz="2400">
                <a:sym typeface="+mn-ea"/>
              </a:rPr>
              <a:t>检测与缓解倾斜</a:t>
            </a:r>
            <a:endParaRPr lang="zh-CN" altLang="en-US" sz="2400"/>
          </a:p>
        </p:txBody>
      </p:sp>
      <p:sp>
        <p:nvSpPr>
          <p:cNvPr id="13" name="文本框 12"/>
          <p:cNvSpPr txBox="1"/>
          <p:nvPr/>
        </p:nvSpPr>
        <p:spPr>
          <a:xfrm>
            <a:off x="396240" y="1684655"/>
            <a:ext cx="5324475" cy="701040"/>
          </a:xfrm>
          <a:prstGeom prst="rect">
            <a:avLst/>
          </a:prstGeom>
          <a:noFill/>
        </p:spPr>
        <p:txBody>
          <a:bodyPr wrap="square" rtlCol="0">
            <a:spAutoFit/>
          </a:bodyPr>
          <a:lstStyle/>
          <a:p>
            <a:r>
              <a:rPr lang="en-US" altLang="zh-CN" sz="2000" dirty="0" err="1">
                <a:solidFill>
                  <a:srgbClr val="FF0066"/>
                </a:solidFill>
                <a:sym typeface="+mn-ea"/>
              </a:rPr>
              <a:t>利用采样或统计的方法获取输入数据的分布情况，据此平衡数据的分配，以避免数据的倾斜</a:t>
            </a:r>
            <a:r>
              <a:rPr lang="zh-CN" altLang="en-US" sz="2000" dirty="0">
                <a:sym typeface="+mn-ea"/>
              </a:rPr>
              <a:t>。</a:t>
            </a:r>
            <a:endParaRPr lang="zh-CN" altLang="en-US" sz="2000" dirty="0"/>
          </a:p>
        </p:txBody>
      </p:sp>
      <p:sp>
        <p:nvSpPr>
          <p:cNvPr id="14" name="文本框 13"/>
          <p:cNvSpPr txBox="1"/>
          <p:nvPr/>
        </p:nvSpPr>
        <p:spPr>
          <a:xfrm>
            <a:off x="6352540" y="1684655"/>
            <a:ext cx="5574030" cy="701040"/>
          </a:xfrm>
          <a:prstGeom prst="rect">
            <a:avLst/>
          </a:prstGeom>
          <a:noFill/>
        </p:spPr>
        <p:txBody>
          <a:bodyPr wrap="square" rtlCol="0">
            <a:spAutoFit/>
          </a:bodyPr>
          <a:lstStyle/>
          <a:p>
            <a:r>
              <a:rPr lang="en-US" altLang="zh-CN" sz="2000">
                <a:solidFill>
                  <a:srgbClr val="FF0066"/>
                </a:solidFill>
                <a:sym typeface="+mn-ea"/>
              </a:rPr>
              <a:t>准确地对任务运行状态进行判断以及对剩余执行时间进行估计，使调度器更好地进行资源分配</a:t>
            </a:r>
            <a:r>
              <a:rPr lang="zh-CN" altLang="en-US" sz="2000">
                <a:solidFill>
                  <a:srgbClr val="FF0066"/>
                </a:solidFill>
                <a:sym typeface="+mn-ea"/>
              </a:rPr>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strVal val="#ppt_w*0.7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strVal val="#ppt_w*0.7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strVal val="#ppt_w*0.70"/>
                                          </p:val>
                                        </p:tav>
                                        <p:tav tm="100000">
                                          <p:val>
                                            <p:strVal val="#ppt_w"/>
                                          </p:val>
                                        </p:tav>
                                      </p:tavLst>
                                    </p:anim>
                                    <p:anim calcmode="lin" valueType="num">
                                      <p:cBhvr>
                                        <p:cTn id="30" dur="500" fill="hold"/>
                                        <p:tgtEl>
                                          <p:spTgt spid="8"/>
                                        </p:tgtEl>
                                        <p:attrNameLst>
                                          <p:attrName>ppt_h</p:attrName>
                                        </p:attrNameLst>
                                      </p:cBhvr>
                                      <p:tavLst>
                                        <p:tav tm="0">
                                          <p:val>
                                            <p:strVal val="#ppt_h"/>
                                          </p:val>
                                        </p:tav>
                                        <p:tav tm="100000">
                                          <p:val>
                                            <p:strVal val="#ppt_h"/>
                                          </p:val>
                                        </p:tav>
                                      </p:tavLst>
                                    </p:anim>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p:bldP spid="8" grpId="0" animBg="1"/>
      <p:bldP spid="9" grpId="0" animBg="1"/>
      <p:bldP spid="10" grpId="0" animBg="1"/>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基于压力反馈的</a:t>
            </a:r>
            <a:r>
              <a:rPr lang="en-US" altLang="zh-CN" dirty="0"/>
              <a:t>MapReduce</a:t>
            </a:r>
            <a:r>
              <a:rPr lang="zh-CN" altLang="en-US" dirty="0"/>
              <a:t>负载均衡策略</a:t>
            </a:r>
          </a:p>
        </p:txBody>
      </p:sp>
      <p:sp>
        <p:nvSpPr>
          <p:cNvPr id="3" name="内容占位符 2"/>
          <p:cNvSpPr>
            <a:spLocks noGrp="1"/>
          </p:cNvSpPr>
          <p:nvPr>
            <p:ph idx="1"/>
          </p:nvPr>
        </p:nvSpPr>
        <p:spPr/>
        <p:txBody>
          <a:bodyPr/>
          <a:lstStyle/>
          <a:p>
            <a:r>
              <a:rPr lang="en-US" altLang="zh-CN" sz="2000" dirty="0">
                <a:solidFill>
                  <a:schemeClr val="tx1"/>
                </a:solidFill>
              </a:rPr>
              <a:t>MapReduce</a:t>
            </a:r>
            <a:r>
              <a:rPr lang="zh-CN" altLang="en-US" sz="2000" dirty="0">
                <a:solidFill>
                  <a:schemeClr val="tx1"/>
                </a:solidFill>
              </a:rPr>
              <a:t>模型引入压力统计，然后在该统计值的基础上，利用压力反馈负载均衡分区算法解决数据倾斜问题。</a:t>
            </a:r>
          </a:p>
          <a:p>
            <a:endParaRPr lang="zh-CN" altLang="en-US" sz="2000" dirty="0">
              <a:solidFill>
                <a:schemeClr val="tx1"/>
              </a:solidFill>
            </a:endParaRPr>
          </a:p>
          <a:p>
            <a:pPr>
              <a:buFont typeface="Wingdings" panose="05000000000000000000" charset="0"/>
              <a:buChar char="p"/>
            </a:pPr>
            <a:r>
              <a:rPr lang="zh-CN" altLang="en-US" sz="2000" dirty="0">
                <a:solidFill>
                  <a:schemeClr val="tx1"/>
                </a:solidFill>
              </a:rPr>
              <a:t>压力统计模块</a:t>
            </a:r>
          </a:p>
          <a:p>
            <a:endParaRPr lang="zh-CN" altLang="en-US" sz="2000" dirty="0">
              <a:solidFill>
                <a:schemeClr val="tx1"/>
              </a:solidFill>
            </a:endParaRPr>
          </a:p>
          <a:p>
            <a:pPr marL="342900" indent="-342900">
              <a:buFont typeface="Wingdings" panose="05000000000000000000" charset="0"/>
              <a:buChar char="p"/>
            </a:pPr>
            <a:r>
              <a:rPr lang="zh-CN" altLang="en-US" sz="2000" dirty="0">
                <a:solidFill>
                  <a:schemeClr val="tx1"/>
                </a:solidFill>
              </a:rPr>
              <a:t>理想情况下的负载均衡调度</a:t>
            </a:r>
          </a:p>
          <a:p>
            <a:endParaRPr lang="zh-CN" altLang="en-US" sz="2000" dirty="0">
              <a:solidFill>
                <a:schemeClr val="tx1"/>
              </a:solidFill>
            </a:endParaRPr>
          </a:p>
          <a:p>
            <a:pPr>
              <a:buFont typeface="Wingdings" panose="05000000000000000000" charset="0"/>
              <a:buChar char="p"/>
            </a:pPr>
            <a:r>
              <a:rPr lang="zh-CN" altLang="en-US" sz="2000" dirty="0">
                <a:solidFill>
                  <a:schemeClr val="tx1"/>
                </a:solidFill>
              </a:rPr>
              <a:t>基于压力反馈的负载均衡调度策略</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FFC000"/>
                </a:solidFill>
                <a:uFillTx/>
                <a:latin typeface="+中文标题" charset="0"/>
                <a:sym typeface="+mn-ea"/>
              </a:rPr>
              <a:t>压力统计模块</a:t>
            </a:r>
          </a:p>
        </p:txBody>
      </p:sp>
      <p:pic>
        <p:nvPicPr>
          <p:cNvPr id="4" name="图片 3"/>
          <p:cNvPicPr>
            <a:picLocks noChangeAspect="1"/>
          </p:cNvPicPr>
          <p:nvPr/>
        </p:nvPicPr>
        <p:blipFill>
          <a:blip r:embed="rId2"/>
          <a:stretch>
            <a:fillRect/>
          </a:stretch>
        </p:blipFill>
        <p:spPr>
          <a:xfrm>
            <a:off x="1320165" y="1367155"/>
            <a:ext cx="8409940" cy="2670810"/>
          </a:xfrm>
          <a:prstGeom prst="rect">
            <a:avLst/>
          </a:prstGeom>
        </p:spPr>
      </p:pic>
      <p:sp>
        <p:nvSpPr>
          <p:cNvPr id="5" name="文本框 4"/>
          <p:cNvSpPr txBox="1"/>
          <p:nvPr/>
        </p:nvSpPr>
        <p:spPr>
          <a:xfrm>
            <a:off x="129540" y="4241165"/>
            <a:ext cx="11932920" cy="1920240"/>
          </a:xfrm>
          <a:prstGeom prst="rect">
            <a:avLst/>
          </a:prstGeom>
          <a:noFill/>
          <a:ln w="28575" cmpd="dbl">
            <a:solidFill>
              <a:srgbClr val="7030A0"/>
            </a:solidFill>
            <a:prstDash val="sysDash"/>
          </a:ln>
        </p:spPr>
        <p:txBody>
          <a:bodyPr wrap="square" rtlCol="0">
            <a:spAutoFit/>
          </a:bodyPr>
          <a:lstStyle/>
          <a:p>
            <a:pPr marL="342900" indent="-342900">
              <a:buFont typeface="Wingdings" panose="05000000000000000000" charset="0"/>
              <a:buChar char="p"/>
            </a:pPr>
            <a:r>
              <a:rPr lang="zh-CN" altLang="en-US" sz="2000" dirty="0"/>
              <a:t>在利用</a:t>
            </a:r>
            <a:r>
              <a:rPr lang="en-US" altLang="zh-CN" sz="2000" dirty="0"/>
              <a:t>Reduce</a:t>
            </a:r>
            <a:r>
              <a:rPr lang="zh-CN" altLang="en-US" sz="2000" dirty="0"/>
              <a:t>阶段混洗数据的同时统计压力值的方法。</a:t>
            </a:r>
          </a:p>
          <a:p>
            <a:pPr marL="342900" indent="-342900">
              <a:buFont typeface="Wingdings" panose="05000000000000000000" charset="0"/>
              <a:buChar char="p"/>
            </a:pPr>
            <a:r>
              <a:rPr lang="zh-CN" altLang="en-US" sz="2000" dirty="0"/>
              <a:t>每个</a:t>
            </a:r>
            <a:r>
              <a:rPr lang="en-US" altLang="zh-CN" sz="2000" dirty="0"/>
              <a:t>Reduce</a:t>
            </a:r>
            <a:r>
              <a:rPr lang="zh-CN" altLang="en-US" sz="2000" dirty="0"/>
              <a:t>在混洗阶段做合并操作的同时，由压力统计模块对拉取的输入数据进行统计。</a:t>
            </a:r>
          </a:p>
          <a:p>
            <a:pPr marL="342900" indent="-342900">
              <a:buFont typeface="Wingdings" panose="05000000000000000000" charset="0"/>
              <a:buChar char="p"/>
            </a:pPr>
            <a:r>
              <a:rPr lang="zh-CN" altLang="en-US" sz="2000" dirty="0"/>
              <a:t>统计的结果用键值对〈</a:t>
            </a:r>
            <a:r>
              <a:rPr lang="en-US" altLang="zh-CN" sz="2000" dirty="0" err="1"/>
              <a:t>reducerID</a:t>
            </a:r>
            <a:r>
              <a:rPr lang="zh-CN" altLang="en-US" sz="2000" dirty="0"/>
              <a:t>，</a:t>
            </a:r>
            <a:r>
              <a:rPr lang="en-US" altLang="zh-CN" sz="2000" dirty="0"/>
              <a:t>weight</a:t>
            </a:r>
            <a:r>
              <a:rPr lang="zh-CN" altLang="en-US" sz="2000" dirty="0"/>
              <a:t>〉表示，其中</a:t>
            </a:r>
            <a:r>
              <a:rPr lang="en-US" altLang="zh-CN" sz="2000" dirty="0" err="1">
                <a:sym typeface="+mn-ea"/>
              </a:rPr>
              <a:t>reducerID</a:t>
            </a:r>
            <a:r>
              <a:rPr lang="zh-CN" altLang="en-US" sz="2000" dirty="0"/>
              <a:t>用于标识</a:t>
            </a:r>
            <a:r>
              <a:rPr lang="en-US" altLang="zh-CN" sz="2000" dirty="0">
                <a:sym typeface="+mn-ea"/>
              </a:rPr>
              <a:t>reducer</a:t>
            </a:r>
            <a:r>
              <a:rPr lang="zh-CN" altLang="en-US" sz="2000" dirty="0"/>
              <a:t>，</a:t>
            </a:r>
            <a:r>
              <a:rPr lang="en-US" altLang="zh-CN" sz="2000" dirty="0"/>
              <a:t>weight</a:t>
            </a:r>
            <a:r>
              <a:rPr lang="zh-CN" altLang="en-US" sz="2000" dirty="0"/>
              <a:t>表示压力，记作Ｗ</a:t>
            </a:r>
            <a:r>
              <a:rPr lang="en-US" altLang="zh-CN" sz="2000" dirty="0"/>
              <a:t>(r)</a:t>
            </a:r>
            <a:r>
              <a:rPr lang="zh-CN" altLang="en-US" sz="2000" dirty="0"/>
              <a:t>。</a:t>
            </a:r>
          </a:p>
          <a:p>
            <a:pPr marL="342900" indent="-342900">
              <a:buFont typeface="Wingdings" panose="05000000000000000000" charset="0"/>
              <a:buChar char="p"/>
            </a:pPr>
            <a:r>
              <a:rPr lang="zh-CN" altLang="en-US" sz="2000" dirty="0"/>
              <a:t>在混洗阶段结束后，每个</a:t>
            </a:r>
            <a:r>
              <a:rPr lang="en-US" altLang="zh-CN" sz="2000" dirty="0">
                <a:sym typeface="+mn-ea"/>
              </a:rPr>
              <a:t>reducer</a:t>
            </a:r>
            <a:r>
              <a:rPr lang="zh-CN" altLang="en-US" sz="2000" dirty="0"/>
              <a:t>得到各自的压力值Ｗ 。</a:t>
            </a:r>
          </a:p>
          <a:p>
            <a:pPr marL="342900" indent="-342900">
              <a:buFont typeface="Wingdings" panose="05000000000000000000" charset="0"/>
              <a:buChar char="p"/>
            </a:pPr>
            <a:r>
              <a:rPr lang="zh-CN" altLang="en-US" sz="2000" dirty="0"/>
              <a:t>这一压力值传递给压力反馈调度模块，用于后续的负载均衡调度。</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FFC000"/>
                </a:solidFill>
                <a:uFillTx/>
                <a:latin typeface="+中文标题" charset="0"/>
                <a:sym typeface="+mn-ea"/>
              </a:rPr>
              <a:t>理想情况下的负载均衡调度</a:t>
            </a:r>
          </a:p>
        </p:txBody>
      </p:sp>
      <p:sp>
        <p:nvSpPr>
          <p:cNvPr id="9" name="文本框 8"/>
          <p:cNvSpPr txBox="1"/>
          <p:nvPr/>
        </p:nvSpPr>
        <p:spPr>
          <a:xfrm>
            <a:off x="473075" y="1433195"/>
            <a:ext cx="5133340" cy="4968240"/>
          </a:xfrm>
          <a:prstGeom prst="rect">
            <a:avLst/>
          </a:prstGeom>
          <a:noFill/>
        </p:spPr>
        <p:txBody>
          <a:bodyPr wrap="square" rtlCol="0">
            <a:spAutoFit/>
          </a:bodyPr>
          <a:lstStyle/>
          <a:p>
            <a:pPr marL="342900" indent="-342900">
              <a:buFont typeface="+mj-ea"/>
              <a:buAutoNum type="circleNumDbPlain"/>
            </a:pPr>
            <a:r>
              <a:rPr lang="zh-CN" altLang="en-US" sz="2000" dirty="0"/>
              <a:t>在</a:t>
            </a:r>
            <a:r>
              <a:rPr lang="en-US" altLang="zh-CN" sz="2000" dirty="0"/>
              <a:t>reduce</a:t>
            </a:r>
            <a:r>
              <a:rPr lang="zh-CN" altLang="en-US" sz="2000" dirty="0"/>
              <a:t>函数开始执行后，压力反馈调度模块收到每个</a:t>
            </a:r>
            <a:r>
              <a:rPr lang="en-US" altLang="zh-CN" sz="2000" dirty="0">
                <a:sym typeface="+mn-ea"/>
              </a:rPr>
              <a:t>reducer</a:t>
            </a:r>
            <a:r>
              <a:rPr lang="zh-CN" altLang="en-US" sz="2000" dirty="0"/>
              <a:t>的压力值，得到全局负载情况；</a:t>
            </a:r>
          </a:p>
          <a:p>
            <a:pPr marL="342900" indent="-342900">
              <a:buFont typeface="+mj-ea"/>
              <a:buAutoNum type="circleNumDbPlain"/>
            </a:pPr>
            <a:endParaRPr lang="zh-CN" altLang="en-US" sz="2000" dirty="0"/>
          </a:p>
          <a:p>
            <a:pPr marL="342900" indent="-342900">
              <a:buFont typeface="+mj-ea"/>
              <a:buAutoNum type="circleNumDbPlain"/>
            </a:pPr>
            <a:r>
              <a:rPr lang="zh-CN" altLang="en-US" sz="2000" dirty="0"/>
              <a:t>当一个</a:t>
            </a:r>
            <a:r>
              <a:rPr lang="en-US" altLang="zh-CN" sz="2000" dirty="0">
                <a:sym typeface="+mn-ea"/>
              </a:rPr>
              <a:t>reducer</a:t>
            </a:r>
            <a:r>
              <a:rPr lang="zh-CN" altLang="en-US" sz="2000" dirty="0"/>
              <a:t>完成任务变为空闲时，系统通知压力反馈调度模块，进行负载调度。调度模块注销当前</a:t>
            </a:r>
            <a:r>
              <a:rPr lang="en-US" altLang="zh-CN" sz="2000" dirty="0">
                <a:sym typeface="+mn-ea"/>
              </a:rPr>
              <a:t>reducer</a:t>
            </a:r>
            <a:r>
              <a:rPr lang="zh-CN" altLang="en-US" sz="2000" dirty="0"/>
              <a:t>的压力记录，并在剩余压力记录中选取一个最大压力值，取得其对应的</a:t>
            </a:r>
            <a:r>
              <a:rPr lang="en-US" altLang="zh-CN" sz="2000" dirty="0">
                <a:sym typeface="+mn-ea"/>
              </a:rPr>
              <a:t>reducer</a:t>
            </a:r>
            <a:r>
              <a:rPr lang="zh-CN" altLang="en-US" sz="2000" dirty="0"/>
              <a:t>位置；</a:t>
            </a:r>
          </a:p>
          <a:p>
            <a:pPr marL="342900" indent="-342900">
              <a:buFont typeface="+mj-ea"/>
              <a:buAutoNum type="circleNumDbPlain"/>
            </a:pPr>
            <a:endParaRPr lang="zh-CN" altLang="en-US" sz="2000" dirty="0"/>
          </a:p>
          <a:p>
            <a:pPr marL="342900" indent="-342900">
              <a:buFont typeface="+mj-ea"/>
              <a:buAutoNum type="circleNumDbPlain"/>
            </a:pPr>
            <a:r>
              <a:rPr lang="zh-CN" altLang="en-US" sz="2000" dirty="0"/>
              <a:t>系统暂停该</a:t>
            </a:r>
            <a:r>
              <a:rPr lang="en-US" altLang="zh-CN" sz="2000" dirty="0">
                <a:sym typeface="+mn-ea"/>
              </a:rPr>
              <a:t>reducer</a:t>
            </a:r>
            <a:r>
              <a:rPr lang="zh-CN" altLang="en-US" sz="2000" dirty="0"/>
              <a:t>的执行，并将该</a:t>
            </a:r>
            <a:r>
              <a:rPr lang="en-US" altLang="zh-CN" sz="2000" dirty="0">
                <a:sym typeface="+mn-ea"/>
              </a:rPr>
              <a:t>reducer</a:t>
            </a:r>
            <a:r>
              <a:rPr lang="zh-CN" altLang="en-US" sz="2000" dirty="0"/>
              <a:t>未处理的剩余输入数据一分为二，分别交由当前</a:t>
            </a:r>
            <a:r>
              <a:rPr lang="en-US" altLang="zh-CN" sz="2000" dirty="0">
                <a:sym typeface="+mn-ea"/>
              </a:rPr>
              <a:t>reducer</a:t>
            </a:r>
            <a:r>
              <a:rPr lang="zh-CN" altLang="en-US" sz="2000" dirty="0"/>
              <a:t>和之前空闲的</a:t>
            </a:r>
            <a:r>
              <a:rPr lang="en-US" altLang="zh-CN" sz="2000" dirty="0">
                <a:sym typeface="+mn-ea"/>
              </a:rPr>
              <a:t>reducer</a:t>
            </a:r>
            <a:r>
              <a:rPr lang="zh-CN" altLang="en-US" sz="2000" dirty="0"/>
              <a:t>；</a:t>
            </a:r>
          </a:p>
          <a:p>
            <a:pPr marL="342900" indent="-342900">
              <a:buFont typeface="+mj-ea"/>
              <a:buAutoNum type="circleNumDbPlain"/>
            </a:pPr>
            <a:endParaRPr lang="zh-CN" altLang="en-US" sz="2000" dirty="0"/>
          </a:p>
          <a:p>
            <a:pPr marL="342900" indent="-342900">
              <a:buFont typeface="+mj-ea"/>
              <a:buAutoNum type="circleNumDbPlain"/>
            </a:pPr>
            <a:r>
              <a:rPr lang="zh-CN" altLang="en-US" sz="2000" dirty="0"/>
              <a:t>恢复两个</a:t>
            </a:r>
            <a:r>
              <a:rPr lang="en-US" altLang="zh-CN" sz="2000" dirty="0">
                <a:sym typeface="+mn-ea"/>
              </a:rPr>
              <a:t>reducer</a:t>
            </a:r>
            <a:r>
              <a:rPr lang="zh-CN" altLang="en-US" sz="2000" dirty="0"/>
              <a:t>的执行。</a:t>
            </a:r>
          </a:p>
        </p:txBody>
      </p:sp>
      <p:pic>
        <p:nvPicPr>
          <p:cNvPr id="10" name="图片 9"/>
          <p:cNvPicPr>
            <a:picLocks noChangeAspect="1"/>
          </p:cNvPicPr>
          <p:nvPr/>
        </p:nvPicPr>
        <p:blipFill>
          <a:blip r:embed="rId2"/>
          <a:stretch>
            <a:fillRect/>
          </a:stretch>
        </p:blipFill>
        <p:spPr>
          <a:xfrm>
            <a:off x="6096000" y="1263650"/>
            <a:ext cx="5935345" cy="2357755"/>
          </a:xfrm>
          <a:prstGeom prst="rect">
            <a:avLst/>
          </a:prstGeom>
        </p:spPr>
      </p:pic>
      <p:pic>
        <p:nvPicPr>
          <p:cNvPr id="11" name="图片 10"/>
          <p:cNvPicPr>
            <a:picLocks noChangeAspect="1"/>
          </p:cNvPicPr>
          <p:nvPr/>
        </p:nvPicPr>
        <p:blipFill>
          <a:blip r:embed="rId3"/>
          <a:stretch>
            <a:fillRect/>
          </a:stretch>
        </p:blipFill>
        <p:spPr>
          <a:xfrm>
            <a:off x="6096000" y="4145915"/>
            <a:ext cx="5659755" cy="2308860"/>
          </a:xfrm>
          <a:prstGeom prst="rect">
            <a:avLst/>
          </a:prstGeom>
        </p:spPr>
      </p:pic>
      <p:sp>
        <p:nvSpPr>
          <p:cNvPr id="12" name="文本框 11"/>
          <p:cNvSpPr txBox="1"/>
          <p:nvPr/>
        </p:nvSpPr>
        <p:spPr>
          <a:xfrm>
            <a:off x="7327265" y="3780155"/>
            <a:ext cx="4264660" cy="365760"/>
          </a:xfrm>
          <a:prstGeom prst="rect">
            <a:avLst/>
          </a:prstGeom>
          <a:noFill/>
        </p:spPr>
        <p:txBody>
          <a:bodyPr wrap="square" rtlCol="0">
            <a:spAutoFit/>
          </a:bodyPr>
          <a:lstStyle/>
          <a:p>
            <a:r>
              <a:rPr lang="en-US" altLang="zh-CN"/>
              <a:t>未使用调度策略的Reduce任务执行时间</a:t>
            </a:r>
          </a:p>
        </p:txBody>
      </p:sp>
      <p:sp>
        <p:nvSpPr>
          <p:cNvPr id="13" name="文本框 12"/>
          <p:cNvSpPr txBox="1"/>
          <p:nvPr/>
        </p:nvSpPr>
        <p:spPr>
          <a:xfrm>
            <a:off x="7087235" y="6334760"/>
            <a:ext cx="4264660" cy="365760"/>
          </a:xfrm>
          <a:prstGeom prst="rect">
            <a:avLst/>
          </a:prstGeom>
          <a:noFill/>
        </p:spPr>
        <p:txBody>
          <a:bodyPr wrap="square" rtlCol="0">
            <a:spAutoFit/>
          </a:bodyPr>
          <a:lstStyle/>
          <a:p>
            <a:r>
              <a:rPr lang="en-US" altLang="zh-CN"/>
              <a:t>使用</a:t>
            </a:r>
            <a:r>
              <a:rPr lang="zh-CN" altLang="en-US"/>
              <a:t>该</a:t>
            </a:r>
            <a:r>
              <a:rPr lang="en-US" altLang="zh-CN"/>
              <a:t>调度策略的Reduce任务执行时间</a:t>
            </a:r>
          </a:p>
        </p:txBody>
      </p:sp>
      <p:sp>
        <p:nvSpPr>
          <p:cNvPr id="15" name="文本框 14"/>
          <p:cNvSpPr txBox="1"/>
          <p:nvPr/>
        </p:nvSpPr>
        <p:spPr>
          <a:xfrm>
            <a:off x="581660" y="948055"/>
            <a:ext cx="10770235" cy="365760"/>
          </a:xfrm>
          <a:prstGeom prst="rect">
            <a:avLst/>
          </a:prstGeom>
          <a:noFill/>
        </p:spPr>
        <p:txBody>
          <a:bodyPr wrap="square" rtlCol="0">
            <a:spAutoFit/>
          </a:bodyPr>
          <a:lstStyle/>
          <a:p>
            <a:r>
              <a:rPr lang="zh-CN" altLang="en-US"/>
              <a:t>算法</a:t>
            </a:r>
            <a:r>
              <a:rPr lang="en-US" altLang="zh-CN"/>
              <a:t>1</a:t>
            </a:r>
            <a:r>
              <a:rPr lang="zh-CN" altLang="en-US"/>
              <a:t>：</a:t>
            </a:r>
          </a:p>
        </p:txBody>
      </p:sp>
      <p:pic>
        <p:nvPicPr>
          <p:cNvPr id="17" name="图片 16"/>
          <p:cNvPicPr>
            <a:picLocks noChangeAspect="1"/>
          </p:cNvPicPr>
          <p:nvPr/>
        </p:nvPicPr>
        <p:blipFill>
          <a:blip r:embed="rId4"/>
          <a:stretch>
            <a:fillRect/>
          </a:stretch>
        </p:blipFill>
        <p:spPr>
          <a:xfrm>
            <a:off x="5984875" y="1313180"/>
            <a:ext cx="6046470" cy="5387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2"/>
                </a:solidFill>
                <a:uFillTx/>
                <a:latin typeface="+中文标题" charset="0"/>
                <a:sym typeface="+mn-ea"/>
              </a:rPr>
              <a:t>基于压力反馈的负载均衡调度策略</a:t>
            </a:r>
          </a:p>
        </p:txBody>
      </p:sp>
      <p:sp>
        <p:nvSpPr>
          <p:cNvPr id="5" name="文本框 4"/>
          <p:cNvSpPr txBox="1"/>
          <p:nvPr/>
        </p:nvSpPr>
        <p:spPr>
          <a:xfrm>
            <a:off x="504825" y="1164590"/>
            <a:ext cx="11581765" cy="1920240"/>
          </a:xfrm>
          <a:prstGeom prst="rect">
            <a:avLst/>
          </a:prstGeom>
          <a:noFill/>
        </p:spPr>
        <p:txBody>
          <a:bodyPr wrap="square" rtlCol="0">
            <a:spAutoFit/>
          </a:bodyPr>
          <a:lstStyle/>
          <a:p>
            <a:r>
              <a:rPr lang="zh-CN" altLang="en-US" sz="2000" dirty="0">
                <a:sym typeface="+mn-ea"/>
              </a:rPr>
              <a:t>在进行任务的重分配中：</a:t>
            </a:r>
          </a:p>
          <a:p>
            <a:r>
              <a:rPr lang="zh-CN" altLang="en-US" sz="2000" dirty="0">
                <a:sym typeface="+mn-ea"/>
              </a:rPr>
              <a:t>暂停选定的节点；</a:t>
            </a:r>
          </a:p>
          <a:p>
            <a:r>
              <a:rPr lang="zh-CN" altLang="en-US" sz="2000" dirty="0">
                <a:sym typeface="+mn-ea"/>
              </a:rPr>
              <a:t>空闲的节点需要从选定的节点处复制数据、恢复两个节点；</a:t>
            </a:r>
          </a:p>
          <a:p>
            <a:r>
              <a:rPr lang="zh-CN" altLang="en-US" sz="2000" dirty="0"/>
              <a:t>导致实际的调度代价（ＳＣ）的存在，反而加重了系统的负担。</a:t>
            </a:r>
          </a:p>
          <a:p>
            <a:r>
              <a:rPr lang="zh-CN" altLang="en-US" sz="2000" dirty="0"/>
              <a:t>在某些情况下，进行数据重传输的时间甚至多于剩余数据的执行时间，则此时节点的重调度策略将不再合适。</a:t>
            </a:r>
          </a:p>
        </p:txBody>
      </p:sp>
      <p:pic>
        <p:nvPicPr>
          <p:cNvPr id="6" name="图片 5"/>
          <p:cNvPicPr>
            <a:picLocks noChangeAspect="1"/>
          </p:cNvPicPr>
          <p:nvPr/>
        </p:nvPicPr>
        <p:blipFill>
          <a:blip r:embed="rId2"/>
          <a:stretch>
            <a:fillRect/>
          </a:stretch>
        </p:blipFill>
        <p:spPr>
          <a:xfrm>
            <a:off x="611505" y="3369945"/>
            <a:ext cx="5137785" cy="1960880"/>
          </a:xfrm>
          <a:prstGeom prst="rect">
            <a:avLst/>
          </a:prstGeom>
        </p:spPr>
      </p:pic>
      <p:pic>
        <p:nvPicPr>
          <p:cNvPr id="7" name="图片 6"/>
          <p:cNvPicPr>
            <a:picLocks noChangeAspect="1"/>
          </p:cNvPicPr>
          <p:nvPr/>
        </p:nvPicPr>
        <p:blipFill>
          <a:blip r:embed="rId3"/>
          <a:stretch>
            <a:fillRect/>
          </a:stretch>
        </p:blipFill>
        <p:spPr>
          <a:xfrm>
            <a:off x="6375401" y="3301682"/>
            <a:ext cx="5280025" cy="2139315"/>
          </a:xfrm>
          <a:prstGeom prst="rect">
            <a:avLst/>
          </a:prstGeom>
        </p:spPr>
      </p:pic>
      <p:sp>
        <p:nvSpPr>
          <p:cNvPr id="8" name="文本框 7"/>
          <p:cNvSpPr txBox="1"/>
          <p:nvPr/>
        </p:nvSpPr>
        <p:spPr>
          <a:xfrm>
            <a:off x="795020" y="5524500"/>
            <a:ext cx="5843270" cy="365760"/>
          </a:xfrm>
          <a:prstGeom prst="rect">
            <a:avLst/>
          </a:prstGeom>
          <a:noFill/>
        </p:spPr>
        <p:txBody>
          <a:bodyPr wrap="square" rtlCol="0">
            <a:spAutoFit/>
          </a:bodyPr>
          <a:lstStyle/>
          <a:p>
            <a:r>
              <a:rPr lang="zh-CN" altLang="en-US" dirty="0"/>
              <a:t>未进行调度的</a:t>
            </a:r>
            <a:r>
              <a:rPr lang="en-US" altLang="zh-CN" dirty="0"/>
              <a:t>Reduce</a:t>
            </a:r>
            <a:r>
              <a:rPr lang="zh-CN" altLang="en-US" dirty="0"/>
              <a:t>任务执行时间</a:t>
            </a:r>
          </a:p>
        </p:txBody>
      </p:sp>
      <p:sp>
        <p:nvSpPr>
          <p:cNvPr id="9" name="文本框 8"/>
          <p:cNvSpPr txBox="1"/>
          <p:nvPr/>
        </p:nvSpPr>
        <p:spPr>
          <a:xfrm>
            <a:off x="6994525" y="5524500"/>
            <a:ext cx="5843270" cy="365760"/>
          </a:xfrm>
          <a:prstGeom prst="rect">
            <a:avLst/>
          </a:prstGeom>
          <a:noFill/>
        </p:spPr>
        <p:txBody>
          <a:bodyPr wrap="square" rtlCol="0">
            <a:spAutoFit/>
          </a:bodyPr>
          <a:lstStyle/>
          <a:p>
            <a:r>
              <a:rPr lang="zh-CN" altLang="en-US" dirty="0"/>
              <a:t>进行调度的</a:t>
            </a:r>
            <a:r>
              <a:rPr lang="en-US" altLang="zh-CN" dirty="0"/>
              <a:t>Reduce</a:t>
            </a:r>
            <a:r>
              <a:rPr lang="zh-CN" altLang="en-US" dirty="0"/>
              <a:t>任务执行时间</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ctrTitle"/>
            <p:custDataLst>
              <p:tags r:id="rId2"/>
            </p:custDataLst>
          </p:nvPr>
        </p:nvSpPr>
        <p:spPr>
          <a:xfrm>
            <a:off x="1952625" y="3173730"/>
            <a:ext cx="4637405" cy="455930"/>
          </a:xfrm>
        </p:spPr>
        <p:txBody>
          <a:bodyPr wrap="square">
            <a:noAutofit/>
          </a:bodyPr>
          <a:lstStyle/>
          <a:p>
            <a:r>
              <a:rPr lang="en-US" altLang="zh-CN" sz="2800" err="1">
                <a:sym typeface="+mn-ea"/>
              </a:rPr>
              <a:t>MapReduce</a:t>
            </a:r>
            <a:r>
              <a:rPr lang="zh-CN" altLang="en-US" sz="2800" err="1">
                <a:sym typeface="+mn-ea"/>
              </a:rPr>
              <a:t>产生背景及概念</a:t>
            </a:r>
            <a:endParaRPr lang="zh-CN" altLang="zh-CN" sz="2800" dirty="0">
              <a:latin typeface="+mn-lt"/>
              <a:sym typeface="Arial" panose="020B0604020202020204" pitchFamily="34" charset="0"/>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2"/>
                </a:solidFill>
                <a:uFillTx/>
                <a:latin typeface="+中文标题" charset="0"/>
                <a:sym typeface="+mn-ea"/>
              </a:rPr>
              <a:t>基于压力反馈的负载均衡调度策略</a:t>
            </a:r>
            <a:endParaRPr lang="zh-CN" altLang="en-US"/>
          </a:p>
        </p:txBody>
      </p:sp>
      <p:pic>
        <p:nvPicPr>
          <p:cNvPr id="6" name="图片 5"/>
          <p:cNvPicPr>
            <a:picLocks noChangeAspect="1"/>
          </p:cNvPicPr>
          <p:nvPr/>
        </p:nvPicPr>
        <p:blipFill>
          <a:blip r:embed="rId4"/>
          <a:stretch>
            <a:fillRect/>
          </a:stretch>
        </p:blipFill>
        <p:spPr>
          <a:xfrm>
            <a:off x="6858351" y="912495"/>
            <a:ext cx="5160010" cy="5170170"/>
          </a:xfrm>
          <a:prstGeom prst="rect">
            <a:avLst/>
          </a:prstGeom>
        </p:spPr>
      </p:pic>
      <p:sp>
        <p:nvSpPr>
          <p:cNvPr id="7" name="文本框 6"/>
          <p:cNvSpPr txBox="1"/>
          <p:nvPr/>
        </p:nvSpPr>
        <p:spPr>
          <a:xfrm>
            <a:off x="335915" y="1379220"/>
            <a:ext cx="5796915" cy="6187440"/>
          </a:xfrm>
          <a:prstGeom prst="rect">
            <a:avLst/>
          </a:prstGeom>
          <a:noFill/>
        </p:spPr>
        <p:txBody>
          <a:bodyPr wrap="square" rtlCol="0">
            <a:spAutoFit/>
          </a:bodyPr>
          <a:lstStyle/>
          <a:p>
            <a:r>
              <a:rPr lang="zh-CN" altLang="en-US" sz="2000" dirty="0">
                <a:sym typeface="+mn-ea"/>
              </a:rPr>
              <a:t>在算法１的基础上</a:t>
            </a:r>
          </a:p>
          <a:p>
            <a:pPr marL="342900" indent="-342900">
              <a:buFont typeface="Wingdings" panose="05000000000000000000" charset="0"/>
              <a:buChar char="Ø"/>
            </a:pPr>
            <a:r>
              <a:rPr lang="zh-CN" altLang="en-US" sz="2000" dirty="0">
                <a:sym typeface="+mn-ea"/>
              </a:rPr>
              <a:t>引入调度代价判断调度能否提高系统的执行效率：</a:t>
            </a:r>
            <a:endParaRPr lang="en-US" altLang="zh-CN" sz="2000" dirty="0">
              <a:sym typeface="+mn-ea"/>
            </a:endParaRPr>
          </a:p>
          <a:p>
            <a:endParaRPr lang="en-US" altLang="zh-CN" sz="2000" dirty="0">
              <a:sym typeface="+mn-ea"/>
            </a:endParaRPr>
          </a:p>
          <a:p>
            <a:endParaRPr lang="zh-CN" altLang="en-US" sz="2000" dirty="0">
              <a:sym typeface="+mn-ea"/>
            </a:endParaRPr>
          </a:p>
          <a:p>
            <a:pPr marL="342900" indent="-342900">
              <a:buFont typeface="Wingdings" panose="05000000000000000000" charset="0"/>
              <a:buChar char="Ø"/>
            </a:pPr>
            <a:r>
              <a:rPr lang="zh-CN" altLang="en-US" sz="2000" dirty="0">
                <a:sym typeface="+mn-ea"/>
              </a:rPr>
              <a:t>只有当：</a:t>
            </a:r>
          </a:p>
          <a:p>
            <a:endParaRPr lang="zh-CN" altLang="en-US" sz="2000" dirty="0">
              <a:sym typeface="+mn-ea"/>
            </a:endParaRPr>
          </a:p>
          <a:p>
            <a:endParaRPr lang="zh-CN" altLang="en-US" sz="2000" dirty="0">
              <a:sym typeface="+mn-ea"/>
            </a:endParaRPr>
          </a:p>
          <a:p>
            <a:r>
              <a:rPr lang="zh-CN" altLang="en-US" sz="2000" dirty="0">
                <a:sym typeface="+mn-ea"/>
              </a:rPr>
              <a:t>即选定的任务在进行重新分配后能明显减少执行时间时，系统才对该任务进行调度；</a:t>
            </a:r>
          </a:p>
          <a:p>
            <a:endParaRPr lang="zh-CN" altLang="en-US" sz="2000" dirty="0">
              <a:sym typeface="+mn-ea"/>
            </a:endParaRPr>
          </a:p>
          <a:p>
            <a:pPr marL="342900" indent="-342900">
              <a:buFont typeface="Wingdings" panose="05000000000000000000" charset="0"/>
              <a:buChar char="Ø"/>
            </a:pPr>
            <a:r>
              <a:rPr lang="zh-CN" altLang="en-US" sz="2000" dirty="0"/>
              <a:t>不同节点的实际计算能力可能有较大差别，对输入数据的处理速度也不同，为准确判断各节点的执行时间，引入压力反馈模型：</a:t>
            </a:r>
          </a:p>
          <a:p>
            <a:pPr indent="0">
              <a:buFont typeface="Wingdings" panose="05000000000000000000" charset="0"/>
              <a:buNone/>
            </a:pPr>
            <a:endParaRPr lang="zh-CN" altLang="en-US" sz="2000" dirty="0"/>
          </a:p>
          <a:p>
            <a:pPr marL="342900" indent="-342900">
              <a:buFont typeface="Wingdings" panose="05000000000000000000" charset="0"/>
              <a:buChar char="Ø"/>
            </a:pPr>
            <a:endParaRPr lang="zh-CN" altLang="en-US" sz="2000" dirty="0"/>
          </a:p>
          <a:p>
            <a:endParaRPr lang="zh-CN" altLang="en-US" sz="2000" dirty="0"/>
          </a:p>
          <a:p>
            <a:endParaRPr lang="zh-CN" altLang="en-US" sz="2000" dirty="0"/>
          </a:p>
          <a:p>
            <a:endParaRPr lang="zh-CN" altLang="en-US" sz="2000" dirty="0"/>
          </a:p>
          <a:p>
            <a:endParaRPr lang="zh-CN" altLang="en-US" sz="2000" dirty="0"/>
          </a:p>
        </p:txBody>
      </p:sp>
      <p:graphicFrame>
        <p:nvGraphicFramePr>
          <p:cNvPr id="10" name="对象 9">
            <a:hlinkClick r:id="" action="ppaction://ole?verb=0"/>
          </p:cNvPr>
          <p:cNvGraphicFramePr>
            <a:graphicFrameLocks noChangeAspect="1"/>
          </p:cNvGraphicFramePr>
          <p:nvPr/>
        </p:nvGraphicFramePr>
        <p:xfrm>
          <a:off x="843280" y="2298065"/>
          <a:ext cx="2547620" cy="421005"/>
        </p:xfrm>
        <a:graphic>
          <a:graphicData uri="http://schemas.openxmlformats.org/presentationml/2006/ole">
            <mc:AlternateContent xmlns:mc="http://schemas.openxmlformats.org/markup-compatibility/2006">
              <mc:Choice xmlns:v="urn:schemas-microsoft-com:vml" Requires="v">
                <p:oleObj spid="_x0000_s1045" r:id="rId5" imgW="1459865" imgH="241300" progId="Equation.KSEE3">
                  <p:embed/>
                </p:oleObj>
              </mc:Choice>
              <mc:Fallback>
                <p:oleObj r:id="rId5" imgW="1459865" imgH="241300" progId="Equation.KSEE3">
                  <p:embed/>
                  <p:pic>
                    <p:nvPicPr>
                      <p:cNvPr id="0" name="图片 1026"/>
                      <p:cNvPicPr/>
                      <p:nvPr/>
                    </p:nvPicPr>
                    <p:blipFill>
                      <a:blip r:embed="rId6"/>
                      <a:stretch>
                        <a:fillRect/>
                      </a:stretch>
                    </p:blipFill>
                    <p:spPr>
                      <a:xfrm>
                        <a:off x="843280" y="2298065"/>
                        <a:ext cx="2547620" cy="42100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843280" y="3251200"/>
          <a:ext cx="2548255" cy="355600"/>
        </p:xfrm>
        <a:graphic>
          <a:graphicData uri="http://schemas.openxmlformats.org/presentationml/2006/ole">
            <mc:AlternateContent xmlns:mc="http://schemas.openxmlformats.org/markup-compatibility/2006">
              <mc:Choice xmlns:v="urn:schemas-microsoft-com:vml" Requires="v">
                <p:oleObj spid="_x0000_s1046" r:id="rId7" imgW="1638300" imgH="228600" progId="Equation.KSEE3">
                  <p:embed/>
                </p:oleObj>
              </mc:Choice>
              <mc:Fallback>
                <p:oleObj r:id="rId7" imgW="1638300" imgH="228600" progId="Equation.KSEE3">
                  <p:embed/>
                  <p:pic>
                    <p:nvPicPr>
                      <p:cNvPr id="0" name="图片 1027"/>
                      <p:cNvPicPr/>
                      <p:nvPr/>
                    </p:nvPicPr>
                    <p:blipFill>
                      <a:blip r:embed="rId8"/>
                      <a:stretch>
                        <a:fillRect/>
                      </a:stretch>
                    </p:blipFill>
                    <p:spPr>
                      <a:xfrm>
                        <a:off x="843280" y="3251200"/>
                        <a:ext cx="2548255" cy="35560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843280" y="5832475"/>
          <a:ext cx="1878330" cy="363855"/>
        </p:xfrm>
        <a:graphic>
          <a:graphicData uri="http://schemas.openxmlformats.org/presentationml/2006/ole">
            <mc:AlternateContent xmlns:mc="http://schemas.openxmlformats.org/markup-compatibility/2006">
              <mc:Choice xmlns:v="urn:schemas-microsoft-com:vml" Requires="v">
                <p:oleObj spid="_x0000_s1047" r:id="rId9" imgW="1259840" imgH="243840" progId="Equation.KSEE3">
                  <p:embed/>
                </p:oleObj>
              </mc:Choice>
              <mc:Fallback>
                <p:oleObj r:id="rId9" imgW="1259840" imgH="243840" progId="Equation.KSEE3">
                  <p:embed/>
                  <p:pic>
                    <p:nvPicPr>
                      <p:cNvPr id="0" name="图片 1028"/>
                      <p:cNvPicPr/>
                      <p:nvPr/>
                    </p:nvPicPr>
                    <p:blipFill>
                      <a:blip r:embed="rId10"/>
                      <a:stretch>
                        <a:fillRect/>
                      </a:stretch>
                    </p:blipFill>
                    <p:spPr>
                      <a:xfrm>
                        <a:off x="843280" y="5832475"/>
                        <a:ext cx="1878330" cy="363855"/>
                      </a:xfrm>
                      <a:prstGeom prst="rect">
                        <a:avLst/>
                      </a:prstGeom>
                    </p:spPr>
                  </p:pic>
                </p:oleObj>
              </mc:Fallback>
            </mc:AlternateContent>
          </a:graphicData>
        </a:graphic>
      </p:graphicFrame>
      <p:grpSp>
        <p:nvGrpSpPr>
          <p:cNvPr id="15" name="组合 14"/>
          <p:cNvGrpSpPr/>
          <p:nvPr/>
        </p:nvGrpSpPr>
        <p:grpSpPr>
          <a:xfrm>
            <a:off x="3281045" y="4444365"/>
            <a:ext cx="3151663" cy="1737360"/>
            <a:chOff x="5467" y="9185"/>
            <a:chExt cx="3975" cy="2736"/>
          </a:xfrm>
          <a:solidFill>
            <a:srgbClr val="00B050"/>
          </a:solidFill>
        </p:grpSpPr>
        <p:sp>
          <p:nvSpPr>
            <p:cNvPr id="13" name="文本框 12"/>
            <p:cNvSpPr txBox="1"/>
            <p:nvPr/>
          </p:nvSpPr>
          <p:spPr>
            <a:xfrm>
              <a:off x="5467" y="9185"/>
              <a:ext cx="3975" cy="2736"/>
            </a:xfrm>
            <a:prstGeom prst="rect">
              <a:avLst/>
            </a:prstGeom>
            <a:grpFill/>
          </p:spPr>
          <p:txBody>
            <a:bodyPr wrap="square" rtlCol="0">
              <a:spAutoFit/>
            </a:bodyPr>
            <a:lstStyle/>
            <a:p>
              <a:r>
                <a:rPr lang="zh-CN" altLang="en-US" dirty="0"/>
                <a:t>在</a:t>
              </a:r>
              <a:r>
                <a:rPr lang="en-US" altLang="zh-CN" dirty="0"/>
                <a:t>Reduce</a:t>
              </a:r>
              <a:r>
                <a:rPr lang="zh-CN" altLang="en-US" dirty="0"/>
                <a:t>阶段的</a:t>
              </a:r>
              <a:r>
                <a:rPr lang="en-US" altLang="zh-CN" dirty="0"/>
                <a:t>reduce</a:t>
              </a:r>
              <a:r>
                <a:rPr lang="zh-CN" altLang="en-US" dirty="0"/>
                <a:t>函数开始执行后，压力统计模块继续对输入数据进行监测，统计一段时间内输入数据的消耗量                ，得到各</a:t>
              </a:r>
              <a:r>
                <a:rPr lang="en-US" altLang="zh-CN" dirty="0"/>
                <a:t>reduce</a:t>
              </a:r>
              <a:r>
                <a:rPr lang="zh-CN" altLang="en-US" dirty="0"/>
                <a:t>的输入数据消耗速度。</a:t>
              </a:r>
              <a:endParaRPr lang="en-US" altLang="zh-CN" dirty="0"/>
            </a:p>
          </p:txBody>
        </p:sp>
        <p:graphicFrame>
          <p:nvGraphicFramePr>
            <p:cNvPr id="14" name="对象 13">
              <a:hlinkClick r:id="" action="ppaction://ole?verb=0"/>
            </p:cNvPr>
            <p:cNvGraphicFramePr>
              <a:graphicFrameLocks noChangeAspect="1"/>
            </p:cNvGraphicFramePr>
            <p:nvPr/>
          </p:nvGraphicFramePr>
          <p:xfrm>
            <a:off x="6540" y="10905"/>
            <a:ext cx="1175" cy="529"/>
          </p:xfrm>
          <a:graphic>
            <a:graphicData uri="http://schemas.openxmlformats.org/presentationml/2006/ole">
              <mc:AlternateContent xmlns:mc="http://schemas.openxmlformats.org/markup-compatibility/2006">
                <mc:Choice xmlns:v="urn:schemas-microsoft-com:vml" Requires="v">
                  <p:oleObj spid="_x0000_s1048" r:id="rId11" imgW="508000" imgH="228600" progId="Equation.KSEE3">
                    <p:embed/>
                  </p:oleObj>
                </mc:Choice>
                <mc:Fallback>
                  <p:oleObj r:id="rId11" imgW="508000" imgH="228600" progId="Equation.KSEE3">
                    <p:embed/>
                    <p:pic>
                      <p:nvPicPr>
                        <p:cNvPr id="0" name="图片 1029"/>
                        <p:cNvPicPr/>
                        <p:nvPr/>
                      </p:nvPicPr>
                      <p:blipFill>
                        <a:blip r:embed="rId12"/>
                        <a:stretch>
                          <a:fillRect/>
                        </a:stretch>
                      </p:blipFill>
                      <p:spPr>
                        <a:xfrm>
                          <a:off x="6540" y="10905"/>
                          <a:ext cx="1175" cy="529"/>
                        </a:xfrm>
                        <a:prstGeom prst="rect">
                          <a:avLst/>
                        </a:prstGeom>
                      </p:spPr>
                    </p:pic>
                  </p:oleObj>
                </mc:Fallback>
              </mc:AlternateContent>
            </a:graphicData>
          </a:graphic>
        </p:graphicFrame>
      </p:grpSp>
      <p:cxnSp>
        <p:nvCxnSpPr>
          <p:cNvPr id="17" name="直接箭头连接符 16"/>
          <p:cNvCxnSpPr>
            <a:stCxn id="13" idx="1"/>
          </p:cNvCxnSpPr>
          <p:nvPr/>
        </p:nvCxnSpPr>
        <p:spPr>
          <a:xfrm flipH="1">
            <a:off x="2553970" y="5313045"/>
            <a:ext cx="727075" cy="4730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实验结果</a:t>
            </a:r>
          </a:p>
        </p:txBody>
      </p:sp>
      <p:pic>
        <p:nvPicPr>
          <p:cNvPr id="7" name="图片 6"/>
          <p:cNvPicPr>
            <a:picLocks noChangeAspect="1"/>
          </p:cNvPicPr>
          <p:nvPr/>
        </p:nvPicPr>
        <p:blipFill>
          <a:blip r:embed="rId2"/>
          <a:stretch>
            <a:fillRect/>
          </a:stretch>
        </p:blipFill>
        <p:spPr>
          <a:xfrm>
            <a:off x="217170" y="1371600"/>
            <a:ext cx="5638800" cy="4076700"/>
          </a:xfrm>
          <a:prstGeom prst="rect">
            <a:avLst/>
          </a:prstGeom>
        </p:spPr>
      </p:pic>
      <p:pic>
        <p:nvPicPr>
          <p:cNvPr id="8" name="图片 7"/>
          <p:cNvPicPr>
            <a:picLocks noChangeAspect="1"/>
          </p:cNvPicPr>
          <p:nvPr/>
        </p:nvPicPr>
        <p:blipFill>
          <a:blip r:embed="rId3"/>
          <a:stretch>
            <a:fillRect/>
          </a:stretch>
        </p:blipFill>
        <p:spPr>
          <a:xfrm>
            <a:off x="6244590" y="1352550"/>
            <a:ext cx="5638800" cy="4095750"/>
          </a:xfrm>
          <a:prstGeom prst="rect">
            <a:avLst/>
          </a:prstGeom>
        </p:spPr>
      </p:pic>
      <p:sp>
        <p:nvSpPr>
          <p:cNvPr id="13" name="文本框 12"/>
          <p:cNvSpPr txBox="1"/>
          <p:nvPr/>
        </p:nvSpPr>
        <p:spPr>
          <a:xfrm>
            <a:off x="6994525" y="5615940"/>
            <a:ext cx="5843270" cy="365760"/>
          </a:xfrm>
          <a:prstGeom prst="rect">
            <a:avLst/>
          </a:prstGeom>
          <a:noFill/>
        </p:spPr>
        <p:txBody>
          <a:bodyPr wrap="square" rtlCol="0">
            <a:spAutoFit/>
          </a:bodyPr>
          <a:lstStyle/>
          <a:p>
            <a:r>
              <a:rPr dirty="0" err="1"/>
              <a:t>引入压力反馈机制的Ｇ</a:t>
            </a:r>
            <a:r>
              <a:rPr lang="en-US" dirty="0" err="1"/>
              <a:t>rep</a:t>
            </a:r>
            <a:r>
              <a:rPr dirty="0" err="1"/>
              <a:t>运行时间</a:t>
            </a:r>
            <a:endParaRPr dirty="0"/>
          </a:p>
        </p:txBody>
      </p:sp>
      <p:sp>
        <p:nvSpPr>
          <p:cNvPr id="14" name="文本框 13"/>
          <p:cNvSpPr txBox="1"/>
          <p:nvPr/>
        </p:nvSpPr>
        <p:spPr>
          <a:xfrm>
            <a:off x="1343660" y="5615940"/>
            <a:ext cx="6390005" cy="365760"/>
          </a:xfrm>
          <a:prstGeom prst="rect">
            <a:avLst/>
          </a:prstGeom>
          <a:noFill/>
        </p:spPr>
        <p:txBody>
          <a:bodyPr wrap="square" rtlCol="0">
            <a:spAutoFit/>
          </a:bodyPr>
          <a:lstStyle/>
          <a:p>
            <a:r>
              <a:rPr dirty="0" err="1"/>
              <a:t>理想情况下的Ｇ</a:t>
            </a:r>
            <a:r>
              <a:rPr lang="en-US" dirty="0" err="1"/>
              <a:t>rep</a:t>
            </a:r>
            <a:r>
              <a:rPr dirty="0" err="1"/>
              <a:t>运行时间</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内容占位符 2"/>
          <p:cNvSpPr>
            <a:spLocks noGrp="1"/>
          </p:cNvSpPr>
          <p:nvPr>
            <p:ph idx="1"/>
          </p:nvPr>
        </p:nvSpPr>
        <p:spPr>
          <a:xfrm>
            <a:off x="603885" y="1480054"/>
            <a:ext cx="10983385" cy="4498975"/>
          </a:xfrm>
        </p:spPr>
        <p:txBody>
          <a:bodyPr>
            <a:normAutofit/>
          </a:bodyPr>
          <a:lstStyle/>
          <a:p>
            <a:pPr lvl="1"/>
            <a:r>
              <a:rPr lang="en-US" altLang="zh-CN" sz="2000" dirty="0">
                <a:solidFill>
                  <a:schemeClr val="tx1"/>
                </a:solidFill>
                <a:latin typeface="Times New Roman" panose="02020603050405020304" charset="0"/>
                <a:sym typeface="+mn-ea"/>
              </a:rPr>
              <a:t>[1]J. Dean and S. </a:t>
            </a:r>
            <a:r>
              <a:rPr lang="en-US" altLang="zh-CN" sz="2000" dirty="0" err="1">
                <a:solidFill>
                  <a:schemeClr val="tx1"/>
                </a:solidFill>
                <a:latin typeface="Times New Roman" panose="02020603050405020304" charset="0"/>
                <a:sym typeface="+mn-ea"/>
              </a:rPr>
              <a:t>Ghemawat</a:t>
            </a:r>
            <a:r>
              <a:rPr lang="en-US" altLang="zh-CN" sz="2000" dirty="0">
                <a:solidFill>
                  <a:schemeClr val="tx1"/>
                </a:solidFill>
                <a:latin typeface="Times New Roman" panose="02020603050405020304" charset="0"/>
                <a:sym typeface="+mn-ea"/>
              </a:rPr>
              <a:t>, "MapReduce: Simplified Data Processing on Large Clusters"</a:t>
            </a:r>
            <a:r>
              <a:rPr lang="en-US" altLang="zh-CN" dirty="0">
                <a:solidFill>
                  <a:schemeClr val="tx1"/>
                </a:solidFill>
                <a:latin typeface="Times New Roman" panose="02020603050405020304" charset="0"/>
                <a:sym typeface="+mn-ea"/>
              </a:rPr>
              <a:t>[J]</a:t>
            </a:r>
            <a:r>
              <a:rPr lang="en-US" altLang="zh-CN" sz="2000" dirty="0">
                <a:solidFill>
                  <a:schemeClr val="tx1"/>
                </a:solidFill>
                <a:latin typeface="Times New Roman" panose="02020603050405020304" charset="0"/>
                <a:sym typeface="+mn-ea"/>
              </a:rPr>
              <a:t> ,in </a:t>
            </a:r>
            <a:r>
              <a:rPr lang="en-US" altLang="zh-CN" sz="2000" i="1" dirty="0" err="1">
                <a:solidFill>
                  <a:schemeClr val="tx1"/>
                </a:solidFill>
                <a:latin typeface="Times New Roman" panose="02020603050405020304" charset="0"/>
                <a:sym typeface="+mn-ea"/>
              </a:rPr>
              <a:t>Osdi</a:t>
            </a:r>
            <a:r>
              <a:rPr lang="en-US" altLang="zh-CN" sz="2000" i="1" dirty="0">
                <a:solidFill>
                  <a:schemeClr val="tx1"/>
                </a:solidFill>
                <a:latin typeface="Times New Roman" panose="02020603050405020304" charset="0"/>
                <a:sym typeface="+mn-ea"/>
              </a:rPr>
              <a:t> </a:t>
            </a:r>
            <a:r>
              <a:rPr lang="en-US" altLang="zh-CN" sz="2000" dirty="0">
                <a:solidFill>
                  <a:schemeClr val="tx1"/>
                </a:solidFill>
                <a:latin typeface="Times New Roman" panose="02020603050405020304" charset="0"/>
                <a:sym typeface="+mn-ea"/>
              </a:rPr>
              <a:t>, 2004, pp. 137-150.</a:t>
            </a:r>
          </a:p>
          <a:p>
            <a:pPr lvl="1"/>
            <a:r>
              <a:rPr lang="en-US" altLang="zh-CN" sz="2000" dirty="0">
                <a:solidFill>
                  <a:schemeClr val="tx1"/>
                </a:solidFill>
                <a:latin typeface="Times New Roman" panose="02020603050405020304" charset="0"/>
                <a:sym typeface="+mn-ea"/>
              </a:rPr>
              <a:t>[2]</a:t>
            </a:r>
            <a:r>
              <a:rPr lang="en-US" altLang="zh-CN" sz="2000" dirty="0" err="1">
                <a:solidFill>
                  <a:schemeClr val="tx1"/>
                </a:solidFill>
                <a:latin typeface="Times New Roman" panose="02020603050405020304" charset="0"/>
                <a:sym typeface="+mn-ea"/>
              </a:rPr>
              <a:t>Ucb</a:t>
            </a:r>
            <a:r>
              <a:rPr lang="en-US" altLang="zh-CN" sz="2000" dirty="0">
                <a:solidFill>
                  <a:schemeClr val="tx1"/>
                </a:solidFill>
                <a:latin typeface="Times New Roman" panose="02020603050405020304" charset="0"/>
                <a:sym typeface="+mn-ea"/>
              </a:rPr>
              <a:t>/</a:t>
            </a:r>
            <a:r>
              <a:rPr lang="en-US" altLang="zh-CN" sz="2000" dirty="0" err="1">
                <a:solidFill>
                  <a:schemeClr val="tx1"/>
                </a:solidFill>
                <a:latin typeface="Times New Roman" panose="02020603050405020304" charset="0"/>
                <a:sym typeface="+mn-ea"/>
              </a:rPr>
              <a:t>Eecs</a:t>
            </a:r>
            <a:r>
              <a:rPr lang="en-US" altLang="zh-CN" sz="2000" dirty="0">
                <a:solidFill>
                  <a:schemeClr val="tx1"/>
                </a:solidFill>
                <a:latin typeface="Times New Roman" panose="02020603050405020304" charset="0"/>
                <a:sym typeface="+mn-ea"/>
              </a:rPr>
              <a:t>, K. </a:t>
            </a:r>
            <a:r>
              <a:rPr lang="en-US" altLang="zh-CN" sz="2000" dirty="0" err="1">
                <a:solidFill>
                  <a:schemeClr val="tx1"/>
                </a:solidFill>
                <a:latin typeface="Times New Roman" panose="02020603050405020304" charset="0"/>
                <a:sym typeface="+mn-ea"/>
              </a:rPr>
              <a:t>Asanovic</a:t>
            </a:r>
            <a:r>
              <a:rPr lang="en-US" altLang="zh-CN" sz="2000" dirty="0">
                <a:solidFill>
                  <a:schemeClr val="tx1"/>
                </a:solidFill>
                <a:latin typeface="Times New Roman" panose="02020603050405020304" charset="0"/>
                <a:sym typeface="+mn-ea"/>
              </a:rPr>
              <a:t>, R. </a:t>
            </a:r>
            <a:r>
              <a:rPr lang="en-US" altLang="zh-CN" sz="2000" dirty="0" err="1">
                <a:solidFill>
                  <a:schemeClr val="tx1"/>
                </a:solidFill>
                <a:latin typeface="Times New Roman" panose="02020603050405020304" charset="0"/>
                <a:sym typeface="+mn-ea"/>
              </a:rPr>
              <a:t>Bodik</a:t>
            </a:r>
            <a:r>
              <a:rPr lang="en-US" altLang="zh-CN" sz="2000" dirty="0">
                <a:solidFill>
                  <a:schemeClr val="tx1"/>
                </a:solidFill>
                <a:latin typeface="Times New Roman" panose="02020603050405020304" charset="0"/>
                <a:sym typeface="+mn-ea"/>
              </a:rPr>
              <a:t>, B. Catanzaro, J. </a:t>
            </a:r>
            <a:r>
              <a:rPr lang="en-US" altLang="zh-CN" sz="2000" dirty="0" err="1">
                <a:solidFill>
                  <a:schemeClr val="tx1"/>
                </a:solidFill>
                <a:latin typeface="Times New Roman" panose="02020603050405020304" charset="0"/>
                <a:sym typeface="+mn-ea"/>
              </a:rPr>
              <a:t>Gebis</a:t>
            </a:r>
            <a:r>
              <a:rPr lang="en-US" altLang="zh-CN" sz="2000" dirty="0">
                <a:solidFill>
                  <a:schemeClr val="tx1"/>
                </a:solidFill>
                <a:latin typeface="Times New Roman" panose="02020603050405020304" charset="0"/>
                <a:sym typeface="+mn-ea"/>
              </a:rPr>
              <a:t>, P. Husbands, K. </a:t>
            </a:r>
            <a:r>
              <a:rPr lang="en-US" altLang="zh-CN" sz="2000" dirty="0" err="1">
                <a:solidFill>
                  <a:schemeClr val="tx1"/>
                </a:solidFill>
                <a:latin typeface="Times New Roman" panose="02020603050405020304" charset="0"/>
                <a:sym typeface="+mn-ea"/>
              </a:rPr>
              <a:t>Keutzer</a:t>
            </a:r>
            <a:r>
              <a:rPr lang="en-US" altLang="zh-CN" sz="2000" dirty="0">
                <a:solidFill>
                  <a:schemeClr val="tx1"/>
                </a:solidFill>
                <a:latin typeface="Times New Roman" panose="02020603050405020304" charset="0"/>
                <a:sym typeface="+mn-ea"/>
              </a:rPr>
              <a:t>, D. Patterson, W. </a:t>
            </a:r>
            <a:r>
              <a:rPr lang="en-US" altLang="zh-CN" sz="2000" dirty="0" err="1">
                <a:solidFill>
                  <a:schemeClr val="tx1"/>
                </a:solidFill>
                <a:latin typeface="Times New Roman" panose="02020603050405020304" charset="0"/>
                <a:sym typeface="+mn-ea"/>
              </a:rPr>
              <a:t>Plishker</a:t>
            </a:r>
            <a:r>
              <a:rPr lang="en-US" altLang="zh-CN" sz="2000" dirty="0">
                <a:solidFill>
                  <a:schemeClr val="tx1"/>
                </a:solidFill>
                <a:latin typeface="Times New Roman" panose="02020603050405020304" charset="0"/>
                <a:sym typeface="+mn-ea"/>
              </a:rPr>
              <a:t>, J. </a:t>
            </a:r>
            <a:r>
              <a:rPr lang="en-US" altLang="zh-CN" sz="2000" dirty="0" err="1">
                <a:solidFill>
                  <a:schemeClr val="tx1"/>
                </a:solidFill>
                <a:latin typeface="Times New Roman" panose="02020603050405020304" charset="0"/>
                <a:sym typeface="+mn-ea"/>
              </a:rPr>
              <a:t>Shalf</a:t>
            </a:r>
            <a:r>
              <a:rPr lang="en-US" altLang="zh-CN" sz="2000" dirty="0">
                <a:solidFill>
                  <a:schemeClr val="tx1"/>
                </a:solidFill>
                <a:latin typeface="Times New Roman" panose="02020603050405020304" charset="0"/>
                <a:sym typeface="+mn-ea"/>
              </a:rPr>
              <a:t>, S. Williams, and K. </a:t>
            </a:r>
            <a:r>
              <a:rPr lang="en-US" altLang="zh-CN" sz="2000" dirty="0" err="1">
                <a:solidFill>
                  <a:schemeClr val="tx1"/>
                </a:solidFill>
                <a:latin typeface="Times New Roman" panose="02020603050405020304" charset="0"/>
                <a:sym typeface="+mn-ea"/>
              </a:rPr>
              <a:t>Yelick</a:t>
            </a:r>
            <a:r>
              <a:rPr lang="en-US" altLang="zh-CN" sz="2000" dirty="0">
                <a:solidFill>
                  <a:schemeClr val="tx1"/>
                </a:solidFill>
                <a:latin typeface="Times New Roman" panose="02020603050405020304" charset="0"/>
                <a:sym typeface="+mn-ea"/>
              </a:rPr>
              <a:t>, "The landscape of parallel computing research: a view from Berkeley" </a:t>
            </a:r>
            <a:r>
              <a:rPr lang="en-US" altLang="zh-CN" dirty="0">
                <a:solidFill>
                  <a:schemeClr val="tx1"/>
                </a:solidFill>
                <a:latin typeface="Times New Roman" panose="02020603050405020304" charset="0"/>
                <a:sym typeface="+mn-ea"/>
              </a:rPr>
              <a:t>[J],</a:t>
            </a:r>
            <a:r>
              <a:rPr lang="en-US" altLang="zh-CN" sz="2000" dirty="0">
                <a:solidFill>
                  <a:schemeClr val="tx1"/>
                </a:solidFill>
                <a:latin typeface="Times New Roman" panose="02020603050405020304" charset="0"/>
                <a:sym typeface="+mn-ea"/>
              </a:rPr>
              <a:t> 2006.</a:t>
            </a:r>
          </a:p>
          <a:p>
            <a:pPr lvl="1"/>
            <a:r>
              <a:rPr lang="en-US" altLang="zh-CN" sz="2000" dirty="0">
                <a:solidFill>
                  <a:schemeClr val="tx1"/>
                </a:solidFill>
                <a:latin typeface="Times New Roman" panose="02020603050405020304" charset="0"/>
                <a:sym typeface="+mn-ea"/>
              </a:rPr>
              <a:t>[3]I. Michael, B. Mihai, Y. Yuan, B. Andrew, and F. Dennis, "Dryad: distributed data-parallel programs from sequential building blocks"</a:t>
            </a:r>
            <a:r>
              <a:rPr lang="en-US" altLang="zh-CN" dirty="0">
                <a:solidFill>
                  <a:schemeClr val="tx1"/>
                </a:solidFill>
                <a:latin typeface="Times New Roman" panose="02020603050405020304" charset="0"/>
                <a:sym typeface="+mn-ea"/>
              </a:rPr>
              <a:t>[J],</a:t>
            </a:r>
            <a:r>
              <a:rPr lang="en-US" altLang="zh-CN" sz="2000" dirty="0">
                <a:solidFill>
                  <a:schemeClr val="tx1"/>
                </a:solidFill>
                <a:latin typeface="Times New Roman" panose="02020603050405020304" charset="0"/>
                <a:sym typeface="+mn-ea"/>
              </a:rPr>
              <a:t> </a:t>
            </a:r>
            <a:r>
              <a:rPr lang="en-US" altLang="zh-CN" sz="2000" i="1" dirty="0">
                <a:solidFill>
                  <a:schemeClr val="tx1"/>
                </a:solidFill>
                <a:latin typeface="Times New Roman" panose="02020603050405020304" charset="0"/>
                <a:sym typeface="+mn-ea"/>
              </a:rPr>
              <a:t>SIGOPS </a:t>
            </a:r>
            <a:r>
              <a:rPr lang="en-US" altLang="zh-CN" sz="2000" i="1" dirty="0" err="1">
                <a:solidFill>
                  <a:schemeClr val="tx1"/>
                </a:solidFill>
                <a:latin typeface="Times New Roman" panose="02020603050405020304" charset="0"/>
                <a:sym typeface="+mn-ea"/>
              </a:rPr>
              <a:t>Oper</a:t>
            </a:r>
            <a:r>
              <a:rPr lang="en-US" altLang="zh-CN" sz="2000" i="1" dirty="0">
                <a:solidFill>
                  <a:schemeClr val="tx1"/>
                </a:solidFill>
                <a:latin typeface="Times New Roman" panose="02020603050405020304" charset="0"/>
                <a:sym typeface="+mn-ea"/>
              </a:rPr>
              <a:t>. Syst. Rev.</a:t>
            </a:r>
            <a:r>
              <a:rPr lang="en-US" altLang="zh-CN" sz="2000" dirty="0">
                <a:solidFill>
                  <a:schemeClr val="tx1"/>
                </a:solidFill>
                <a:latin typeface="Times New Roman" panose="02020603050405020304" charset="0"/>
                <a:sym typeface="+mn-ea"/>
              </a:rPr>
              <a:t>, vol. 41, pp. 59-72, 2007.</a:t>
            </a:r>
          </a:p>
          <a:p>
            <a:pPr lvl="1"/>
            <a:r>
              <a:rPr lang="en-US" altLang="zh-CN" sz="2000" dirty="0">
                <a:solidFill>
                  <a:schemeClr val="tx1"/>
                </a:solidFill>
                <a:latin typeface="Times New Roman" panose="02020603050405020304" charset="0"/>
                <a:sym typeface="+mn-ea"/>
              </a:rPr>
              <a:t>[4]Hadoop, "The Hadoop Project," </a:t>
            </a:r>
            <a:r>
              <a:rPr lang="en-US" altLang="zh-CN" sz="2000" dirty="0">
                <a:solidFill>
                  <a:schemeClr val="tx1"/>
                </a:solidFill>
                <a:latin typeface="Times New Roman" panose="02020603050405020304" charset="0"/>
                <a:sym typeface="+mn-ea"/>
                <a:hlinkClick r:id="rId2"/>
              </a:rPr>
              <a:t>http://hadoop.apache.org/</a:t>
            </a:r>
            <a:r>
              <a:rPr lang="en-US" altLang="zh-CN" sz="2000" dirty="0">
                <a:solidFill>
                  <a:schemeClr val="tx1"/>
                </a:solidFill>
                <a:latin typeface="Times New Roman" panose="02020603050405020304" charset="0"/>
                <a:sym typeface="+mn-ea"/>
              </a:rPr>
              <a:t>, 2008.</a:t>
            </a:r>
          </a:p>
          <a:p>
            <a:pPr lvl="1"/>
            <a:r>
              <a:rPr lang="en-US" altLang="zh-CN" sz="2000" dirty="0">
                <a:solidFill>
                  <a:schemeClr val="tx1"/>
                </a:solidFill>
                <a:latin typeface="Times New Roman" panose="02020603050405020304" charset="0"/>
                <a:sym typeface="+mn-ea"/>
              </a:rPr>
              <a:t>[5] Q. Improving MapReduce fault tolerance in the cloud.[C]//IPDPS Work-shops’10. .[</a:t>
            </a:r>
            <a:r>
              <a:rPr lang="en-US" altLang="zh-CN" sz="2000" dirty="0" err="1">
                <a:solidFill>
                  <a:schemeClr val="tx1"/>
                </a:solidFill>
                <a:latin typeface="Times New Roman" panose="02020603050405020304" charset="0"/>
                <a:sym typeface="+mn-ea"/>
              </a:rPr>
              <a:t>S.l.</a:t>
            </a:r>
            <a:r>
              <a:rPr lang="en-US" altLang="zh-CN" sz="2000" dirty="0">
                <a:solidFill>
                  <a:schemeClr val="tx1"/>
                </a:solidFill>
                <a:latin typeface="Times New Roman" panose="02020603050405020304" charset="0"/>
                <a:sym typeface="+mn-ea"/>
              </a:rPr>
              <a:t>]: [</a:t>
            </a:r>
            <a:r>
              <a:rPr lang="en-US" altLang="zh-CN" sz="2000" dirty="0" err="1">
                <a:solidFill>
                  <a:schemeClr val="tx1"/>
                </a:solidFill>
                <a:latin typeface="Times New Roman" panose="02020603050405020304" charset="0"/>
                <a:sym typeface="+mn-ea"/>
              </a:rPr>
              <a:t>s.n</a:t>
            </a:r>
            <a:r>
              <a:rPr lang="en-US" altLang="zh-CN" sz="2000" dirty="0">
                <a:solidFill>
                  <a:schemeClr val="tx1"/>
                </a:solidFill>
                <a:latin typeface="Times New Roman" panose="02020603050405020304" charset="0"/>
                <a:sym typeface="+mn-ea"/>
              </a:rPr>
              <a:t>.] , 2010:1–6.</a:t>
            </a:r>
          </a:p>
          <a:p>
            <a:pPr lvl="1"/>
            <a:r>
              <a:rPr lang="en-US" altLang="zh-CN" sz="2000" dirty="0">
                <a:solidFill>
                  <a:schemeClr val="tx1"/>
                </a:solidFill>
                <a:latin typeface="Times New Roman" panose="02020603050405020304" charset="0"/>
                <a:sym typeface="+mn-ea"/>
              </a:rPr>
              <a:t>[6]</a:t>
            </a:r>
            <a:r>
              <a:rPr lang="en-US" altLang="zh-CN" dirty="0" err="1">
                <a:solidFill>
                  <a:schemeClr val="tx1"/>
                </a:solidFill>
                <a:latin typeface="Times New Roman" panose="02020603050405020304" charset="0"/>
                <a:sym typeface="+mn-ea"/>
              </a:rPr>
              <a:t>朱浩</a:t>
            </a:r>
            <a:r>
              <a:rPr lang="en-US" altLang="zh-CN" dirty="0">
                <a:solidFill>
                  <a:schemeClr val="tx1"/>
                </a:solidFill>
                <a:latin typeface="Times New Roman" panose="02020603050405020304" charset="0"/>
                <a:sym typeface="+mn-ea"/>
              </a:rPr>
              <a:t>, </a:t>
            </a:r>
            <a:r>
              <a:rPr lang="zh-CN" altLang="en-US" dirty="0">
                <a:solidFill>
                  <a:schemeClr val="tx1"/>
                </a:solidFill>
                <a:latin typeface="Times New Roman" panose="02020603050405020304" charset="0"/>
                <a:sym typeface="+mn-ea"/>
              </a:rPr>
              <a:t>云</a:t>
            </a:r>
            <a:r>
              <a:rPr lang="en-US" altLang="zh-CN" sz="2000" dirty="0" err="1">
                <a:solidFill>
                  <a:schemeClr val="tx1"/>
                </a:solidFill>
                <a:latin typeface="Times New Roman" panose="02020603050405020304" charset="0"/>
                <a:sym typeface="+mn-ea"/>
              </a:rPr>
              <a:t>环境下MapReduce容错技术的研究</a:t>
            </a:r>
            <a:r>
              <a:rPr lang="en-US" altLang="zh-CN" sz="2000" dirty="0">
                <a:solidFill>
                  <a:schemeClr val="tx1"/>
                </a:solidFill>
                <a:latin typeface="Times New Roman" panose="02020603050405020304" charset="0"/>
                <a:sym typeface="+mn-ea"/>
              </a:rPr>
              <a:t>[D], </a:t>
            </a:r>
            <a:r>
              <a:rPr lang="zh-CN" altLang="en-US" sz="2000" dirty="0">
                <a:solidFill>
                  <a:schemeClr val="tx1"/>
                </a:solidFill>
                <a:latin typeface="Times New Roman" panose="02020603050405020304" charset="0"/>
                <a:sym typeface="+mn-ea"/>
              </a:rPr>
              <a:t>上海交通大学</a:t>
            </a:r>
            <a:r>
              <a:rPr lang="en-US" altLang="zh-CN" sz="2000" dirty="0">
                <a:solidFill>
                  <a:schemeClr val="tx1"/>
                </a:solidFill>
                <a:latin typeface="Times New Roman" panose="02020603050405020304" charset="0"/>
                <a:sym typeface="+mn-ea"/>
              </a:rPr>
              <a:t>, 2015.</a:t>
            </a:r>
          </a:p>
          <a:p>
            <a:pPr lvl="1"/>
            <a:r>
              <a:rPr lang="en-US" altLang="zh-CN" sz="2000" dirty="0">
                <a:solidFill>
                  <a:schemeClr val="tx1"/>
                </a:solidFill>
                <a:latin typeface="Times New Roman" panose="02020603050405020304" charset="0"/>
                <a:sym typeface="+mn-ea"/>
              </a:rPr>
              <a:t>[7]</a:t>
            </a:r>
            <a:r>
              <a:rPr lang="zh-CN" altLang="en-US" sz="2000" dirty="0">
                <a:solidFill>
                  <a:schemeClr val="tx1"/>
                </a:solidFill>
                <a:latin typeface="Times New Roman" panose="02020603050405020304" charset="0"/>
                <a:sym typeface="+mn-ea"/>
              </a:rPr>
              <a:t>李航晨，秦小麟，沈尧</a:t>
            </a:r>
            <a:r>
              <a:rPr lang="en-US" altLang="zh-CN" sz="2000" dirty="0">
                <a:solidFill>
                  <a:schemeClr val="tx1"/>
                </a:solidFill>
                <a:latin typeface="Times New Roman" panose="02020603050405020304" charset="0"/>
                <a:sym typeface="+mn-ea"/>
              </a:rPr>
              <a:t>.</a:t>
            </a:r>
            <a:r>
              <a:rPr lang="en-US" altLang="zh-CN" sz="2000" dirty="0" err="1">
                <a:solidFill>
                  <a:schemeClr val="tx1"/>
                </a:solidFill>
                <a:latin typeface="Times New Roman" panose="02020603050405020304" charset="0"/>
                <a:sym typeface="+mn-ea"/>
              </a:rPr>
              <a:t>基于压力反馈的ＭapReduce负载均衡策略</a:t>
            </a:r>
            <a:r>
              <a:rPr lang="en-US" altLang="zh-CN" sz="2000" dirty="0">
                <a:solidFill>
                  <a:schemeClr val="tx1"/>
                </a:solidFill>
                <a:latin typeface="Times New Roman" panose="02020603050405020304" charset="0"/>
                <a:sym typeface="+mn-ea"/>
              </a:rPr>
              <a:t>[J]. </a:t>
            </a:r>
            <a:r>
              <a:rPr lang="en-US" altLang="zh-CN" sz="2000" dirty="0" err="1">
                <a:solidFill>
                  <a:schemeClr val="tx1"/>
                </a:solidFill>
                <a:latin typeface="Times New Roman" panose="02020603050405020304" charset="0"/>
                <a:sym typeface="+mn-ea"/>
              </a:rPr>
              <a:t>计算机科学</a:t>
            </a:r>
            <a:r>
              <a:rPr lang="en-US" altLang="zh-CN" sz="2000" dirty="0">
                <a:solidFill>
                  <a:schemeClr val="tx1"/>
                </a:solidFill>
                <a:latin typeface="Times New Roman" panose="02020603050405020304" charset="0"/>
                <a:sym typeface="+mn-ea"/>
              </a:rPr>
              <a:t> .42(4), 2015:141-147.</a:t>
            </a:r>
          </a:p>
          <a:p>
            <a:endParaRPr lang="en-US" altLang="zh-CN" sz="2000" dirty="0">
              <a:solidFill>
                <a:schemeClr val="tx1"/>
              </a:solidFill>
              <a:latin typeface="Times New Roman" panose="02020603050405020304" charset="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ctrTitle"/>
            <p:custDataLst>
              <p:tags r:id="rId2"/>
            </p:custDataLst>
          </p:nvPr>
        </p:nvSpPr>
        <p:spPr/>
        <p:txBody>
          <a:bodyPr>
            <a:normAutofit fontScale="90000"/>
          </a:bodyPr>
          <a:lstStyle/>
          <a:p>
            <a:r>
              <a:rPr lang="en-US" altLang="zh-CN"/>
              <a:t>THANKS</a:t>
            </a:r>
          </a:p>
        </p:txBody>
      </p:sp>
      <p:grpSp>
        <p:nvGrpSpPr>
          <p:cNvPr id="29701" name="Group 5"/>
          <p:cNvGrpSpPr/>
          <p:nvPr>
            <p:custDataLst>
              <p:tags r:id="rId3"/>
            </p:custDataLst>
          </p:nvPr>
        </p:nvGrpSpPr>
        <p:grpSpPr bwMode="auto">
          <a:xfrm flipV="1">
            <a:off x="5337176" y="4155123"/>
            <a:ext cx="2868613" cy="76200"/>
            <a:chOff x="0" y="0"/>
            <a:chExt cx="4518" cy="249"/>
          </a:xfrm>
        </p:grpSpPr>
        <p:sp>
          <p:nvSpPr>
            <p:cNvPr id="29702" name="Rectangle 6"/>
            <p:cNvSpPr>
              <a:spLocks noChangeArrowheads="1"/>
            </p:cNvSpPr>
            <p:nvPr>
              <p:custDataLst>
                <p:tags r:id="rId4"/>
              </p:custDataLst>
            </p:nvPr>
          </p:nvSpPr>
          <p:spPr bwMode="auto">
            <a:xfrm>
              <a:off x="0" y="0"/>
              <a:ext cx="4518" cy="249"/>
            </a:xfrm>
            <a:prstGeom prst="rect">
              <a:avLst/>
            </a:prstGeom>
            <a:solidFill>
              <a:srgbClr val="251C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03" name="Rectangle 7"/>
            <p:cNvSpPr>
              <a:spLocks noChangeArrowheads="1"/>
            </p:cNvSpPr>
            <p:nvPr>
              <p:custDataLst>
                <p:tags r:id="rId5"/>
              </p:custDataLst>
            </p:nvPr>
          </p:nvSpPr>
          <p:spPr bwMode="auto">
            <a:xfrm>
              <a:off x="0" y="1"/>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704" name="Rectangle 8"/>
            <p:cNvSpPr>
              <a:spLocks noChangeArrowheads="1"/>
            </p:cNvSpPr>
            <p:nvPr>
              <p:custDataLst>
                <p:tags r:id="rId6"/>
              </p:custDataLst>
            </p:nvPr>
          </p:nvSpPr>
          <p:spPr bwMode="auto">
            <a:xfrm>
              <a:off x="2265" y="0"/>
              <a:ext cx="1080" cy="249"/>
            </a:xfrm>
            <a:prstGeom prst="rect">
              <a:avLst/>
            </a:prstGeom>
            <a:solidFill>
              <a:srgbClr val="F1AA0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custDataLst>
              <p:tags r:id="rId2"/>
            </p:custDataLst>
          </p:nvPr>
        </p:nvSpPr>
        <p:spPr bwMode="auto">
          <a:xfrm>
            <a:off x="7973927" y="2517129"/>
            <a:ext cx="3266888" cy="518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p>
            <a:r>
              <a:rPr lang="zh-CN" altLang="en-US" sz="2000" dirty="0">
                <a:solidFill>
                  <a:schemeClr val="tx2"/>
                </a:solidFill>
                <a:latin typeface="+mj-lt"/>
                <a:ea typeface="+mj-ea"/>
                <a:cs typeface="+mj-cs"/>
                <a:sym typeface="Arial" panose="020B0604020202020204" pitchFamily="34" charset="0"/>
              </a:rPr>
              <a:t>大数据处理问题</a:t>
            </a:r>
          </a:p>
        </p:txBody>
      </p:sp>
      <p:sp>
        <p:nvSpPr>
          <p:cNvPr id="16389" name="Text Box 5"/>
          <p:cNvSpPr txBox="1">
            <a:spLocks noChangeArrowheads="1"/>
          </p:cNvSpPr>
          <p:nvPr>
            <p:custDataLst>
              <p:tags r:id="rId3"/>
            </p:custDataLst>
          </p:nvPr>
        </p:nvSpPr>
        <p:spPr bwMode="auto">
          <a:xfrm>
            <a:off x="882869" y="4515276"/>
            <a:ext cx="3335204" cy="518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p>
            <a:pPr algn="r"/>
            <a:r>
              <a:rPr lang="zh-CN" altLang="en-US" sz="2000" dirty="0">
                <a:solidFill>
                  <a:schemeClr val="tx2"/>
                </a:solidFill>
                <a:latin typeface="+mj-lt"/>
                <a:ea typeface="+mj-ea"/>
                <a:cs typeface="+mj-cs"/>
                <a:sym typeface="Arial" panose="020B0604020202020204" pitchFamily="34" charset="0"/>
              </a:rPr>
              <a:t>面临的挑战</a:t>
            </a:r>
          </a:p>
        </p:txBody>
      </p:sp>
      <p:sp>
        <p:nvSpPr>
          <p:cNvPr id="16391" name="Text Box 7"/>
          <p:cNvSpPr txBox="1">
            <a:spLocks noChangeArrowheads="1"/>
          </p:cNvSpPr>
          <p:nvPr>
            <p:custDataLst>
              <p:tags r:id="rId4"/>
            </p:custDataLst>
          </p:nvPr>
        </p:nvSpPr>
        <p:spPr bwMode="auto">
          <a:xfrm>
            <a:off x="7973927" y="4515276"/>
            <a:ext cx="3266888" cy="518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p>
            <a:r>
              <a:rPr lang="zh-CN" altLang="en-US" sz="2000" dirty="0">
                <a:latin typeface="+mj-lt"/>
                <a:ea typeface="+mj-ea"/>
                <a:cs typeface="+mj-cs"/>
                <a:sym typeface="Arial" panose="020B0604020202020204" pitchFamily="34" charset="0"/>
              </a:rPr>
              <a:t>并行</a:t>
            </a:r>
            <a:r>
              <a:rPr lang="en-US" altLang="zh-CN" sz="2000" dirty="0">
                <a:latin typeface="+mj-lt"/>
                <a:ea typeface="+mj-ea"/>
                <a:cs typeface="+mj-cs"/>
                <a:sym typeface="Arial" panose="020B0604020202020204" pitchFamily="34" charset="0"/>
              </a:rPr>
              <a:t>/</a:t>
            </a:r>
            <a:r>
              <a:rPr lang="zh-CN" altLang="en-US" sz="2000" dirty="0">
                <a:latin typeface="+mj-lt"/>
                <a:ea typeface="+mj-ea"/>
                <a:cs typeface="+mj-cs"/>
                <a:sym typeface="Arial" panose="020B0604020202020204" pitchFamily="34" charset="0"/>
              </a:rPr>
              <a:t>分布式计算</a:t>
            </a:r>
          </a:p>
        </p:txBody>
      </p:sp>
      <p:sp>
        <p:nvSpPr>
          <p:cNvPr id="16393" name="Text Box 9"/>
          <p:cNvSpPr txBox="1">
            <a:spLocks noChangeArrowheads="1"/>
          </p:cNvSpPr>
          <p:nvPr>
            <p:custDataLst>
              <p:tags r:id="rId5"/>
            </p:custDataLst>
          </p:nvPr>
        </p:nvSpPr>
        <p:spPr bwMode="auto">
          <a:xfrm>
            <a:off x="882869" y="2517129"/>
            <a:ext cx="3335204" cy="518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p>
            <a:pPr algn="r"/>
            <a:r>
              <a:rPr lang="zh-CN" altLang="en-US" sz="2000">
                <a:sym typeface="+mn-ea"/>
              </a:rPr>
              <a:t>大数据的产生</a:t>
            </a:r>
            <a:endParaRPr lang="zh-CN" altLang="en-US" sz="2000"/>
          </a:p>
          <a:p>
            <a:pPr algn="r"/>
            <a:endParaRPr lang="zh-CN" altLang="en-US" sz="2000" dirty="0">
              <a:latin typeface="+mj-lt"/>
              <a:ea typeface="+mj-ea"/>
              <a:cs typeface="+mj-cs"/>
              <a:sym typeface="Arial" panose="020B0604020202020204" pitchFamily="34" charset="0"/>
            </a:endParaRPr>
          </a:p>
        </p:txBody>
      </p:sp>
      <p:grpSp>
        <p:nvGrpSpPr>
          <p:cNvPr id="16395" name="Group 11"/>
          <p:cNvGrpSpPr/>
          <p:nvPr>
            <p:custDataLst>
              <p:tags r:id="rId6"/>
            </p:custDataLst>
          </p:nvPr>
        </p:nvGrpSpPr>
        <p:grpSpPr bwMode="auto">
          <a:xfrm>
            <a:off x="4189055" y="2243522"/>
            <a:ext cx="3770364" cy="3772437"/>
            <a:chOff x="0" y="0"/>
            <a:chExt cx="4548" cy="4550"/>
          </a:xfrm>
        </p:grpSpPr>
        <p:sp>
          <p:nvSpPr>
            <p:cNvPr id="16396" name="Oval 12"/>
            <p:cNvSpPr>
              <a:spLocks noChangeArrowheads="1"/>
            </p:cNvSpPr>
            <p:nvPr>
              <p:custDataLst>
                <p:tags r:id="rId8"/>
              </p:custDataLst>
            </p:nvPr>
          </p:nvSpPr>
          <p:spPr bwMode="auto">
            <a:xfrm>
              <a:off x="0" y="0"/>
              <a:ext cx="4548" cy="4550"/>
            </a:xfrm>
            <a:prstGeom prst="ellipse">
              <a:avLst/>
            </a:prstGeom>
            <a:noFill/>
            <a:ln w="9525" cap="flat" cmpd="sng">
              <a:solidFill>
                <a:srgbClr val="F1AA07"/>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ym typeface="Arial" panose="020B0604020202020204" pitchFamily="34" charset="0"/>
              </a:endParaRPr>
            </a:p>
          </p:txBody>
        </p:sp>
        <p:sp>
          <p:nvSpPr>
            <p:cNvPr id="16397" name="Arc 13"/>
            <p:cNvSpPr/>
            <p:nvPr>
              <p:custDataLst>
                <p:tags r:id="rId9"/>
              </p:custDataLst>
            </p:nvPr>
          </p:nvSpPr>
          <p:spPr bwMode="auto">
            <a:xfrm>
              <a:off x="2310" y="305"/>
              <a:ext cx="1943" cy="19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251C1A"/>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ym typeface="Arial" panose="020B0604020202020204" pitchFamily="34" charset="0"/>
              </a:endParaRPr>
            </a:p>
          </p:txBody>
        </p:sp>
        <p:sp>
          <p:nvSpPr>
            <p:cNvPr id="16398" name="Arc 14"/>
            <p:cNvSpPr/>
            <p:nvPr>
              <p:custDataLst>
                <p:tags r:id="rId10"/>
              </p:custDataLst>
            </p:nvPr>
          </p:nvSpPr>
          <p:spPr bwMode="auto">
            <a:xfrm flipH="1">
              <a:off x="315" y="305"/>
              <a:ext cx="1940" cy="19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1AA0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sym typeface="Arial" panose="020B0604020202020204" pitchFamily="34" charset="0"/>
              </a:endParaRPr>
            </a:p>
          </p:txBody>
        </p:sp>
        <p:sp>
          <p:nvSpPr>
            <p:cNvPr id="16399" name="Arc 15"/>
            <p:cNvSpPr/>
            <p:nvPr>
              <p:custDataLst>
                <p:tags r:id="rId11"/>
              </p:custDataLst>
            </p:nvPr>
          </p:nvSpPr>
          <p:spPr bwMode="auto">
            <a:xfrm flipV="1">
              <a:off x="2310" y="2298"/>
              <a:ext cx="1943" cy="194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1AA0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ym typeface="Arial" panose="020B0604020202020204" pitchFamily="34" charset="0"/>
              </a:endParaRPr>
            </a:p>
          </p:txBody>
        </p:sp>
        <p:sp>
          <p:nvSpPr>
            <p:cNvPr id="16400" name="Arc 16"/>
            <p:cNvSpPr/>
            <p:nvPr>
              <p:custDataLst>
                <p:tags r:id="rId12"/>
              </p:custDataLst>
            </p:nvPr>
          </p:nvSpPr>
          <p:spPr bwMode="auto">
            <a:xfrm flipH="1" flipV="1">
              <a:off x="315" y="2298"/>
              <a:ext cx="1940" cy="194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251C1A"/>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sym typeface="Arial" panose="020B0604020202020204" pitchFamily="34" charset="0"/>
              </a:endParaRPr>
            </a:p>
          </p:txBody>
        </p:sp>
        <p:pic>
          <p:nvPicPr>
            <p:cNvPr id="16401" name="Picture 17"/>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568" y="2408"/>
              <a:ext cx="1565" cy="1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402" name="Picture 18"/>
            <p:cNvPicPr>
              <a:picLocks noChangeAspect="1" noChangeArrowheads="1"/>
            </p:cNvPicPr>
            <p:nvPr>
              <p:custDataLst>
                <p:tags r:id="rId14"/>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2460" y="2408"/>
              <a:ext cx="1565" cy="1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403" name="Picture 19"/>
            <p:cNvPicPr>
              <a:picLocks noChangeAspect="1" noChangeArrowheads="1"/>
            </p:cNvPicPr>
            <p:nvPr>
              <p:custDataLst>
                <p:tags r:id="rId15"/>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2610" y="1040"/>
              <a:ext cx="963" cy="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04" name="Oval 20"/>
            <p:cNvSpPr>
              <a:spLocks noChangeArrowheads="1"/>
            </p:cNvSpPr>
            <p:nvPr>
              <p:custDataLst>
                <p:tags r:id="rId16"/>
              </p:custDataLst>
            </p:nvPr>
          </p:nvSpPr>
          <p:spPr bwMode="auto">
            <a:xfrm>
              <a:off x="230" y="700"/>
              <a:ext cx="680" cy="680"/>
            </a:xfrm>
            <a:prstGeom prst="ellipse">
              <a:avLst/>
            </a:prstGeom>
            <a:solidFill>
              <a:schemeClr val="tx1"/>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bg1"/>
                  </a:solidFill>
                  <a:sym typeface="Arial" panose="020B0604020202020204" pitchFamily="34" charset="0"/>
                  <a:hlinkClick r:id="rId26" action="ppaction://hlinksldjump"/>
                </a:rPr>
                <a:t>1</a:t>
              </a:r>
              <a:endParaRPr lang="zh-CN" altLang="en-US" sz="2000">
                <a:solidFill>
                  <a:schemeClr val="bg1"/>
                </a:solidFill>
                <a:sym typeface="Arial" panose="020B0604020202020204" pitchFamily="34" charset="0"/>
              </a:endParaRPr>
            </a:p>
          </p:txBody>
        </p:sp>
        <p:pic>
          <p:nvPicPr>
            <p:cNvPr id="16405" name="Picture 21"/>
            <p:cNvPicPr>
              <a:picLocks noChangeAspect="1" noChangeArrowheads="1"/>
            </p:cNvPicPr>
            <p:nvPr>
              <p:custDataLst>
                <p:tags r:id="rId17"/>
              </p:custDataLst>
            </p:nvPr>
          </p:nvPicPr>
          <p:blipFill>
            <a:blip r:embed="rId27">
              <a:extLst>
                <a:ext uri="{28A0092B-C50C-407E-A947-70E740481C1C}">
                  <a14:useLocalDpi xmlns:a14="http://schemas.microsoft.com/office/drawing/2010/main" val="0"/>
                </a:ext>
              </a:extLst>
            </a:blip>
            <a:srcRect/>
            <a:stretch>
              <a:fillRect/>
            </a:stretch>
          </p:blipFill>
          <p:spPr bwMode="auto">
            <a:xfrm>
              <a:off x="910" y="1010"/>
              <a:ext cx="980"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06" name="Oval 22">
              <a:hlinkClick r:id="rId28" action="ppaction://hlinksldjump"/>
            </p:cNvPr>
            <p:cNvSpPr>
              <a:spLocks noChangeArrowheads="1"/>
            </p:cNvSpPr>
            <p:nvPr>
              <p:custDataLst>
                <p:tags r:id="rId18"/>
              </p:custDataLst>
            </p:nvPr>
          </p:nvSpPr>
          <p:spPr bwMode="auto">
            <a:xfrm>
              <a:off x="230" y="3290"/>
              <a:ext cx="680" cy="683"/>
            </a:xfrm>
            <a:prstGeom prst="ellipse">
              <a:avLst/>
            </a:prstGeom>
            <a:solidFill>
              <a:srgbClr val="F1AA07"/>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sym typeface="Arial" panose="020B0604020202020204" pitchFamily="34" charset="0"/>
                </a:rPr>
                <a:t>4</a:t>
              </a:r>
            </a:p>
          </p:txBody>
        </p:sp>
        <p:sp>
          <p:nvSpPr>
            <p:cNvPr id="16407" name="Oval 23">
              <a:hlinkClick r:id="rId29" action="ppaction://hlinksldjump"/>
            </p:cNvPr>
            <p:cNvSpPr>
              <a:spLocks noChangeArrowheads="1"/>
            </p:cNvSpPr>
            <p:nvPr>
              <p:custDataLst>
                <p:tags r:id="rId19"/>
              </p:custDataLst>
            </p:nvPr>
          </p:nvSpPr>
          <p:spPr bwMode="auto">
            <a:xfrm>
              <a:off x="3685" y="700"/>
              <a:ext cx="680" cy="680"/>
            </a:xfrm>
            <a:prstGeom prst="ellipse">
              <a:avLst/>
            </a:prstGeom>
            <a:solidFill>
              <a:srgbClr val="F1AA07"/>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bg1"/>
                  </a:solidFill>
                  <a:sym typeface="Arial" panose="020B0604020202020204" pitchFamily="34" charset="0"/>
                </a:rPr>
                <a:t>2</a:t>
              </a:r>
            </a:p>
          </p:txBody>
        </p:sp>
        <p:sp>
          <p:nvSpPr>
            <p:cNvPr id="16408" name="Oval 24">
              <a:hlinkClick r:id="rId30" action="ppaction://hlinksldjump"/>
            </p:cNvPr>
            <p:cNvSpPr>
              <a:spLocks noChangeArrowheads="1"/>
            </p:cNvSpPr>
            <p:nvPr>
              <p:custDataLst>
                <p:tags r:id="rId20"/>
              </p:custDataLst>
            </p:nvPr>
          </p:nvSpPr>
          <p:spPr bwMode="auto">
            <a:xfrm>
              <a:off x="3572" y="3290"/>
              <a:ext cx="680" cy="683"/>
            </a:xfrm>
            <a:prstGeom prst="ellipse">
              <a:avLst/>
            </a:prstGeom>
            <a:solidFill>
              <a:schemeClr val="tx1"/>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sym typeface="Arial" panose="020B0604020202020204" pitchFamily="34" charset="0"/>
                </a:rPr>
                <a:t>3</a:t>
              </a:r>
              <a:endParaRPr lang="zh-CN" altLang="en-US">
                <a:sym typeface="Arial" panose="020B0604020202020204" pitchFamily="34" charset="0"/>
              </a:endParaRPr>
            </a:p>
          </p:txBody>
        </p:sp>
      </p:grpSp>
      <p:sp>
        <p:nvSpPr>
          <p:cNvPr id="25" name="文本框 24"/>
          <p:cNvSpPr txBox="1"/>
          <p:nvPr>
            <p:custDataLst>
              <p:tags r:id="rId7"/>
            </p:custDataLst>
          </p:nvPr>
        </p:nvSpPr>
        <p:spPr>
          <a:xfrm>
            <a:off x="1215084" y="214630"/>
            <a:ext cx="911246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a:defRPr sz="2800">
                <a:solidFill>
                  <a:schemeClr val="tx2"/>
                </a:solidFill>
                <a:latin typeface="+mj-lt"/>
                <a:ea typeface="+mj-ea"/>
                <a:cs typeface="+mj-cs"/>
                <a:sym typeface="Arial" panose="020B0604020202020204" pitchFamily="34" charset="0"/>
              </a:defRPr>
            </a:lvl1pPr>
            <a:lvl2pPr>
              <a:defRPr sz="2800">
                <a:solidFill>
                  <a:srgbClr val="F1AA07"/>
                </a:solidFill>
                <a:ea typeface="黑体" panose="02010609060101010101" pitchFamily="49" charset="-122"/>
                <a:sym typeface="Arial" panose="020B0604020202020204" pitchFamily="34" charset="0"/>
              </a:defRPr>
            </a:lvl2pPr>
            <a:lvl3pPr>
              <a:defRPr sz="2800">
                <a:solidFill>
                  <a:srgbClr val="F1AA07"/>
                </a:solidFill>
                <a:ea typeface="黑体" panose="02010609060101010101" pitchFamily="49" charset="-122"/>
                <a:sym typeface="Arial" panose="020B0604020202020204" pitchFamily="34" charset="0"/>
              </a:defRPr>
            </a:lvl3pPr>
            <a:lvl4pPr>
              <a:defRPr sz="2800">
                <a:solidFill>
                  <a:srgbClr val="F1AA07"/>
                </a:solidFill>
                <a:ea typeface="黑体" panose="02010609060101010101" pitchFamily="49" charset="-122"/>
                <a:sym typeface="Arial" panose="020B0604020202020204" pitchFamily="34" charset="0"/>
              </a:defRPr>
            </a:lvl4pPr>
            <a:lvl5pPr>
              <a:defRPr sz="2800">
                <a:solidFill>
                  <a:srgbClr val="F1AA07"/>
                </a:solidFill>
                <a:ea typeface="黑体" panose="02010609060101010101" pitchFamily="49" charset="-122"/>
                <a:sym typeface="Arial" panose="020B0604020202020204" pitchFamily="34" charset="0"/>
              </a:defRPr>
            </a:lvl5pPr>
            <a:lvl6pPr marL="4572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6pPr>
            <a:lvl7pPr marL="9144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7pPr>
            <a:lvl8pPr marL="13716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8pPr>
            <a:lvl9pPr marL="1828800" fontAlgn="base">
              <a:spcBef>
                <a:spcPct val="0"/>
              </a:spcBef>
              <a:spcAft>
                <a:spcPct val="0"/>
              </a:spcAft>
              <a:buFont typeface="Arial" panose="020B0604020202020204" pitchFamily="34" charset="0"/>
              <a:defRPr sz="2800">
                <a:solidFill>
                  <a:srgbClr val="F1AA07"/>
                </a:solidFill>
                <a:ea typeface="黑体" panose="02010609060101010101" pitchFamily="49" charset="-122"/>
                <a:sym typeface="Arial" panose="020B0604020202020204" pitchFamily="34" charset="0"/>
              </a:defRPr>
            </a:lvl9pPr>
          </a:lstStyle>
          <a:p>
            <a:r>
              <a:rPr lang="en-US" altLang="zh-CN" err="1">
                <a:sym typeface="+mn-ea"/>
              </a:rPr>
              <a:t>MapReduce</a:t>
            </a:r>
            <a:r>
              <a:rPr lang="zh-CN" altLang="en-US" err="1">
                <a:sym typeface="+mn-ea"/>
              </a:rPr>
              <a:t>产生背景</a:t>
            </a:r>
            <a:endParaRPr lang="zh-CN" alt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大数据的产生</a:t>
            </a:r>
          </a:p>
        </p:txBody>
      </p:sp>
      <p:sp>
        <p:nvSpPr>
          <p:cNvPr id="16404" name="Oval 20">
            <a:hlinkClick r:id="rId3" action="ppaction://hlinksldjump"/>
          </p:cNvPr>
          <p:cNvSpPr>
            <a:spLocks noChangeArrowheads="1"/>
          </p:cNvSpPr>
          <p:nvPr>
            <p:custDataLst>
              <p:tags r:id="rId1"/>
            </p:custDataLst>
          </p:nvPr>
        </p:nvSpPr>
        <p:spPr bwMode="auto">
          <a:xfrm>
            <a:off x="11340599" y="6066842"/>
            <a:ext cx="563731" cy="563793"/>
          </a:xfrm>
          <a:prstGeom prst="ellipse">
            <a:avLst/>
          </a:prstGeom>
          <a:solidFill>
            <a:schemeClr val="tx1"/>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bg1"/>
                </a:solidFill>
                <a:sym typeface="Arial" panose="020B0604020202020204" pitchFamily="34" charset="0"/>
                <a:hlinkClick r:id="rId4" action="ppaction://hlinksldjump"/>
              </a:rPr>
              <a:t>1</a:t>
            </a:r>
            <a:endParaRPr lang="zh-CN" altLang="en-US" sz="2000">
              <a:solidFill>
                <a:schemeClr val="bg1"/>
              </a:solidFill>
              <a:sym typeface="Arial" panose="020B0604020202020204" pitchFamily="34" charset="0"/>
            </a:endParaRPr>
          </a:p>
        </p:txBody>
      </p:sp>
      <p:pic>
        <p:nvPicPr>
          <p:cNvPr id="19459" name="图片 622596"/>
          <p:cNvPicPr>
            <a:picLocks noChangeAspect="1"/>
          </p:cNvPicPr>
          <p:nvPr/>
        </p:nvPicPr>
        <p:blipFill>
          <a:blip r:embed="rId5"/>
          <a:stretch>
            <a:fillRect/>
          </a:stretch>
        </p:blipFill>
        <p:spPr>
          <a:xfrm>
            <a:off x="1645285" y="875030"/>
            <a:ext cx="8189595" cy="575564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大数据处理问题</a:t>
            </a:r>
          </a:p>
        </p:txBody>
      </p:sp>
      <p:sp>
        <p:nvSpPr>
          <p:cNvPr id="3" name="内容占位符 2"/>
          <p:cNvSpPr>
            <a:spLocks noGrp="1"/>
          </p:cNvSpPr>
          <p:nvPr>
            <p:ph idx="1"/>
          </p:nvPr>
        </p:nvSpPr>
        <p:spPr/>
        <p:txBody>
          <a:bodyPr/>
          <a:lstStyle/>
          <a:p>
            <a:endParaRPr lang="zh-CN" altLang="en-US" sz="2000" dirty="0">
              <a:solidFill>
                <a:schemeClr val="tx1"/>
              </a:solidFill>
              <a:latin typeface="+mn-lt"/>
              <a:ea typeface="黑体" panose="02010609060101010101" pitchFamily="49" charset="-122"/>
              <a:sym typeface="+mn-ea"/>
            </a:endParaRPr>
          </a:p>
          <a:p>
            <a:endParaRPr lang="zh-CN" altLang="en-US" sz="2000" dirty="0">
              <a:solidFill>
                <a:schemeClr val="tx1"/>
              </a:solidFill>
              <a:latin typeface="+mn-lt"/>
              <a:ea typeface="黑体" panose="02010609060101010101" pitchFamily="49" charset="-122"/>
              <a:sym typeface="+mn-ea"/>
            </a:endParaRPr>
          </a:p>
          <a:p>
            <a:r>
              <a:rPr lang="zh-CN" altLang="en-US" sz="2000" dirty="0">
                <a:solidFill>
                  <a:schemeClr val="tx1"/>
                </a:solidFill>
                <a:latin typeface="+mn-lt"/>
                <a:ea typeface="黑体" panose="02010609060101010101" pitchFamily="49" charset="-122"/>
                <a:sym typeface="+mn-ea"/>
              </a:rPr>
              <a:t>怎样统计一个文档集中每个</a:t>
            </a:r>
            <a:r>
              <a:rPr lang="en-US" altLang="zh-CN" sz="2000" dirty="0">
                <a:solidFill>
                  <a:schemeClr val="tx1"/>
                </a:solidFill>
                <a:latin typeface="+mn-lt"/>
                <a:ea typeface="黑体" panose="02010609060101010101" pitchFamily="49" charset="-122"/>
                <a:sym typeface="+mn-ea"/>
              </a:rPr>
              <a:t>word</a:t>
            </a:r>
            <a:r>
              <a:rPr lang="zh-CN" altLang="en-US" sz="2000" dirty="0">
                <a:solidFill>
                  <a:schemeClr val="tx1"/>
                </a:solidFill>
                <a:latin typeface="+mn-lt"/>
                <a:ea typeface="黑体" panose="02010609060101010101" pitchFamily="49" charset="-122"/>
                <a:sym typeface="+mn-ea"/>
              </a:rPr>
              <a:t>出现的次数</a:t>
            </a:r>
            <a:r>
              <a:rPr lang="en-US" altLang="zh-CN" sz="2000" dirty="0">
                <a:solidFill>
                  <a:schemeClr val="tx1"/>
                </a:solidFill>
                <a:latin typeface="+mn-lt"/>
                <a:ea typeface="黑体" panose="02010609060101010101" pitchFamily="49" charset="-122"/>
                <a:sym typeface="+mn-ea"/>
              </a:rPr>
              <a:t>?</a:t>
            </a:r>
          </a:p>
          <a:p>
            <a:r>
              <a:rPr lang="zh-CN" altLang="en-US" sz="2000" dirty="0">
                <a:solidFill>
                  <a:schemeClr val="tx1"/>
                </a:solidFill>
                <a:latin typeface="+mn-lt"/>
                <a:ea typeface="黑体" panose="02010609060101010101" pitchFamily="49" charset="-122"/>
                <a:sym typeface="+mn-ea"/>
              </a:rPr>
              <a:t>怎样给一个文档集建立倒排索引？</a:t>
            </a:r>
          </a:p>
          <a:p>
            <a:r>
              <a:rPr lang="zh-CN" altLang="en-US" sz="2000" dirty="0">
                <a:solidFill>
                  <a:schemeClr val="tx1"/>
                </a:solidFill>
                <a:latin typeface="+mn-lt"/>
                <a:ea typeface="黑体" panose="02010609060101010101" pitchFamily="49" charset="-122"/>
                <a:sym typeface="+mn-ea"/>
              </a:rPr>
              <a:t>怎样从一次</a:t>
            </a:r>
            <a:r>
              <a:rPr lang="en-US" altLang="zh-CN" sz="2000" dirty="0">
                <a:solidFill>
                  <a:schemeClr val="tx1"/>
                </a:solidFill>
                <a:latin typeface="+mn-lt"/>
                <a:ea typeface="黑体" panose="02010609060101010101" pitchFamily="49" charset="-122"/>
                <a:sym typeface="+mn-ea"/>
              </a:rPr>
              <a:t>crawled</a:t>
            </a:r>
            <a:r>
              <a:rPr lang="zh-CN" altLang="en-US" sz="2000" dirty="0">
                <a:solidFill>
                  <a:schemeClr val="tx1"/>
                </a:solidFill>
                <a:latin typeface="+mn-lt"/>
                <a:ea typeface="黑体" panose="02010609060101010101" pitchFamily="49" charset="-122"/>
                <a:sym typeface="+mn-ea"/>
              </a:rPr>
              <a:t>的</a:t>
            </a:r>
            <a:r>
              <a:rPr lang="en-US" altLang="zh-CN" sz="2000" dirty="0">
                <a:solidFill>
                  <a:schemeClr val="tx1"/>
                </a:solidFill>
                <a:latin typeface="+mn-lt"/>
                <a:ea typeface="黑体" panose="02010609060101010101" pitchFamily="49" charset="-122"/>
                <a:sym typeface="+mn-ea"/>
              </a:rPr>
              <a:t>web</a:t>
            </a:r>
            <a:r>
              <a:rPr lang="zh-CN" altLang="en-US" sz="2000" dirty="0">
                <a:solidFill>
                  <a:schemeClr val="tx1"/>
                </a:solidFill>
                <a:latin typeface="+mn-lt"/>
                <a:ea typeface="黑体" panose="02010609060101010101" pitchFamily="49" charset="-122"/>
                <a:sym typeface="+mn-ea"/>
              </a:rPr>
              <a:t>数据里构建出一个反向</a:t>
            </a:r>
            <a:r>
              <a:rPr lang="en-US" altLang="zh-CN" sz="2000" dirty="0">
                <a:solidFill>
                  <a:schemeClr val="tx1"/>
                </a:solidFill>
                <a:latin typeface="+mn-lt"/>
                <a:ea typeface="黑体" panose="02010609060101010101" pitchFamily="49" charset="-122"/>
                <a:sym typeface="+mn-ea"/>
              </a:rPr>
              <a:t>web graph?</a:t>
            </a:r>
          </a:p>
          <a:p>
            <a:r>
              <a:rPr lang="en-US" altLang="zh-CN" sz="2000" dirty="0">
                <a:solidFill>
                  <a:schemeClr val="tx1"/>
                </a:solidFill>
                <a:latin typeface="+mn-lt"/>
                <a:ea typeface="黑体" panose="02010609060101010101" pitchFamily="49" charset="-122"/>
                <a:sym typeface="+mn-ea"/>
              </a:rPr>
              <a:t>Try on this collection:</a:t>
            </a:r>
          </a:p>
          <a:p>
            <a:pPr marL="800100" lvl="1" indent="-342900">
              <a:buFont typeface="Wingdings" panose="05000000000000000000" charset="0"/>
              <a:buChar char="Ø"/>
            </a:pPr>
            <a:r>
              <a:rPr lang="en-US" altLang="zh-CN" sz="2000" dirty="0">
                <a:solidFill>
                  <a:schemeClr val="tx1"/>
                </a:solidFill>
                <a:latin typeface="+mn-lt"/>
                <a:ea typeface="黑体" panose="02010609060101010101" pitchFamily="49" charset="-122"/>
                <a:sym typeface="+mn-ea"/>
              </a:rPr>
              <a:t>2006</a:t>
            </a:r>
            <a:r>
              <a:rPr lang="zh-CN" altLang="en-US" sz="2000" dirty="0">
                <a:solidFill>
                  <a:schemeClr val="tx1"/>
                </a:solidFill>
                <a:latin typeface="+mn-lt"/>
                <a:ea typeface="黑体" panose="02010609060101010101" pitchFamily="49" charset="-122"/>
                <a:sym typeface="+mn-ea"/>
              </a:rPr>
              <a:t>年初，我们在国内搜集了</a:t>
            </a:r>
            <a:r>
              <a:rPr lang="en-US" altLang="zh-CN" sz="2000" dirty="0">
                <a:solidFill>
                  <a:schemeClr val="hlink"/>
                </a:solidFill>
                <a:latin typeface="+mn-lt"/>
                <a:ea typeface="黑体" panose="02010609060101010101" pitchFamily="49" charset="-122"/>
                <a:sym typeface="+mn-ea"/>
              </a:rPr>
              <a:t>870 Million</a:t>
            </a:r>
            <a:r>
              <a:rPr lang="en-US" altLang="zh-CN" sz="2000" dirty="0">
                <a:latin typeface="+mn-lt"/>
                <a:ea typeface="黑体" panose="02010609060101010101" pitchFamily="49" charset="-122"/>
                <a:sym typeface="+mn-ea"/>
              </a:rPr>
              <a:t> </a:t>
            </a:r>
            <a:r>
              <a:rPr lang="zh-CN" altLang="en-US" sz="2000" dirty="0">
                <a:solidFill>
                  <a:schemeClr val="tx1"/>
                </a:solidFill>
                <a:latin typeface="+mn-lt"/>
                <a:ea typeface="黑体" panose="02010609060101010101" pitchFamily="49" charset="-122"/>
                <a:sym typeface="+mn-ea"/>
              </a:rPr>
              <a:t>不同网页</a:t>
            </a:r>
            <a:r>
              <a:rPr lang="en-US" altLang="zh-CN" sz="2000" dirty="0">
                <a:solidFill>
                  <a:schemeClr val="tx1"/>
                </a:solidFill>
                <a:latin typeface="+mn-lt"/>
                <a:ea typeface="黑体" panose="02010609060101010101" pitchFamily="49" charset="-122"/>
                <a:sym typeface="+mn-ea"/>
              </a:rPr>
              <a:t>,</a:t>
            </a:r>
            <a:r>
              <a:rPr lang="zh-CN" altLang="en-US" sz="2000" dirty="0">
                <a:solidFill>
                  <a:schemeClr val="tx1"/>
                </a:solidFill>
                <a:latin typeface="+mn-lt"/>
                <a:ea typeface="黑体" panose="02010609060101010101" pitchFamily="49" charset="-122"/>
                <a:sym typeface="+mn-ea"/>
              </a:rPr>
              <a:t>共约</a:t>
            </a:r>
            <a:r>
              <a:rPr lang="en-US" altLang="zh-CN" sz="2000" dirty="0">
                <a:solidFill>
                  <a:schemeClr val="hlink"/>
                </a:solidFill>
                <a:latin typeface="+mn-lt"/>
                <a:ea typeface="黑体" panose="02010609060101010101" pitchFamily="49" charset="-122"/>
                <a:sym typeface="+mn-ea"/>
              </a:rPr>
              <a:t>2 TB</a:t>
            </a:r>
            <a:r>
              <a:rPr lang="en-US" altLang="zh-CN" sz="2000" dirty="0">
                <a:latin typeface="+mn-lt"/>
                <a:ea typeface="黑体" panose="02010609060101010101" pitchFamily="49" charset="-122"/>
                <a:sym typeface="+mn-ea"/>
              </a:rPr>
              <a:t>.</a:t>
            </a:r>
            <a:endParaRPr lang="en-US" altLang="zh-CN" sz="2000" dirty="0">
              <a:latin typeface="+mn-lt"/>
              <a:ea typeface="黑体" panose="02010609060101010101" pitchFamily="49" charset="-122"/>
            </a:endParaRPr>
          </a:p>
          <a:p>
            <a:endParaRPr lang="zh-CN" altLang="en-US" sz="2000" dirty="0">
              <a:latin typeface="+mn-lt"/>
              <a:ea typeface="黑体" panose="02010609060101010101" pitchFamily="49" charset="-122"/>
            </a:endParaRPr>
          </a:p>
        </p:txBody>
      </p:sp>
      <p:sp>
        <p:nvSpPr>
          <p:cNvPr id="16407" name="Oval 23">
            <a:hlinkClick r:id="rId3" action="ppaction://hlinksldjump"/>
          </p:cNvPr>
          <p:cNvSpPr>
            <a:spLocks noChangeArrowheads="1"/>
          </p:cNvSpPr>
          <p:nvPr>
            <p:custDataLst>
              <p:tags r:id="rId1"/>
            </p:custDataLst>
          </p:nvPr>
        </p:nvSpPr>
        <p:spPr bwMode="auto">
          <a:xfrm>
            <a:off x="11282578" y="5963972"/>
            <a:ext cx="563731" cy="563793"/>
          </a:xfrm>
          <a:prstGeom prst="ellipse">
            <a:avLst/>
          </a:prstGeom>
          <a:solidFill>
            <a:srgbClr val="F1AA07"/>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bg1"/>
                </a:solidFill>
                <a:sym typeface="Arial" panose="020B0604020202020204" pitchFamily="34" charset="0"/>
              </a:rPr>
              <a: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并行/分布式计算</a:t>
            </a:r>
          </a:p>
        </p:txBody>
      </p:sp>
      <p:sp>
        <p:nvSpPr>
          <p:cNvPr id="3" name="内容占位符 2"/>
          <p:cNvSpPr>
            <a:spLocks noGrp="1"/>
          </p:cNvSpPr>
          <p:nvPr>
            <p:ph idx="1"/>
          </p:nvPr>
        </p:nvSpPr>
        <p:spPr/>
        <p:txBody>
          <a:bodyPr/>
          <a:lstStyle/>
          <a:p>
            <a:r>
              <a:rPr lang="en-US" altLang="zh-CN" sz="2000" dirty="0">
                <a:solidFill>
                  <a:schemeClr val="tx1"/>
                </a:solidFill>
                <a:latin typeface="+mn-lt"/>
                <a:sym typeface="+mn-ea"/>
              </a:rPr>
              <a:t>High-end </a:t>
            </a:r>
            <a:r>
              <a:rPr lang="en-US" altLang="zh-CN" sz="2000" dirty="0" err="1">
                <a:solidFill>
                  <a:schemeClr val="tx1"/>
                </a:solidFill>
                <a:latin typeface="+mn-lt"/>
                <a:sym typeface="+mn-ea"/>
              </a:rPr>
              <a:t>MainFrame</a:t>
            </a:r>
            <a:r>
              <a:rPr lang="en-US" altLang="zh-CN" sz="2000" dirty="0">
                <a:solidFill>
                  <a:schemeClr val="tx1"/>
                </a:solidFill>
                <a:latin typeface="+mn-lt"/>
                <a:sym typeface="+mn-ea"/>
              </a:rPr>
              <a:t> </a:t>
            </a:r>
            <a:r>
              <a:rPr lang="en-US" altLang="zh-CN" sz="2000" dirty="0">
                <a:latin typeface="+mn-lt"/>
                <a:sym typeface="+mn-ea"/>
              </a:rPr>
              <a:t>.</a:t>
            </a:r>
            <a:r>
              <a:rPr lang="en-US" altLang="zh-CN" sz="2000" dirty="0">
                <a:solidFill>
                  <a:schemeClr val="hlink"/>
                </a:solidFill>
                <a:latin typeface="+mn-lt"/>
                <a:sym typeface="+mn-ea"/>
              </a:rPr>
              <a:t>vs</a:t>
            </a:r>
            <a:r>
              <a:rPr lang="en-US" altLang="zh-CN" sz="2000" dirty="0">
                <a:latin typeface="+mn-lt"/>
                <a:sym typeface="+mn-ea"/>
              </a:rPr>
              <a:t>. </a:t>
            </a:r>
            <a:r>
              <a:rPr lang="en-US" altLang="zh-CN" sz="2000" dirty="0">
                <a:solidFill>
                  <a:schemeClr val="tx1"/>
                </a:solidFill>
                <a:latin typeface="+mn-lt"/>
                <a:sym typeface="+mn-ea"/>
              </a:rPr>
              <a:t>commodity PC Cluster</a:t>
            </a:r>
          </a:p>
          <a:p>
            <a:endParaRPr lang="zh-CN" altLang="en-US" sz="2000" dirty="0">
              <a:latin typeface="+mn-lt"/>
            </a:endParaRPr>
          </a:p>
        </p:txBody>
      </p:sp>
      <p:pic>
        <p:nvPicPr>
          <p:cNvPr id="625668" name="图片 625667"/>
          <p:cNvPicPr>
            <a:picLocks noChangeAspect="1"/>
          </p:cNvPicPr>
          <p:nvPr/>
        </p:nvPicPr>
        <p:blipFill>
          <a:blip r:embed="rId3"/>
          <a:stretch>
            <a:fillRect/>
          </a:stretch>
        </p:blipFill>
        <p:spPr>
          <a:xfrm>
            <a:off x="1007428" y="2027873"/>
            <a:ext cx="3529012" cy="2309812"/>
          </a:xfrm>
          <a:prstGeom prst="rect">
            <a:avLst/>
          </a:prstGeom>
          <a:noFill/>
          <a:ln w="9525">
            <a:noFill/>
          </a:ln>
        </p:spPr>
      </p:pic>
      <p:pic>
        <p:nvPicPr>
          <p:cNvPr id="625669" name="图片 625668"/>
          <p:cNvPicPr>
            <a:picLocks noChangeAspect="1"/>
          </p:cNvPicPr>
          <p:nvPr/>
        </p:nvPicPr>
        <p:blipFill>
          <a:blip r:embed="rId4"/>
          <a:stretch>
            <a:fillRect/>
          </a:stretch>
        </p:blipFill>
        <p:spPr>
          <a:xfrm>
            <a:off x="6368733" y="2028190"/>
            <a:ext cx="4391025" cy="2232025"/>
          </a:xfrm>
          <a:prstGeom prst="rect">
            <a:avLst/>
          </a:prstGeom>
          <a:noFill/>
          <a:ln w="9525">
            <a:noFill/>
          </a:ln>
        </p:spPr>
      </p:pic>
      <p:sp>
        <p:nvSpPr>
          <p:cNvPr id="625671" name="文本框 625670"/>
          <p:cNvSpPr txBox="1"/>
          <p:nvPr/>
        </p:nvSpPr>
        <p:spPr>
          <a:xfrm>
            <a:off x="1330325" y="3357563"/>
            <a:ext cx="1198880" cy="701040"/>
          </a:xfrm>
          <a:prstGeom prst="rect">
            <a:avLst/>
          </a:prstGeom>
          <a:solidFill>
            <a:srgbClr val="CCFFCC"/>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wrap="none" anchor="t">
            <a:spAutoFit/>
          </a:bodyPr>
          <a:lstStyle/>
          <a:p>
            <a:pPr lvl="0"/>
            <a:r>
              <a:rPr lang="zh-CN" altLang="en-US" sz="2000" dirty="0">
                <a:latin typeface="Tahoma" panose="020B0604030504040204" pitchFamily="34" charset="0"/>
                <a:ea typeface="黑体" panose="02010609060101010101" pitchFamily="49" charset="-122"/>
              </a:rPr>
              <a:t>规模小</a:t>
            </a:r>
          </a:p>
          <a:p>
            <a:pPr lvl="0"/>
            <a:r>
              <a:rPr lang="zh-CN" altLang="en-US" sz="2000" dirty="0">
                <a:latin typeface="Tahoma" panose="020B0604030504040204" pitchFamily="34" charset="0"/>
                <a:ea typeface="黑体" panose="02010609060101010101" pitchFamily="49" charset="-122"/>
              </a:rPr>
              <a:t>可靠性高</a:t>
            </a:r>
          </a:p>
        </p:txBody>
      </p:sp>
      <p:sp>
        <p:nvSpPr>
          <p:cNvPr id="625670" name="文本框 625669"/>
          <p:cNvSpPr txBox="1"/>
          <p:nvPr/>
        </p:nvSpPr>
        <p:spPr>
          <a:xfrm>
            <a:off x="7304405" y="2991803"/>
            <a:ext cx="1655445" cy="1005840"/>
          </a:xfrm>
          <a:prstGeom prst="rect">
            <a:avLst/>
          </a:prstGeom>
          <a:solidFill>
            <a:srgbClr val="CCFFCC"/>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wrap="none" anchor="t">
            <a:spAutoFit/>
          </a:bodyPr>
          <a:lstStyle/>
          <a:p>
            <a:pPr lvl="0"/>
            <a:r>
              <a:rPr lang="zh-CN" altLang="en-US" sz="2000" dirty="0">
                <a:latin typeface="Tahoma" panose="020B0604030504040204" pitchFamily="34" charset="0"/>
                <a:ea typeface="黑体" panose="02010609060101010101" pitchFamily="49" charset="-122"/>
              </a:rPr>
              <a:t>性价比高</a:t>
            </a:r>
          </a:p>
          <a:p>
            <a:pPr lvl="0"/>
            <a:r>
              <a:rPr lang="zh-CN" altLang="en-US" sz="2000" dirty="0">
                <a:latin typeface="Tahoma" panose="020B0604030504040204" pitchFamily="34" charset="0"/>
                <a:ea typeface="黑体" panose="02010609060101010101" pitchFamily="49" charset="-122"/>
              </a:rPr>
              <a:t>规模大</a:t>
            </a:r>
          </a:p>
          <a:p>
            <a:pPr lvl="0"/>
            <a:r>
              <a:rPr lang="en-US" altLang="zh-CN" sz="2000" dirty="0">
                <a:solidFill>
                  <a:schemeClr val="hlink"/>
                </a:solidFill>
                <a:latin typeface="Tahoma" panose="020B0604030504040204" pitchFamily="34" charset="0"/>
                <a:ea typeface="黑体" panose="02010609060101010101" pitchFamily="49" charset="-122"/>
              </a:rPr>
              <a:t>But </a:t>
            </a:r>
            <a:r>
              <a:rPr lang="zh-CN" altLang="en-US" sz="2000" dirty="0">
                <a:solidFill>
                  <a:schemeClr val="hlink"/>
                </a:solidFill>
                <a:latin typeface="Tahoma" panose="020B0604030504040204" pitchFamily="34" charset="0"/>
                <a:ea typeface="黑体" panose="02010609060101010101" pitchFamily="49" charset="-122"/>
              </a:rPr>
              <a:t>可靠性差</a:t>
            </a:r>
          </a:p>
        </p:txBody>
      </p:sp>
      <p:pic>
        <p:nvPicPr>
          <p:cNvPr id="625672" name="图片 625671"/>
          <p:cNvPicPr>
            <a:picLocks noChangeAspect="1"/>
          </p:cNvPicPr>
          <p:nvPr/>
        </p:nvPicPr>
        <p:blipFill>
          <a:blip r:embed="rId5"/>
          <a:stretch>
            <a:fillRect/>
          </a:stretch>
        </p:blipFill>
        <p:spPr>
          <a:xfrm>
            <a:off x="1996440" y="4337368"/>
            <a:ext cx="6824663" cy="2455862"/>
          </a:xfrm>
          <a:prstGeom prst="rect">
            <a:avLst/>
          </a:prstGeom>
          <a:noFill/>
          <a:ln w="9525">
            <a:noFill/>
          </a:ln>
        </p:spPr>
      </p:pic>
      <p:sp>
        <p:nvSpPr>
          <p:cNvPr id="16408" name="Oval 24">
            <a:hlinkClick r:id="rId6" action="ppaction://hlinksldjump"/>
          </p:cNvPr>
          <p:cNvSpPr>
            <a:spLocks noChangeArrowheads="1"/>
          </p:cNvSpPr>
          <p:nvPr>
            <p:custDataLst>
              <p:tags r:id="rId1"/>
            </p:custDataLst>
          </p:nvPr>
        </p:nvSpPr>
        <p:spPr bwMode="auto">
          <a:xfrm>
            <a:off x="11387655" y="6118094"/>
            <a:ext cx="563731" cy="566280"/>
          </a:xfrm>
          <a:prstGeom prst="ellipse">
            <a:avLst/>
          </a:prstGeom>
          <a:solidFill>
            <a:schemeClr val="tx1"/>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sym typeface="Arial" panose="020B0604020202020204" pitchFamily="34" charset="0"/>
              </a:rPr>
              <a:t>3</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6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56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25671"/>
                                        </p:tgtEl>
                                        <p:attrNameLst>
                                          <p:attrName>style.visibility</p:attrName>
                                        </p:attrNameLst>
                                      </p:cBhvr>
                                      <p:to>
                                        <p:strVal val="visible"/>
                                      </p:to>
                                    </p:set>
                                    <p:animEffect transition="in" filter="blinds(horizontal)">
                                      <p:cBhvr>
                                        <p:cTn id="13" dur="500"/>
                                        <p:tgtEl>
                                          <p:spTgt spid="62567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25670"/>
                                        </p:tgtEl>
                                        <p:attrNameLst>
                                          <p:attrName>style.visibility</p:attrName>
                                        </p:attrNameLst>
                                      </p:cBhvr>
                                      <p:to>
                                        <p:strVal val="visible"/>
                                      </p:to>
                                    </p:set>
                                    <p:animEffect transition="in" filter="blinds(horizontal)">
                                      <p:cBhvr>
                                        <p:cTn id="18" dur="500"/>
                                        <p:tgtEl>
                                          <p:spTgt spid="62567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25672"/>
                                        </p:tgtEl>
                                        <p:attrNameLst>
                                          <p:attrName>style.visibility</p:attrName>
                                        </p:attrNameLst>
                                      </p:cBhvr>
                                      <p:to>
                                        <p:strVal val="visible"/>
                                      </p:to>
                                    </p:set>
                                    <p:animEffect transition="in" filter="blinds(horizontal)">
                                      <p:cBhvr>
                                        <p:cTn id="23" dur="500"/>
                                        <p:tgtEl>
                                          <p:spTgt spid="625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71" grpId="0" bldLvl="0" animBg="1"/>
      <p:bldP spid="62567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面临的挑战</a:t>
            </a:r>
          </a:p>
        </p:txBody>
      </p:sp>
      <p:sp>
        <p:nvSpPr>
          <p:cNvPr id="3" name="内容占位符 2"/>
          <p:cNvSpPr>
            <a:spLocks noGrp="1"/>
          </p:cNvSpPr>
          <p:nvPr>
            <p:ph idx="1"/>
          </p:nvPr>
        </p:nvSpPr>
        <p:spPr/>
        <p:txBody>
          <a:bodyPr/>
          <a:lstStyle/>
          <a:p>
            <a:pPr>
              <a:lnSpc>
                <a:spcPct val="90000"/>
              </a:lnSpc>
            </a:pPr>
            <a:r>
              <a:rPr lang="zh-CN" altLang="en-US" sz="2000" dirty="0">
                <a:solidFill>
                  <a:schemeClr val="tx1"/>
                </a:solidFill>
                <a:latin typeface="+mn-lt"/>
                <a:ea typeface="黑体" panose="02010609060101010101" pitchFamily="49" charset="-122"/>
                <a:sym typeface="+mn-ea"/>
              </a:rPr>
              <a:t>大规模数据处理面临的困难</a:t>
            </a:r>
          </a:p>
          <a:p>
            <a:pPr lvl="1">
              <a:lnSpc>
                <a:spcPct val="90000"/>
              </a:lnSpc>
            </a:pPr>
            <a:r>
              <a:rPr lang="zh-CN" altLang="en-US" sz="2000" dirty="0">
                <a:solidFill>
                  <a:schemeClr val="tx1"/>
                </a:solidFill>
                <a:latin typeface="+mn-lt"/>
                <a:ea typeface="黑体" panose="02010609060101010101" pitchFamily="49" charset="-122"/>
                <a:sym typeface="+mn-ea"/>
              </a:rPr>
              <a:t>大规模</a:t>
            </a:r>
            <a:r>
              <a:rPr lang="en-US" altLang="zh-CN" sz="2000" dirty="0">
                <a:solidFill>
                  <a:schemeClr val="tx1"/>
                </a:solidFill>
                <a:latin typeface="+mn-lt"/>
                <a:ea typeface="黑体" panose="02010609060101010101" pitchFamily="49" charset="-122"/>
                <a:sym typeface="+mn-ea"/>
              </a:rPr>
              <a:t>PC</a:t>
            </a:r>
            <a:r>
              <a:rPr lang="zh-CN" altLang="en-US" sz="2000" dirty="0">
                <a:solidFill>
                  <a:schemeClr val="tx1"/>
                </a:solidFill>
                <a:latin typeface="+mn-lt"/>
                <a:ea typeface="黑体" panose="02010609060101010101" pitchFamily="49" charset="-122"/>
                <a:sym typeface="+mn-ea"/>
              </a:rPr>
              <a:t>机群</a:t>
            </a:r>
            <a:r>
              <a:rPr lang="en-US" altLang="zh-CN" sz="2000" dirty="0">
                <a:solidFill>
                  <a:schemeClr val="tx1"/>
                </a:solidFill>
                <a:latin typeface="+mn-lt"/>
                <a:ea typeface="黑体" panose="02010609060101010101" pitchFamily="49" charset="-122"/>
                <a:sym typeface="+mn-ea"/>
              </a:rPr>
              <a:t>scaling reliably is hard!</a:t>
            </a:r>
          </a:p>
          <a:p>
            <a:pPr lvl="2"/>
            <a:r>
              <a:rPr lang="en-US" altLang="zh-CN" sz="2000" dirty="0">
                <a:solidFill>
                  <a:schemeClr val="tx1"/>
                </a:solidFill>
                <a:latin typeface="+mn-lt"/>
                <a:ea typeface="黑体" panose="02010609060101010101" pitchFamily="49" charset="-122"/>
                <a:sym typeface="+mn-ea"/>
              </a:rPr>
              <a:t>On 1000s of nodes</a:t>
            </a:r>
          </a:p>
          <a:p>
            <a:pPr lvl="2"/>
            <a:r>
              <a:rPr lang="en-US" altLang="zh-CN" sz="2000" dirty="0">
                <a:solidFill>
                  <a:schemeClr val="tx1"/>
                </a:solidFill>
                <a:latin typeface="+mn-lt"/>
                <a:ea typeface="黑体" panose="02010609060101010101" pitchFamily="49" charset="-122"/>
                <a:sym typeface="+mn-ea"/>
              </a:rPr>
              <a:t>MTBF(</a:t>
            </a:r>
            <a:r>
              <a:rPr lang="zh-CN" altLang="en-US" sz="2000" dirty="0">
                <a:solidFill>
                  <a:schemeClr val="tx1"/>
                </a:solidFill>
                <a:latin typeface="+mn-lt"/>
                <a:ea typeface="黑体" panose="02010609060101010101" pitchFamily="49" charset="-122"/>
                <a:sym typeface="+mn-ea"/>
              </a:rPr>
              <a:t>平均故障间隔时间</a:t>
            </a:r>
            <a:r>
              <a:rPr lang="en-US" altLang="zh-CN" sz="2000" dirty="0">
                <a:solidFill>
                  <a:schemeClr val="tx1"/>
                </a:solidFill>
                <a:latin typeface="+mn-lt"/>
                <a:ea typeface="黑体" panose="02010609060101010101" pitchFamily="49" charset="-122"/>
                <a:sym typeface="+mn-ea"/>
              </a:rPr>
              <a:t>)&lt; 1 day</a:t>
            </a:r>
          </a:p>
          <a:p>
            <a:pPr lvl="2"/>
            <a:r>
              <a:rPr lang="en-US" altLang="zh-CN" sz="2000" dirty="0">
                <a:solidFill>
                  <a:schemeClr val="tx1"/>
                </a:solidFill>
                <a:latin typeface="+mn-lt"/>
                <a:ea typeface="黑体" panose="02010609060101010101" pitchFamily="49" charset="-122"/>
                <a:sym typeface="+mn-ea"/>
              </a:rPr>
              <a:t>With so many disks, nodes, switches something is always broken</a:t>
            </a:r>
          </a:p>
          <a:p>
            <a:pPr lvl="1">
              <a:lnSpc>
                <a:spcPct val="90000"/>
              </a:lnSpc>
            </a:pPr>
            <a:r>
              <a:rPr lang="zh-CN" altLang="en-US" sz="2000" dirty="0">
                <a:solidFill>
                  <a:schemeClr val="tx1"/>
                </a:solidFill>
                <a:latin typeface="+mn-lt"/>
                <a:ea typeface="黑体" panose="02010609060101010101" pitchFamily="49" charset="-122"/>
                <a:sym typeface="+mn-ea"/>
              </a:rPr>
              <a:t>并行</a:t>
            </a:r>
            <a:r>
              <a:rPr lang="en-US" altLang="zh-CN" sz="2000" dirty="0">
                <a:solidFill>
                  <a:schemeClr val="tx1"/>
                </a:solidFill>
                <a:latin typeface="+mn-lt"/>
                <a:ea typeface="黑体" panose="02010609060101010101" pitchFamily="49" charset="-122"/>
                <a:sym typeface="+mn-ea"/>
              </a:rPr>
              <a:t>/</a:t>
            </a:r>
            <a:r>
              <a:rPr lang="zh-CN" altLang="en-US" sz="2000" dirty="0">
                <a:solidFill>
                  <a:schemeClr val="tx1"/>
                </a:solidFill>
                <a:latin typeface="+mn-lt"/>
                <a:ea typeface="黑体" panose="02010609060101010101" pitchFamily="49" charset="-122"/>
                <a:sym typeface="+mn-ea"/>
              </a:rPr>
              <a:t>分布式程序开发，调试</a:t>
            </a:r>
            <a:r>
              <a:rPr lang="en-US" altLang="zh-CN" sz="2000" dirty="0">
                <a:solidFill>
                  <a:schemeClr val="tx1"/>
                </a:solidFill>
                <a:latin typeface="+mn-lt"/>
                <a:ea typeface="黑体" panose="02010609060101010101" pitchFamily="49" charset="-122"/>
                <a:sym typeface="+mn-ea"/>
              </a:rPr>
              <a:t>is hard!</a:t>
            </a:r>
          </a:p>
          <a:p>
            <a:pPr lvl="2">
              <a:lnSpc>
                <a:spcPct val="90000"/>
              </a:lnSpc>
            </a:pPr>
            <a:r>
              <a:rPr lang="zh-CN" altLang="en-US" sz="2000" dirty="0">
                <a:solidFill>
                  <a:schemeClr val="tx1"/>
                </a:solidFill>
                <a:latin typeface="+mn-lt"/>
                <a:ea typeface="黑体" panose="02010609060101010101" pitchFamily="49" charset="-122"/>
                <a:sym typeface="+mn-ea"/>
              </a:rPr>
              <a:t>数据如何划分</a:t>
            </a:r>
          </a:p>
          <a:p>
            <a:pPr lvl="2">
              <a:lnSpc>
                <a:spcPct val="90000"/>
              </a:lnSpc>
            </a:pPr>
            <a:r>
              <a:rPr lang="zh-CN" altLang="en-US" sz="2000" dirty="0">
                <a:solidFill>
                  <a:schemeClr val="tx1"/>
                </a:solidFill>
                <a:latin typeface="+mn-lt"/>
                <a:ea typeface="黑体" panose="02010609060101010101" pitchFamily="49" charset="-122"/>
                <a:sym typeface="+mn-ea"/>
              </a:rPr>
              <a:t>任务如何调度</a:t>
            </a:r>
          </a:p>
          <a:p>
            <a:pPr lvl="2">
              <a:lnSpc>
                <a:spcPct val="90000"/>
              </a:lnSpc>
            </a:pPr>
            <a:r>
              <a:rPr lang="zh-CN" altLang="en-US" sz="2000" dirty="0">
                <a:solidFill>
                  <a:schemeClr val="tx1"/>
                </a:solidFill>
                <a:latin typeface="+mn-lt"/>
                <a:ea typeface="黑体" panose="02010609060101010101" pitchFamily="49" charset="-122"/>
                <a:sym typeface="+mn-ea"/>
              </a:rPr>
              <a:t>任务之间的通信</a:t>
            </a:r>
          </a:p>
          <a:p>
            <a:pPr lvl="2">
              <a:lnSpc>
                <a:spcPct val="90000"/>
              </a:lnSpc>
            </a:pPr>
            <a:r>
              <a:rPr lang="zh-CN" altLang="en-US" sz="2000" dirty="0">
                <a:solidFill>
                  <a:schemeClr val="tx1"/>
                </a:solidFill>
                <a:latin typeface="+mn-lt"/>
                <a:ea typeface="黑体" panose="02010609060101010101" pitchFamily="49" charset="-122"/>
                <a:sym typeface="+mn-ea"/>
              </a:rPr>
              <a:t>错误处理，容错</a:t>
            </a:r>
            <a:r>
              <a:rPr lang="en-US" altLang="zh-CN" sz="2000" dirty="0">
                <a:solidFill>
                  <a:schemeClr val="tx1"/>
                </a:solidFill>
                <a:latin typeface="+mn-lt"/>
                <a:ea typeface="黑体" panose="02010609060101010101" pitchFamily="49" charset="-122"/>
                <a:sym typeface="+mn-ea"/>
              </a:rPr>
              <a:t>…</a:t>
            </a:r>
          </a:p>
          <a:p>
            <a:endParaRPr lang="en-US" altLang="zh-CN" sz="2000" dirty="0">
              <a:solidFill>
                <a:schemeClr val="tx1"/>
              </a:solidFill>
              <a:latin typeface="+mn-lt"/>
              <a:ea typeface="黑体" panose="02010609060101010101" pitchFamily="49" charset="-122"/>
              <a:sym typeface="+mn-ea"/>
            </a:endParaRPr>
          </a:p>
        </p:txBody>
      </p:sp>
      <p:sp>
        <p:nvSpPr>
          <p:cNvPr id="614405" name="文本框 614404"/>
          <p:cNvSpPr txBox="1"/>
          <p:nvPr/>
        </p:nvSpPr>
        <p:spPr>
          <a:xfrm>
            <a:off x="8053070" y="1732598"/>
            <a:ext cx="2286000" cy="1016000"/>
          </a:xfrm>
          <a:prstGeom prst="rect">
            <a:avLst/>
          </a:prstGeom>
          <a:solidFill>
            <a:srgbClr val="CCFFCC"/>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wrap="none" anchor="t">
            <a:spAutoFit/>
          </a:bodyPr>
          <a:lstStyle/>
          <a:p>
            <a:pPr lvl="0"/>
            <a:r>
              <a:rPr lang="en-US" altLang="zh-CN" sz="2000" b="1" dirty="0">
                <a:latin typeface="Tahoma" panose="020B0604030504040204" pitchFamily="34" charset="0"/>
                <a:ea typeface="黑体" panose="02010609060101010101" pitchFamily="49" charset="-122"/>
              </a:rPr>
              <a:t>Runtime System</a:t>
            </a:r>
          </a:p>
          <a:p>
            <a:pPr lvl="0"/>
            <a:r>
              <a:rPr lang="zh-CN" altLang="en-US" sz="2000" dirty="0">
                <a:latin typeface="Tahoma" panose="020B0604030504040204" pitchFamily="34" charset="0"/>
                <a:ea typeface="黑体" panose="02010609060101010101" pitchFamily="49" charset="-122"/>
              </a:rPr>
              <a:t>良好</a:t>
            </a:r>
            <a:r>
              <a:rPr lang="zh-CN" altLang="en-US" sz="2000" dirty="0">
                <a:solidFill>
                  <a:schemeClr val="hlink"/>
                </a:solidFill>
                <a:latin typeface="Tahoma" panose="020B0604030504040204" pitchFamily="34" charset="0"/>
                <a:ea typeface="黑体" panose="02010609060101010101" pitchFamily="49" charset="-122"/>
              </a:rPr>
              <a:t>可扩展性</a:t>
            </a:r>
          </a:p>
          <a:p>
            <a:pPr lvl="0"/>
            <a:r>
              <a:rPr lang="zh-CN" altLang="en-US" sz="2000" dirty="0">
                <a:latin typeface="Tahoma" panose="020B0604030504040204" pitchFamily="34" charset="0"/>
                <a:ea typeface="黑体" panose="02010609060101010101" pitchFamily="49" charset="-122"/>
              </a:rPr>
              <a:t>良好的</a:t>
            </a:r>
            <a:r>
              <a:rPr lang="zh-CN" altLang="en-US" sz="2000" dirty="0">
                <a:solidFill>
                  <a:schemeClr val="folHlink"/>
                </a:solidFill>
                <a:latin typeface="Tahoma" panose="020B0604030504040204" pitchFamily="34" charset="0"/>
                <a:ea typeface="黑体" panose="02010609060101010101" pitchFamily="49" charset="-122"/>
              </a:rPr>
              <a:t>容错</a:t>
            </a:r>
            <a:r>
              <a:rPr lang="zh-CN" altLang="en-US" sz="2000" dirty="0">
                <a:latin typeface="Tahoma" panose="020B0604030504040204" pitchFamily="34" charset="0"/>
                <a:ea typeface="黑体" panose="02010609060101010101" pitchFamily="49" charset="-122"/>
              </a:rPr>
              <a:t>能力</a:t>
            </a:r>
            <a:endParaRPr lang="zh-CN" altLang="en-US" sz="2000" dirty="0">
              <a:solidFill>
                <a:schemeClr val="folHlink"/>
              </a:solidFill>
              <a:latin typeface="Tahoma" panose="020B0604030504040204" pitchFamily="34" charset="0"/>
              <a:ea typeface="黑体" panose="02010609060101010101" pitchFamily="49" charset="-122"/>
            </a:endParaRPr>
          </a:p>
        </p:txBody>
      </p:sp>
      <p:sp>
        <p:nvSpPr>
          <p:cNvPr id="614404" name="文本框 614403"/>
          <p:cNvSpPr txBox="1"/>
          <p:nvPr/>
        </p:nvSpPr>
        <p:spPr>
          <a:xfrm>
            <a:off x="8053070" y="4232910"/>
            <a:ext cx="2779713" cy="1016000"/>
          </a:xfrm>
          <a:prstGeom prst="rect">
            <a:avLst/>
          </a:prstGeom>
          <a:solidFill>
            <a:srgbClr val="CCFFCC"/>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wrap="none" anchor="t">
            <a:spAutoFit/>
          </a:bodyPr>
          <a:lstStyle/>
          <a:p>
            <a:pPr lvl="0"/>
            <a:r>
              <a:rPr lang="en-US" altLang="zh-CN" sz="2000" b="1" dirty="0">
                <a:latin typeface="Tahoma" panose="020B0604030504040204" pitchFamily="34" charset="0"/>
                <a:ea typeface="黑体" panose="02010609060101010101" pitchFamily="49" charset="-122"/>
              </a:rPr>
              <a:t>Programming Model</a:t>
            </a:r>
          </a:p>
          <a:p>
            <a:pPr lvl="0"/>
            <a:r>
              <a:rPr lang="zh-CN" altLang="en-US" sz="2000" dirty="0">
                <a:latin typeface="Tahoma" panose="020B0604030504040204" pitchFamily="34" charset="0"/>
                <a:ea typeface="黑体" panose="02010609060101010101" pitchFamily="49" charset="-122"/>
              </a:rPr>
              <a:t>一定的</a:t>
            </a:r>
            <a:r>
              <a:rPr lang="zh-CN" altLang="en-US" sz="2000" dirty="0">
                <a:solidFill>
                  <a:schemeClr val="hlink"/>
                </a:solidFill>
                <a:latin typeface="Tahoma" panose="020B0604030504040204" pitchFamily="34" charset="0"/>
                <a:ea typeface="黑体" panose="02010609060101010101" pitchFamily="49" charset="-122"/>
              </a:rPr>
              <a:t>表达能力</a:t>
            </a:r>
          </a:p>
          <a:p>
            <a:pPr lvl="0"/>
            <a:r>
              <a:rPr lang="zh-CN" altLang="en-US" sz="2000" dirty="0">
                <a:latin typeface="Tahoma" panose="020B0604030504040204" pitchFamily="34" charset="0"/>
                <a:ea typeface="黑体" panose="02010609060101010101" pitchFamily="49" charset="-122"/>
              </a:rPr>
              <a:t>很好的</a:t>
            </a:r>
            <a:r>
              <a:rPr lang="zh-CN" altLang="en-US" sz="2000" dirty="0">
                <a:solidFill>
                  <a:schemeClr val="folHlink"/>
                </a:solidFill>
                <a:latin typeface="Tahoma" panose="020B0604030504040204" pitchFamily="34" charset="0"/>
                <a:ea typeface="黑体" panose="02010609060101010101" pitchFamily="49" charset="-122"/>
              </a:rPr>
              <a:t>简单易用性</a:t>
            </a:r>
          </a:p>
        </p:txBody>
      </p:sp>
      <p:sp>
        <p:nvSpPr>
          <p:cNvPr id="16406" name="Oval 22">
            <a:hlinkClick r:id="rId3" action="ppaction://hlinksldjump"/>
          </p:cNvPr>
          <p:cNvSpPr>
            <a:spLocks noChangeArrowheads="1"/>
          </p:cNvSpPr>
          <p:nvPr>
            <p:custDataLst>
              <p:tags r:id="rId1"/>
            </p:custDataLst>
          </p:nvPr>
        </p:nvSpPr>
        <p:spPr bwMode="auto">
          <a:xfrm>
            <a:off x="11029449" y="5963789"/>
            <a:ext cx="563731" cy="566280"/>
          </a:xfrm>
          <a:prstGeom prst="ellipse">
            <a:avLst/>
          </a:prstGeom>
          <a:solidFill>
            <a:srgbClr val="F1AA07"/>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sym typeface="Arial" panose="020B0604020202020204" pitchFamily="34"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05"/>
                                        </p:tgtEl>
                                        <p:attrNameLst>
                                          <p:attrName>style.visibility</p:attrName>
                                        </p:attrNameLst>
                                      </p:cBhvr>
                                      <p:to>
                                        <p:strVal val="visible"/>
                                      </p:to>
                                    </p:set>
                                    <p:animEffect transition="in" filter="blinds(horizontal)">
                                      <p:cBhvr>
                                        <p:cTn id="7" dur="500"/>
                                        <p:tgtEl>
                                          <p:spTgt spid="6144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04"/>
                                        </p:tgtEl>
                                        <p:attrNameLst>
                                          <p:attrName>style.visibility</p:attrName>
                                        </p:attrNameLst>
                                      </p:cBhvr>
                                      <p:to>
                                        <p:strVal val="visible"/>
                                      </p:to>
                                    </p:set>
                                    <p:animEffect transition="in" filter="blinds(horizontal)">
                                      <p:cBhvr>
                                        <p:cTn id="12" dur="500"/>
                                        <p:tgtEl>
                                          <p:spTgt spid="614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5" grpId="0" bldLvl="0" animBg="1"/>
      <p:bldP spid="614404"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6、7、10、11、13、15、17、20、26、28"/>
  <p:tag name="KSO_WM_SLIDE_ID" val="custom160062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62"/>
  <p:tag name="KSO_WM_TAG_VERSION" val="1.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2"/>
  <p:tag name="KSO_WM_UNIT_TYPE" val="l_i"/>
  <p:tag name="KSO_WM_UNIT_INDEX" val="1_2"/>
  <p:tag name="KSO_WM_UNIT_CLEAR" val="1"/>
  <p:tag name="KSO_WM_UNIT_LAYERLEVEL" val="1_1"/>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3"/>
  <p:tag name="KSO_WM_UNIT_TYPE" val="l_i"/>
  <p:tag name="KSO_WM_UNIT_INDEX" val="1_3"/>
  <p:tag name="KSO_WM_UNIT_CLEAR" val="1"/>
  <p:tag name="KSO_WM_UNIT_LAYERLEVEL" val="1_1"/>
  <p:tag name="KSO_WM_DIAGRAM_GROUP_CODE" val="l1-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4"/>
  <p:tag name="KSO_WM_UNIT_TYPE" val="l_i"/>
  <p:tag name="KSO_WM_UNIT_INDEX" val="1_4"/>
  <p:tag name="KSO_WM_UNIT_CLEAR" val="1"/>
  <p:tag name="KSO_WM_UNIT_LAYERLEVEL" val="1_1"/>
  <p:tag name="KSO_WM_DIAGRAM_GROUP_CODE" val="l1-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5"/>
  <p:tag name="KSO_WM_UNIT_TYPE" val="l_i"/>
  <p:tag name="KSO_WM_UNIT_INDEX" val="1_5"/>
  <p:tag name="KSO_WM_UNIT_CLEAR" val="1"/>
  <p:tag name="KSO_WM_UNIT_LAYERLEVEL" val="1_1"/>
  <p:tag name="KSO_WM_DIAGRAM_GROUP_CODE" val="l1-2"/>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6"/>
  <p:tag name="KSO_WM_UNIT_TYPE" val="l_i"/>
  <p:tag name="KSO_WM_UNIT_INDEX" val="1_6"/>
  <p:tag name="KSO_WM_UNIT_CLEAR" val="1"/>
  <p:tag name="KSO_WM_UNIT_LAYERLEVEL" val="1_1"/>
  <p:tag name="KSO_WM_DIAGRAM_GROUP_CODE" val="l1-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7"/>
  <p:tag name="KSO_WM_UNIT_TYPE" val="l_i"/>
  <p:tag name="KSO_WM_UNIT_INDEX" val="1_7"/>
  <p:tag name="KSO_WM_UNIT_CLEAR" val="1"/>
  <p:tag name="KSO_WM_UNIT_LAYERLEVEL" val="1_1"/>
  <p:tag name="KSO_WM_DIAGRAM_GROUP_CODE" val="l1-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8"/>
  <p:tag name="KSO_WM_UNIT_TYPE" val="l_i"/>
  <p:tag name="KSO_WM_UNIT_INDEX" val="1_8"/>
  <p:tag name="KSO_WM_UNIT_CLEAR" val="1"/>
  <p:tag name="KSO_WM_UNIT_LAYERLEVEL" val="1_1"/>
  <p:tag name="KSO_WM_DIAGRAM_GROUP_CODE" val="l1-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9"/>
  <p:tag name="KSO_WM_UNIT_TYPE" val="l_i"/>
  <p:tag name="KSO_WM_UNIT_INDEX" val="1_9"/>
  <p:tag name="KSO_WM_UNIT_CLEAR" val="1"/>
  <p:tag name="KSO_WM_UNIT_LAYERLEVEL" val="1_1"/>
  <p:tag name="KSO_WM_DIAGRAM_GROUP_CODE" val="l1-2"/>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10"/>
  <p:tag name="KSO_WM_UNIT_TYPE" val="l_i"/>
  <p:tag name="KSO_WM_UNIT_INDEX" val="1_10"/>
  <p:tag name="KSO_WM_UNIT_CLEAR" val="1"/>
  <p:tag name="KSO_WM_UNIT_LAYERLEVEL" val="1_1"/>
  <p:tag name="KSO_WM_DIAGRAM_GROUP_CODE" val="l1-2"/>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11"/>
  <p:tag name="KSO_WM_UNIT_TYPE" val="l_i"/>
  <p:tag name="KSO_WM_UNIT_INDEX" val="1_11"/>
  <p:tag name="KSO_WM_UNIT_CLEAR" val="1"/>
  <p:tag name="KSO_WM_UNIT_LAYERLEVEL" val="1_1"/>
  <p:tag name="KSO_WM_DIAGRAM_GROUP_CODE" val="l1-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a*1"/>
  <p:tag name="KSO_WM_UNIT_TYPE" val="a"/>
  <p:tag name="KSO_WM_UNIT_INDEX" val="1"/>
  <p:tag name="KSO_WM_UNIT_CLEAR" val="1"/>
  <p:tag name="KSO_WM_UNIT_LAYERLEVEL" val="1"/>
  <p:tag name="KSO_WM_UNIT_VALUE" val="16"/>
  <p:tag name="KSO_WM_UNIT_ISCONTENTSTITLE" val="0"/>
  <p:tag name="KSO_WM_UNIT_HIGHLIGHT" val="0"/>
  <p:tag name="KSO_WM_UNIT_COMPATIBLE" val="0"/>
  <p:tag name="KSO_WM_UNIT_PRESET_TEXT_INDEX" val="0"/>
  <p:tag name="KSO_WM_UNIT_PRESET_TEXT_LEN" val="9"/>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12"/>
  <p:tag name="KSO_WM_UNIT_TYPE" val="l_i"/>
  <p:tag name="KSO_WM_UNIT_INDEX" val="1_12"/>
  <p:tag name="KSO_WM_UNIT_CLEAR" val="1"/>
  <p:tag name="KSO_WM_UNIT_LAYERLEVEL" val="1_1"/>
  <p:tag name="KSO_WM_DIAGRAM_GROUP_CODE" val="l1-2"/>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15"/>
  <p:tag name="KSO_WM_UNIT_TYPE" val="l_i"/>
  <p:tag name="KSO_WM_UNIT_INDEX" val="1_15"/>
  <p:tag name="KSO_WM_UNIT_CLEAR" val="1"/>
  <p:tag name="KSO_WM_UNIT_LAYERLEVEL" val="1_1"/>
  <p:tag name="KSO_WM_DIAGRAM_GROUP_CODE" val="l1-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h_f*1_4_1"/>
  <p:tag name="KSO_WM_UNIT_TYPE" val="l_h_f"/>
  <p:tag name="KSO_WM_UNIT_INDEX" val="1_4_1"/>
  <p:tag name="KSO_WM_UNIT_CLEAR" val="1"/>
  <p:tag name="KSO_WM_UNIT_LAYERLEVEL" val="1_1_1"/>
  <p:tag name="KSO_WM_UNIT_VALUE" val="19"/>
  <p:tag name="KSO_WM_UNIT_HIGHLIGHT" val="0"/>
  <p:tag name="KSO_WM_UNIT_COMPATIBLE" val="0"/>
  <p:tag name="KSO_WM_DIAGRAM_GROUP_CODE" val="l1-2"/>
  <p:tag name="KSO_WM_UNIT_PRESET_TEXT" val="在此编辑文本"/>
</p:tagLst>
</file>

<file path=ppt/tags/tag24.xml><?xml version="1.0" encoding="utf-8"?>
<p:tagLst xmlns:a="http://schemas.openxmlformats.org/drawingml/2006/main" xmlns:r="http://schemas.openxmlformats.org/officeDocument/2006/relationships" xmlns:p="http://schemas.openxmlformats.org/presentationml/2006/main">
  <p:tag name="KSO_WM_SLIDE_ID" val="custom160062_6"/>
  <p:tag name="KSO_WM_SLIDE_INDEX" val="6"/>
  <p:tag name="KSO_WM_SLIDE_LAYOUT" val="a_b"/>
  <p:tag name="KSO_WM_SLIDE_LAYOUT_CNT" val="1_1"/>
  <p:tag name="KSO_WM_SLIDE_TYPE" val="sectionTitle"/>
  <p:tag name="KSO_WM_BEAUTIFY_FLAG" val="#wm#"/>
  <p:tag name="KSO_WM_SLIDE_ITEM_CNT" val="2"/>
  <p:tag name="KSO_WM_TEMPLATE_CATEGORY" val="custom"/>
  <p:tag name="KSO_WM_TEMPLATE_INDEX" val="160062"/>
  <p:tag name="KSO_WM_TAG_VERSION" val="1.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6*a*1"/>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PRESET_TEXT" val="1.请在这里输入节标题"/>
</p:tagLst>
</file>

<file path=ppt/tags/tag26.xml><?xml version="1.0" encoding="utf-8"?>
<p:tagLst xmlns:a="http://schemas.openxmlformats.org/drawingml/2006/main" xmlns:r="http://schemas.openxmlformats.org/officeDocument/2006/relationships" xmlns:p="http://schemas.openxmlformats.org/presentationml/2006/main">
  <p:tag name="KSO_WM_SLIDE_ID" val="custom160062_15"/>
  <p:tag name="KSO_WM_SLIDE_INDEX" val="15"/>
  <p:tag name="KSO_WM_SLIDE_LAYOUT" val="a_q"/>
  <p:tag name="KSO_WM_SLIDE_LAYOUT_CNT" val="1_1"/>
  <p:tag name="KSO_WM_SLIDE_TYPE" val="text"/>
  <p:tag name="KSO_WM_BEAUTIFY_FLAG" val="#wm#"/>
  <p:tag name="KSO_WM_SLIDE_POSITION" val="70*177"/>
  <p:tag name="KSO_WM_SLIDE_SIZE" val="815*313"/>
  <p:tag name="KSO_WM_SLIDE_ITEM_CNT" val="4"/>
  <p:tag name="KSO_WM_TEMPLATE_CATEGORY" val="custom"/>
  <p:tag name="KSO_WM_TEMPLATE_INDEX" val="160062"/>
  <p:tag name="KSO_WM_TAG_VERSION" val="1.0"/>
  <p:tag name="KSO_WM_DIAGRAM_GROUP_CODE" val="q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h_a*1_2_1"/>
  <p:tag name="KSO_WM_UNIT_TYPE" val="q_h_a"/>
  <p:tag name="KSO_WM_UNIT_INDEX" val="1_2_1"/>
  <p:tag name="KSO_WM_UNIT_CLEAR" val="1"/>
  <p:tag name="KSO_WM_UNIT_LAYERLEVEL" val="1_1_1"/>
  <p:tag name="KSO_WM_UNIT_VALUE" val="13"/>
  <p:tag name="KSO_WM_UNIT_HIGHLIGHT" val="0"/>
  <p:tag name="KSO_WM_UNIT_COMPATIBLE" val="0"/>
  <p:tag name="KSO_WM_UNIT_PRESET_TEXT_INDEX" val="0"/>
  <p:tag name="KSO_WM_UNIT_PRESET_TEXT_LEN" val="9"/>
  <p:tag name="KSO_WM_DIAGRAM_GROUP_CODE" val="q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h_a*1_4_1"/>
  <p:tag name="KSO_WM_UNIT_TYPE" val="q_h_a"/>
  <p:tag name="KSO_WM_UNIT_INDEX" val="1_4_1"/>
  <p:tag name="KSO_WM_UNIT_CLEAR" val="1"/>
  <p:tag name="KSO_WM_UNIT_LAYERLEVEL" val="1_1_1"/>
  <p:tag name="KSO_WM_UNIT_VALUE" val="13"/>
  <p:tag name="KSO_WM_UNIT_HIGHLIGHT" val="0"/>
  <p:tag name="KSO_WM_UNIT_COMPATIBLE" val="0"/>
  <p:tag name="KSO_WM_UNIT_PRESET_TEXT_INDEX" val="0"/>
  <p:tag name="KSO_WM_UNIT_PRESET_TEXT_LEN" val="9"/>
  <p:tag name="KSO_WM_DIAGRAM_GROUP_CODE" val="q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h_a*1_3_1"/>
  <p:tag name="KSO_WM_UNIT_TYPE" val="q_h_a"/>
  <p:tag name="KSO_WM_UNIT_INDEX" val="1_3_1"/>
  <p:tag name="KSO_WM_UNIT_CLEAR" val="1"/>
  <p:tag name="KSO_WM_UNIT_LAYERLEVEL" val="1_1_1"/>
  <p:tag name="KSO_WM_UNIT_VALUE" val="13"/>
  <p:tag name="KSO_WM_UNIT_HIGHLIGHT" val="0"/>
  <p:tag name="KSO_WM_UNIT_COMPATIBLE" val="0"/>
  <p:tag name="KSO_WM_UNIT_PRESET_TEXT_INDEX" val="0"/>
  <p:tag name="KSO_WM_UNIT_PRESET_TEXT_LEN" val="9"/>
  <p:tag name="KSO_WM_DIAGRAM_GROUP_CODE" val="q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b*1"/>
  <p:tag name="KSO_WM_UNIT_TYPE" val="b"/>
  <p:tag name="KSO_WM_UNIT_INDEX" val="1"/>
  <p:tag name="KSO_WM_UNIT_CLEAR" val="1"/>
  <p:tag name="KSO_WM_UNIT_LAYERLEVEL" val="1"/>
  <p:tag name="KSO_WM_UNIT_VALUE" val="58"/>
  <p:tag name="KSO_WM_UNIT_ISCONTENTSTITLE" val="0"/>
  <p:tag name="KSO_WM_UNIT_HIGHLIGHT" val="0"/>
  <p:tag name="KSO_WM_UNIT_COMPATIBLE" val="0"/>
  <p:tag name="KSO_WM_UNIT_PRESET_TEXT_INDEX" val="1"/>
  <p:tag name="KSO_WM_UNIT_PRESET_TEXT_LEN" val="1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h_a*1_1_1"/>
  <p:tag name="KSO_WM_UNIT_TYPE" val="q_h_a"/>
  <p:tag name="KSO_WM_UNIT_INDEX" val="1_1_1"/>
  <p:tag name="KSO_WM_UNIT_CLEAR" val="1"/>
  <p:tag name="KSO_WM_UNIT_LAYERLEVEL" val="1_1_1"/>
  <p:tag name="KSO_WM_UNIT_VALUE" val="13"/>
  <p:tag name="KSO_WM_UNIT_HIGHLIGHT" val="0"/>
  <p:tag name="KSO_WM_UNIT_COMPATIBLE" val="0"/>
  <p:tag name="KSO_WM_UNIT_PRESET_TEXT_INDEX" val="0"/>
  <p:tag name="KSO_WM_UNIT_PRESET_TEXT_LEN" val="9"/>
  <p:tag name="KSO_WM_DIAGRAM_GROUP_CODE" val="q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62_15*i*8"/>
  <p:tag name="KSO_WM_TEMPLATE_CATEGORY" val="custom"/>
  <p:tag name="KSO_WM_TEMPLATE_INDEX" val="160062"/>
  <p:tag name="KSO_WM_UNIT_INDEX" val="8"/>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1"/>
  <p:tag name="KSO_WM_UNIT_TYPE" val="q_i"/>
  <p:tag name="KSO_WM_UNIT_INDEX" val="1_1"/>
  <p:tag name="KSO_WM_UNIT_CLEAR" val="1"/>
  <p:tag name="KSO_WM_UNIT_LAYERLEVEL" val="1_1"/>
  <p:tag name="KSO_WM_DIAGRAM_GROUP_CODE" val="q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2"/>
  <p:tag name="KSO_WM_UNIT_TYPE" val="q_i"/>
  <p:tag name="KSO_WM_UNIT_INDEX" val="1_2"/>
  <p:tag name="KSO_WM_UNIT_CLEAR" val="1"/>
  <p:tag name="KSO_WM_UNIT_LAYERLEVEL" val="1_1"/>
  <p:tag name="KSO_WM_DIAGRAM_GROUP_CODE" val="q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3"/>
  <p:tag name="KSO_WM_UNIT_TYPE" val="q_i"/>
  <p:tag name="KSO_WM_UNIT_INDEX" val="1_3"/>
  <p:tag name="KSO_WM_UNIT_CLEAR" val="1"/>
  <p:tag name="KSO_WM_UNIT_LAYERLEVEL" val="1_1"/>
  <p:tag name="KSO_WM_DIAGRAM_GROUP_CODE" val="q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4"/>
  <p:tag name="KSO_WM_UNIT_TYPE" val="q_i"/>
  <p:tag name="KSO_WM_UNIT_INDEX" val="1_4"/>
  <p:tag name="KSO_WM_UNIT_CLEAR" val="1"/>
  <p:tag name="KSO_WM_UNIT_LAYERLEVEL" val="1_1"/>
  <p:tag name="KSO_WM_DIAGRAM_GROUP_CODE" val="q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5"/>
  <p:tag name="KSO_WM_UNIT_TYPE" val="q_i"/>
  <p:tag name="KSO_WM_UNIT_INDEX" val="1_5"/>
  <p:tag name="KSO_WM_UNIT_CLEAR" val="1"/>
  <p:tag name="KSO_WM_UNIT_LAYERLEVEL" val="1_1"/>
  <p:tag name="KSO_WM_DIAGRAM_GROUP_CODE" val="q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6"/>
  <p:tag name="KSO_WM_UNIT_TYPE" val="q_i"/>
  <p:tag name="KSO_WM_UNIT_INDEX" val="1_6"/>
  <p:tag name="KSO_WM_UNIT_CLEAR" val="1"/>
  <p:tag name="KSO_WM_UNIT_LAYERLEVEL" val="1_1"/>
  <p:tag name="KSO_WM_DIAGRAM_GROUP_CODE" val="q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7"/>
  <p:tag name="KSO_WM_UNIT_TYPE" val="q_i"/>
  <p:tag name="KSO_WM_UNIT_INDEX" val="1_7"/>
  <p:tag name="KSO_WM_UNIT_CLEAR" val="1"/>
  <p:tag name="KSO_WM_UNIT_LAYERLEVEL" val="1_1"/>
  <p:tag name="KSO_WM_DIAGRAM_GROUP_CODE" val="q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a*1"/>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PRESET_TEXT_INDEX" val="0"/>
  <p:tag name="KSO_WM_UNIT_PRESET_TEXT_LEN" val="9"/>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8"/>
  <p:tag name="KSO_WM_UNIT_TYPE" val="q_i"/>
  <p:tag name="KSO_WM_UNIT_INDEX" val="1_8"/>
  <p:tag name="KSO_WM_UNIT_CLEAR" val="1"/>
  <p:tag name="KSO_WM_UNIT_LAYERLEVEL" val="1_1"/>
  <p:tag name="KSO_WM_DIAGRAM_GROUP_CODE" val="q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9"/>
  <p:tag name="KSO_WM_UNIT_TYPE" val="q_i"/>
  <p:tag name="KSO_WM_UNIT_INDEX" val="1_9"/>
  <p:tag name="KSO_WM_UNIT_CLEAR" val="1"/>
  <p:tag name="KSO_WM_UNIT_LAYERLEVEL" val="1_1"/>
  <p:tag name="KSO_WM_DIAGRAM_GROUP_CODE" val="q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10"/>
  <p:tag name="KSO_WM_UNIT_TYPE" val="q_i"/>
  <p:tag name="KSO_WM_UNIT_INDEX" val="1_10"/>
  <p:tag name="KSO_WM_UNIT_CLEAR" val="1"/>
  <p:tag name="KSO_WM_UNIT_LAYERLEVEL" val="1_1"/>
  <p:tag name="KSO_WM_DIAGRAM_GROUP_CODE" val="q1-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11"/>
  <p:tag name="KSO_WM_UNIT_TYPE" val="q_i"/>
  <p:tag name="KSO_WM_UNIT_INDEX" val="1_11"/>
  <p:tag name="KSO_WM_UNIT_CLEAR" val="1"/>
  <p:tag name="KSO_WM_UNIT_LAYERLEVEL" val="1_1"/>
  <p:tag name="KSO_WM_DIAGRAM_GROUP_CODE" val="q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12"/>
  <p:tag name="KSO_WM_UNIT_TYPE" val="q_i"/>
  <p:tag name="KSO_WM_UNIT_INDEX" val="1_12"/>
  <p:tag name="KSO_WM_UNIT_CLEAR" val="1"/>
  <p:tag name="KSO_WM_UNIT_LAYERLEVEL" val="1_1"/>
  <p:tag name="KSO_WM_DIAGRAM_GROUP_CODE" val="q1-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13"/>
  <p:tag name="KSO_WM_UNIT_TYPE" val="q_i"/>
  <p:tag name="KSO_WM_UNIT_INDEX" val="1_13"/>
  <p:tag name="KSO_WM_UNIT_CLEAR" val="1"/>
  <p:tag name="KSO_WM_UNIT_LAYERLEVEL" val="1_1"/>
  <p:tag name="KSO_WM_DIAGRAM_GROUP_CODE" val="q1-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9"/>
  <p:tag name="KSO_WM_UNIT_TYPE" val="q_i"/>
  <p:tag name="KSO_WM_UNIT_INDEX" val="1_9"/>
  <p:tag name="KSO_WM_UNIT_CLEAR" val="1"/>
  <p:tag name="KSO_WM_UNIT_LAYERLEVEL" val="1_1"/>
  <p:tag name="KSO_WM_DIAGRAM_GROUP_CODE" val="q1-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12"/>
  <p:tag name="KSO_WM_UNIT_TYPE" val="q_i"/>
  <p:tag name="KSO_WM_UNIT_INDEX" val="1_12"/>
  <p:tag name="KSO_WM_UNIT_CLEAR" val="1"/>
  <p:tag name="KSO_WM_UNIT_LAYERLEVEL" val="1_1"/>
  <p:tag name="KSO_WM_DIAGRAM_GROUP_CODE" val="q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13"/>
  <p:tag name="KSO_WM_UNIT_TYPE" val="q_i"/>
  <p:tag name="KSO_WM_UNIT_INDEX" val="1_13"/>
  <p:tag name="KSO_WM_UNIT_CLEAR" val="1"/>
  <p:tag name="KSO_WM_UNIT_LAYERLEVEL" val="1_1"/>
  <p:tag name="KSO_WM_DIAGRAM_GROUP_CODE" val="q1-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5*q_i*1_11"/>
  <p:tag name="KSO_WM_UNIT_TYPE" val="q_i"/>
  <p:tag name="KSO_WM_UNIT_INDEX" val="1_11"/>
  <p:tag name="KSO_WM_UNIT_CLEAR" val="1"/>
  <p:tag name="KSO_WM_UNIT_LAYERLEVEL" val="1_1"/>
  <p:tag name="KSO_WM_DIAGRAM_GROUP_CODE" val="q1-1"/>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160062_14"/>
  <p:tag name="KSO_WM_SLIDE_INDEX" val="14"/>
  <p:tag name="KSO_WM_SLIDE_LAYOUT" val="a_l"/>
  <p:tag name="KSO_WM_SLIDE_LAYOUT_CNT" val="1_1"/>
  <p:tag name="KSO_WM_SLIDE_TYPE" val="text"/>
  <p:tag name="KSO_WM_BEAUTIFY_FLAG" val="#wm#"/>
  <p:tag name="KSO_WM_SLIDE_POSITION" val="91*89"/>
  <p:tag name="KSO_WM_SLIDE_SIZE" val="787*435"/>
  <p:tag name="KSO_WM_SLIDE_ITEM_CNT" val="5"/>
  <p:tag name="KSO_WM_TEMPLATE_CATEGORY" val="custom"/>
  <p:tag name="KSO_WM_TEMPLATE_INDEX" val="160062"/>
  <p:tag name="KSO_WM_TAG_VERSION" val="1.0"/>
  <p:tag name="KSO_WM_DIAGRAM_GROUP_CODE" val="l1-2"/>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62"/>
  <p:tag name="KSO_WM_TAG_VERSION" val="1.0"/>
  <p:tag name="KSO_WM_SLIDE_ID" val="custom160062_2"/>
  <p:tag name="KSO_WM_SLIDE_INDEX" val="2"/>
  <p:tag name="KSO_WM_SLIDE_ITEM_CNT" val="1"/>
  <p:tag name="KSO_WM_SLIDE_LAYOUT" val="a_f"/>
  <p:tag name="KSO_WM_SLIDE_LAYOUT_CNT" val="1_1"/>
  <p:tag name="KSO_WM_SLIDE_TYPE" val="text"/>
  <p:tag name="KSO_WM_BEAUTIFY_FLAG" val="#wm#"/>
  <p:tag name="KSO_WM_SLIDE_POSITION" val="48*115"/>
  <p:tag name="KSO_WM_SLIDE_SIZE" val="865*35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TYPE" val="a"/>
  <p:tag name="KSO_WM_UNIT_INDEX" val="1"/>
  <p:tag name="KSO_WM_UNIT_ID" val="custom160062_2*a*1"/>
  <p:tag name="KSO_WM_UNIT_CLEAR" val="1"/>
  <p:tag name="KSO_WM_UNIT_LAYERLEVEL" val="1"/>
  <p:tag name="KSO_WM_UNIT_VALUE" val="33"/>
  <p:tag name="KSO_WM_UNIT_ISCONTENTSTITLE" val="0"/>
  <p:tag name="KSO_WM_UNIT_HIGHLIGHT" val="0"/>
  <p:tag name="KSO_WM_UNIT_COMPATIBLE" val="0"/>
  <p:tag name="KSO_WM_UNIT_PRESET_TEXT_INDEX" val="0"/>
  <p:tag name="KSO_WM_UNIT_PRESET_TEXT_LEN" val="9"/>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TYPE" val="f"/>
  <p:tag name="KSO_WM_UNIT_INDEX" val="1"/>
  <p:tag name="KSO_WM_UNIT_ID" val="custom160062_2*f*1"/>
  <p:tag name="KSO_WM_UNIT_CLEAR" val="1"/>
  <p:tag name="KSO_WM_UNIT_LAYERLEVEL" val="1"/>
  <p:tag name="KSO_WM_UNIT_VALUE" val="396"/>
  <p:tag name="KSO_WM_UNIT_HIGHLIGHT" val="0"/>
  <p:tag name="KSO_WM_UNIT_COMPATIBLE" val="0"/>
  <p:tag name="KSO_WM_UNIT_PRESET_TEXT_INDEX" val="6"/>
  <p:tag name="KSO_WM_UNIT_PRESET_TEXT_LEN" val="50"/>
</p:tagLst>
</file>

<file path=ppt/tags/tag53.xml><?xml version="1.0" encoding="utf-8"?>
<p:tagLst xmlns:a="http://schemas.openxmlformats.org/drawingml/2006/main" xmlns:r="http://schemas.openxmlformats.org/officeDocument/2006/relationships" xmlns:p="http://schemas.openxmlformats.org/presentationml/2006/main">
  <p:tag name="KSO_WM_SLIDE_ID" val="custom160062_6"/>
  <p:tag name="KSO_WM_SLIDE_INDEX" val="6"/>
  <p:tag name="KSO_WM_SLIDE_LAYOUT" val="a_b"/>
  <p:tag name="KSO_WM_SLIDE_LAYOUT_CNT" val="1_1"/>
  <p:tag name="KSO_WM_SLIDE_TYPE" val="sectionTitle"/>
  <p:tag name="KSO_WM_BEAUTIFY_FLAG" val="#wm#"/>
  <p:tag name="KSO_WM_SLIDE_ITEM_CNT" val="2"/>
  <p:tag name="KSO_WM_TEMPLATE_CATEGORY" val="custom"/>
  <p:tag name="KSO_WM_TEMPLATE_INDEX" val="160062"/>
  <p:tag name="KSO_WM_TAG_VERSION" val="1.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6*a*1"/>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PRESET_TEXT" val="1.请在这里输入节标题"/>
</p:tagLst>
</file>

<file path=ppt/tags/tag55.xml><?xml version="1.0" encoding="utf-8"?>
<p:tagLst xmlns:a="http://schemas.openxmlformats.org/drawingml/2006/main" xmlns:r="http://schemas.openxmlformats.org/officeDocument/2006/relationships" xmlns:p="http://schemas.openxmlformats.org/presentationml/2006/main">
  <p:tag name="KSO_WM_SLIDE_ID" val="custom160062_6"/>
  <p:tag name="KSO_WM_SLIDE_INDEX" val="6"/>
  <p:tag name="KSO_WM_SLIDE_LAYOUT" val="a_b"/>
  <p:tag name="KSO_WM_SLIDE_LAYOUT_CNT" val="1_1"/>
  <p:tag name="KSO_WM_SLIDE_TYPE" val="sectionTitle"/>
  <p:tag name="KSO_WM_BEAUTIFY_FLAG" val="#wm#"/>
  <p:tag name="KSO_WM_SLIDE_ITEM_CNT" val="2"/>
  <p:tag name="KSO_WM_TEMPLATE_CATEGORY" val="custom"/>
  <p:tag name="KSO_WM_TEMPLATE_INDEX" val="160062"/>
  <p:tag name="KSO_WM_TAG_VERSION" val="1.0"/>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6*a*1"/>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PRESET_TEXT" val="1.请在这里输入节标题"/>
</p:tagLst>
</file>

<file path=ppt/tags/tag57.xml><?xml version="1.0" encoding="utf-8"?>
<p:tagLst xmlns:a="http://schemas.openxmlformats.org/drawingml/2006/main" xmlns:r="http://schemas.openxmlformats.org/officeDocument/2006/relationships" xmlns:p="http://schemas.openxmlformats.org/presentationml/2006/main">
  <p:tag name="KSO_WM_SLIDE_ID" val="custom160062_6"/>
  <p:tag name="KSO_WM_SLIDE_INDEX" val="6"/>
  <p:tag name="KSO_WM_SLIDE_LAYOUT" val="a_b"/>
  <p:tag name="KSO_WM_SLIDE_LAYOUT_CNT" val="1_1"/>
  <p:tag name="KSO_WM_SLIDE_TYPE" val="sectionTitle"/>
  <p:tag name="KSO_WM_BEAUTIFY_FLAG" val="#wm#"/>
  <p:tag name="KSO_WM_SLIDE_ITEM_CNT" val="2"/>
  <p:tag name="KSO_WM_TEMPLATE_CATEGORY" val="custom"/>
  <p:tag name="KSO_WM_TEMPLATE_INDEX" val="160062"/>
  <p:tag name="KSO_WM_TAG_VERSION" val="1.0"/>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6*a*1"/>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PRESET_TEXT" val="1.请在这里输入节标题"/>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h_f*1_1_1"/>
  <p:tag name="KSO_WM_UNIT_TYPE" val="l_h_f"/>
  <p:tag name="KSO_WM_UNIT_INDEX" val="1_1_1"/>
  <p:tag name="KSO_WM_UNIT_CLEAR" val="1"/>
  <p:tag name="KSO_WM_UNIT_LAYERLEVEL" val="1_1_1"/>
  <p:tag name="KSO_WM_UNIT_VALUE" val="19"/>
  <p:tag name="KSO_WM_UNIT_HIGHLIGHT" val="0"/>
  <p:tag name="KSO_WM_UNIT_COMPATIBLE" val="0"/>
  <p:tag name="KSO_WM_DIAGRAM_GROUP_CODE" val="l1-2"/>
  <p:tag name="KSO_WM_UNIT_PRESET_TEXT" val="在此编辑文本"/>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h_f*1_1_1"/>
  <p:tag name="KSO_WM_UNIT_TYPE" val="l_h_f"/>
  <p:tag name="KSO_WM_UNIT_INDEX" val="1_1_1"/>
  <p:tag name="KSO_WM_UNIT_CLEAR" val="1"/>
  <p:tag name="KSO_WM_UNIT_LAYERLEVEL" val="1_1_1"/>
  <p:tag name="KSO_WM_UNIT_VALUE" val="19"/>
  <p:tag name="KSO_WM_UNIT_HIGHLIGHT" val="0"/>
  <p:tag name="KSO_WM_UNIT_COMPATIBLE" val="0"/>
  <p:tag name="KSO_WM_DIAGRAM_GROUP_CODE" val="l1-2"/>
  <p:tag name="KSO_WM_UNIT_PRESET_TEXT" val="在此编辑文本"/>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h_f*1_1_1"/>
  <p:tag name="KSO_WM_UNIT_TYPE" val="l_h_f"/>
  <p:tag name="KSO_WM_UNIT_INDEX" val="1_1_1"/>
  <p:tag name="KSO_WM_UNIT_CLEAR" val="1"/>
  <p:tag name="KSO_WM_UNIT_LAYERLEVEL" val="1_1_1"/>
  <p:tag name="KSO_WM_UNIT_VALUE" val="19"/>
  <p:tag name="KSO_WM_UNIT_HIGHLIGHT" val="0"/>
  <p:tag name="KSO_WM_UNIT_COMPATIBLE" val="0"/>
  <p:tag name="KSO_WM_DIAGRAM_GROUP_CODE" val="l1-2"/>
  <p:tag name="KSO_WM_UNIT_PRESET_TEXT" val="在此编辑文本"/>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62"/>
  <p:tag name="KSO_WM_TAG_VERSION" val="1.0"/>
  <p:tag name="KSO_WM_SLIDE_ID" val="custom160062_3"/>
  <p:tag name="KSO_WM_SLIDE_INDEX" val="3"/>
  <p:tag name="KSO_WM_SLIDE_ITEM_CNT" val="2"/>
  <p:tag name="KSO_WM_SLIDE_LAYOUT" val="a_f"/>
  <p:tag name="KSO_WM_SLIDE_LAYOUT_CNT" val="1_2"/>
  <p:tag name="KSO_WM_SLIDE_TYPE" val="text"/>
  <p:tag name="KSO_WM_BEAUTIFY_FLAG" val="#wm#"/>
  <p:tag name="KSO_WM_SLIDE_POSITION" val="91*99"/>
  <p:tag name="KSO_WM_SLIDE_SIZE" val="822*35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TYPE" val="a"/>
  <p:tag name="KSO_WM_UNIT_INDEX" val="1"/>
  <p:tag name="KSO_WM_UNIT_ID" val="custom160062_3*a*1"/>
  <p:tag name="KSO_WM_UNIT_CLEAR" val="1"/>
  <p:tag name="KSO_WM_UNIT_LAYERLEVEL" val="1"/>
  <p:tag name="KSO_WM_UNIT_VALUE" val="33"/>
  <p:tag name="KSO_WM_UNIT_ISCONTENTSTITLE" val="0"/>
  <p:tag name="KSO_WM_UNIT_HIGHLIGHT" val="0"/>
  <p:tag name="KSO_WM_UNIT_COMPATIBLE" val="0"/>
  <p:tag name="KSO_WM_UNIT_PRESET_TEXT_INDEX" val="0"/>
  <p:tag name="KSO_WM_UNIT_PRESET_TEXT_LEN" val="9"/>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TYPE" val="f"/>
  <p:tag name="KSO_WM_UNIT_INDEX" val="2"/>
  <p:tag name="KSO_WM_UNIT_ID" val="custom160062_3*f*2"/>
  <p:tag name="KSO_WM_UNIT_CLEAR" val="1"/>
  <p:tag name="KSO_WM_UNIT_LAYERLEVEL" val="1"/>
  <p:tag name="KSO_WM_UNIT_VALUE" val="192"/>
  <p:tag name="KSO_WM_UNIT_HIGHLIGHT" val="0"/>
  <p:tag name="KSO_WM_UNIT_COMPATIBLE" val="0"/>
  <p:tag name="KSO_WM_UNIT_PRESET_TEXT_INDEX" val="6"/>
  <p:tag name="KSO_WM_UNIT_PRESET_TEXT_LEN" val="50"/>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TYPE" val="f"/>
  <p:tag name="KSO_WM_UNIT_INDEX" val="1"/>
  <p:tag name="KSO_WM_UNIT_ID" val="custom160062_3*f*1"/>
  <p:tag name="KSO_WM_UNIT_CLEAR" val="1"/>
  <p:tag name="KSO_WM_UNIT_LAYERLEVEL" val="1"/>
  <p:tag name="KSO_WM_UNIT_VALUE" val="192"/>
  <p:tag name="KSO_WM_UNIT_HIGHLIGHT" val="0"/>
  <p:tag name="KSO_WM_UNIT_COMPATIBLE" val="0"/>
  <p:tag name="KSO_WM_UNIT_PRESET_TEXT_INDEX" val="6"/>
  <p:tag name="KSO_WM_UNIT_PRESET_TEXT_LEN" val="50"/>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160062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62"/>
  <p:tag name="KSO_WM_TAG_VERSION" val="1.0"/>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28*a*1"/>
  <p:tag name="KSO_WM_UNIT_TYPE" val="a"/>
  <p:tag name="KSO_WM_UNIT_INDEX" val="1"/>
  <p:tag name="KSO_WM_UNIT_CLEAR" val="1"/>
  <p:tag name="KSO_WM_UNIT_LAYERLEVEL" val="1"/>
  <p:tag name="KSO_WM_UNIT_VALUE" val="16"/>
  <p:tag name="KSO_WM_UNIT_ISCONTENTSTITLE" val="0"/>
  <p:tag name="KSO_WM_UNIT_HIGHLIGHT" val="0"/>
  <p:tag name="KSO_WM_UNIT_COMPATIBLE" val="0"/>
  <p:tag name="KSO_WM_UNIT_PRESET_TEXT" val="THANKS"/>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62_28*i*2"/>
  <p:tag name="KSO_WM_TEMPLATE_CATEGORY" val="custom"/>
  <p:tag name="KSO_WM_TEMPLATE_INDEX" val="160062"/>
  <p:tag name="KSO_WM_UNIT_INDEX" val="2"/>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62_28*i*6"/>
  <p:tag name="KSO_WM_TEMPLATE_CATEGORY" val="custom"/>
  <p:tag name="KSO_WM_TEMPLATE_INDEX" val="160062"/>
  <p:tag name="KSO_WM_UNIT_INDEX" val="6"/>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62_28*i*7"/>
  <p:tag name="KSO_WM_TEMPLATE_CATEGORY" val="custom"/>
  <p:tag name="KSO_WM_TEMPLATE_INDEX" val="160062"/>
  <p:tag name="KSO_WM_UNIT_INDEX" val="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h_f*1_3_1"/>
  <p:tag name="KSO_WM_UNIT_TYPE" val="l_h_f"/>
  <p:tag name="KSO_WM_UNIT_INDEX" val="1_3_1"/>
  <p:tag name="KSO_WM_UNIT_CLEAR" val="1"/>
  <p:tag name="KSO_WM_UNIT_LAYERLEVEL" val="1_1_1"/>
  <p:tag name="KSO_WM_UNIT_VALUE" val="19"/>
  <p:tag name="KSO_WM_UNIT_HIGHLIGHT" val="0"/>
  <p:tag name="KSO_WM_UNIT_COMPATIBLE" val="0"/>
  <p:tag name="KSO_WM_DIAGRAM_GROUP_CODE" val="l1-2"/>
  <p:tag name="KSO_WM_UNIT_PRESET_TEXT" val="在此编辑文本"/>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62_28*i*8"/>
  <p:tag name="KSO_WM_TEMPLATE_CATEGORY" val="custom"/>
  <p:tag name="KSO_WM_TEMPLATE_INDEX" val="160062"/>
  <p:tag name="KSO_WM_UNIT_INDEX" val="8"/>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h_f*1_4_1"/>
  <p:tag name="KSO_WM_UNIT_TYPE" val="l_h_f"/>
  <p:tag name="KSO_WM_UNIT_INDEX" val="1_4_1"/>
  <p:tag name="KSO_WM_UNIT_CLEAR" val="1"/>
  <p:tag name="KSO_WM_UNIT_LAYERLEVEL" val="1_1_1"/>
  <p:tag name="KSO_WM_UNIT_VALUE" val="19"/>
  <p:tag name="KSO_WM_UNIT_HIGHLIGHT" val="0"/>
  <p:tag name="KSO_WM_UNIT_COMPATIBLE" val="0"/>
  <p:tag name="KSO_WM_DIAGRAM_GROUP_CODE" val="l1-2"/>
  <p:tag name="KSO_WM_UNIT_PRESET_TEXT" val="在此编辑文本"/>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62"/>
  <p:tag name="KSO_WM_UNIT_ID" val="custom160062_14*l_i*1_1"/>
  <p:tag name="KSO_WM_UNIT_TYPE" val="l_i"/>
  <p:tag name="KSO_WM_UNIT_INDEX" val="1_1"/>
  <p:tag name="KSO_WM_UNIT_CLEAR" val="1"/>
  <p:tag name="KSO_WM_UNIT_LAYERLEVEL" val="1_1"/>
  <p:tag name="KSO_WM_DIAGRAM_GROUP_CODE" val="l1-2"/>
</p:tagLst>
</file>

<file path=ppt/theme/theme1.xml><?xml version="1.0" encoding="utf-8"?>
<a:theme xmlns:a="http://schemas.openxmlformats.org/drawingml/2006/main" name="默认设计模板">
  <a:themeElements>
    <a:clrScheme name="自定义 22">
      <a:dk1>
        <a:srgbClr val="000000"/>
      </a:dk1>
      <a:lt1>
        <a:srgbClr val="FFFFFF"/>
      </a:lt1>
      <a:dk2>
        <a:srgbClr val="F1AA07"/>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2970</Words>
  <Application>Microsoft Office PowerPoint</Application>
  <PresentationFormat>宽屏</PresentationFormat>
  <Paragraphs>347</Paragraphs>
  <Slides>43</Slides>
  <Notes>12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8" baseType="lpstr">
      <vt:lpstr>+中文标题</vt:lpstr>
      <vt:lpstr>Aharoni</vt:lpstr>
      <vt:lpstr>Arial Unicode MS</vt:lpstr>
      <vt:lpstr>黑体</vt:lpstr>
      <vt:lpstr>宋体</vt:lpstr>
      <vt:lpstr>微软雅黑</vt:lpstr>
      <vt:lpstr>Arial</vt:lpstr>
      <vt:lpstr>Calibri</vt:lpstr>
      <vt:lpstr>Comic Sans MS</vt:lpstr>
      <vt:lpstr>Tahoma</vt:lpstr>
      <vt:lpstr>Times New Roman</vt:lpstr>
      <vt:lpstr>Wingdings</vt:lpstr>
      <vt:lpstr>默认设计模板</vt:lpstr>
      <vt:lpstr>Visio.Drawing.11</vt:lpstr>
      <vt:lpstr>Equation.KSEE3</vt:lpstr>
      <vt:lpstr>Mapreduce</vt:lpstr>
      <vt:lpstr>PowerPoint 演示文稿</vt:lpstr>
      <vt:lpstr>PowerPoint 演示文稿</vt:lpstr>
      <vt:lpstr>MapReduce产生背景及概念</vt:lpstr>
      <vt:lpstr>PowerPoint 演示文稿</vt:lpstr>
      <vt:lpstr>大数据的产生</vt:lpstr>
      <vt:lpstr>大数据处理问题</vt:lpstr>
      <vt:lpstr>并行/分布式计算</vt:lpstr>
      <vt:lpstr>面临的挑战</vt:lpstr>
      <vt:lpstr>MapReduce概念</vt:lpstr>
      <vt:lpstr>Mapreduce编程模型</vt:lpstr>
      <vt:lpstr>MapReduce实例——Wordcount</vt:lpstr>
      <vt:lpstr>MapReduce编程模型—内部逻辑</vt:lpstr>
      <vt:lpstr>MapReduce编程模型</vt:lpstr>
      <vt:lpstr>Shuffle 实现</vt:lpstr>
      <vt:lpstr>MapReduce编程模型——Wordcount</vt:lpstr>
      <vt:lpstr>MapReduce编程模型——Wordcount</vt:lpstr>
      <vt:lpstr>Mapreduce运行系统实现</vt:lpstr>
      <vt:lpstr>Google MapReduce 架构</vt:lpstr>
      <vt:lpstr>MapReduce 操作</vt:lpstr>
      <vt:lpstr>Hadoop mapreduce架构</vt:lpstr>
      <vt:lpstr>Mapreduce优化研究</vt:lpstr>
      <vt:lpstr>MapReduce容错机制</vt:lpstr>
      <vt:lpstr>哪些任务需要再次调度执行？</vt:lpstr>
      <vt:lpstr>存在的缺陷</vt:lpstr>
      <vt:lpstr>容错机制优化</vt:lpstr>
      <vt:lpstr>自适应的超期时间</vt:lpstr>
      <vt:lpstr>基于信誉的探测模型</vt:lpstr>
      <vt:lpstr>基于信誉的探测模型</vt:lpstr>
      <vt:lpstr>实验结果</vt:lpstr>
      <vt:lpstr>实验结果</vt:lpstr>
      <vt:lpstr>实验结果</vt:lpstr>
      <vt:lpstr>实验结果</vt:lpstr>
      <vt:lpstr>MapReduce性能优化</vt:lpstr>
      <vt:lpstr>数据倾斜现有解决方法</vt:lpstr>
      <vt:lpstr>基于压力反馈的MapReduce负载均衡策略</vt:lpstr>
      <vt:lpstr>压力统计模块</vt:lpstr>
      <vt:lpstr>理想情况下的负载均衡调度</vt:lpstr>
      <vt:lpstr>基于压力反馈的负载均衡调度策略</vt:lpstr>
      <vt:lpstr>基于压力反馈的负载均衡调度策略</vt:lpstr>
      <vt:lpstr>实验结果</vt:lpstr>
      <vt:lpstr>参考文献</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ZZX</cp:lastModifiedBy>
  <cp:revision>27</cp:revision>
  <dcterms:created xsi:type="dcterms:W3CDTF">2016-11-24T04:35:00Z</dcterms:created>
  <dcterms:modified xsi:type="dcterms:W3CDTF">2016-12-28T09:16:54Z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