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sz="1800">
                <a:highlight>
                  <a:srgbClr val="FFFFFF"/>
                </a:highlight>
                <a:latin typeface="Times New Roman"/>
                <a:ea typeface="Times New Roman"/>
                <a:cs typeface="Times New Roman"/>
                <a:sym typeface="Times New Roman"/>
              </a:rPr>
              <a:t>distinguish the significance level of difference between the alertness and drowsiness.</a:t>
            </a:r>
            <a:endParaRPr sz="1800">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en-US" sz="1800">
                <a:highlight>
                  <a:srgbClr val="FFFFFF"/>
                </a:highlight>
                <a:latin typeface="Times New Roman"/>
                <a:ea typeface="Times New Roman"/>
                <a:cs typeface="Times New Roman"/>
                <a:sym typeface="Times New Roman"/>
              </a:rPr>
              <a:t>removed stress by creating virtual driving environment that does not have real consequences for crashing</a:t>
            </a:r>
            <a:endParaRPr sz="1800">
              <a:highlight>
                <a:srgbClr val="FFFFFF"/>
              </a:highlight>
              <a:latin typeface="Times New Roman"/>
              <a:ea typeface="Times New Roman"/>
              <a:cs typeface="Times New Roman"/>
              <a:sym typeface="Times New Roman"/>
            </a:endParaRPr>
          </a:p>
        </p:txBody>
      </p:sp>
      <p:sp>
        <p:nvSpPr>
          <p:cNvPr id="111" name="Shape 11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sz="1800">
                <a:highlight>
                  <a:srgbClr val="FFFFFF"/>
                </a:highlight>
                <a:latin typeface="Times New Roman"/>
                <a:ea typeface="Times New Roman"/>
                <a:cs typeface="Times New Roman"/>
                <a:sym typeface="Times New Roman"/>
              </a:rPr>
              <a:t>The overall purpose of this line of research was to investigate ways to identify degraded driving performance associated with drowsy driving within an overall program to identify driver inattention and impairment.</a:t>
            </a:r>
            <a:endParaRPr sz="1800"/>
          </a:p>
        </p:txBody>
      </p:sp>
      <p:sp>
        <p:nvSpPr>
          <p:cNvPr id="120" name="Shape 12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Shape 1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Shape 1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Shape 74"/>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Shape 80"/>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Shape 2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Shape 2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Shape 2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Shape 3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Shape 4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Shape 5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Shape 5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Shape 6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Shape 6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lucidchart.com/documents/edit/ffdeca84-b669-4fe1-8590-cfc092e6de67/0?callback=close&amp;name=slides&amp;callback_type=back&amp;v=210&amp;s=720"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descr="UA PowerpointTemp-Title1.82715.jpg" id="88" name="Shape 88"/>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89" name="Shape 89"/>
          <p:cNvSpPr txBox="1"/>
          <p:nvPr>
            <p:ph type="ctrTitle"/>
          </p:nvPr>
        </p:nvSpPr>
        <p:spPr>
          <a:xfrm>
            <a:off x="685800" y="3981429"/>
            <a:ext cx="7772400" cy="167160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BE0525"/>
              </a:buClr>
              <a:buSzPts val="3959"/>
              <a:buFont typeface="Calibri"/>
              <a:buNone/>
            </a:pPr>
            <a:r>
              <a:rPr b="0" i="0" lang="en-US" sz="3959" u="none" cap="none" strike="noStrike">
                <a:solidFill>
                  <a:srgbClr val="BE0525"/>
                </a:solidFill>
                <a:latin typeface="Calibri"/>
                <a:ea typeface="Calibri"/>
                <a:cs typeface="Calibri"/>
                <a:sym typeface="Calibri"/>
              </a:rPr>
              <a:t>EEOGs</a:t>
            </a:r>
            <a:br>
              <a:rPr b="0" i="0" lang="en-US" sz="3959" u="none" cap="none" strike="noStrike">
                <a:solidFill>
                  <a:srgbClr val="BE0525"/>
                </a:solidFill>
                <a:latin typeface="Calibri"/>
                <a:ea typeface="Calibri"/>
                <a:cs typeface="Calibri"/>
                <a:sym typeface="Calibri"/>
              </a:rPr>
            </a:br>
            <a:r>
              <a:rPr b="0" i="0" lang="en-US" sz="2430" u="none" cap="none" strike="noStrike">
                <a:solidFill>
                  <a:srgbClr val="BE0525"/>
                </a:solidFill>
                <a:latin typeface="Calibri"/>
                <a:ea typeface="Calibri"/>
                <a:cs typeface="Calibri"/>
                <a:sym typeface="Calibri"/>
              </a:rPr>
              <a:t>CS 491-591: Brain-Computer Interface</a:t>
            </a:r>
            <a:br>
              <a:rPr b="0" i="0" lang="en-US" sz="2430" u="none" cap="none" strike="noStrike">
                <a:solidFill>
                  <a:srgbClr val="BE0525"/>
                </a:solidFill>
                <a:latin typeface="Calibri"/>
                <a:ea typeface="Calibri"/>
                <a:cs typeface="Calibri"/>
                <a:sym typeface="Calibri"/>
              </a:rPr>
            </a:br>
            <a:br>
              <a:rPr b="0" i="0" lang="en-US" sz="3959" u="none" cap="none" strike="noStrike">
                <a:solidFill>
                  <a:srgbClr val="BE0525"/>
                </a:solidFill>
                <a:latin typeface="Calibri"/>
                <a:ea typeface="Calibri"/>
                <a:cs typeface="Calibri"/>
                <a:sym typeface="Calibri"/>
              </a:rPr>
            </a:br>
            <a:r>
              <a:rPr b="0" i="0" lang="en-US" sz="2430" u="none" cap="none" strike="noStrike">
                <a:solidFill>
                  <a:srgbClr val="BE0525"/>
                </a:solidFill>
                <a:latin typeface="Calibri"/>
                <a:ea typeface="Calibri"/>
                <a:cs typeface="Calibri"/>
                <a:sym typeface="Calibri"/>
              </a:rPr>
              <a:t>Elliott Miller | Logan Skinner | Justin Lukas</a:t>
            </a:r>
            <a:br>
              <a:rPr b="0" i="0" lang="en-US" sz="2430" u="none" cap="none" strike="noStrike">
                <a:solidFill>
                  <a:srgbClr val="BE0525"/>
                </a:solidFill>
                <a:latin typeface="Calibri"/>
                <a:ea typeface="Calibri"/>
                <a:cs typeface="Calibri"/>
                <a:sym typeface="Calibri"/>
              </a:rPr>
            </a:br>
            <a:endParaRPr b="0" i="0" sz="2430" u="none" cap="none" strike="noStrike">
              <a:solidFill>
                <a:srgbClr val="BE0525"/>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SYSTEM DESIGN</a:t>
            </a:r>
            <a:endParaRPr b="1" i="0" sz="4000" u="none" cap="none" strike="noStrike">
              <a:solidFill>
                <a:schemeClr val="dk1"/>
              </a:solidFill>
              <a:latin typeface="Calibri"/>
              <a:ea typeface="Calibri"/>
              <a:cs typeface="Calibri"/>
              <a:sym typeface="Calibri"/>
            </a:endParaRPr>
          </a:p>
        </p:txBody>
      </p:sp>
      <p:sp>
        <p:nvSpPr>
          <p:cNvPr id="151" name="Shape 15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888888"/>
              </a:buClr>
              <a:buSzPts val="2000"/>
              <a:buFont typeface="Arial"/>
              <a:buNone/>
            </a:pPr>
            <a:r>
              <a:t/>
            </a:r>
            <a:endParaRPr b="0" i="0" sz="2000" u="none" cap="none" strike="noStrike">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lang="en-US"/>
              <a:t>BCI Cycle</a:t>
            </a:r>
            <a:endParaRPr b="0" i="0" sz="4400" u="none" cap="none" strike="noStrike">
              <a:solidFill>
                <a:schemeClr val="dk1"/>
              </a:solidFill>
              <a:latin typeface="Calibri"/>
              <a:ea typeface="Calibri"/>
              <a:cs typeface="Calibri"/>
              <a:sym typeface="Calibri"/>
            </a:endParaRPr>
          </a:p>
        </p:txBody>
      </p:sp>
      <p:pic>
        <p:nvPicPr>
          <p:cNvPr id="157" name="Shape 157">
            <a:hlinkClick r:id="rId3"/>
          </p:cNvPr>
          <p:cNvPicPr preferRelativeResize="0"/>
          <p:nvPr/>
        </p:nvPicPr>
        <p:blipFill>
          <a:blip r:embed="rId4">
            <a:alphaModFix/>
          </a:blip>
          <a:stretch>
            <a:fillRect/>
          </a:stretch>
        </p:blipFill>
        <p:spPr>
          <a:xfrm>
            <a:off x="1069288" y="2059538"/>
            <a:ext cx="7005424" cy="2738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Tools Used</a:t>
            </a:r>
            <a:endParaRPr b="0" i="0" sz="4400" u="none" cap="none" strike="noStrike">
              <a:solidFill>
                <a:schemeClr val="dk1"/>
              </a:solidFill>
              <a:latin typeface="Calibri"/>
              <a:ea typeface="Calibri"/>
              <a:cs typeface="Calibri"/>
              <a:sym typeface="Calibri"/>
            </a:endParaRPr>
          </a:p>
        </p:txBody>
      </p:sp>
      <p:sp>
        <p:nvSpPr>
          <p:cNvPr id="163" name="Shape 1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Android Studio</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Node.js</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OpenBCI Ganglion Board and Software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Android Studio</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Firebase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Google Sheets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Challenges</a:t>
            </a:r>
            <a:endParaRPr b="0" i="0" sz="4400" u="none" cap="none" strike="noStrike">
              <a:solidFill>
                <a:schemeClr val="dk1"/>
              </a:solidFill>
              <a:latin typeface="Calibri"/>
              <a:ea typeface="Calibri"/>
              <a:cs typeface="Calibri"/>
              <a:sym typeface="Calibri"/>
            </a:endParaRPr>
          </a:p>
        </p:txBody>
      </p:sp>
      <p:sp>
        <p:nvSpPr>
          <p:cNvPr id="169" name="Shape 1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Connectivity Issues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Hardware limitations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Time constraints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Future Work</a:t>
            </a:r>
            <a:endParaRPr b="0" i="0" sz="4400" u="none" cap="none" strike="noStrike">
              <a:solidFill>
                <a:schemeClr val="dk1"/>
              </a:solidFill>
              <a:latin typeface="Calibri"/>
              <a:ea typeface="Calibri"/>
              <a:cs typeface="Calibri"/>
              <a:sym typeface="Calibri"/>
            </a:endParaRPr>
          </a:p>
        </p:txBody>
      </p:sp>
      <p:sp>
        <p:nvSpPr>
          <p:cNvPr id="175" name="Shape 1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Weight system for stimulations / triggers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Research into tailored responses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Less bulky connections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Outside applications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descr="UA PowerpointTemp-3.jpg" id="94" name="Shape 9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95" name="Shape 95"/>
          <p:cNvSpPr txBox="1"/>
          <p:nvPr>
            <p:ph type="title"/>
          </p:nvPr>
        </p:nvSpPr>
        <p:spPr>
          <a:xfrm>
            <a:off x="485563" y="274638"/>
            <a:ext cx="8201237"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Itinerary</a:t>
            </a:r>
            <a:endParaRPr b="0" i="0" sz="4400" u="none" cap="none" strike="noStrike">
              <a:solidFill>
                <a:schemeClr val="dk1"/>
              </a:solidFill>
              <a:latin typeface="Calibri"/>
              <a:ea typeface="Calibri"/>
              <a:cs typeface="Calibri"/>
              <a:sym typeface="Calibri"/>
            </a:endParaRPr>
          </a:p>
        </p:txBody>
      </p:sp>
      <p:sp>
        <p:nvSpPr>
          <p:cNvPr id="96" name="Shape 96"/>
          <p:cNvSpPr txBox="1"/>
          <p:nvPr>
            <p:ph idx="1" type="body"/>
          </p:nvPr>
        </p:nvSpPr>
        <p:spPr>
          <a:xfrm>
            <a:off x="485563" y="1600200"/>
            <a:ext cx="8201237"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Introduction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Previous Work</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Our Approach</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System Design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Challenges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Future Work</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Demo</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Introduction</a:t>
            </a:r>
            <a:endParaRPr b="0" i="0" sz="4400" u="none" cap="none" strike="noStrike">
              <a:solidFill>
                <a:schemeClr val="dk1"/>
              </a:solidFill>
              <a:latin typeface="Calibri"/>
              <a:ea typeface="Calibri"/>
              <a:cs typeface="Calibri"/>
              <a:sym typeface="Calibri"/>
            </a:endParaRPr>
          </a:p>
        </p:txBody>
      </p:sp>
      <p:sp>
        <p:nvSpPr>
          <p:cNvPr id="102" name="Shape 10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Problem: Dangers of operating motor vehicles while drowsy</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Goal: Stimulate brain activity to combat drowsiness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Importance: 72,000 accidents per year that are the result of drowsy driving including up to 6,000 fatalities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PREVIOUS WORKS</a:t>
            </a:r>
            <a:endParaRPr b="1" i="0" sz="4000" u="none" cap="none" strike="noStrike">
              <a:solidFill>
                <a:schemeClr val="dk1"/>
              </a:solidFill>
              <a:latin typeface="Calibri"/>
              <a:ea typeface="Calibri"/>
              <a:cs typeface="Calibri"/>
              <a:sym typeface="Calibri"/>
            </a:endParaRPr>
          </a:p>
        </p:txBody>
      </p:sp>
      <p:sp>
        <p:nvSpPr>
          <p:cNvPr id="108" name="Shape 10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888888"/>
              </a:buClr>
              <a:buSzPts val="2000"/>
              <a:buFont typeface="Arial"/>
              <a:buNone/>
            </a:pPr>
            <a:r>
              <a:t/>
            </a:r>
            <a:endParaRPr b="0" i="0" sz="2000" u="none" cap="none" strike="noStrike">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2" name="Shape 112"/>
        <p:cNvGrpSpPr/>
        <p:nvPr/>
      </p:nvGrpSpPr>
      <p:grpSpPr>
        <a:xfrm>
          <a:off x="0" y="0"/>
          <a:ext cx="0" cy="0"/>
          <a:chOff x="0" y="0"/>
          <a:chExt cx="0" cy="0"/>
        </a:xfrm>
      </p:grpSpPr>
      <p:sp>
        <p:nvSpPr>
          <p:cNvPr id="113" name="Shape 113"/>
          <p:cNvSpPr/>
          <p:nvPr/>
        </p:nvSpPr>
        <p:spPr>
          <a:xfrm>
            <a:off x="283551" y="4633546"/>
            <a:ext cx="8579094" cy="1844256"/>
          </a:xfrm>
          <a:prstGeom prst="rect">
            <a:avLst/>
          </a:prstGeom>
          <a:solidFill>
            <a:srgbClr val="404040"/>
          </a:solidFill>
          <a:ln cap="sq" cmpd="thinThick" w="1270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14" name="Shape 114"/>
          <p:cNvCxnSpPr/>
          <p:nvPr/>
        </p:nvCxnSpPr>
        <p:spPr>
          <a:xfrm>
            <a:off x="1657350" y="5738691"/>
            <a:ext cx="5829300" cy="0"/>
          </a:xfrm>
          <a:prstGeom prst="straightConnector1">
            <a:avLst/>
          </a:prstGeom>
          <a:noFill/>
          <a:ln cap="flat" cmpd="sng" w="22225">
            <a:solidFill>
              <a:srgbClr val="D9D9D9"/>
            </a:solidFill>
            <a:prstDash val="solid"/>
            <a:round/>
            <a:headEnd len="sm" w="sm" type="none"/>
            <a:tailEnd len="sm" w="sm" type="none"/>
          </a:ln>
        </p:spPr>
      </p:cxnSp>
      <p:pic>
        <p:nvPicPr>
          <p:cNvPr id="115" name="Shape 115"/>
          <p:cNvPicPr preferRelativeResize="0"/>
          <p:nvPr>
            <p:ph idx="2" type="body"/>
          </p:nvPr>
        </p:nvPicPr>
        <p:blipFill rotWithShape="1">
          <a:blip r:embed="rId3">
            <a:alphaModFix/>
          </a:blip>
          <a:srcRect b="0" l="0" r="0" t="0"/>
          <a:stretch/>
        </p:blipFill>
        <p:spPr>
          <a:xfrm>
            <a:off x="240030" y="873041"/>
            <a:ext cx="8622615" cy="2867017"/>
          </a:xfrm>
          <a:prstGeom prst="rect">
            <a:avLst/>
          </a:prstGeom>
          <a:noFill/>
          <a:ln>
            <a:noFill/>
          </a:ln>
        </p:spPr>
      </p:pic>
      <p:sp>
        <p:nvSpPr>
          <p:cNvPr id="116" name="Shape 116"/>
          <p:cNvSpPr txBox="1"/>
          <p:nvPr>
            <p:ph type="title"/>
          </p:nvPr>
        </p:nvSpPr>
        <p:spPr>
          <a:xfrm>
            <a:off x="395653" y="4756638"/>
            <a:ext cx="8354891" cy="930447"/>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FFFF"/>
              </a:buClr>
              <a:buSzPts val="2900"/>
              <a:buFont typeface="Calibri"/>
              <a:buNone/>
            </a:pPr>
            <a:r>
              <a:rPr b="0" i="0" lang="en-US" sz="2900" u="none" cap="none" strike="noStrike">
                <a:solidFill>
                  <a:srgbClr val="FFFFFF"/>
                </a:solidFill>
                <a:latin typeface="Calibri"/>
                <a:ea typeface="Calibri"/>
                <a:cs typeface="Calibri"/>
                <a:sym typeface="Calibri"/>
              </a:rPr>
              <a:t>EEG-based Drowsiness Detection for Safe Driving Using Chaotic Features and Statistical Tests</a:t>
            </a:r>
            <a:endParaRPr/>
          </a:p>
        </p:txBody>
      </p:sp>
      <p:sp>
        <p:nvSpPr>
          <p:cNvPr id="117" name="Shape 117"/>
          <p:cNvSpPr txBox="1"/>
          <p:nvPr>
            <p:ph idx="1" type="body"/>
          </p:nvPr>
        </p:nvSpPr>
        <p:spPr>
          <a:xfrm>
            <a:off x="1004521" y="5815698"/>
            <a:ext cx="6858000" cy="42000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EA921"/>
              </a:buClr>
              <a:buSzPts val="1700"/>
              <a:buFont typeface="Arial"/>
              <a:buNone/>
            </a:pPr>
            <a:r>
              <a:rPr b="0" i="0" lang="en-US" sz="1700" u="none" cap="none" strike="noStrike">
                <a:solidFill>
                  <a:srgbClr val="FEA921"/>
                </a:solidFill>
                <a:latin typeface="Calibri"/>
                <a:ea typeface="Calibri"/>
                <a:cs typeface="Calibri"/>
                <a:sym typeface="Calibri"/>
              </a:rPr>
              <a:t>Mardi, Z., Ashtiani, S. N. M., &amp; Mikaili, M. (2011)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1" name="Shape 121"/>
        <p:cNvGrpSpPr/>
        <p:nvPr/>
      </p:nvGrpSpPr>
      <p:grpSpPr>
        <a:xfrm>
          <a:off x="0" y="0"/>
          <a:ext cx="0" cy="0"/>
          <a:chOff x="0" y="0"/>
          <a:chExt cx="0" cy="0"/>
        </a:xfrm>
      </p:grpSpPr>
      <p:sp>
        <p:nvSpPr>
          <p:cNvPr id="122" name="Shape 122"/>
          <p:cNvSpPr/>
          <p:nvPr/>
        </p:nvSpPr>
        <p:spPr>
          <a:xfrm>
            <a:off x="283551" y="4633546"/>
            <a:ext cx="8579094" cy="1844256"/>
          </a:xfrm>
          <a:prstGeom prst="rect">
            <a:avLst/>
          </a:prstGeom>
          <a:solidFill>
            <a:srgbClr val="404040"/>
          </a:solidFill>
          <a:ln cap="sq" cmpd="thinThick" w="1270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23" name="Shape 123"/>
          <p:cNvCxnSpPr/>
          <p:nvPr/>
        </p:nvCxnSpPr>
        <p:spPr>
          <a:xfrm>
            <a:off x="1657350" y="5738691"/>
            <a:ext cx="5829300" cy="0"/>
          </a:xfrm>
          <a:prstGeom prst="straightConnector1">
            <a:avLst/>
          </a:prstGeom>
          <a:noFill/>
          <a:ln cap="flat" cmpd="sng" w="22225">
            <a:solidFill>
              <a:srgbClr val="D9D9D9"/>
            </a:solidFill>
            <a:prstDash val="solid"/>
            <a:round/>
            <a:headEnd len="sm" w="sm" type="none"/>
            <a:tailEnd len="sm" w="sm" type="none"/>
          </a:ln>
        </p:spPr>
      </p:cxnSp>
      <p:pic>
        <p:nvPicPr>
          <p:cNvPr id="124" name="Shape 124"/>
          <p:cNvPicPr preferRelativeResize="0"/>
          <p:nvPr>
            <p:ph idx="2" type="body"/>
          </p:nvPr>
        </p:nvPicPr>
        <p:blipFill rotWithShape="1">
          <a:blip r:embed="rId3">
            <a:alphaModFix/>
          </a:blip>
          <a:srcRect b="11720" l="0" r="0" t="18822"/>
          <a:stretch/>
        </p:blipFill>
        <p:spPr>
          <a:xfrm>
            <a:off x="240123" y="307731"/>
            <a:ext cx="8622428" cy="3997637"/>
          </a:xfrm>
          <a:prstGeom prst="rect">
            <a:avLst/>
          </a:prstGeom>
          <a:noFill/>
          <a:ln>
            <a:noFill/>
          </a:ln>
        </p:spPr>
      </p:pic>
      <p:sp>
        <p:nvSpPr>
          <p:cNvPr id="125" name="Shape 125"/>
          <p:cNvSpPr txBox="1"/>
          <p:nvPr>
            <p:ph type="title"/>
          </p:nvPr>
        </p:nvSpPr>
        <p:spPr>
          <a:xfrm>
            <a:off x="395653" y="4756638"/>
            <a:ext cx="8354891" cy="930447"/>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FFFF"/>
              </a:buClr>
              <a:buSzPts val="3300"/>
              <a:buFont typeface="Calibri"/>
              <a:buNone/>
            </a:pPr>
            <a:r>
              <a:rPr b="0" i="0" lang="en-US" sz="3300" u="none" cap="none" strike="noStrike">
                <a:solidFill>
                  <a:srgbClr val="FFFFFF"/>
                </a:solidFill>
                <a:latin typeface="Calibri"/>
                <a:ea typeface="Calibri"/>
                <a:cs typeface="Calibri"/>
                <a:sym typeface="Calibri"/>
              </a:rPr>
              <a:t>Identifying Periods of Drowsy Driving Using EEG</a:t>
            </a:r>
            <a:endParaRPr/>
          </a:p>
        </p:txBody>
      </p:sp>
      <p:sp>
        <p:nvSpPr>
          <p:cNvPr id="126" name="Shape 126"/>
          <p:cNvSpPr txBox="1"/>
          <p:nvPr>
            <p:ph idx="1" type="body"/>
          </p:nvPr>
        </p:nvSpPr>
        <p:spPr>
          <a:xfrm>
            <a:off x="1004521" y="5815698"/>
            <a:ext cx="6858000" cy="42000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AC771D"/>
              </a:buClr>
              <a:buSzPts val="1700"/>
              <a:buFont typeface="Arial"/>
              <a:buNone/>
            </a:pPr>
            <a:r>
              <a:rPr b="0" i="0" lang="en-US" sz="1700" u="none" cap="none" strike="noStrike">
                <a:solidFill>
                  <a:srgbClr val="AC771D"/>
                </a:solidFill>
                <a:latin typeface="Calibri"/>
                <a:ea typeface="Calibri"/>
                <a:cs typeface="Calibri"/>
                <a:sym typeface="Calibri"/>
              </a:rPr>
              <a:t>Brown, T., Johnson, R., &amp; Milavetz, G. (2013)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OUR APPROACH</a:t>
            </a:r>
            <a:endParaRPr b="1" i="0" sz="4000" u="none" cap="none" strike="noStrike">
              <a:solidFill>
                <a:schemeClr val="dk1"/>
              </a:solidFill>
              <a:latin typeface="Calibri"/>
              <a:ea typeface="Calibri"/>
              <a:cs typeface="Calibri"/>
              <a:sym typeface="Calibri"/>
            </a:endParaRPr>
          </a:p>
        </p:txBody>
      </p:sp>
      <p:sp>
        <p:nvSpPr>
          <p:cNvPr id="132" name="Shape 13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888888"/>
              </a:buClr>
              <a:buSzPts val="2000"/>
              <a:buFont typeface="Arial"/>
              <a:buNone/>
            </a:pPr>
            <a:r>
              <a:t/>
            </a:r>
            <a:endParaRPr b="0" i="0" sz="2000" u="none" cap="none" strike="noStrike">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Neurophysiological Features</a:t>
            </a:r>
            <a:endParaRPr b="0" i="0" sz="4400" u="none" cap="none" strike="noStrike">
              <a:solidFill>
                <a:schemeClr val="dk1"/>
              </a:solidFill>
              <a:latin typeface="Calibri"/>
              <a:ea typeface="Calibri"/>
              <a:cs typeface="Calibri"/>
              <a:sym typeface="Calibri"/>
            </a:endParaRPr>
          </a:p>
        </p:txBody>
      </p:sp>
      <p:sp>
        <p:nvSpPr>
          <p:cNvPr id="138" name="Shape 1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Enhance?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Passive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EEG</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Theta 4 – 8 Hz → Drowsiness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Beta 14 – 30 Hz → Highly alert / focused</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FP1, FP2, A1, and A2 on the 10-20 InternationalSystem</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Feedback and Goals</a:t>
            </a:r>
            <a:endParaRPr b="0" i="0" sz="4400" u="none" cap="none" strike="noStrike">
              <a:solidFill>
                <a:schemeClr val="dk1"/>
              </a:solidFill>
              <a:latin typeface="Calibri"/>
              <a:ea typeface="Calibri"/>
              <a:cs typeface="Calibri"/>
              <a:sym typeface="Calibri"/>
            </a:endParaRPr>
          </a:p>
        </p:txBody>
      </p:sp>
      <p:sp>
        <p:nvSpPr>
          <p:cNvPr id="144" name="Shape 14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Trivia questions</a:t>
            </a:r>
            <a:endParaRPr/>
          </a:p>
          <a:p>
            <a:pPr indent="-342900" lvl="0" marL="34290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Beeps</a:t>
            </a:r>
            <a:endParaRPr/>
          </a:p>
          <a:p>
            <a:pPr indent="-342900" lvl="0" marL="34290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Other stimulants (future)</a:t>
            </a:r>
            <a:endParaRPr b="0" i="0" sz="2800" u="none" cap="none" strike="noStrike">
              <a:solidFill>
                <a:schemeClr val="dk1"/>
              </a:solidFill>
              <a:latin typeface="Calibri"/>
              <a:ea typeface="Calibri"/>
              <a:cs typeface="Calibri"/>
              <a:sym typeface="Calibri"/>
            </a:endParaRPr>
          </a:p>
        </p:txBody>
      </p:sp>
      <p:sp>
        <p:nvSpPr>
          <p:cNvPr id="145" name="Shape 14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Show how feedback can trigger heightened alertness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