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37"/>
  </p:notesMasterIdLst>
  <p:sldIdLst>
    <p:sldId id="263" r:id="rId2"/>
    <p:sldId id="288" r:id="rId3"/>
    <p:sldId id="289" r:id="rId4"/>
    <p:sldId id="291" r:id="rId5"/>
    <p:sldId id="292" r:id="rId6"/>
    <p:sldId id="293" r:id="rId7"/>
    <p:sldId id="296" r:id="rId8"/>
    <p:sldId id="297" r:id="rId9"/>
    <p:sldId id="298" r:id="rId10"/>
    <p:sldId id="299" r:id="rId11"/>
    <p:sldId id="300" r:id="rId12"/>
    <p:sldId id="256" r:id="rId13"/>
    <p:sldId id="257" r:id="rId14"/>
    <p:sldId id="258" r:id="rId15"/>
    <p:sldId id="265" r:id="rId16"/>
    <p:sldId id="267" r:id="rId17"/>
    <p:sldId id="260" r:id="rId18"/>
    <p:sldId id="264" r:id="rId19"/>
    <p:sldId id="279" r:id="rId20"/>
    <p:sldId id="285" r:id="rId21"/>
    <p:sldId id="261" r:id="rId22"/>
    <p:sldId id="270" r:id="rId23"/>
    <p:sldId id="276" r:id="rId24"/>
    <p:sldId id="269" r:id="rId25"/>
    <p:sldId id="282" r:id="rId26"/>
    <p:sldId id="275" r:id="rId27"/>
    <p:sldId id="271" r:id="rId28"/>
    <p:sldId id="281" r:id="rId29"/>
    <p:sldId id="273" r:id="rId30"/>
    <p:sldId id="286" r:id="rId31"/>
    <p:sldId id="278" r:id="rId32"/>
    <p:sldId id="274" r:id="rId33"/>
    <p:sldId id="283" r:id="rId34"/>
    <p:sldId id="287" r:id="rId35"/>
    <p:sldId id="262" r:id="rId36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1"/>
    <p:restoredTop sz="82873"/>
  </p:normalViewPr>
  <p:slideViewPr>
    <p:cSldViewPr snapToGrid="0">
      <p:cViewPr>
        <p:scale>
          <a:sx n="110" d="100"/>
          <a:sy n="110" d="100"/>
        </p:scale>
        <p:origin x="2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381000" y="228600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486400" y="239328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381000" y="838652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019800" y="8382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871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50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https://aws.amazon.com/compliance/eu-data-protection/     - GDPR help page on amazon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kinsta.com</a:t>
            </a:r>
            <a:r>
              <a:rPr lang="en-US" dirty="0" smtClean="0"/>
              <a:t>/blog/google-cloud-vs-</a:t>
            </a:r>
            <a:r>
              <a:rPr lang="en-US" dirty="0" err="1" smtClean="0"/>
              <a:t>aws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Platform</a:t>
            </a:r>
            <a:r>
              <a:rPr lang="en-US" baseline="0" dirty="0" smtClean="0"/>
              <a:t> as a service</a:t>
            </a:r>
          </a:p>
          <a:p>
            <a:r>
              <a:rPr lang="en-US" baseline="0" dirty="0" smtClean="0"/>
              <a:t>General Data Protection Regulation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968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r>
              <a:rPr lang="en-US" baseline="0" dirty="0" smtClean="0"/>
              <a:t> by industry! </a:t>
            </a:r>
          </a:p>
          <a:p>
            <a:r>
              <a:rPr lang="en-US" baseline="0" dirty="0" smtClean="0"/>
              <a:t>https://www.microsoft.com/en-us/TrustCenter/Privacy/gdpr/default.aspx     - GDPR info on website</a:t>
            </a:r>
          </a:p>
          <a:p>
            <a:r>
              <a:rPr lang="en-US" dirty="0" smtClean="0"/>
              <a:t>https://stackoverflow.blog/2017/07/21/trends-cloud-computing-uses-aws-uses-azure/</a:t>
            </a:r>
          </a:p>
          <a:p>
            <a:endParaRPr lang="en-US" dirty="0" smtClean="0"/>
          </a:p>
          <a:p>
            <a:r>
              <a:rPr lang="en-US" smtClean="0"/>
              <a:t>Independent</a:t>
            </a:r>
            <a:r>
              <a:rPr lang="en-US" baseline="0" smtClean="0"/>
              <a:t> software vendor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582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https://stackoverflow.blog/2017/07/21/trends-cloud-computing-uses-aws-uses-azure/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73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in Europe, already have GDPR and updated privacy</a:t>
            </a:r>
          </a:p>
          <a:p>
            <a:r>
              <a:rPr lang="en-US" baseline="0" dirty="0" smtClean="0"/>
              <a:t>https://services.google.com/fh/files/misc/google_cloud_and_the_gdpr_english.pdf     - GDPR handbook</a:t>
            </a:r>
          </a:p>
          <a:p>
            <a:r>
              <a:rPr lang="en-US" dirty="0" smtClean="0"/>
              <a:t>https://kinsta.com/blog/google-cloud-vs-aws/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244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http://www.tomsitpro.com/articles/ibm-vs-aws-cia-private-cloud,2-663-2.html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302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Site articles on security breaches,</a:t>
            </a:r>
            <a:r>
              <a:rPr lang="en-US" baseline="0" dirty="0" smtClean="0"/>
              <a:t> issues with any alternatives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868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634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Focus</a:t>
            </a:r>
            <a:r>
              <a:rPr lang="en-US" baseline="0" dirty="0" smtClean="0"/>
              <a:t> on (Market Analysis)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In House vs Cloud analysis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Environments: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focus on top two, add summary slide explaining top two, move additional analysis to backup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Nothing wrong with giving recommendations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from a scalability standpoint, cloud is winner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from a ___, ____ is winner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	try for 5 factors down left side, check mark under cloud or in house as winner (my opinion)</a:t>
            </a: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95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76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20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23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Availability – access from anywhere, </a:t>
            </a:r>
          </a:p>
          <a:p>
            <a:r>
              <a:rPr lang="en-US" dirty="0" smtClean="0"/>
              <a:t>	if lose site, can still get</a:t>
            </a:r>
            <a:r>
              <a:rPr lang="en-US" baseline="0" dirty="0" smtClean="0"/>
              <a:t> data from other sites – wont lose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89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space ( v</a:t>
            </a:r>
            <a:r>
              <a:rPr lang="en-US" baseline="0" dirty="0" smtClean="0"/>
              <a:t>s scalability (storage capacity and server capacity)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https://kinsta.com/blog/google-cloud-vs-aws/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34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for cost benefits, go here</a:t>
            </a:r>
          </a:p>
          <a:p>
            <a:r>
              <a:rPr lang="en-US" dirty="0" smtClean="0"/>
              <a:t>For</a:t>
            </a:r>
            <a:r>
              <a:rPr lang="en-US" baseline="0" dirty="0" smtClean="0"/>
              <a:t> accessibility, go here, </a:t>
            </a:r>
          </a:p>
          <a:p>
            <a:r>
              <a:rPr lang="en-US" baseline="0" dirty="0" smtClean="0"/>
              <a:t>For customer variety (industry and geographically), go here</a:t>
            </a:r>
          </a:p>
          <a:p>
            <a:r>
              <a:rPr lang="en-US" baseline="0" dirty="0" smtClean="0"/>
              <a:t>For …, go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05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14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Dependent on</a:t>
            </a:r>
            <a:r>
              <a:rPr lang="en-US" baseline="0" dirty="0" smtClean="0"/>
              <a:t> electricity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31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Custom">
  <p:cSld name="Section Divider Custom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63483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440" y="613815"/>
            <a:ext cx="10831169" cy="343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609600" y="4052888"/>
            <a:ext cx="6856413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3"/>
          </p:nvPr>
        </p:nvSpPr>
        <p:spPr>
          <a:xfrm>
            <a:off x="600977" y="5181600"/>
            <a:ext cx="1760608" cy="3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Shape 20" descr="NS_ICON_RGB™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Divider Custom">
  <p:cSld name="1_Section Divider Custom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NS_DeckImage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63483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440" y="613815"/>
            <a:ext cx="10831169" cy="343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09600" y="4052888"/>
            <a:ext cx="6856413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600977" y="5181600"/>
            <a:ext cx="1760608" cy="3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Shape 72" descr="NS_ICON_RGB™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Divider Custom">
  <p:cSld name="2_Section Divider Custom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NS_Intersection_Murray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63483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09440" y="613815"/>
            <a:ext cx="10831169" cy="343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09600" y="4052888"/>
            <a:ext cx="6856413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00977" y="5181600"/>
            <a:ext cx="1760608" cy="3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9" name="Shape 79" descr="NS_ICON_RGB™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Dark">
  <p:cSld name="Content_Dark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09441" y="0"/>
            <a:ext cx="1096994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09441" y="1218431"/>
            <a:ext cx="10969943" cy="465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5" name="Shape 85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2column_Text/Text_Light">
  <p:cSld name="Content_2column_Text/Text_Ligh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09441" y="0"/>
            <a:ext cx="1096994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09441" y="1219200"/>
            <a:ext cx="5385514" cy="9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6193870" y="1219200"/>
            <a:ext cx="5385514" cy="9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609556" y="2167620"/>
            <a:ext cx="5385400" cy="370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"/>
          </p:nvPr>
        </p:nvSpPr>
        <p:spPr>
          <a:xfrm>
            <a:off x="6198103" y="2167621"/>
            <a:ext cx="5385400" cy="370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5" name="Shape 95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2column_Text/Text_Dark">
  <p:cSld name="Content_2column_Text/Text_Dark"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441" y="0"/>
            <a:ext cx="1096994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09441" y="1214666"/>
            <a:ext cx="5385514" cy="9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193870" y="1214666"/>
            <a:ext cx="5385514" cy="9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3"/>
          </p:nvPr>
        </p:nvSpPr>
        <p:spPr>
          <a:xfrm>
            <a:off x="615160" y="2163086"/>
            <a:ext cx="5385400" cy="370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4"/>
          </p:nvPr>
        </p:nvSpPr>
        <p:spPr>
          <a:xfrm>
            <a:off x="6193984" y="2163086"/>
            <a:ext cx="5385400" cy="370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5" name="Shape 105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2column_Text/Content_Light">
  <p:cSld name="Content_2column_Text/Content_Ligh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09441" y="0"/>
            <a:ext cx="1096994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09441" y="1216555"/>
            <a:ext cx="5385514" cy="9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09556" y="2182134"/>
            <a:ext cx="5385400" cy="369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6189639" y="1219200"/>
            <a:ext cx="5368584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4" name="Shape 114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2column_Text/Content_Dark">
  <p:cSld name="Content_2column_Text/Content_Dark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09441" y="-2452"/>
            <a:ext cx="10969943" cy="99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09441" y="1210735"/>
            <a:ext cx="5385514" cy="9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6189639" y="1213380"/>
            <a:ext cx="5368584" cy="465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609441" y="2159529"/>
            <a:ext cx="5383398" cy="3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3" name="Shape 123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2column_Content/Content_Light">
  <p:cSld name="Content_2column_Content/Content_Ligh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09441" y="5245"/>
            <a:ext cx="10969943" cy="98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09441" y="1219200"/>
            <a:ext cx="5383398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6189639" y="1219200"/>
            <a:ext cx="5368584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1" name="Shape 131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2column_Content/Content_Dark">
  <p:cSld name="Content_2column_Content/Content_Dark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9441" y="-2452"/>
            <a:ext cx="10969943" cy="99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09441" y="1219200"/>
            <a:ext cx="5383398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6195986" y="1219200"/>
            <a:ext cx="5362237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9" name="Shape 139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_2column_Content/Content_Light">
  <p:cSld name="1_Content_2column_Content/Content_Ligh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09441" y="5245"/>
            <a:ext cx="10969943" cy="98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45" name="Shape 145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Ligh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441" y="0"/>
            <a:ext cx="1096994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5C60D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65C6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441" y="1219200"/>
            <a:ext cx="10969943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6" name="Shape 26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_2column_Content/Content_Dark">
  <p:cSld name="2_Content_2column_Content/Content_Dark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9441" y="-2452"/>
            <a:ext cx="10969943" cy="99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51" name="Shape 151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_2column_Content/Content_Light">
  <p:cSld name="3_Content_2column_Content/Content_Ligh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09441" y="5245"/>
            <a:ext cx="10969943" cy="98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57" name="Shape 157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Shape 159"/>
          <p:cNvSpPr>
            <a:spLocks noGrp="1"/>
          </p:cNvSpPr>
          <p:nvPr>
            <p:ph type="pic" idx="2"/>
          </p:nvPr>
        </p:nvSpPr>
        <p:spPr>
          <a:xfrm>
            <a:off x="607674" y="1191684"/>
            <a:ext cx="11049338" cy="493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26272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72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_2column_Content/Content_Dark">
  <p:cSld name="3_Content_2column_Content/Content_Dark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09441" y="-2452"/>
            <a:ext cx="10969943" cy="99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64" name="Shape 164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01663" y="990600"/>
            <a:ext cx="1097772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Shape 166"/>
          <p:cNvSpPr>
            <a:spLocks noGrp="1"/>
          </p:cNvSpPr>
          <p:nvPr>
            <p:ph type="pic" idx="2"/>
          </p:nvPr>
        </p:nvSpPr>
        <p:spPr>
          <a:xfrm>
            <a:off x="607674" y="1191684"/>
            <a:ext cx="11049338" cy="49325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_2column_Content/Content_Light">
  <p:cSld name="2_Content_2column_Content/Content_Ligh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0" name="Shape 170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0" y="1"/>
            <a:ext cx="12188825" cy="587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_2column_Content/Content_Dark">
  <p:cSld name="1_Content_2column_Content/Content_Dark">
    <p:bg>
      <p:bgPr>
        <a:solidFill>
          <a:schemeClr val="dk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5" name="Shape 175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>
            <a:spLocks noGrp="1"/>
          </p:cNvSpPr>
          <p:nvPr>
            <p:ph type="pic" idx="2"/>
          </p:nvPr>
        </p:nvSpPr>
        <p:spPr>
          <a:xfrm>
            <a:off x="0" y="1"/>
            <a:ext cx="12188825" cy="58721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_Light">
  <p:cSld name="End_Light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609441" y="6093884"/>
            <a:ext cx="3555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09448" y="474134"/>
            <a:ext cx="6348346" cy="179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5C60D"/>
              </a:buClr>
              <a:buSzPts val="6700"/>
              <a:buFont typeface="Arial"/>
              <a:buNone/>
              <a:defRPr sz="6700" b="1" i="0" u="none" strike="noStrike" cap="none">
                <a:solidFill>
                  <a:srgbClr val="65C60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0" name="Shape 180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_Custom">
  <p:cSld name="End_Custom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609441" y="6093884"/>
            <a:ext cx="3555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609448" y="474134"/>
            <a:ext cx="6348346" cy="179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5C60D"/>
              </a:buClr>
              <a:buSzPts val="6700"/>
              <a:buFont typeface="Arial"/>
              <a:buNone/>
              <a:defRPr sz="6700" b="1" i="0" u="none" strike="noStrike" cap="none">
                <a:solidFill>
                  <a:srgbClr val="65C60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5" name="Shape 185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 rot="10800000" flipH="1">
            <a:off x="609441" y="8"/>
            <a:ext cx="10969943" cy="99617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BF12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09441" y="252921"/>
            <a:ext cx="10969943" cy="61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09441" y="1260938"/>
            <a:ext cx="5383398" cy="48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BF122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BF1223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BF122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BF12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43434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6195986" y="1260938"/>
            <a:ext cx="5383398" cy="48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BF122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BF1223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BF122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BF122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43434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1" name="Shape 191"/>
          <p:cNvCxnSpPr/>
          <p:nvPr/>
        </p:nvCxnSpPr>
        <p:spPr>
          <a:xfrm>
            <a:off x="609441" y="973194"/>
            <a:ext cx="10969943" cy="0"/>
          </a:xfrm>
          <a:prstGeom prst="straightConnector1">
            <a:avLst/>
          </a:prstGeom>
          <a:noFill/>
          <a:ln w="12700" cap="flat" cmpd="sng">
            <a:solidFill>
              <a:srgbClr val="BF122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2" name="Shape 192" descr="Tektronix_FullColour_Smal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44765" y="6309792"/>
            <a:ext cx="2327394" cy="3825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929673" y="359929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_Dark">
  <p:cSld name="End_Dark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09441" y="6093884"/>
            <a:ext cx="3555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448" y="468092"/>
            <a:ext cx="6348346" cy="179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6700"/>
              <a:buFont typeface="Arial"/>
              <a:buNone/>
              <a:defRPr sz="67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" name="Shape 31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tscout Title">
  <p:cSld name="Netscout Title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376245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6470" y="1981200"/>
            <a:ext cx="7059182" cy="190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Dark">
  <p:cSld name="Title_Dark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6348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7" name="Shape 37" descr="NetScout_O_Blac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77506" y="6153573"/>
            <a:ext cx="487553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09465" y="613815"/>
            <a:ext cx="10831146" cy="343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09466" y="5181600"/>
            <a:ext cx="1673848" cy="37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C0C49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C0C4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spcBef>
                <a:spcPts val="260"/>
              </a:spcBef>
              <a:spcAft>
                <a:spcPts val="0"/>
              </a:spcAft>
              <a:buClr>
                <a:srgbClr val="C0C497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C0C4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spcBef>
                <a:spcPts val="260"/>
              </a:spcBef>
              <a:spcAft>
                <a:spcPts val="0"/>
              </a:spcAft>
              <a:buClr>
                <a:srgbClr val="C0C497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C0C4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spcBef>
                <a:spcPts val="260"/>
              </a:spcBef>
              <a:spcAft>
                <a:spcPts val="0"/>
              </a:spcAft>
              <a:buClr>
                <a:srgbClr val="C0C497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C0C4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spcBef>
                <a:spcPts val="260"/>
              </a:spcBef>
              <a:spcAft>
                <a:spcPts val="0"/>
              </a:spcAft>
              <a:buClr>
                <a:srgbClr val="C0C497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C0C4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09600" y="4052888"/>
            <a:ext cx="6856413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" name="Shape 41" descr="NS_ICON_RGB™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Light">
  <p:cSld name="Title_Ligh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6348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09465" y="599691"/>
            <a:ext cx="10831146" cy="343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5C60D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65C60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00977" y="5181600"/>
            <a:ext cx="1760608" cy="3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C0C49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C0C4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09600" y="4052888"/>
            <a:ext cx="6856413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None/>
              <a:defRPr sz="2700" b="0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" name="Shape 47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Section Divider 1">
    <p:bg>
      <p:bgPr>
        <a:solidFill>
          <a:schemeClr val="accen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6348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09464" y="613815"/>
            <a:ext cx="10831145" cy="343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00977" y="5181600"/>
            <a:ext cx="1760608" cy="3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09600" y="4052888"/>
            <a:ext cx="6856413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Shape 53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2">
  <p:cSld name="Section Divider 2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50146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459" y="613829"/>
            <a:ext cx="10831152" cy="343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09600" y="4052888"/>
            <a:ext cx="6856413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00977" y="5181600"/>
            <a:ext cx="1760608" cy="3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9" name="Shape 59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3">
  <p:cSld name="Section Divider 3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63483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09440" y="613833"/>
            <a:ext cx="10831169" cy="343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09600" y="4052888"/>
            <a:ext cx="6856413" cy="112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2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00977" y="5181600"/>
            <a:ext cx="1760608" cy="37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5" name="Shape 65" descr="NS_ICON_RGB™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973" y="6124273"/>
            <a:ext cx="580086" cy="55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441" y="0"/>
            <a:ext cx="1096994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441" y="1219200"/>
            <a:ext cx="10969943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0050" algn="l" rtl="0"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4677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5408613" y="6356351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6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hyperlink" Target="https://stackoverflow.blog/2017/07/21/trends-cloud-computing-uses-aws-uses-azure/" TargetMode="External"/><Relationship Id="rId12" Type="http://schemas.openxmlformats.org/officeDocument/2006/relationships/hyperlink" Target="https://www.microsoft.com/en-us/TrustCenter/Privacy/gdpr/default.aspx" TargetMode="External"/><Relationship Id="rId13" Type="http://schemas.openxmlformats.org/officeDocument/2006/relationships/hyperlink" Target="https://aws.amazon.com/compliance/eu-data-protection/" TargetMode="Externa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ysgen.ca/cloud-vs-in-house-servers/" TargetMode="External"/><Relationship Id="rId4" Type="http://schemas.openxmlformats.org/officeDocument/2006/relationships/hyperlink" Target="https://www.forbes.com/sites/forbestechcouncil/2017/07/25/the-cloud-vs-in-house-infrastructure-deciding-which-is-best-for-your-organization/#6582758e20f6" TargetMode="External"/><Relationship Id="rId5" Type="http://schemas.openxmlformats.org/officeDocument/2006/relationships/hyperlink" Target="https://interface.ca/pros-and-cons-cloud-servers-vs-in-house-servers/" TargetMode="External"/><Relationship Id="rId6" Type="http://schemas.openxmlformats.org/officeDocument/2006/relationships/hyperlink" Target="https://www.nibusinessinfo.co.uk/content/pros-and-cons-house-hosting" TargetMode="External"/><Relationship Id="rId7" Type="http://schemas.openxmlformats.org/officeDocument/2006/relationships/hyperlink" Target="https://www.atlantech.net/blog/best-for-business-data-center-vs.-server-room" TargetMode="External"/><Relationship Id="rId8" Type="http://schemas.openxmlformats.org/officeDocument/2006/relationships/hyperlink" Target="http://deepvalue.net/ec2-is-380-more-expensive-than-internal-cluster/" TargetMode="External"/><Relationship Id="rId9" Type="http://schemas.openxmlformats.org/officeDocument/2006/relationships/hyperlink" Target="http://www.tomsitpro.com/articles/ibm-vs-aws-cia-private-cloud,2-663-2.html" TargetMode="External"/><Relationship Id="rId10" Type="http://schemas.openxmlformats.org/officeDocument/2006/relationships/hyperlink" Target="https://services.google.com/fh/files/misc/google_cloud_and_the_gdpr_english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0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49558" y="3838297"/>
            <a:ext cx="10831169" cy="3439584"/>
          </a:xfrm>
        </p:spPr>
        <p:txBody>
          <a:bodyPr/>
          <a:lstStyle/>
          <a:p>
            <a:r>
              <a:rPr lang="en-US" sz="4800" dirty="0" smtClean="0"/>
              <a:t>Product Demonstration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591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Netscout</a:t>
            </a:r>
            <a:r>
              <a:rPr lang="en-US" dirty="0" smtClean="0"/>
              <a:t> </a:t>
            </a:r>
            <a:r>
              <a:rPr lang="en-US" dirty="0" err="1" smtClean="0"/>
              <a:t>VMSportal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441" y="1559293"/>
            <a:ext cx="464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*Link*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©2015 NETSCOUT  °  CONFIDENTIAL &amp; PROPRIETARY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 dirty="0" smtClean="0"/>
              <a:t>Solution Deployment Business Analysis</a:t>
            </a:r>
            <a:endParaRPr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Spring 2018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09441" y="0"/>
            <a:ext cx="1096994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5C60D"/>
              </a:buClr>
              <a:buSzPts val="28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65C60D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200" b="1" i="0" u="none" strike="noStrike" cap="none" dirty="0">
              <a:solidFill>
                <a:srgbClr val="65C6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09441" y="1219200"/>
            <a:ext cx="10969943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457120" marR="0" lvl="0" indent="-4571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Identification	</a:t>
            </a:r>
            <a:endParaRPr dirty="0" smtClean="0"/>
          </a:p>
          <a:p>
            <a:pPr marL="457120" marR="0" lvl="0" indent="-45712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Proposal Introduction</a:t>
            </a:r>
          </a:p>
          <a:p>
            <a:pPr marL="457120" marR="0" lvl="0" indent="-45712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dirty="0" smtClean="0"/>
              <a:t>Conceptual Analysis</a:t>
            </a:r>
          </a:p>
          <a:p>
            <a:pPr marL="457120" marR="0" lvl="0" indent="-45712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dirty="0" smtClean="0"/>
              <a:t>Cost Analysis</a:t>
            </a:r>
          </a:p>
          <a:p>
            <a:pPr marL="457120" marR="0" lvl="0" indent="-45712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dirty="0" smtClean="0"/>
              <a:t>Alternatives</a:t>
            </a:r>
          </a:p>
          <a:p>
            <a:pPr marL="457120" marR="0" lvl="0" indent="-45712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dirty="0" smtClean="0"/>
              <a:t>Summary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5C60D"/>
              </a:buClr>
              <a:buSzPts val="4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65C60D"/>
                </a:solidFill>
                <a:latin typeface="Arial"/>
                <a:ea typeface="Arial"/>
                <a:cs typeface="Arial"/>
                <a:sym typeface="Arial"/>
              </a:rPr>
              <a:t>PROBLEM &amp; PROPOSAL</a:t>
            </a:r>
            <a:endParaRPr dirty="0"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09441" y="1623461"/>
            <a:ext cx="5385514" cy="9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7"/>
            </a:pPr>
            <a:r>
              <a:rPr lang="en-US" sz="2497" dirty="0" smtClean="0"/>
              <a:t>Problem:</a:t>
            </a:r>
          </a:p>
          <a:p>
            <a:pPr marL="914320" lvl="1" indent="-45712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  <a:buFont typeface="Arial"/>
              <a:buChar char="•"/>
            </a:pPr>
            <a:r>
              <a:rPr lang="en-US" sz="2197" dirty="0" smtClean="0"/>
              <a:t>Where </a:t>
            </a:r>
            <a:r>
              <a:rPr lang="en-US" sz="2197" dirty="0"/>
              <a:t>to </a:t>
            </a:r>
            <a:r>
              <a:rPr lang="en-US" sz="2197" dirty="0" smtClean="0"/>
              <a:t>deploy the VMS solution</a:t>
            </a:r>
            <a:endParaRPr lang="en-US" sz="2197" i="1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</a:pPr>
            <a:endParaRPr lang="en-US" sz="2197" dirty="0"/>
          </a:p>
          <a:p>
            <a:pPr marL="914320" lvl="1" indent="-45712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  <a:buFont typeface="Arial"/>
              <a:buChar char="•"/>
            </a:pPr>
            <a:endParaRPr lang="en-US" sz="2197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7"/>
            </a:pPr>
            <a:r>
              <a:rPr lang="en-US" sz="2497" dirty="0" smtClean="0"/>
              <a:t>Location Factors:</a:t>
            </a:r>
          </a:p>
          <a:p>
            <a:pPr marL="914320" lvl="1" indent="-45712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  <a:buFont typeface="Arial"/>
              <a:buChar char="•"/>
            </a:pPr>
            <a:r>
              <a:rPr lang="en-US" sz="2197" dirty="0" smtClean="0"/>
              <a:t>Availability/Geographic Redundancy</a:t>
            </a:r>
          </a:p>
          <a:p>
            <a:pPr marL="914320" lvl="1" indent="-45712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  <a:buFont typeface="Arial"/>
              <a:buChar char="•"/>
            </a:pPr>
            <a:r>
              <a:rPr lang="en-US" sz="2197" dirty="0" smtClean="0"/>
              <a:t>Scalability</a:t>
            </a:r>
          </a:p>
          <a:p>
            <a:pPr marL="914320" lvl="1" indent="-45712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  <a:buFont typeface="Arial"/>
              <a:buChar char="•"/>
            </a:pPr>
            <a:r>
              <a:rPr lang="en-US" sz="2197" dirty="0" smtClean="0"/>
              <a:t>Downtime</a:t>
            </a:r>
          </a:p>
          <a:p>
            <a:pPr marL="914320" lvl="1" indent="-45712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  <a:buFont typeface="Arial"/>
              <a:buChar char="•"/>
            </a:pPr>
            <a:r>
              <a:rPr lang="en-US" sz="2197" dirty="0" smtClean="0"/>
              <a:t>Security</a:t>
            </a:r>
          </a:p>
          <a:p>
            <a:pPr marL="914320" lvl="1" indent="-45712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  <a:buFont typeface="Arial"/>
              <a:buChar char="•"/>
            </a:pPr>
            <a:r>
              <a:rPr lang="en-US" sz="2197" dirty="0" smtClean="0"/>
              <a:t>Economic Impact</a:t>
            </a:r>
          </a:p>
          <a:p>
            <a:pPr marL="914320" lvl="1" indent="-45712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  <a:buFont typeface="Arial"/>
              <a:buChar char="•"/>
            </a:pPr>
            <a:r>
              <a:rPr lang="en-US" sz="2197" dirty="0" smtClean="0"/>
              <a:t>Connectivity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97"/>
              <a:buNone/>
            </a:pPr>
            <a:endParaRPr lang="en-US" sz="1897" dirty="0" smtClean="0"/>
          </a:p>
          <a:p>
            <a:pPr marL="457120" marR="0" lvl="0" indent="-4571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97"/>
              <a:buFont typeface="Arial"/>
              <a:buChar char="•"/>
            </a:pPr>
            <a:endParaRPr dirty="0" smtClean="0"/>
          </a:p>
          <a:p>
            <a:pPr marL="1523733" marR="0" lvl="2" indent="-181430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434347"/>
              </a:buClr>
              <a:buSzPts val="1942"/>
              <a:buFont typeface="Arial"/>
              <a:buNone/>
            </a:pPr>
            <a:endParaRPr sz="1942" b="0" i="0" u="none" strike="noStrike" cap="none" dirty="0">
              <a:solidFill>
                <a:srgbClr val="4343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3733" marR="0" lvl="2" indent="-181430" algn="l" rtl="0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434347"/>
              </a:buClr>
              <a:buSzPts val="1942"/>
              <a:buFont typeface="Arial"/>
              <a:buNone/>
            </a:pPr>
            <a:endParaRPr sz="1942" b="0" i="0" u="none" strike="noStrike" cap="none" dirty="0">
              <a:solidFill>
                <a:srgbClr val="4343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7531783" y="1173881"/>
            <a:ext cx="2940505" cy="948421"/>
          </a:xfrm>
        </p:spPr>
        <p:txBody>
          <a:bodyPr/>
          <a:lstStyle/>
          <a:p>
            <a:r>
              <a:rPr lang="en-US" dirty="0" smtClean="0"/>
              <a:t>Project: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>
          <a:xfrm>
            <a:off x="6193984" y="1782611"/>
            <a:ext cx="5385400" cy="3704542"/>
          </a:xfrm>
        </p:spPr>
        <p:txBody>
          <a:bodyPr/>
          <a:lstStyle/>
          <a:p>
            <a:r>
              <a:rPr lang="en-US" dirty="0" smtClean="0"/>
              <a:t>Analyze business benefits of solution in two proposed locations</a:t>
            </a:r>
          </a:p>
          <a:p>
            <a:pPr marL="533400" lvl="1" indent="0">
              <a:buNone/>
            </a:pPr>
            <a:r>
              <a:rPr lang="en-US" dirty="0"/>
              <a:t>	1. </a:t>
            </a:r>
            <a:r>
              <a:rPr lang="en-US" dirty="0" smtClean="0"/>
              <a:t>In-House</a:t>
            </a:r>
            <a:endParaRPr lang="en-US" dirty="0"/>
          </a:p>
          <a:p>
            <a:pPr marL="533400" lvl="1" indent="0">
              <a:buNone/>
            </a:pPr>
            <a:r>
              <a:rPr lang="en-US" dirty="0" smtClean="0"/>
              <a:t>	2. Cloud</a:t>
            </a:r>
          </a:p>
          <a:p>
            <a:r>
              <a:rPr lang="en-US" dirty="0" smtClean="0"/>
              <a:t>Project 25% YOY on both</a:t>
            </a:r>
          </a:p>
          <a:p>
            <a:r>
              <a:rPr lang="en-US" dirty="0" smtClean="0"/>
              <a:t>7-year analysis</a:t>
            </a:r>
          </a:p>
          <a:p>
            <a:endParaRPr lang="en-US" dirty="0" smtClean="0"/>
          </a:p>
          <a:p>
            <a:pPr marL="5334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4073" y="4329180"/>
            <a:ext cx="10831152" cy="3439584"/>
          </a:xfrm>
        </p:spPr>
        <p:txBody>
          <a:bodyPr/>
          <a:lstStyle/>
          <a:p>
            <a:r>
              <a:rPr lang="en-US" sz="4800" dirty="0" smtClean="0"/>
              <a:t>PROPOSAL #1: Solution In-House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74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In-House Dis/Advantages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44328"/>
            <a:ext cx="4780706" cy="465296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Accessibility</a:t>
            </a:r>
            <a:r>
              <a:rPr lang="en-US" sz="2700" dirty="0">
                <a:solidFill>
                  <a:srgbClr val="FF0000"/>
                </a:solidFill>
              </a:rPr>
              <a:t>	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Single points of failure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</a:rPr>
              <a:t>Netscout</a:t>
            </a:r>
            <a:r>
              <a:rPr lang="en-US" sz="2000" dirty="0">
                <a:solidFill>
                  <a:srgbClr val="FF0000"/>
                </a:solidFill>
              </a:rPr>
              <a:t> internet connectivity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Plano/Allen </a:t>
            </a:r>
            <a:r>
              <a:rPr lang="en-US" sz="2000" dirty="0" smtClean="0">
                <a:solidFill>
                  <a:srgbClr val="FF0000"/>
                </a:solidFill>
              </a:rPr>
              <a:t>VPN</a:t>
            </a:r>
          </a:p>
          <a:p>
            <a:pPr lvl="2"/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Scalability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Additional purchases/installments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Additional Necessities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Specialized IT Team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Physical space for servers</a:t>
            </a:r>
          </a:p>
          <a:p>
            <a:pPr lvl="2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264587" y="1344328"/>
            <a:ext cx="4475152" cy="3035168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Cost</a:t>
            </a:r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Initial investment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Hardware service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Hardware replacement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Expensive expansion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Disks, servers, licenses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Opportunity Cost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Loss of employee productivity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Cheaper storage expansion </a:t>
            </a: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59395" y="1452612"/>
            <a:ext cx="3847055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Performance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Relocation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Downtime before, during, and after move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Data movement = data loss risk</a:t>
            </a:r>
          </a:p>
          <a:p>
            <a:pPr lvl="1"/>
            <a:r>
              <a:rPr lang="en-US" sz="2100" dirty="0">
                <a:solidFill>
                  <a:srgbClr val="92D050"/>
                </a:solidFill>
              </a:rPr>
              <a:t>Control</a:t>
            </a:r>
          </a:p>
          <a:p>
            <a:pPr lvl="2"/>
            <a:r>
              <a:rPr lang="en-US" sz="1700" dirty="0">
                <a:solidFill>
                  <a:srgbClr val="92D050"/>
                </a:solidFill>
              </a:rPr>
              <a:t>Secured behind VPN and firewall</a:t>
            </a:r>
          </a:p>
          <a:p>
            <a:pPr lvl="2"/>
            <a:r>
              <a:rPr lang="en-US" sz="1700" dirty="0">
                <a:solidFill>
                  <a:srgbClr val="92D050"/>
                </a:solidFill>
              </a:rPr>
              <a:t>Physical access to server</a:t>
            </a:r>
          </a:p>
          <a:p>
            <a:pPr lvl="2"/>
            <a:r>
              <a:rPr lang="en-US" sz="1700" dirty="0">
                <a:solidFill>
                  <a:srgbClr val="92D050"/>
                </a:solidFill>
              </a:rPr>
              <a:t>Easy access for repairs</a:t>
            </a:r>
          </a:p>
          <a:p>
            <a:pPr lvl="2"/>
            <a:r>
              <a:rPr lang="en-US" sz="1700" dirty="0">
                <a:solidFill>
                  <a:srgbClr val="92D050"/>
                </a:solidFill>
              </a:rPr>
              <a:t>Total control over server processes 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5334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2200" y="4252178"/>
            <a:ext cx="10831152" cy="3439584"/>
          </a:xfrm>
        </p:spPr>
        <p:txBody>
          <a:bodyPr/>
          <a:lstStyle/>
          <a:p>
            <a:r>
              <a:rPr lang="en-US" sz="4800" dirty="0" smtClean="0"/>
              <a:t>PROPOSAL #2: Solution in Cloud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Dis/Advantages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0801" y="1086853"/>
            <a:ext cx="4655578" cy="465296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Accessibility 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Accessible in all locations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No VPN required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Data resiliency -Free movement to another server in case of failure</a:t>
            </a:r>
          </a:p>
          <a:p>
            <a:pPr lvl="1"/>
            <a:r>
              <a:rPr lang="en-US" sz="2000" dirty="0" err="1" smtClean="0">
                <a:solidFill>
                  <a:srgbClr val="92D050"/>
                </a:solidFill>
              </a:rPr>
              <a:t>BYODevice</a:t>
            </a:r>
            <a:r>
              <a:rPr lang="en-US" sz="2000" dirty="0" smtClean="0">
                <a:solidFill>
                  <a:srgbClr val="92D050"/>
                </a:solidFill>
              </a:rPr>
              <a:t> policy possibilities</a:t>
            </a:r>
            <a:endParaRPr lang="en-US" sz="2000" dirty="0">
              <a:solidFill>
                <a:srgbClr val="92D05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Scalability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Pay for additional storage when needed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Solutions are on-demand, pay only for wanted services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Add more in smaller increments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2"/>
          </p:nvPr>
        </p:nvSpPr>
        <p:spPr>
          <a:xfrm>
            <a:off x="4169359" y="1086853"/>
            <a:ext cx="4223870" cy="465296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Cost</a:t>
            </a:r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Cloud spending increasing 4.5% faster than IT spending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25% YOY expensive long-term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Unexpected costs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Performance/security setbacks 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No </a:t>
            </a:r>
            <a:r>
              <a:rPr lang="en-US" sz="2000" dirty="0">
                <a:solidFill>
                  <a:srgbClr val="92D050"/>
                </a:solidFill>
              </a:rPr>
              <a:t>capital expenses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More uptime/use of product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‘Pay for what you use”</a:t>
            </a:r>
          </a:p>
          <a:p>
            <a:pPr lvl="1"/>
            <a:r>
              <a:rPr lang="en-US" sz="2000" dirty="0">
                <a:solidFill>
                  <a:srgbClr val="92D050"/>
                </a:solidFill>
              </a:rPr>
              <a:t>Data monetization </a:t>
            </a:r>
            <a:endParaRPr lang="en-US" sz="2000" dirty="0" smtClean="0">
              <a:solidFill>
                <a:srgbClr val="92D050"/>
              </a:solidFill>
            </a:endParaRPr>
          </a:p>
          <a:p>
            <a:pPr lvl="2"/>
            <a:endParaRPr lang="en-US" sz="2000" dirty="0" smtClean="0">
              <a:solidFill>
                <a:srgbClr val="92D050"/>
              </a:solidFill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8110011" y="832586"/>
            <a:ext cx="4078814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Performance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control over server crash/repair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Enterprise responsible for security configuration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Constant use of product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No downtime when relocating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Constant data saving, minimize data loss</a:t>
            </a:r>
          </a:p>
          <a:p>
            <a:pPr lvl="1"/>
            <a:r>
              <a:rPr lang="en-US" sz="2000" dirty="0" smtClean="0">
                <a:solidFill>
                  <a:srgbClr val="92D050"/>
                </a:solidFill>
              </a:rPr>
              <a:t>Cloud historically and predictably successful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92D050"/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Advantages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35" y="1216092"/>
            <a:ext cx="9085362" cy="5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 dirty="0" smtClean="0"/>
              <a:t>Front-end Web Infrastructure for </a:t>
            </a:r>
            <a:r>
              <a:rPr lang="en-US" sz="4400" dirty="0" err="1" smtClean="0"/>
              <a:t>Netscout</a:t>
            </a:r>
            <a:r>
              <a:rPr lang="en-US" sz="4400" dirty="0" smtClean="0"/>
              <a:t> </a:t>
            </a:r>
            <a:r>
              <a:rPr lang="en-US" sz="4400" dirty="0" err="1" smtClean="0"/>
              <a:t>VMSportal</a:t>
            </a:r>
            <a:r>
              <a:rPr lang="en-US" sz="4400" dirty="0" smtClean="0"/>
              <a:t>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0977" y="2541721"/>
            <a:ext cx="10487326" cy="1128712"/>
          </a:xfrm>
        </p:spPr>
        <p:txBody>
          <a:bodyPr/>
          <a:lstStyle/>
          <a:p>
            <a:r>
              <a:rPr lang="en-US" dirty="0" smtClean="0"/>
              <a:t>Kaitlyn </a:t>
            </a:r>
            <a:r>
              <a:rPr lang="en-US" dirty="0" err="1" smtClean="0"/>
              <a:t>Lineberry</a:t>
            </a:r>
            <a:r>
              <a:rPr lang="en-US" dirty="0" smtClean="0"/>
              <a:t> </a:t>
            </a:r>
            <a:r>
              <a:rPr lang="en-US" sz="2000" dirty="0" smtClean="0"/>
              <a:t>Mathematics, database &amp; analytical research  </a:t>
            </a:r>
          </a:p>
          <a:p>
            <a:r>
              <a:rPr lang="en-US" dirty="0" smtClean="0"/>
              <a:t>Justin Lukas </a:t>
            </a:r>
            <a:r>
              <a:rPr lang="en-US" sz="2000" dirty="0" smtClean="0"/>
              <a:t>Computer Science, project lead</a:t>
            </a:r>
            <a:endParaRPr lang="en-US" sz="1800" dirty="0" smtClean="0"/>
          </a:p>
          <a:p>
            <a:r>
              <a:rPr lang="en-US" dirty="0" smtClean="0"/>
              <a:t>Elliot Miller </a:t>
            </a:r>
            <a:r>
              <a:rPr lang="en-US" sz="2000" dirty="0" smtClean="0"/>
              <a:t>Computer Science, technical principle</a:t>
            </a:r>
          </a:p>
          <a:p>
            <a:r>
              <a:rPr lang="en-US" dirty="0" smtClean="0"/>
              <a:t>Morgan Patrick </a:t>
            </a:r>
            <a:r>
              <a:rPr lang="en-US" sz="2000" dirty="0" smtClean="0"/>
              <a:t>Chemical Engineering, communication lead &amp; solution analysis </a:t>
            </a:r>
          </a:p>
          <a:p>
            <a:r>
              <a:rPr lang="en-US" dirty="0" smtClean="0"/>
              <a:t>Erika Pope </a:t>
            </a:r>
            <a:r>
              <a:rPr lang="en-US" sz="2000" dirty="0" smtClean="0"/>
              <a:t>Computer Science, technical principle &amp; secretary 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April 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Solution in-House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Solution in Cloud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>
          <a:xfrm>
            <a:off x="605322" y="1782609"/>
            <a:ext cx="5385400" cy="3704542"/>
          </a:xfrm>
        </p:spPr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Controllable </a:t>
            </a:r>
          </a:p>
          <a:p>
            <a:r>
              <a:rPr lang="en-US" dirty="0" smtClean="0"/>
              <a:t>Complex cost structure</a:t>
            </a:r>
          </a:p>
          <a:p>
            <a:r>
              <a:rPr lang="en-US" dirty="0" smtClean="0"/>
              <a:t>Cheaper/more complex expansions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4"/>
          </p:nvPr>
        </p:nvSpPr>
        <p:spPr>
          <a:xfrm>
            <a:off x="6193984" y="1782609"/>
            <a:ext cx="5385400" cy="3704542"/>
          </a:xfrm>
        </p:spPr>
        <p:txBody>
          <a:bodyPr/>
          <a:lstStyle/>
          <a:p>
            <a:r>
              <a:rPr lang="en-US" dirty="0" smtClean="0"/>
              <a:t>Accessible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Movable</a:t>
            </a:r>
          </a:p>
          <a:p>
            <a:r>
              <a:rPr lang="en-US" dirty="0" smtClean="0"/>
              <a:t>Simple cost structure</a:t>
            </a:r>
          </a:p>
          <a:p>
            <a:r>
              <a:rPr lang="en-US" dirty="0" smtClean="0"/>
              <a:t>Timely expansions</a:t>
            </a:r>
          </a:p>
          <a:p>
            <a:r>
              <a:rPr lang="en-US" dirty="0" smtClean="0"/>
              <a:t>Consistent/Reliable</a:t>
            </a:r>
          </a:p>
          <a:p>
            <a:r>
              <a:rPr lang="en-US" dirty="0" smtClean="0"/>
              <a:t>Supported </a:t>
            </a:r>
          </a:p>
          <a:p>
            <a:r>
              <a:rPr lang="en-US" dirty="0" smtClean="0"/>
              <a:t>Productive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30331" y="3944156"/>
            <a:ext cx="10831145" cy="3439584"/>
          </a:xfrm>
        </p:spPr>
        <p:txBody>
          <a:bodyPr/>
          <a:lstStyle/>
          <a:p>
            <a:r>
              <a:rPr lang="en-US" sz="4800" dirty="0" smtClean="0"/>
              <a:t>Cost Analysis: In-House v. In Cloud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7-Year Comparison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4738"/>
              </p:ext>
            </p:extLst>
          </p:nvPr>
        </p:nvGraphicFramePr>
        <p:xfrm>
          <a:off x="2945331" y="1041028"/>
          <a:ext cx="5996538" cy="549508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70193"/>
                <a:gridCol w="2407875"/>
                <a:gridCol w="2118470"/>
              </a:tblGrid>
              <a:tr h="336881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Databse in House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Database in Cloud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731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Year 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$ 44,250.00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$ </a:t>
                      </a:r>
                      <a:r>
                        <a:rPr lang="en-US" sz="2000" u="none" strike="noStrike" dirty="0" smtClean="0">
                          <a:effectLst/>
                        </a:rPr>
                        <a:t>-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731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Year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 </a:t>
                      </a:r>
                      <a:r>
                        <a:rPr lang="en-US" sz="2000" u="none" strike="noStrike" dirty="0">
                          <a:effectLst/>
                        </a:rPr>
                        <a:t>5,000.00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12,000.00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731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Year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$15,500.00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15,000.00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731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Year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$ </a:t>
                      </a:r>
                      <a:r>
                        <a:rPr lang="en-US" sz="2000" u="none" strike="noStrike" dirty="0" smtClean="0">
                          <a:effectLst/>
                        </a:rPr>
                        <a:t>8,000.00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18,750.00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731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Year 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$ 15,425.00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23,437.50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731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Year 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$ </a:t>
                      </a:r>
                      <a:r>
                        <a:rPr lang="en-US" sz="2000" u="none" strike="noStrike" dirty="0" smtClean="0">
                          <a:effectLst/>
                        </a:rPr>
                        <a:t>45,612.50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$ </a:t>
                      </a:r>
                      <a:r>
                        <a:rPr lang="en-US" sz="2000" u="none" strike="noStrike" dirty="0" smtClean="0">
                          <a:effectLst/>
                        </a:rPr>
                        <a:t>29,296.88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731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Year 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19,261.25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$ </a:t>
                      </a:r>
                      <a:r>
                        <a:rPr lang="en-US" sz="2000" u="none" strike="noStrike" dirty="0" smtClean="0">
                          <a:effectLst/>
                        </a:rPr>
                        <a:t>36,621.09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731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Year 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$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14,761.25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$ </a:t>
                      </a:r>
                      <a:r>
                        <a:rPr lang="en-US" sz="2000" u="none" strike="noStrike" dirty="0" smtClean="0">
                          <a:effectLst/>
                        </a:rPr>
                        <a:t>45,776.37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7313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 Year 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</a:rPr>
                        <a:t>$</a:t>
                      </a:r>
                      <a:r>
                        <a:rPr lang="en-US" sz="2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</a:rPr>
                        <a:t>167,810.00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 $ </a:t>
                      </a:r>
                      <a:r>
                        <a:rPr lang="en-US" sz="2000" b="1" u="none" strike="noStrike" dirty="0" smtClean="0">
                          <a:effectLst/>
                        </a:rPr>
                        <a:t>180,881.84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Comparison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1113203"/>
            <a:ext cx="10636149" cy="5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Summary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1425" y="1361205"/>
            <a:ext cx="5385514" cy="948421"/>
          </a:xfrm>
        </p:spPr>
        <p:txBody>
          <a:bodyPr/>
          <a:lstStyle/>
          <a:p>
            <a:r>
              <a:rPr lang="en-US" dirty="0" smtClean="0"/>
              <a:t>Cost Effective Choice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441" y="4158614"/>
            <a:ext cx="3574933" cy="3462711"/>
          </a:xfrm>
        </p:spPr>
        <p:txBody>
          <a:bodyPr/>
          <a:lstStyle/>
          <a:p>
            <a:r>
              <a:rPr lang="en-US" dirty="0" smtClean="0"/>
              <a:t>Initial Investment</a:t>
            </a:r>
          </a:p>
          <a:p>
            <a:r>
              <a:rPr lang="en-US" dirty="0" smtClean="0"/>
              <a:t>Maintenance</a:t>
            </a:r>
          </a:p>
          <a:p>
            <a:r>
              <a:rPr lang="en-US" dirty="0" smtClean="0"/>
              <a:t>Expansions</a:t>
            </a:r>
          </a:p>
          <a:p>
            <a:endParaRPr lang="en-US" dirty="0" smtClean="0"/>
          </a:p>
          <a:p>
            <a:pPr marL="533400" lvl="1" indent="0">
              <a:buNone/>
            </a:pPr>
            <a:endParaRPr lang="en-US" b="1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>
          <a:xfrm>
            <a:off x="8624203" y="4712543"/>
            <a:ext cx="5368584" cy="4652963"/>
          </a:xfrm>
        </p:spPr>
        <p:txBody>
          <a:bodyPr/>
          <a:lstStyle/>
          <a:p>
            <a:r>
              <a:rPr lang="en-US" dirty="0" smtClean="0"/>
              <a:t>year trial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709" y="1806748"/>
            <a:ext cx="2934051" cy="408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471425" y="3623690"/>
            <a:ext cx="5385514" cy="9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Notable Differences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09440" y="1806748"/>
            <a:ext cx="3574933" cy="346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Solution in House</a:t>
            </a:r>
          </a:p>
          <a:p>
            <a:endParaRPr lang="en-US" dirty="0" smtClean="0"/>
          </a:p>
          <a:p>
            <a:pPr marL="533400" lvl="1" indent="0">
              <a:buFont typeface="Arial"/>
              <a:buNone/>
            </a:pPr>
            <a:endParaRPr lang="en-US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1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7709" y="4281040"/>
            <a:ext cx="10831145" cy="3439584"/>
          </a:xfrm>
        </p:spPr>
        <p:txBody>
          <a:bodyPr/>
          <a:lstStyle/>
          <a:p>
            <a:r>
              <a:rPr lang="en-US" dirty="0" smtClean="0"/>
              <a:t>Cloud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Environments - AWS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23" y="990600"/>
            <a:ext cx="5385514" cy="948421"/>
          </a:xfrm>
        </p:spPr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1469865"/>
            <a:ext cx="5385400" cy="3690029"/>
          </a:xfrm>
        </p:spPr>
        <p:txBody>
          <a:bodyPr/>
          <a:lstStyle/>
          <a:p>
            <a:r>
              <a:rPr lang="en-US" sz="2300" dirty="0" smtClean="0"/>
              <a:t>Customers: NASA, Expedia, Central Intelligence Agency (CIA), Netflix, Intuit, Hertz, Time Inc., Unilever, GE, Kellogg’s, </a:t>
            </a:r>
            <a:r>
              <a:rPr lang="en-US" sz="2300" b="1" dirty="0" smtClean="0"/>
              <a:t>G4S </a:t>
            </a:r>
            <a:endParaRPr lang="en-US" sz="2300" b="1" dirty="0" smtClean="0"/>
          </a:p>
          <a:p>
            <a:r>
              <a:rPr lang="en-US" sz="2300" dirty="0" smtClean="0"/>
              <a:t>Pros: price reductions, flexibility, accessibility,  openness, past performance confidence, ranked 1</a:t>
            </a:r>
            <a:r>
              <a:rPr lang="en-US" sz="2300" baseline="30000" dirty="0" smtClean="0"/>
              <a:t>st</a:t>
            </a:r>
            <a:r>
              <a:rPr lang="en-US" sz="2300" dirty="0" smtClean="0"/>
              <a:t> in PaaS clouds, per second billing, discounts, GDPR services (access controls, monitoring, logging</a:t>
            </a:r>
            <a:r>
              <a:rPr lang="en-US" sz="2300" dirty="0"/>
              <a:t>, </a:t>
            </a:r>
            <a:r>
              <a:rPr lang="en-US" sz="2300" dirty="0" smtClean="0"/>
              <a:t>encryption)</a:t>
            </a:r>
          </a:p>
          <a:p>
            <a:r>
              <a:rPr lang="en-US" sz="2300" dirty="0" smtClean="0"/>
              <a:t>Cons: quick/unsteady market growth</a:t>
            </a:r>
            <a:endParaRPr lang="en-US" sz="2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865" y="1469865"/>
            <a:ext cx="6594385" cy="46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Cloud Environments - Azure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255" y="1077226"/>
            <a:ext cx="5385514" cy="948421"/>
          </a:xfrm>
        </p:spPr>
        <p:txBody>
          <a:bodyPr/>
          <a:lstStyle/>
          <a:p>
            <a:r>
              <a:rPr lang="en-US" dirty="0" smtClean="0"/>
              <a:t>Microsoft Azure Stack</a:t>
            </a:r>
            <a:endParaRPr lang="en-US" dirty="0"/>
          </a:p>
        </p:txBody>
      </p:sp>
      <p:pic>
        <p:nvPicPr>
          <p:cNvPr id="1028" name="Picture 4" descr="https://zgab33vy595fw5zq-zippykid.netdna-ssl.com/wp-content/uploads/2017/07/industry_graph-1-1-1024x10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69" y="1077226"/>
            <a:ext cx="5701398" cy="570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7"/>
          <p:cNvSpPr>
            <a:spLocks noGrp="1"/>
          </p:cNvSpPr>
          <p:nvPr>
            <p:ph type="body" idx="3"/>
          </p:nvPr>
        </p:nvSpPr>
        <p:spPr>
          <a:xfrm>
            <a:off x="0" y="1670482"/>
            <a:ext cx="5450901" cy="3921795"/>
          </a:xfrm>
        </p:spPr>
        <p:txBody>
          <a:bodyPr/>
          <a:lstStyle/>
          <a:p>
            <a:r>
              <a:rPr lang="en-US" sz="2400" dirty="0" smtClean="0"/>
              <a:t>Customers</a:t>
            </a:r>
            <a:r>
              <a:rPr lang="en-US" sz="2400" dirty="0"/>
              <a:t>: Pearson, Ford, NBC News, </a:t>
            </a:r>
            <a:r>
              <a:rPr lang="en-US" sz="2400" dirty="0" err="1"/>
              <a:t>Easyjet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Pros</a:t>
            </a:r>
            <a:r>
              <a:rPr lang="en-US" sz="2400" dirty="0"/>
              <a:t>: easy transition if already running with </a:t>
            </a:r>
            <a:r>
              <a:rPr lang="en-US" sz="2400" dirty="0" err="1"/>
              <a:t>Microsoff</a:t>
            </a:r>
            <a:r>
              <a:rPr lang="en-US" sz="2400" dirty="0"/>
              <a:t>/Windows, PaaS strength over </a:t>
            </a:r>
            <a:r>
              <a:rPr lang="en-US" sz="2400" dirty="0" smtClean="0"/>
              <a:t>AWS, currently complies with GDPR</a:t>
            </a:r>
          </a:p>
          <a:p>
            <a:r>
              <a:rPr lang="en-US" sz="2400" dirty="0" smtClean="0"/>
              <a:t>Cons: outages in past, issue with “technical support, documentation, training, and breadth of the ISV partner ecosystem”, difficult to work with anything but Windows Servers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39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Cloud Environment- Azure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5" y="1077227"/>
            <a:ext cx="7090769" cy="57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Cloud Environments - Google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207" y="990600"/>
            <a:ext cx="5385514" cy="948421"/>
          </a:xfrm>
        </p:spPr>
        <p:txBody>
          <a:bodyPr/>
          <a:lstStyle/>
          <a:p>
            <a:r>
              <a:rPr lang="en-US" dirty="0" smtClean="0"/>
              <a:t>Google Cloud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596921" y="1619202"/>
            <a:ext cx="5079090" cy="3664416"/>
          </a:xfrm>
        </p:spPr>
        <p:txBody>
          <a:bodyPr/>
          <a:lstStyle/>
          <a:p>
            <a:r>
              <a:rPr lang="en-US" sz="2400" dirty="0"/>
              <a:t>Customers: </a:t>
            </a:r>
            <a:r>
              <a:rPr lang="en-US" sz="2400" b="1" dirty="0"/>
              <a:t>UK Bank HSBC</a:t>
            </a:r>
            <a:r>
              <a:rPr lang="en-US" sz="2400" dirty="0"/>
              <a:t>, Snapchat, Home Depot, </a:t>
            </a:r>
            <a:r>
              <a:rPr lang="en-US" sz="2400" dirty="0" smtClean="0"/>
              <a:t>Disney, Coca-Cola, HTC, Sony Music, </a:t>
            </a:r>
            <a:endParaRPr lang="en-US" sz="2400" dirty="0"/>
          </a:p>
          <a:p>
            <a:r>
              <a:rPr lang="en-US" sz="2400" dirty="0"/>
              <a:t>Pros: better for innovative cloud-native companies and open source communities, better for smaller projects in large companies, machine learning tools, smallest </a:t>
            </a:r>
            <a:r>
              <a:rPr lang="en-US" sz="2400" dirty="0" smtClean="0"/>
              <a:t>footprint, handbook on GDPR compliance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idx="3"/>
          </p:nvPr>
        </p:nvSpPr>
        <p:spPr>
          <a:xfrm>
            <a:off x="609441" y="5297493"/>
            <a:ext cx="5300471" cy="1664838"/>
          </a:xfrm>
        </p:spPr>
        <p:txBody>
          <a:bodyPr/>
          <a:lstStyle/>
          <a:p>
            <a:r>
              <a:rPr lang="en-US" sz="2400" dirty="0" smtClean="0"/>
              <a:t>Cons: struggles in enterprise market, not often a strategic cloud partner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79" y="1219200"/>
            <a:ext cx="4840284" cy="27560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79" y="4120472"/>
            <a:ext cx="4864000" cy="27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pPr lvl="1"/>
            <a:r>
              <a:rPr lang="en-US" dirty="0" smtClean="0"/>
              <a:t>Business application</a:t>
            </a:r>
          </a:p>
          <a:p>
            <a:pPr lvl="1"/>
            <a:r>
              <a:rPr lang="en-US" dirty="0" smtClean="0"/>
              <a:t>Semester goals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Semester 2 Recap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Lessons learned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Demonstration of </a:t>
            </a:r>
            <a:r>
              <a:rPr lang="en-US" dirty="0" smtClean="0"/>
              <a:t>Product	</a:t>
            </a:r>
          </a:p>
          <a:p>
            <a:endParaRPr lang="en-US" dirty="0"/>
          </a:p>
          <a:p>
            <a:r>
              <a:rPr lang="en-US" dirty="0" smtClean="0"/>
              <a:t>Analysis of Database </a:t>
            </a:r>
            <a:r>
              <a:rPr lang="en-US" dirty="0"/>
              <a:t>Placement</a:t>
            </a:r>
          </a:p>
          <a:p>
            <a:pPr lvl="1"/>
            <a:r>
              <a:rPr lang="en-US" dirty="0"/>
              <a:t>Solution in-house vs. in cloud</a:t>
            </a:r>
          </a:p>
          <a:p>
            <a:pPr lvl="1"/>
            <a:r>
              <a:rPr lang="en-US" dirty="0"/>
              <a:t>Cost comparison</a:t>
            </a:r>
          </a:p>
          <a:p>
            <a:pPr lvl="1"/>
            <a:r>
              <a:rPr lang="en-US" dirty="0"/>
              <a:t>Cloud environments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Environment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7576" y="939363"/>
            <a:ext cx="5512226" cy="948421"/>
          </a:xfrm>
        </p:spPr>
        <p:txBody>
          <a:bodyPr/>
          <a:lstStyle/>
          <a:p>
            <a:r>
              <a:rPr lang="en-US" sz="2800" dirty="0" smtClean="0"/>
              <a:t>Amazon Web Services (AWS)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71340" y="1693409"/>
            <a:ext cx="3400903" cy="948421"/>
          </a:xfrm>
        </p:spPr>
        <p:txBody>
          <a:bodyPr/>
          <a:lstStyle/>
          <a:p>
            <a:r>
              <a:rPr lang="en-US" sz="2800" dirty="0" smtClean="0"/>
              <a:t>Microsoft Azure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09441" y="1345269"/>
            <a:ext cx="3622459" cy="3704542"/>
          </a:xfrm>
        </p:spPr>
        <p:txBody>
          <a:bodyPr/>
          <a:lstStyle/>
          <a:p>
            <a:r>
              <a:rPr lang="en-US" dirty="0" smtClean="0"/>
              <a:t>Established market</a:t>
            </a:r>
          </a:p>
          <a:p>
            <a:r>
              <a:rPr lang="en-US" dirty="0" smtClean="0"/>
              <a:t>Reliable service</a:t>
            </a:r>
          </a:p>
          <a:p>
            <a:r>
              <a:rPr lang="en-US" dirty="0" smtClean="0"/>
              <a:t>Cost benefits</a:t>
            </a:r>
          </a:p>
          <a:p>
            <a:r>
              <a:rPr lang="en-US" dirty="0" smtClean="0"/>
              <a:t>Discounts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8700526" y="1428299"/>
            <a:ext cx="3750014" cy="3704542"/>
          </a:xfrm>
        </p:spPr>
        <p:txBody>
          <a:bodyPr/>
          <a:lstStyle/>
          <a:p>
            <a:r>
              <a:rPr lang="en-US" dirty="0" smtClean="0"/>
              <a:t>Innovation</a:t>
            </a:r>
          </a:p>
          <a:p>
            <a:r>
              <a:rPr lang="en-US" dirty="0" smtClean="0"/>
              <a:t>Small company benefits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540037" y="954089"/>
            <a:ext cx="3386928" cy="94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/>
              <a:t>Google Cloud</a:t>
            </a:r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71340" y="2167620"/>
            <a:ext cx="3292408" cy="370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434347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7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3434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434347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7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43434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Easy transition</a:t>
            </a:r>
          </a:p>
          <a:p>
            <a:r>
              <a:rPr lang="en-US" dirty="0" smtClean="0"/>
              <a:t>PaaS strength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2" y="3448494"/>
            <a:ext cx="9276300" cy="32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Cloud Environments - IBM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990600"/>
            <a:ext cx="5385514" cy="948421"/>
          </a:xfrm>
        </p:spPr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SmartCloud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124059" y="1464810"/>
            <a:ext cx="5385400" cy="3704542"/>
          </a:xfrm>
        </p:spPr>
        <p:txBody>
          <a:bodyPr/>
          <a:lstStyle/>
          <a:p>
            <a:r>
              <a:rPr lang="en-US" dirty="0"/>
              <a:t>Customers: losing Facebook’s WhatsApp, American Airlines, Aviva, Carfax, Frito-Lay, </a:t>
            </a:r>
            <a:r>
              <a:rPr lang="en-US" dirty="0" err="1"/>
              <a:t>IndiaFirst</a:t>
            </a:r>
            <a:r>
              <a:rPr lang="en-US" dirty="0"/>
              <a:t> Life Insurance, 7-Eleven</a:t>
            </a:r>
          </a:p>
          <a:p>
            <a:r>
              <a:rPr lang="en-US" dirty="0"/>
              <a:t>Pros: high-value services (Watson), combining cognitive computing and cloud</a:t>
            </a:r>
          </a:p>
          <a:p>
            <a:r>
              <a:rPr lang="en-US" dirty="0"/>
              <a:t>Cons: little recognition as cloud leader, far smaller market than AWS and Azure, bouncing technology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686" y="1044653"/>
            <a:ext cx="6392951" cy="221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255" y="3317080"/>
            <a:ext cx="6069811" cy="34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Cloud Environments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Notable Alternatives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smtClean="0"/>
              <a:t>Oracle Cloud Platform</a:t>
            </a:r>
          </a:p>
          <a:p>
            <a:r>
              <a:rPr lang="en-US" dirty="0" smtClean="0"/>
              <a:t>Salesforce Sales App Cloud</a:t>
            </a:r>
          </a:p>
          <a:p>
            <a:r>
              <a:rPr lang="en-US" dirty="0" smtClean="0"/>
              <a:t>Google App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1774"/>
              </p:ext>
            </p:extLst>
          </p:nvPr>
        </p:nvGraphicFramePr>
        <p:xfrm>
          <a:off x="609439" y="1066272"/>
          <a:ext cx="10603992" cy="575127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34664"/>
                <a:gridCol w="3534664"/>
                <a:gridCol w="3534664"/>
              </a:tblGrid>
              <a:tr h="8216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In-House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 Cloud </a:t>
                      </a:r>
                      <a:r>
                        <a:rPr lang="en-US" sz="1800" baseline="30000" dirty="0" smtClean="0"/>
                        <a:t>(AWS)</a:t>
                      </a:r>
                      <a:endParaRPr lang="en-US" sz="1800" baseline="30000" dirty="0"/>
                    </a:p>
                  </a:txBody>
                  <a:tcPr anchor="ctr"/>
                </a:tc>
              </a:tr>
              <a:tr h="821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Accessibility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1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Scalability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1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Downtime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1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1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Economic Impact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16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Connectivity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9041331" y="1997839"/>
            <a:ext cx="789272" cy="606392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9041331" y="3699708"/>
            <a:ext cx="789272" cy="606392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9041331" y="2807411"/>
            <a:ext cx="789272" cy="606392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516799" y="4538312"/>
            <a:ext cx="789272" cy="606392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516799" y="5337209"/>
            <a:ext cx="789272" cy="606392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9041331" y="6050907"/>
            <a:ext cx="789272" cy="606392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882" y="1212783"/>
            <a:ext cx="109920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 Analysis</a:t>
            </a:r>
            <a:endParaRPr lang="en-US" dirty="0"/>
          </a:p>
          <a:p>
            <a:r>
              <a:rPr lang="en-US" u="sng" dirty="0">
                <a:hlinkClick r:id="rId3"/>
              </a:rPr>
              <a:t>https://sysgen.ca/cloud-vs-in-house-servers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https://www.forbes.com/sites/forbestechcouncil/2017/07/25/the-cloud-vs-in-house-infrastructure-deciding-which-is-best-for-your-organization/#</a:t>
            </a:r>
            <a:r>
              <a:rPr lang="en-US" dirty="0" smtClean="0">
                <a:hlinkClick r:id="rId4"/>
              </a:rPr>
              <a:t>6582758e20f6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https://interface.ca/pros-and-cons-cloud-servers-vs-in-house-servers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www.nibusinessinfo.co.uk/content/pros-and-cons-house-hosting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7"/>
              </a:rPr>
              <a:t>https://www.atlantech.net/blog/best-for-business-data-center-vs.-</a:t>
            </a:r>
            <a:r>
              <a:rPr lang="en-US" dirty="0" smtClean="0">
                <a:hlinkClick r:id="rId7"/>
              </a:rPr>
              <a:t>server-room</a:t>
            </a:r>
            <a:endParaRPr lang="en-US" dirty="0" smtClean="0"/>
          </a:p>
          <a:p>
            <a:r>
              <a:rPr lang="en-US" dirty="0"/>
              <a:t> </a:t>
            </a:r>
          </a:p>
          <a:p>
            <a:r>
              <a:rPr lang="en-US" b="1" dirty="0"/>
              <a:t>Cost Analysis</a:t>
            </a:r>
            <a:endParaRPr lang="en-US" dirty="0"/>
          </a:p>
          <a:p>
            <a:r>
              <a:rPr lang="en-US" u="sng" dirty="0">
                <a:hlinkClick r:id="rId8"/>
              </a:rPr>
              <a:t>http://deepvalue.net/ec2-is-380-more-expensive-than-internal-cluster/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Cloud Environments</a:t>
            </a:r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www.tomsitpro.com/articles/ibm-vs-aws-cia-private-cloud,2-663-2.html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services.google.com/fh/files/misc/google_cloud_and_the_gdpr_english.pdf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11"/>
              </a:rPr>
              <a:t>https://stackoverflow.blog/2017/07/21/trends-cloud-computing-uses-aws-uses-azure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www.microsoft.com/en-us/TrustCenter/Privacy/gdpr/default.aspx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>
                <a:hlinkClick r:id="rId13"/>
              </a:rPr>
              <a:t>https://aws.amazon.com/compliance/eu-data-protection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dt" idx="10"/>
          </p:nvPr>
        </p:nvSpPr>
        <p:spPr>
          <a:xfrm>
            <a:off x="609441" y="6093884"/>
            <a:ext cx="3555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NETSCOUT.COM</a:t>
            </a:r>
            <a:endParaRPr sz="1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09448" y="468092"/>
            <a:ext cx="6348346" cy="179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6700"/>
              <a:buFont typeface="Arial"/>
              <a:buNone/>
            </a:pPr>
            <a:r>
              <a:rPr lang="en-US" sz="67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6700"/>
              <a:buFont typeface="Arial"/>
              <a:buNone/>
            </a:pPr>
            <a:r>
              <a:rPr lang="en-US" sz="6700" b="1" i="0" u="none" strike="noStrike" cap="none">
                <a:solidFill>
                  <a:srgbClr val="76C93E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6C93E"/>
              </a:buClr>
              <a:buSzPts val="6700"/>
              <a:buFont typeface="Arial"/>
              <a:buNone/>
            </a:pPr>
            <a:endParaRPr sz="6700" b="1" i="0" u="none" strike="noStrike" cap="none">
              <a:solidFill>
                <a:srgbClr val="76C9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07310" y="4184805"/>
            <a:ext cx="10831169" cy="3439584"/>
          </a:xfrm>
        </p:spPr>
        <p:txBody>
          <a:bodyPr/>
          <a:lstStyle/>
          <a:p>
            <a:r>
              <a:rPr lang="en-US" sz="4800" dirty="0" smtClean="0"/>
              <a:t>Project Overview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26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Ideal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410526" y="1693410"/>
            <a:ext cx="5385400" cy="3704542"/>
          </a:xfrm>
        </p:spPr>
        <p:txBody>
          <a:bodyPr/>
          <a:lstStyle/>
          <a:p>
            <a:pPr fontAlgn="base"/>
            <a:r>
              <a:rPr lang="en-US" sz="2400" dirty="0"/>
              <a:t>Currently limited scalability</a:t>
            </a:r>
          </a:p>
          <a:p>
            <a:pPr lvl="1" fontAlgn="base"/>
            <a:r>
              <a:rPr lang="en-US" sz="2000" dirty="0"/>
              <a:t>Difficulty of expansion</a:t>
            </a:r>
          </a:p>
          <a:p>
            <a:pPr lvl="2" fontAlgn="base"/>
            <a:r>
              <a:rPr lang="en-US" sz="2000" dirty="0"/>
              <a:t>beyond the first 100 sites</a:t>
            </a:r>
          </a:p>
          <a:p>
            <a:pPr lvl="2" fontAlgn="base"/>
            <a:r>
              <a:rPr lang="en-US" sz="2000" dirty="0"/>
              <a:t>more than 2 service providers</a:t>
            </a:r>
          </a:p>
          <a:p>
            <a:pPr fontAlgn="base"/>
            <a:r>
              <a:rPr lang="en-US" sz="2400" dirty="0"/>
              <a:t>Difficulty managing data access permissions for </a:t>
            </a:r>
            <a:r>
              <a:rPr lang="en-US" sz="2400" dirty="0" smtClean="0"/>
              <a:t>users</a:t>
            </a:r>
          </a:p>
          <a:p>
            <a:pPr fontAlgn="base"/>
            <a:r>
              <a:rPr lang="en-US" sz="2400" dirty="0" smtClean="0"/>
              <a:t>Costly server environment</a:t>
            </a:r>
            <a:endParaRPr lang="en-US" sz="2400" dirty="0"/>
          </a:p>
          <a:p>
            <a:pPr fontAlgn="base"/>
            <a:r>
              <a:rPr lang="en-US" sz="2400" dirty="0"/>
              <a:t>Limited functionality of Spreadsheets</a:t>
            </a:r>
          </a:p>
          <a:p>
            <a:pPr lvl="1" fontAlgn="base"/>
            <a:r>
              <a:rPr lang="en-US" sz="2000" dirty="0"/>
              <a:t>(only able to pull data using one unique key) </a:t>
            </a:r>
          </a:p>
          <a:p>
            <a:pPr lvl="1" fontAlgn="base"/>
            <a:r>
              <a:rPr lang="en-US" sz="2000" dirty="0"/>
              <a:t>Possibility of stale (outdated) data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"/>
          </p:nvPr>
        </p:nvSpPr>
        <p:spPr>
          <a:xfrm>
            <a:off x="5795926" y="1693410"/>
            <a:ext cx="5385400" cy="4387183"/>
          </a:xfrm>
        </p:spPr>
        <p:txBody>
          <a:bodyPr/>
          <a:lstStyle/>
          <a:p>
            <a:pPr fontAlgn="base"/>
            <a:r>
              <a:rPr lang="en-US" sz="2400" dirty="0"/>
              <a:t>Web portal front end for VMS Database will enable scalability</a:t>
            </a:r>
          </a:p>
          <a:p>
            <a:pPr lvl="1" fontAlgn="base"/>
            <a:r>
              <a:rPr lang="en-US" sz="2000" dirty="0"/>
              <a:t>Accommodate any range of sites and service providers</a:t>
            </a:r>
          </a:p>
          <a:p>
            <a:pPr fontAlgn="base"/>
            <a:r>
              <a:rPr lang="en-US" sz="2400" dirty="0" smtClean="0"/>
              <a:t>Operates </a:t>
            </a:r>
            <a:r>
              <a:rPr lang="en-US" sz="2400" dirty="0"/>
              <a:t>dynamically preventing stale </a:t>
            </a:r>
            <a:r>
              <a:rPr lang="en-US" sz="2400" dirty="0" smtClean="0"/>
              <a:t>data</a:t>
            </a:r>
          </a:p>
          <a:p>
            <a:pPr fontAlgn="base"/>
            <a:r>
              <a:rPr lang="en-US" sz="2400" dirty="0" smtClean="0"/>
              <a:t>User-friendly homepage with snapshot information</a:t>
            </a:r>
          </a:p>
          <a:p>
            <a:pPr fontAlgn="base"/>
            <a:r>
              <a:rPr lang="en-US" sz="2400" dirty="0" smtClean="0"/>
              <a:t>Housed in accessible, efficient environment</a:t>
            </a:r>
          </a:p>
          <a:p>
            <a:pPr lvl="1" fontAlgn="base"/>
            <a:r>
              <a:rPr lang="en-US" sz="2100" dirty="0" smtClean="0"/>
              <a:t>Increase employee &amp; economic efficiency </a:t>
            </a:r>
          </a:p>
          <a:p>
            <a:pPr lvl="1" fontAlgn="base"/>
            <a:r>
              <a:rPr lang="en-US" sz="2100" dirty="0" smtClean="0"/>
              <a:t>Low downtime </a:t>
            </a: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Goals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6193870" y="1549099"/>
            <a:ext cx="5385514" cy="948421"/>
          </a:xfrm>
        </p:spPr>
        <p:txBody>
          <a:bodyPr/>
          <a:lstStyle/>
          <a:p>
            <a:pPr marL="533400" lvl="1" indent="0">
              <a:buNone/>
            </a:pPr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3"/>
          </p:nvPr>
        </p:nvSpPr>
        <p:spPr>
          <a:xfrm>
            <a:off x="426561" y="1815966"/>
            <a:ext cx="5385400" cy="1608221"/>
          </a:xfrm>
        </p:spPr>
        <p:txBody>
          <a:bodyPr/>
          <a:lstStyle/>
          <a:p>
            <a:r>
              <a:rPr lang="en-US" dirty="0" smtClean="0"/>
              <a:t>Weekly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Business application</a:t>
            </a:r>
          </a:p>
          <a:p>
            <a:pPr lvl="1"/>
            <a:r>
              <a:rPr lang="en-US" dirty="0"/>
              <a:t>Technical &amp; design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4"/>
          </p:nvPr>
        </p:nvSpPr>
        <p:spPr>
          <a:xfrm>
            <a:off x="5738277" y="2287185"/>
            <a:ext cx="5385400" cy="3704542"/>
          </a:xfrm>
        </p:spPr>
        <p:txBody>
          <a:bodyPr/>
          <a:lstStyle/>
          <a:p>
            <a:pPr marL="571500" indent="-514350">
              <a:buAutoNum type="arabicPeriod"/>
            </a:pPr>
            <a:r>
              <a:rPr lang="en-US" sz="2400" dirty="0" smtClean="0"/>
              <a:t>Modularity, applets, tab linkage, data understanding</a:t>
            </a:r>
          </a:p>
          <a:p>
            <a:pPr marL="571500" indent="-514350">
              <a:buAutoNum type="arabicPeriod"/>
            </a:pPr>
            <a:r>
              <a:rPr lang="en-US" sz="2400" dirty="0" smtClean="0"/>
              <a:t>Login options, populated &amp; dynamic homepage</a:t>
            </a:r>
            <a:endParaRPr lang="en-US" sz="2400" dirty="0"/>
          </a:p>
          <a:p>
            <a:pPr marL="571500" indent="-514350">
              <a:buAutoNum type="arabicPeriod"/>
            </a:pPr>
            <a:r>
              <a:rPr lang="en-US" sz="2400" dirty="0" smtClean="0"/>
              <a:t>Business benefit </a:t>
            </a:r>
            <a:r>
              <a:rPr lang="en-US" sz="2400" dirty="0"/>
              <a:t>c</a:t>
            </a:r>
            <a:r>
              <a:rPr lang="en-US" sz="2400" dirty="0" smtClean="0"/>
              <a:t>harts on homepage</a:t>
            </a:r>
          </a:p>
          <a:p>
            <a:pPr marL="571500" indent="-514350">
              <a:buAutoNum type="arabicPeriod"/>
            </a:pPr>
            <a:r>
              <a:rPr lang="en-US" sz="2400" dirty="0" smtClean="0"/>
              <a:t>Data pull for charts on homepage</a:t>
            </a:r>
          </a:p>
          <a:p>
            <a:pPr marL="571500" indent="-514350">
              <a:buAutoNum type="arabicPeriod"/>
            </a:pPr>
            <a:r>
              <a:rPr lang="en-US" sz="2400" dirty="0" smtClean="0"/>
              <a:t>Final presentation, loose end cleanup</a:t>
            </a:r>
          </a:p>
          <a:p>
            <a:pPr marL="57150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1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4054" y="4098178"/>
            <a:ext cx="10831169" cy="3439584"/>
          </a:xfrm>
        </p:spPr>
        <p:txBody>
          <a:bodyPr/>
          <a:lstStyle/>
          <a:p>
            <a:r>
              <a:rPr lang="en-US" sz="4800" dirty="0" smtClean="0"/>
              <a:t>Semester 2 Recap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733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11015" y="3827646"/>
            <a:ext cx="5385514" cy="948421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10526" y="1695347"/>
            <a:ext cx="5385400" cy="3704542"/>
          </a:xfrm>
        </p:spPr>
        <p:txBody>
          <a:bodyPr/>
          <a:lstStyle/>
          <a:p>
            <a:r>
              <a:rPr lang="en-US" dirty="0" smtClean="0"/>
              <a:t>Front-end developed website</a:t>
            </a:r>
          </a:p>
          <a:p>
            <a:r>
              <a:rPr lang="en-US" dirty="0" smtClean="0"/>
              <a:t>Flexible homepage</a:t>
            </a:r>
          </a:p>
          <a:p>
            <a:r>
              <a:rPr lang="en-US" dirty="0" smtClean="0"/>
              <a:t>Dynamic with changing data</a:t>
            </a:r>
          </a:p>
          <a:p>
            <a:r>
              <a:rPr lang="en-US" dirty="0" smtClean="0"/>
              <a:t>Charts &amp; snapshots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510041" y="4439183"/>
            <a:ext cx="5385400" cy="3704542"/>
          </a:xfrm>
        </p:spPr>
        <p:txBody>
          <a:bodyPr/>
          <a:lstStyle/>
          <a:p>
            <a:r>
              <a:rPr lang="en-US" dirty="0" smtClean="0"/>
              <a:t>Analysis of database location</a:t>
            </a:r>
          </a:p>
          <a:p>
            <a:r>
              <a:rPr lang="en-US" dirty="0" smtClean="0"/>
              <a:t>Location &amp; cost comparison</a:t>
            </a:r>
          </a:p>
          <a:p>
            <a:r>
              <a:rPr lang="en-US" dirty="0" smtClean="0"/>
              <a:t>Alternative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</a:p>
          <a:p>
            <a:r>
              <a:rPr lang="en-US" dirty="0" smtClean="0"/>
              <a:t>Cross-team communication</a:t>
            </a:r>
          </a:p>
          <a:p>
            <a:r>
              <a:rPr lang="en-US" dirty="0" smtClean="0"/>
              <a:t>New languages &amp; environments</a:t>
            </a:r>
          </a:p>
          <a:p>
            <a:r>
              <a:rPr lang="en-US" dirty="0" smtClean="0"/>
              <a:t>Unfamiliarity with project actions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6094412" y="1830737"/>
            <a:ext cx="5385400" cy="3704542"/>
          </a:xfrm>
        </p:spPr>
        <p:txBody>
          <a:bodyPr/>
          <a:lstStyle/>
          <a:p>
            <a:r>
              <a:rPr lang="en-US" sz="2400" dirty="0" smtClean="0"/>
              <a:t>Experience with telecommunication and professional communication</a:t>
            </a:r>
          </a:p>
          <a:p>
            <a:r>
              <a:rPr lang="en-US" sz="2400" dirty="0" smtClean="0"/>
              <a:t>Developed stronger grip on business applications from real solutions</a:t>
            </a:r>
          </a:p>
          <a:p>
            <a:r>
              <a:rPr lang="en-US" sz="2400" dirty="0" smtClean="0"/>
              <a:t>Practice with project management</a:t>
            </a:r>
          </a:p>
          <a:p>
            <a:r>
              <a:rPr lang="en-US" sz="2400" dirty="0" smtClean="0"/>
              <a:t>Experience with new software languages and design</a:t>
            </a:r>
          </a:p>
          <a:p>
            <a:r>
              <a:rPr lang="en-US" sz="2400" dirty="0" smtClean="0"/>
              <a:t>Analytical skills in research and cost comparisons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3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SCOUT_16-9">
  <a:themeElements>
    <a:clrScheme name="NETSCOUT_colors">
      <a:dk1>
        <a:srgbClr val="262729"/>
      </a:dk1>
      <a:lt1>
        <a:srgbClr val="FFFFFF"/>
      </a:lt1>
      <a:dk2>
        <a:srgbClr val="262729"/>
      </a:dk2>
      <a:lt2>
        <a:srgbClr val="EEECE1"/>
      </a:lt2>
      <a:accent1>
        <a:srgbClr val="4B738F"/>
      </a:accent1>
      <a:accent2>
        <a:srgbClr val="76C93E"/>
      </a:accent2>
      <a:accent3>
        <a:srgbClr val="BDC498"/>
      </a:accent3>
      <a:accent4>
        <a:srgbClr val="77265E"/>
      </a:accent4>
      <a:accent5>
        <a:srgbClr val="D44E4D"/>
      </a:accent5>
      <a:accent6>
        <a:srgbClr val="414448"/>
      </a:accent6>
      <a:hlink>
        <a:srgbClr val="76C91F"/>
      </a:hlink>
      <a:folHlink>
        <a:srgbClr val="4041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1176</Words>
  <Application>Microsoft Macintosh PowerPoint</Application>
  <PresentationFormat>Custom</PresentationFormat>
  <Paragraphs>353</Paragraphs>
  <Slides>35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Arial</vt:lpstr>
      <vt:lpstr>NETSCOUT_16-9</vt:lpstr>
      <vt:lpstr>PowerPoint Presentation</vt:lpstr>
      <vt:lpstr>PowerPoint Presentation</vt:lpstr>
      <vt:lpstr>Agenda </vt:lpstr>
      <vt:lpstr>PowerPoint Presentation</vt:lpstr>
      <vt:lpstr>Business Application</vt:lpstr>
      <vt:lpstr>Semester Goals</vt:lpstr>
      <vt:lpstr>PowerPoint Presentation</vt:lpstr>
      <vt:lpstr>Deliverables </vt:lpstr>
      <vt:lpstr>Challenges &amp; Lessons Learned</vt:lpstr>
      <vt:lpstr>PowerPoint Presentation</vt:lpstr>
      <vt:lpstr>Netscout VMSportal</vt:lpstr>
      <vt:lpstr>PowerPoint Presentation</vt:lpstr>
      <vt:lpstr>OUTLINE</vt:lpstr>
      <vt:lpstr>PROBLEM &amp; PROPOSAL</vt:lpstr>
      <vt:lpstr>PowerPoint Presentation</vt:lpstr>
      <vt:lpstr>In-House Dis/Advantages</vt:lpstr>
      <vt:lpstr>PowerPoint Presentation</vt:lpstr>
      <vt:lpstr>Cloud Dis/Advantages</vt:lpstr>
      <vt:lpstr>Cloud Advantages</vt:lpstr>
      <vt:lpstr>Analysis Summary</vt:lpstr>
      <vt:lpstr>PowerPoint Presentation</vt:lpstr>
      <vt:lpstr>7-Year Comparison</vt:lpstr>
      <vt:lpstr>Cost Comparison</vt:lpstr>
      <vt:lpstr>Cost Summary</vt:lpstr>
      <vt:lpstr>PowerPoint Presentation</vt:lpstr>
      <vt:lpstr>Cloud Environments - AWS</vt:lpstr>
      <vt:lpstr>Alternative Cloud Environments - Azure</vt:lpstr>
      <vt:lpstr>Alternative Cloud Environment- Azure</vt:lpstr>
      <vt:lpstr>Alternative Cloud Environments - Google</vt:lpstr>
      <vt:lpstr>Cloud Environment Summary</vt:lpstr>
      <vt:lpstr>Alternative Cloud Environments - IBM</vt:lpstr>
      <vt:lpstr>Alternative Cloud Environments</vt:lpstr>
      <vt:lpstr>Recommendation</vt:lpstr>
      <vt:lpstr>Sources 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Morgan's PC</dc:creator>
  <cp:lastModifiedBy>Microsoft Office User</cp:lastModifiedBy>
  <cp:revision>57</cp:revision>
  <dcterms:modified xsi:type="dcterms:W3CDTF">2018-04-16T14:03:25Z</dcterms:modified>
</cp:coreProperties>
</file>