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4.jpeg" ContentType="image/jpeg"/>
  <Override PartName="/ppt/media/image5.jpeg" ContentType="image/jpeg"/>
  <Override PartName="/ppt/charts/chart3.xml" ContentType="application/vnd.openxmlformats-officedocument.drawingml.chart+xml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347522"/>
          <c:y val="0.0347522"/>
          <c:w val="0.930496"/>
          <c:h val="0.93049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51A7F9"/>
                  </a:gs>
                  <a:gs pos="100000">
                    <a:srgbClr val="0365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70BF41"/>
                  </a:gs>
                  <a:gs pos="100000">
                    <a:srgbClr val="00882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BE12B"/>
                  </a:gs>
                  <a:gs pos="100000">
                    <a:srgbClr val="BE9A1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EF951A"/>
                  </a:gs>
                  <a:gs pos="100000">
                    <a:srgbClr val="DE6A1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gradFill flip="none" rotWithShape="1">
                <a:gsLst>
                  <a:gs pos="0">
                    <a:srgbClr val="FB4912"/>
                  </a:gs>
                  <a:gs pos="100000">
                    <a:srgbClr val="C82506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gradFill flip="none" rotWithShape="1">
                <a:gsLst>
                  <a:gs pos="0">
                    <a:srgbClr val="885CB2"/>
                  </a:gs>
                  <a:gs pos="100000">
                    <a:srgbClr val="773F9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Time Management</c:v>
                </c:pt>
                <c:pt idx="1">
                  <c:v>Money Management</c:v>
                </c:pt>
                <c:pt idx="2">
                  <c:v>Item Loss</c:v>
                </c:pt>
                <c:pt idx="3">
                  <c:v>Organization</c:v>
                </c:pt>
                <c:pt idx="4">
                  <c:v>Safety</c:v>
                </c:pt>
                <c:pt idx="5">
                  <c:v>Language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4.000000</c:v>
                </c:pt>
                <c:pt idx="1">
                  <c:v>3.000000</c:v>
                </c:pt>
                <c:pt idx="2">
                  <c:v>1.000000</c:v>
                </c:pt>
                <c:pt idx="3">
                  <c:v>2.000000</c:v>
                </c:pt>
                <c:pt idx="4">
                  <c:v>2.000000</c:v>
                </c:pt>
                <c:pt idx="5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51A7F9"/>
                  </a:gs>
                  <a:gs pos="100000">
                    <a:srgbClr val="0365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70BF41"/>
                  </a:gs>
                  <a:gs pos="100000">
                    <a:srgbClr val="00882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Item Loss</c:v>
                </c:pt>
                <c:pt idx="1">
                  <c:v>Safety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1.000000</c:v>
                </c:pt>
                <c:pt idx="1">
                  <c:v>2.000000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/>
          </a:p>
        </c:rich>
      </c:tx>
      <c:layout/>
      <c:overlay val="1"/>
    </c:title>
    <c:autoTitleDeleted val="1"/>
    <c:plotArea>
      <c:layout>
        <c:manualLayout>
          <c:layoutTarget val="inner"/>
          <c:xMode val="edge"/>
          <c:yMode val="edge"/>
          <c:x val="0.005"/>
          <c:y val="0.005"/>
          <c:w val="1"/>
          <c:h val="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 idx="0">
                  <c:v>Region 1</c:v>
                </c:pt>
              </c:strCache>
            </c:strRef>
          </c:tx>
          <c:spPr>
            <a:gradFill flip="none" rotWithShape="1"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gradFill flip="none" rotWithShape="1">
                <a:gsLst>
                  <a:gs pos="0">
                    <a:srgbClr val="51A7F9"/>
                  </a:gs>
                  <a:gs pos="100000">
                    <a:srgbClr val="0365C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gradFill flip="none" rotWithShape="1">
                <a:gsLst>
                  <a:gs pos="0">
                    <a:srgbClr val="70BF41"/>
                  </a:gs>
                  <a:gs pos="100000">
                    <a:srgbClr val="00882B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gradFill flip="none" rotWithShape="1">
                <a:gsLst>
                  <a:gs pos="0">
                    <a:srgbClr val="FBE12B"/>
                  </a:gs>
                  <a:gs pos="100000">
                    <a:srgbClr val="BE9A1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gradFill flip="none" rotWithShape="1">
                <a:gsLst>
                  <a:gs pos="0">
                    <a:srgbClr val="EF951A"/>
                  </a:gs>
                  <a:gs pos="100000">
                    <a:srgbClr val="DE6A10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 lvl="0">
                    <a:def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defRPr>
                  </a:pPr>
                  <a:r>
                    <a:rPr b="0" i="0" strike="noStrike" sz="2600" u="none">
                      <a:solidFill>
                        <a:srgbClr val="FFFFFF"/>
                      </a:solidFill>
                      <a:effectLst>
                        <a:outerShdw sx="100000" sy="100000" kx="0" ky="0" algn="b" rotWithShape="0" blurRad="0" dist="38100" dir="2700000">
                          <a:srgbClr val="000000"/>
                        </a:outerShdw>
                      </a:effectLst>
                      <a:latin typeface="Helvetica Light"/>
                    </a:rPr>
                    <a:t/>
                  </a:r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numFmt formatCode="#,##0%" sourceLinked="0"/>
            <c:txPr>
              <a:bodyPr/>
              <a:lstStyle/>
              <a:p>
                <a:pPr lvl="0">
                  <a:def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defRPr>
                </a:pPr>
                <a:r>
                  <a:rPr b="0" i="0" strike="noStrike" sz="2600" u="none">
                    <a:solidFill>
                      <a:srgbClr val="FFFFFF"/>
                    </a:solidFill>
                    <a:effectLst>
                      <a:outerShdw sx="100000" sy="100000" kx="0" ky="0" algn="b" rotWithShape="0" blurRad="0" dist="38100" dir="2700000">
                        <a:srgbClr val="000000"/>
                      </a:outerShdw>
                    </a:effectLst>
                    <a:latin typeface="Helvetica Light"/>
                  </a:rPr>
                  <a:t/>
                </a:r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4"/>
                <c:pt idx="0">
                  <c:v>Physical Pain</c:v>
                </c:pt>
                <c:pt idx="1">
                  <c:v>Untitled 2</c:v>
                </c:pt>
                <c:pt idx="2">
                  <c:v>Untitled 1</c:v>
                </c:pt>
                <c:pt idx="3">
                  <c:v>Security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0.750000</c:v>
                </c:pt>
                <c:pt idx="3">
                  <c:v>0.250000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70000" y="-1765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Traveler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16256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EID101D: Smart Connected Device</a:t>
            </a:r>
          </a:p>
        </p:txBody>
      </p:sp>
      <p:pic>
        <p:nvPicPr>
          <p:cNvPr id="34" name="thumb_IMG_6962_102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350" y="2682124"/>
            <a:ext cx="10834100" cy="812557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3511152" y="6794499"/>
            <a:ext cx="1378498" cy="5842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Nikola</a:t>
            </a:r>
          </a:p>
        </p:txBody>
      </p:sp>
      <p:sp>
        <p:nvSpPr>
          <p:cNvPr id="36" name="Shape 36"/>
          <p:cNvSpPr/>
          <p:nvPr/>
        </p:nvSpPr>
        <p:spPr>
          <a:xfrm>
            <a:off x="5098652" y="7899399"/>
            <a:ext cx="1378498" cy="5842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Justin</a:t>
            </a:r>
          </a:p>
        </p:txBody>
      </p:sp>
      <p:sp>
        <p:nvSpPr>
          <p:cNvPr id="37" name="Shape 37"/>
          <p:cNvSpPr/>
          <p:nvPr/>
        </p:nvSpPr>
        <p:spPr>
          <a:xfrm>
            <a:off x="6432152" y="7023100"/>
            <a:ext cx="1799533" cy="5842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Varouzan</a:t>
            </a:r>
          </a:p>
        </p:txBody>
      </p:sp>
      <p:sp>
        <p:nvSpPr>
          <p:cNvPr id="38" name="Shape 38"/>
          <p:cNvSpPr/>
          <p:nvPr/>
        </p:nvSpPr>
        <p:spPr>
          <a:xfrm>
            <a:off x="8311752" y="7899400"/>
            <a:ext cx="1799533" cy="584201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Dongkyu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G_8202.jpg"/>
          <p:cNvPicPr/>
          <p:nvPr/>
        </p:nvPicPr>
        <p:blipFill>
          <a:blip r:embed="rId2">
            <a:extLst/>
          </a:blip>
          <a:srcRect l="32060" t="0" r="19328" b="0"/>
          <a:stretch>
            <a:fillRect/>
          </a:stretch>
        </p:blipFill>
        <p:spPr>
          <a:xfrm>
            <a:off x="6718300" y="635000"/>
            <a:ext cx="53340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Customer Segment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18-30yr Old Backpackers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Initial Value Proposition</a:t>
            </a:r>
          </a:p>
        </p:txBody>
      </p:sp>
      <p:pic>
        <p:nvPicPr>
          <p:cNvPr id="45" name="til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0573" y="2376901"/>
            <a:ext cx="10123654" cy="6752398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6985000" y="5378450"/>
            <a:ext cx="4006404" cy="32917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1st Interviews</a:t>
            </a:r>
          </a:p>
        </p:txBody>
      </p:sp>
      <p:graphicFrame>
        <p:nvGraphicFramePr>
          <p:cNvPr id="49" name="Chart 49"/>
          <p:cNvGraphicFramePr/>
          <p:nvPr/>
        </p:nvGraphicFramePr>
        <p:xfrm>
          <a:off x="2522382" y="1861982"/>
          <a:ext cx="7960036" cy="796003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1st Interviews</a:t>
            </a:r>
          </a:p>
        </p:txBody>
      </p:sp>
      <p:graphicFrame>
        <p:nvGraphicFramePr>
          <p:cNvPr id="52" name="Chart 52"/>
          <p:cNvGraphicFramePr/>
          <p:nvPr/>
        </p:nvGraphicFramePr>
        <p:xfrm>
          <a:off x="2799010" y="2138610"/>
          <a:ext cx="7406780" cy="74067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3" name="Shape 53"/>
          <p:cNvSpPr/>
          <p:nvPr/>
        </p:nvSpPr>
        <p:spPr>
          <a:xfrm>
            <a:off x="3263900" y="6692949"/>
            <a:ext cx="2027188" cy="986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889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Possibilities</a:t>
            </a:r>
          </a:p>
        </p:txBody>
      </p:sp>
      <p:pic>
        <p:nvPicPr>
          <p:cNvPr id="56" name="rooms_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46" y="3472174"/>
            <a:ext cx="6082468" cy="4561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3267" y="3504736"/>
            <a:ext cx="6082467" cy="5011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2nd Interviews</a:t>
            </a:r>
          </a:p>
        </p:txBody>
      </p:sp>
      <p:graphicFrame>
        <p:nvGraphicFramePr>
          <p:cNvPr id="60" name="Chart 60"/>
          <p:cNvGraphicFramePr/>
          <p:nvPr/>
        </p:nvGraphicFramePr>
        <p:xfrm>
          <a:off x="2799010" y="2138610"/>
          <a:ext cx="7406780" cy="74067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 lvl="0">
              <a:defRPr sz="1800"/>
            </a:pPr>
            <a:r>
              <a:rPr sz="7600"/>
              <a:t>Current Value Proposition</a:t>
            </a:r>
          </a:p>
        </p:txBody>
      </p:sp>
      <p:pic>
        <p:nvPicPr>
          <p:cNvPr id="6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5332" y="3367112"/>
            <a:ext cx="5901575" cy="477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740" y="2300664"/>
            <a:ext cx="4645594" cy="671976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6076442" y="4152900"/>
            <a:ext cx="851917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800"/>
            </a:lvl1pPr>
          </a:lstStyle>
          <a:p>
            <a:pPr lvl="0">
              <a:defRPr sz="1800"/>
            </a:pPr>
            <a:r>
              <a:rPr sz="8800"/>
              <a:t>+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