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7" r:id="rId12"/>
    <p:sldId id="268" r:id="rId13"/>
    <p:sldId id="270" r:id="rId14"/>
    <p:sldId id="271" r:id="rId15"/>
    <p:sldId id="272" r:id="rId16"/>
    <p:sldId id="273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85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oslyn\Documents\Traveler-SCD\Data-Charts\Initial%20Interview%20Data\Interview1Char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4000" dirty="0">
                <a:latin typeface="BreakersSlab-Bold" pitchFamily="50" charset="0"/>
                <a:cs typeface="BreakersSlab-Bold" pitchFamily="50" charset="0"/>
              </a:rPr>
              <a:t>Concerns</a:t>
            </a:r>
            <a:r>
              <a:rPr lang="en-US" altLang="ko-KR" sz="4000" baseline="0" dirty="0">
                <a:latin typeface="BreakersSlab-Bold" pitchFamily="50" charset="0"/>
                <a:cs typeface="BreakersSlab-Bold" pitchFamily="50" charset="0"/>
              </a:rPr>
              <a:t> of Solo World </a:t>
            </a:r>
            <a:r>
              <a:rPr lang="en-US" altLang="ko-KR" sz="4000" baseline="0" dirty="0" smtClean="0">
                <a:latin typeface="BreakersSlab-Bold" pitchFamily="50" charset="0"/>
                <a:cs typeface="BreakersSlab-Bold" pitchFamily="50" charset="0"/>
              </a:rPr>
              <a:t>Travelers</a:t>
            </a:r>
            <a:endParaRPr lang="en-US" altLang="ko-KR" sz="4000" dirty="0">
              <a:latin typeface="BreakersSlab-Bold" pitchFamily="50" charset="0"/>
              <a:cs typeface="BreakersSlab-Bold" pitchFamily="50" charset="0"/>
            </a:endParaRPr>
          </a:p>
        </c:rich>
      </c:tx>
      <c:layout>
        <c:manualLayout>
          <c:xMode val="edge"/>
          <c:yMode val="edge"/>
          <c:x val="0.17227817745803356"/>
          <c:y val="3.1914893617021274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25978945977076606"/>
          <c:y val="0.11827902496230526"/>
          <c:w val="0.53797513170565914"/>
          <c:h val="0.7955164181604959"/>
        </c:manualLayout>
      </c:layout>
      <c:doughnutChart>
        <c:varyColors val="1"/>
        <c:ser>
          <c:idx val="0"/>
          <c:order val="0"/>
          <c:explosion val="8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3"/>
              <c:layout>
                <c:manualLayout>
                  <c:x val="1.199040767386091E-3"/>
                  <c:y val="-2.3049645390070921E-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BreakersSlab-Bold" pitchFamily="50" charset="0"/>
                    <a:ea typeface="+mn-ea"/>
                    <a:cs typeface="BreakersSlab-Bold" pitchFamily="50" charset="0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Sheet1!$B$8:$B$13</c:f>
              <c:strCache>
                <c:ptCount val="6"/>
                <c:pt idx="0">
                  <c:v>Time Management</c:v>
                </c:pt>
                <c:pt idx="1">
                  <c:v>Budgeting</c:v>
                </c:pt>
                <c:pt idx="2">
                  <c:v>Lost Items</c:v>
                </c:pt>
                <c:pt idx="3">
                  <c:v>Organization</c:v>
                </c:pt>
                <c:pt idx="4">
                  <c:v>Safety</c:v>
                </c:pt>
                <c:pt idx="5">
                  <c:v>Language</c:v>
                </c:pt>
              </c:strCache>
            </c:strRef>
          </c:cat>
          <c:val>
            <c:numRef>
              <c:f>Sheet1!$C$8:$C$13</c:f>
              <c:numCache>
                <c:formatCode>General</c:formatCode>
                <c:ptCount val="6"/>
                <c:pt idx="0">
                  <c:v>4</c:v>
                </c:pt>
                <c:pt idx="1">
                  <c:v>3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EA16-AA8C-41C0-89F3-552A9956A2AB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063680-48F7-465D-9A54-C8F1DE70513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554480"/>
            <a:ext cx="4222308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EA16-AA8C-41C0-89F3-552A9956A2AB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3680-48F7-465D-9A54-C8F1DE7051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554480"/>
            <a:ext cx="2075688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554480"/>
            <a:ext cx="4224528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EA16-AA8C-41C0-89F3-552A9956A2AB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3680-48F7-465D-9A54-C8F1DE7051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1545336"/>
            <a:ext cx="4224528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131EA16-AA8C-41C0-89F3-552A9956A2AB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5063680-48F7-465D-9A54-C8F1DE70513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72184"/>
            <a:ext cx="61722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886200"/>
            <a:ext cx="6172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EA16-AA8C-41C0-89F3-552A9956A2AB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063680-48F7-465D-9A54-C8F1DE70513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6325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915859"/>
            <a:ext cx="3646966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915881"/>
            <a:ext cx="3639311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EA16-AA8C-41C0-89F3-552A9956A2AB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063680-48F7-465D-9A54-C8F1DE70513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5734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916113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60676"/>
            <a:ext cx="363855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916113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860676"/>
            <a:ext cx="3651250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EA16-AA8C-41C0-89F3-552A9956A2AB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063680-48F7-465D-9A54-C8F1DE70513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</p:spPr>
        <p:txBody>
          <a:bodyPr/>
          <a:lstStyle/>
          <a:p>
            <a:fld id="{6131EA16-AA8C-41C0-89F3-552A9956A2AB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063680-48F7-465D-9A54-C8F1DE70513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EA16-AA8C-41C0-89F3-552A9956A2AB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3680-48F7-465D-9A54-C8F1DE7051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920876"/>
            <a:ext cx="3654425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6425"/>
            <a:ext cx="3629025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920875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EA16-AA8C-41C0-89F3-552A9956A2AB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063680-48F7-465D-9A54-C8F1DE70513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0074"/>
            <a:ext cx="2074862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650999"/>
            <a:ext cx="5627687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614363"/>
            <a:ext cx="3741738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EA16-AA8C-41C0-89F3-552A9956A2AB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063680-48F7-465D-9A54-C8F1DE70513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1554480"/>
            <a:ext cx="2073348" cy="1979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6"/>
            <a:ext cx="4222308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1EA16-AA8C-41C0-89F3-552A9956A2AB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848" y="6356350"/>
            <a:ext cx="510235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63680-48F7-465D-9A54-C8F1DE70513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3203" y1="56020" x2="37598" y2="28265"/>
                        <a14:foregroundMark x1="10059" y1="39286" x2="43164" y2="40408"/>
                        <a14:foregroundMark x1="20703" y1="16224" x2="34180" y2="16224"/>
                        <a14:foregroundMark x1="35645" y1="16735" x2="40234" y2="18673"/>
                        <a14:foregroundMark x1="65625" y1="21224" x2="85547" y2="24490"/>
                        <a14:foregroundMark x1="69141" y1="46735" x2="68359" y2="59898"/>
                        <a14:foregroundMark x1="68750" y1="41939" x2="68750" y2="41939"/>
                        <a14:foregroundMark x1="52832" y1="68571" x2="69336" y2="68367"/>
                        <a14:foregroundMark x1="30078" y1="71837" x2="30273" y2="67041"/>
                        <a14:foregroundMark x1="33105" y1="72653" x2="34766" y2="64694"/>
                        <a14:foregroundMark x1="37695" y1="71224" x2="41602" y2="65102"/>
                        <a14:foregroundMark x1="37305" y1="72959" x2="36035" y2="77041"/>
                        <a14:foregroundMark x1="37109" y1="78980" x2="24219" y2="78571"/>
                        <a14:foregroundMark x1="37891" y1="79388" x2="47266" y2="97551"/>
                        <a14:foregroundMark x1="51172" y1="94286" x2="20703" y2="95408"/>
                        <a14:foregroundMark x1="7324" y1="94898" x2="26367" y2="95204"/>
                        <a14:foregroundMark x1="8984" y1="87143" x2="41211" y2="87143"/>
                        <a14:foregroundMark x1="14160" y1="79286" x2="24121" y2="78469"/>
                        <a14:foregroundMark x1="11133" y1="67245" x2="17480" y2="73878"/>
                        <a14:foregroundMark x1="17773" y1="67551" x2="21875" y2="73878"/>
                        <a14:foregroundMark x1="14160" y1="17959" x2="23242" y2="15306"/>
                        <a14:foregroundMark x1="25488" y1="12755" x2="25488" y2="12755"/>
                        <a14:foregroundMark x1="28809" y1="12755" x2="28809" y2="12755"/>
                        <a14:foregroundMark x1="67188" y1="41837" x2="67676" y2="407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760" y="4685467"/>
            <a:ext cx="2301240" cy="2202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www.vectorportal.com/img_novi/s-aircraft4_5243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31861">
            <a:off x="-5235323" y="6194677"/>
            <a:ext cx="6496049" cy="649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 smtClean="0">
                <a:solidFill>
                  <a:srgbClr val="FFFF00"/>
                </a:solidFill>
                <a:latin typeface="BreakersSlab-Bold" pitchFamily="50" charset="0"/>
                <a:cs typeface="BreakersSlab-Bold" pitchFamily="50" charset="0"/>
              </a:rPr>
              <a:t>Traveler</a:t>
            </a:r>
            <a:br>
              <a:rPr lang="en-US" sz="8800" dirty="0" smtClean="0">
                <a:solidFill>
                  <a:srgbClr val="FFFF00"/>
                </a:solidFill>
                <a:latin typeface="BreakersSlab-Bold" pitchFamily="50" charset="0"/>
                <a:cs typeface="BreakersSlab-Bold" pitchFamily="50" charset="0"/>
              </a:rPr>
            </a:br>
            <a:r>
              <a:rPr lang="en-US" sz="3300" dirty="0" smtClean="0">
                <a:solidFill>
                  <a:srgbClr val="FFFF00"/>
                </a:solidFill>
                <a:latin typeface="BreakersSlab-Bold" pitchFamily="50" charset="0"/>
                <a:cs typeface="BreakersSlab-Bold" pitchFamily="50" charset="0"/>
              </a:rPr>
              <a:t>Smart Connected device</a:t>
            </a:r>
            <a:endParaRPr lang="en-US" sz="3300" dirty="0">
              <a:solidFill>
                <a:srgbClr val="FFFF00"/>
              </a:solidFill>
              <a:latin typeface="BreakersSlab-Bold" pitchFamily="50" charset="0"/>
              <a:cs typeface="BreakersSlab-Bold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latin typeface="BreakersSlab-Bold" pitchFamily="50" charset="0"/>
                <a:cs typeface="BreakersSlab-Bold" pitchFamily="50" charset="0"/>
              </a:rPr>
              <a:t>Nikola </a:t>
            </a:r>
            <a:r>
              <a:rPr lang="en-US" sz="3200" dirty="0" err="1" smtClean="0">
                <a:latin typeface="BreakersSlab-Bold" pitchFamily="50" charset="0"/>
                <a:cs typeface="BreakersSlab-Bold" pitchFamily="50" charset="0"/>
              </a:rPr>
              <a:t>Janjusevic</a:t>
            </a:r>
            <a:r>
              <a:rPr lang="en-US" sz="3200" dirty="0" smtClean="0">
                <a:latin typeface="BreakersSlab-Bold" pitchFamily="50" charset="0"/>
                <a:cs typeface="BreakersSlab-Bold" pitchFamily="50" charset="0"/>
              </a:rPr>
              <a:t>, </a:t>
            </a:r>
            <a:r>
              <a:rPr lang="en-US" sz="3200" dirty="0" err="1" smtClean="0">
                <a:latin typeface="BreakersSlab-Bold" pitchFamily="50" charset="0"/>
                <a:cs typeface="BreakersSlab-Bold" pitchFamily="50" charset="0"/>
              </a:rPr>
              <a:t>DongKyu</a:t>
            </a:r>
            <a:r>
              <a:rPr lang="en-US" sz="3200" dirty="0" smtClean="0">
                <a:latin typeface="BreakersSlab-Bold" pitchFamily="50" charset="0"/>
                <a:cs typeface="BreakersSlab-Bold" pitchFamily="50" charset="0"/>
              </a:rPr>
              <a:t> Kim,</a:t>
            </a:r>
          </a:p>
          <a:p>
            <a:r>
              <a:rPr lang="en-US" sz="3200" dirty="0" err="1" smtClean="0">
                <a:latin typeface="BreakersSlab-Bold" pitchFamily="50" charset="0"/>
                <a:cs typeface="BreakersSlab-Bold" pitchFamily="50" charset="0"/>
              </a:rPr>
              <a:t>Varouzan</a:t>
            </a:r>
            <a:r>
              <a:rPr lang="en-US" sz="3200" dirty="0" smtClean="0">
                <a:latin typeface="BreakersSlab-Bold" pitchFamily="50" charset="0"/>
                <a:cs typeface="BreakersSlab-Bold" pitchFamily="50" charset="0"/>
              </a:rPr>
              <a:t> </a:t>
            </a:r>
            <a:r>
              <a:rPr lang="en-US" sz="3200" dirty="0" err="1" smtClean="0">
                <a:latin typeface="BreakersSlab-Bold" pitchFamily="50" charset="0"/>
                <a:cs typeface="BreakersSlab-Bold" pitchFamily="50" charset="0"/>
              </a:rPr>
              <a:t>Knouni</a:t>
            </a:r>
            <a:r>
              <a:rPr lang="en-US" sz="3200" dirty="0" smtClean="0">
                <a:latin typeface="BreakersSlab-Bold" pitchFamily="50" charset="0"/>
                <a:cs typeface="BreakersSlab-Bold" pitchFamily="50" charset="0"/>
              </a:rPr>
              <a:t>, Justin Jose</a:t>
            </a:r>
            <a:endParaRPr lang="en-US" sz="3200" dirty="0">
              <a:latin typeface="BreakersSlab-Bold" pitchFamily="50" charset="0"/>
              <a:cs typeface="BreakersSlab-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20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85185E-6 L 1.15903 -1.3212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951" y="-6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000" i="0" dirty="0" smtClean="0">
                <a:latin typeface="BreakersSlab-Bold" pitchFamily="50" charset="0"/>
                <a:cs typeface="BreakersSlab-Bold" pitchFamily="50" charset="0"/>
              </a:rPr>
              <a:t>Only </a:t>
            </a:r>
            <a:r>
              <a:rPr lang="en-US" sz="13800" i="0" dirty="0" smtClean="0">
                <a:solidFill>
                  <a:srgbClr val="FF0000"/>
                </a:solidFill>
                <a:latin typeface="BreakersSlab-Bold" pitchFamily="50" charset="0"/>
                <a:cs typeface="BreakersSlab-Bold" pitchFamily="50" charset="0"/>
              </a:rPr>
              <a:t>1</a:t>
            </a:r>
            <a:r>
              <a:rPr lang="en-US" sz="13800" i="0" dirty="0" smtClean="0">
                <a:latin typeface="BreakersSlab-Bold" pitchFamily="50" charset="0"/>
                <a:cs typeface="BreakersSlab-Bold" pitchFamily="50" charset="0"/>
              </a:rPr>
              <a:t> in </a:t>
            </a:r>
            <a:r>
              <a:rPr lang="en-US" sz="13800" i="0" dirty="0" smtClean="0">
                <a:solidFill>
                  <a:srgbClr val="FF0000"/>
                </a:solidFill>
                <a:latin typeface="BreakersSlab-Bold" pitchFamily="50" charset="0"/>
                <a:cs typeface="BreakersSlab-Bold" pitchFamily="50" charset="0"/>
              </a:rPr>
              <a:t>12 </a:t>
            </a:r>
            <a:r>
              <a:rPr lang="en-US" sz="4800" i="0" dirty="0" smtClean="0">
                <a:latin typeface="BreakersSlab-Bold" pitchFamily="50" charset="0"/>
                <a:cs typeface="BreakersSlab-Bold" pitchFamily="50" charset="0"/>
              </a:rPr>
              <a:t>travelers interviewed were concerned about losing stuff</a:t>
            </a:r>
            <a:endParaRPr lang="en-US" sz="13800" i="0" dirty="0">
              <a:solidFill>
                <a:srgbClr val="FF0000"/>
              </a:solidFill>
              <a:latin typeface="BreakersSlab-Bold" pitchFamily="50" charset="0"/>
              <a:cs typeface="BreakersSlab-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5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0"/>
            <a:ext cx="9448800" cy="3505200"/>
          </a:xfrm>
        </p:spPr>
        <p:txBody>
          <a:bodyPr>
            <a:noAutofit/>
          </a:bodyPr>
          <a:lstStyle/>
          <a:p>
            <a:r>
              <a:rPr lang="en-US" sz="9600" dirty="0" smtClean="0"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latin typeface="BreakersSlab-Bold" pitchFamily="50" charset="0"/>
                <a:cs typeface="BreakersSlab-Bold" pitchFamily="50" charset="0"/>
              </a:rPr>
              <a:t>SO WHAT NOW?</a:t>
            </a:r>
            <a:endParaRPr lang="en-US" sz="9600" dirty="0"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  <a:latin typeface="BreakersSlab-Bold" pitchFamily="50" charset="0"/>
              <a:cs typeface="BreakersSlab-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45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1000" y="152400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i="0" dirty="0" smtClean="0">
                <a:latin typeface="BreakersSlab-Bold" pitchFamily="50" charset="0"/>
                <a:cs typeface="BreakersSlab-Bold" pitchFamily="50" charset="0"/>
              </a:rPr>
              <a:t>We </a:t>
            </a:r>
            <a:r>
              <a:rPr lang="en-US" sz="8800" i="0" dirty="0" smtClean="0">
                <a:latin typeface="BreakersSlab-Bold" pitchFamily="50" charset="0"/>
                <a:cs typeface="BreakersSlab-Bold" pitchFamily="50" charset="0"/>
              </a:rPr>
              <a:t>learned that we </a:t>
            </a:r>
            <a:r>
              <a:rPr lang="en-US" sz="8800" i="0" dirty="0" smtClean="0">
                <a:solidFill>
                  <a:srgbClr val="FF0000"/>
                </a:solidFill>
                <a:latin typeface="BreakersSlab-Bold" pitchFamily="50" charset="0"/>
                <a:cs typeface="BreakersSlab-Bold" pitchFamily="50" charset="0"/>
              </a:rPr>
              <a:t>must </a:t>
            </a:r>
            <a:r>
              <a:rPr lang="en-US" sz="8800" i="0" dirty="0" smtClean="0">
                <a:solidFill>
                  <a:srgbClr val="FF0000"/>
                </a:solidFill>
                <a:latin typeface="BreakersSlab-Bold" pitchFamily="50" charset="0"/>
                <a:cs typeface="BreakersSlab-Bold" pitchFamily="50" charset="0"/>
              </a:rPr>
              <a:t>change </a:t>
            </a:r>
            <a:r>
              <a:rPr lang="en-US" sz="8800" i="0" dirty="0" smtClean="0">
                <a:latin typeface="BreakersSlab-Bold" pitchFamily="50" charset="0"/>
                <a:cs typeface="BreakersSlab-Bold" pitchFamily="50" charset="0"/>
              </a:rPr>
              <a:t>the value prop</a:t>
            </a:r>
            <a:endParaRPr lang="en-US" sz="8800" i="0" dirty="0">
              <a:solidFill>
                <a:srgbClr val="FF0000"/>
              </a:solidFill>
              <a:latin typeface="BreakersSlab-Bold" pitchFamily="50" charset="0"/>
              <a:cs typeface="BreakersSlab-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08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1371600"/>
            <a:ext cx="9448800" cy="3505200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latin typeface="BreakersSlab-Bold" pitchFamily="50" charset="0"/>
                <a:cs typeface="BreakersSlab-Bold" pitchFamily="50" charset="0"/>
              </a:rPr>
              <a:t>Lessons from</a:t>
            </a:r>
            <a:br>
              <a:rPr lang="en-US" sz="9600" dirty="0" smtClean="0"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latin typeface="BreakersSlab-Bold" pitchFamily="50" charset="0"/>
                <a:cs typeface="BreakersSlab-Bold" pitchFamily="50" charset="0"/>
              </a:rPr>
            </a:br>
            <a:r>
              <a:rPr lang="en-US" sz="9600" dirty="0" err="1" smtClean="0"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latin typeface="BreakersSlab-Bold" pitchFamily="50" charset="0"/>
                <a:cs typeface="BreakersSlab-Bold" pitchFamily="50" charset="0"/>
              </a:rPr>
              <a:t>InTERVEWS</a:t>
            </a:r>
            <a:r>
              <a:rPr lang="en-US" sz="9600" dirty="0"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latin typeface="BreakersSlab-Bold" pitchFamily="50" charset="0"/>
                <a:cs typeface="BreakersSlab-Bold" pitchFamily="50" charset="0"/>
              </a:rPr>
              <a:t/>
            </a:r>
            <a:br>
              <a:rPr lang="en-US" sz="9600" dirty="0"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latin typeface="BreakersSlab-Bold" pitchFamily="50" charset="0"/>
                <a:cs typeface="BreakersSlab-Bold" pitchFamily="50" charset="0"/>
              </a:rPr>
            </a:br>
            <a:r>
              <a:rPr lang="en-US" sz="9600" dirty="0" smtClean="0"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latin typeface="BreakersSlab-Bold" pitchFamily="50" charset="0"/>
                <a:cs typeface="BreakersSlab-Bold" pitchFamily="50" charset="0"/>
              </a:rPr>
              <a:t>ROUND 2</a:t>
            </a:r>
            <a:endParaRPr lang="en-US" sz="9600" dirty="0"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  <a:latin typeface="BreakersSlab-Bold" pitchFamily="50" charset="0"/>
              <a:cs typeface="BreakersSlab-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47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000" i="0" dirty="0" smtClean="0">
                <a:latin typeface="BreakersSlab-Bold" pitchFamily="50" charset="0"/>
                <a:cs typeface="BreakersSlab-Bold" pitchFamily="50" charset="0"/>
              </a:rPr>
              <a:t>The majority of backpackers interviewed (</a:t>
            </a:r>
            <a:r>
              <a:rPr lang="en-US" sz="8800" i="0" dirty="0" smtClean="0">
                <a:solidFill>
                  <a:srgbClr val="FF0000"/>
                </a:solidFill>
                <a:latin typeface="BreakersSlab-Bold" pitchFamily="50" charset="0"/>
                <a:cs typeface="BreakersSlab-Bold" pitchFamily="50" charset="0"/>
              </a:rPr>
              <a:t>7</a:t>
            </a:r>
            <a:r>
              <a:rPr lang="en-US" sz="5000" i="0" dirty="0" smtClean="0">
                <a:latin typeface="BreakersSlab-Bold" pitchFamily="50" charset="0"/>
                <a:cs typeface="BreakersSlab-Bold" pitchFamily="50" charset="0"/>
              </a:rPr>
              <a:t> out of </a:t>
            </a:r>
            <a:r>
              <a:rPr lang="en-US" sz="8800" i="0" dirty="0" smtClean="0">
                <a:solidFill>
                  <a:srgbClr val="FF0000"/>
                </a:solidFill>
                <a:latin typeface="BreakersSlab-Bold" pitchFamily="50" charset="0"/>
                <a:cs typeface="BreakersSlab-Bold" pitchFamily="50" charset="0"/>
              </a:rPr>
              <a:t>8</a:t>
            </a:r>
            <a:r>
              <a:rPr lang="en-US" sz="5000" i="0" dirty="0" smtClean="0">
                <a:latin typeface="BreakersSlab-Bold" pitchFamily="50" charset="0"/>
                <a:cs typeface="BreakersSlab-Bold" pitchFamily="50" charset="0"/>
              </a:rPr>
              <a:t>) encountered </a:t>
            </a:r>
            <a:r>
              <a:rPr lang="en-US" sz="5000" i="0" dirty="0" smtClean="0">
                <a:solidFill>
                  <a:srgbClr val="FF0000"/>
                </a:solidFill>
                <a:latin typeface="BreakersSlab-Bold" pitchFamily="50" charset="0"/>
                <a:cs typeface="BreakersSlab-Bold" pitchFamily="50" charset="0"/>
              </a:rPr>
              <a:t>back</a:t>
            </a:r>
            <a:r>
              <a:rPr lang="en-US" sz="5000" i="0" dirty="0" smtClean="0">
                <a:latin typeface="BreakersSlab-Bold" pitchFamily="50" charset="0"/>
                <a:cs typeface="BreakersSlab-Bold" pitchFamily="50" charset="0"/>
              </a:rPr>
              <a:t> and </a:t>
            </a:r>
            <a:r>
              <a:rPr lang="en-US" sz="5000" i="0" dirty="0" smtClean="0">
                <a:solidFill>
                  <a:srgbClr val="FF0000"/>
                </a:solidFill>
                <a:latin typeface="BreakersSlab-Bold" pitchFamily="50" charset="0"/>
                <a:cs typeface="BreakersSlab-Bold" pitchFamily="50" charset="0"/>
              </a:rPr>
              <a:t>shoulder pain </a:t>
            </a:r>
            <a:r>
              <a:rPr lang="en-US" sz="5000" i="0" dirty="0" smtClean="0">
                <a:latin typeface="BreakersSlab-Bold" pitchFamily="50" charset="0"/>
                <a:cs typeface="BreakersSlab-Bold" pitchFamily="50" charset="0"/>
              </a:rPr>
              <a:t>when traveling</a:t>
            </a:r>
            <a:endParaRPr lang="en-US" sz="13800" i="0" dirty="0">
              <a:solidFill>
                <a:srgbClr val="FF0000"/>
              </a:solidFill>
              <a:latin typeface="BreakersSlab-Bold" pitchFamily="50" charset="0"/>
              <a:cs typeface="BreakersSlab-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71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143000"/>
            <a:ext cx="82296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5000" i="0" dirty="0" smtClean="0">
                <a:latin typeface="BreakersSlab-Bold" pitchFamily="50" charset="0"/>
                <a:cs typeface="BreakersSlab-Bold" pitchFamily="50" charset="0"/>
              </a:rPr>
              <a:t>PROBLEMS WITH THIS:</a:t>
            </a:r>
          </a:p>
          <a:p>
            <a:pPr>
              <a:buFontTx/>
              <a:buChar char="-"/>
            </a:pPr>
            <a:r>
              <a:rPr lang="en-US" sz="5000" i="0" dirty="0">
                <a:latin typeface="BreakersSlab-Bold" pitchFamily="50" charset="0"/>
                <a:cs typeface="BreakersSlab-Bold" pitchFamily="50" charset="0"/>
              </a:rPr>
              <a:t> </a:t>
            </a:r>
            <a:r>
              <a:rPr lang="en-US" sz="5000" i="0" dirty="0" smtClean="0">
                <a:solidFill>
                  <a:srgbClr val="FF0000"/>
                </a:solidFill>
                <a:latin typeface="BreakersSlab-Bold" pitchFamily="50" charset="0"/>
                <a:cs typeface="BreakersSlab-Bold" pitchFamily="50" charset="0"/>
              </a:rPr>
              <a:t>Cost</a:t>
            </a:r>
            <a:r>
              <a:rPr lang="en-US" sz="5000" i="0" dirty="0" smtClean="0">
                <a:latin typeface="BreakersSlab-Bold" pitchFamily="50" charset="0"/>
                <a:cs typeface="BreakersSlab-Bold" pitchFamily="50" charset="0"/>
              </a:rPr>
              <a:t> of massage parlor</a:t>
            </a:r>
          </a:p>
          <a:p>
            <a:pPr>
              <a:buFontTx/>
              <a:buChar char="-"/>
            </a:pPr>
            <a:r>
              <a:rPr lang="en-US" sz="5000" i="0" dirty="0" smtClean="0">
                <a:latin typeface="BreakersSlab-Bold" pitchFamily="50" charset="0"/>
                <a:cs typeface="BreakersSlab-Bold" pitchFamily="50" charset="0"/>
              </a:rPr>
              <a:t>Dislike of </a:t>
            </a:r>
            <a:r>
              <a:rPr lang="en-US" sz="5000" i="0" dirty="0" smtClean="0">
                <a:solidFill>
                  <a:srgbClr val="FF0000"/>
                </a:solidFill>
                <a:latin typeface="BreakersSlab-Bold" pitchFamily="50" charset="0"/>
                <a:cs typeface="BreakersSlab-Bold" pitchFamily="50" charset="0"/>
              </a:rPr>
              <a:t>being touched by others</a:t>
            </a:r>
          </a:p>
          <a:p>
            <a:pPr>
              <a:buFontTx/>
              <a:buChar char="-"/>
            </a:pPr>
            <a:r>
              <a:rPr lang="en-US" sz="5000" i="0" dirty="0" smtClean="0">
                <a:latin typeface="BreakersSlab-Bold" pitchFamily="50" charset="0"/>
                <a:cs typeface="BreakersSlab-Bold" pitchFamily="50" charset="0"/>
              </a:rPr>
              <a:t> </a:t>
            </a:r>
            <a:r>
              <a:rPr lang="en-US" sz="5000" i="0" dirty="0" smtClean="0">
                <a:solidFill>
                  <a:srgbClr val="FF0000"/>
                </a:solidFill>
                <a:latin typeface="BreakersSlab-Bold" pitchFamily="50" charset="0"/>
                <a:cs typeface="BreakersSlab-Bold" pitchFamily="50" charset="0"/>
              </a:rPr>
              <a:t>Distance</a:t>
            </a:r>
            <a:r>
              <a:rPr lang="en-US" sz="5000" i="0" dirty="0" smtClean="0">
                <a:latin typeface="BreakersSlab-Bold" pitchFamily="50" charset="0"/>
                <a:cs typeface="BreakersSlab-Bold" pitchFamily="50" charset="0"/>
              </a:rPr>
              <a:t> from massage parlor</a:t>
            </a:r>
            <a:endParaRPr lang="en-US" sz="13800" i="0" dirty="0">
              <a:latin typeface="BreakersSlab-Bold" pitchFamily="50" charset="0"/>
              <a:cs typeface="BreakersSlab-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1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1905000"/>
            <a:ext cx="9448800" cy="3505200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latin typeface="BreakersSlab-Bold" pitchFamily="50" charset="0"/>
                <a:cs typeface="BreakersSlab-Bold" pitchFamily="50" charset="0"/>
              </a:rPr>
              <a:t>Our Solution</a:t>
            </a:r>
            <a:endParaRPr lang="en-US" sz="9600" dirty="0"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  <a:latin typeface="BreakersSlab-Bold" pitchFamily="50" charset="0"/>
              <a:cs typeface="BreakersSlab-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59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zewa.com/images/tens_digital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0667" y1="75333" x2="62000" y2="82333"/>
                        <a14:foregroundMark x1="35667" y1="63667" x2="36333" y2="56333"/>
                        <a14:foregroundMark x1="38000" y1="70333" x2="34667" y2="65000"/>
                        <a14:foregroundMark x1="53000" y1="63667" x2="56333" y2="70333"/>
                        <a14:foregroundMark x1="58000" y1="77000" x2="57000" y2="71667"/>
                        <a14:foregroundMark x1="57667" y1="62000" x2="69000" y2="69000"/>
                        <a14:foregroundMark x1="23000" y1="67333" x2="25333" y2="61667"/>
                        <a14:foregroundMark x1="26000" y1="62000" x2="33667" y2="55667"/>
                        <a14:backgroundMark x1="24333" y1="65333" x2="31667" y2="64000"/>
                        <a14:backgroundMark x1="58000" y1="65667" x2="60667" y2="69667"/>
                        <a14:backgroundMark x1="66333" y1="69333" x2="67000" y2="69333"/>
                        <a14:backgroundMark x1="53667" y1="70667" x2="56333" y2="76000"/>
                        <a14:backgroundMark x1="34000" y1="67000" x2="36333" y2="69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282" y="2209800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3.stycdn.net/images/2013/11/45/article/herschel/ta11r01803/herschel-pop-quiz-suede-rucksack-grey-hairy-1510-zoom-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9454" y1="88067" x2="66179" y2="97133"/>
                        <a14:foregroundMark x1="84600" y1="9800" x2="95809" y2="42667"/>
                        <a14:foregroundMark x1="80507" y1="48200" x2="80994" y2="321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3505200" cy="5124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4495800" y="2455917"/>
            <a:ext cx="2209800" cy="15541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3800" i="0" dirty="0">
                <a:latin typeface="BreakersSlab-Bold" pitchFamily="50" charset="0"/>
                <a:cs typeface="BreakersSlab-Bold" pitchFamily="50" charset="0"/>
              </a:rPr>
              <a:t>+</a:t>
            </a:r>
            <a:endParaRPr lang="en-US" sz="13800" i="0" dirty="0">
              <a:latin typeface="BreakersSlab-Bold" pitchFamily="50" charset="0"/>
              <a:cs typeface="BreakersSlab-Bold" pitchFamily="50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3964" y="304800"/>
            <a:ext cx="4606636" cy="1981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8000" i="0" dirty="0" smtClean="0">
                <a:latin typeface="BreakersSlab-Bold" pitchFamily="50" charset="0"/>
                <a:cs typeface="BreakersSlab-Bold" pitchFamily="50" charset="0"/>
              </a:rPr>
              <a:t>BACKPACK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800600" y="4849091"/>
            <a:ext cx="4530436" cy="1828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8000" i="0" dirty="0" smtClean="0">
                <a:latin typeface="BreakersSlab-Bold" pitchFamily="50" charset="0"/>
                <a:cs typeface="BreakersSlab-Bold" pitchFamily="50" charset="0"/>
              </a:rPr>
              <a:t>TENS UNIT</a:t>
            </a:r>
          </a:p>
        </p:txBody>
      </p:sp>
    </p:spTree>
    <p:extLst>
      <p:ext uri="{BB962C8B-B14F-4D97-AF65-F5344CB8AC3E}">
        <p14:creationId xmlns:p14="http://schemas.microsoft.com/office/powerpoint/2010/main" val="111101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438400"/>
            <a:ext cx="9067800" cy="1752600"/>
          </a:xfrm>
        </p:spPr>
        <p:txBody>
          <a:bodyPr>
            <a:normAutofit/>
          </a:bodyPr>
          <a:lstStyle/>
          <a:p>
            <a:r>
              <a:rPr lang="en-US" sz="8000" dirty="0" smtClean="0"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latin typeface="BreakersSlab-Bold" pitchFamily="50" charset="0"/>
                <a:cs typeface="BreakersSlab-Bold" pitchFamily="50" charset="0"/>
              </a:rPr>
              <a:t>CUSTOMER SEGMENT</a:t>
            </a:r>
            <a:endParaRPr lang="en-US" sz="8000" dirty="0"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  <a:latin typeface="BreakersSlab-Bold" pitchFamily="50" charset="0"/>
              <a:cs typeface="BreakersSlab-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70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31775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000" dirty="0" smtClean="0">
                <a:solidFill>
                  <a:srgbClr val="FF0000"/>
                </a:solidFill>
                <a:latin typeface="BreakersSlab-Bold" pitchFamily="50" charset="0"/>
                <a:cs typeface="BreakersSlab-Bold" pitchFamily="50" charset="0"/>
              </a:rPr>
              <a:t>18 – 30 </a:t>
            </a:r>
            <a:r>
              <a:rPr lang="en-US" sz="5000" dirty="0" smtClean="0">
                <a:latin typeface="BreakersSlab-Bold" pitchFamily="50" charset="0"/>
                <a:cs typeface="BreakersSlab-Bold" pitchFamily="50" charset="0"/>
              </a:rPr>
              <a:t>years old </a:t>
            </a:r>
            <a:r>
              <a:rPr lang="en-US" sz="5000" dirty="0" smtClean="0">
                <a:solidFill>
                  <a:srgbClr val="FF0000"/>
                </a:solidFill>
                <a:latin typeface="BreakersSlab-Bold" pitchFamily="50" charset="0"/>
                <a:cs typeface="BreakersSlab-Bold" pitchFamily="50" charset="0"/>
              </a:rPr>
              <a:t>solo Backpackers </a:t>
            </a:r>
            <a:r>
              <a:rPr lang="en-US" sz="5000" dirty="0" smtClean="0">
                <a:latin typeface="BreakersSlab-Bold" pitchFamily="50" charset="0"/>
                <a:cs typeface="BreakersSlab-Bold" pitchFamily="50" charset="0"/>
              </a:rPr>
              <a:t>who </a:t>
            </a:r>
            <a:r>
              <a:rPr lang="en-US" sz="5000" dirty="0" smtClean="0">
                <a:solidFill>
                  <a:srgbClr val="FF0000"/>
                </a:solidFill>
                <a:latin typeface="BreakersSlab-Bold" pitchFamily="50" charset="0"/>
                <a:cs typeface="BreakersSlab-Bold" pitchFamily="50" charset="0"/>
              </a:rPr>
              <a:t>travel frequently</a:t>
            </a:r>
            <a:endParaRPr lang="en-US" sz="5000" dirty="0">
              <a:solidFill>
                <a:srgbClr val="FF0000"/>
              </a:solidFill>
              <a:latin typeface="BreakersSlab-Bold" pitchFamily="50" charset="0"/>
              <a:cs typeface="BreakersSlab-Bold" pitchFamily="50" charset="0"/>
            </a:endParaRPr>
          </a:p>
        </p:txBody>
      </p:sp>
      <p:pic>
        <p:nvPicPr>
          <p:cNvPr id="2050" name="Picture 2" descr="https://encrypted-tbn0.gstatic.com/images?q=tbn:ANd9GcTYscfKdPtDmV1ZGeC1nF1HlYXNWMjFaMf5tKQ-mq2IvjrBj_TUzQ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999420"/>
            <a:ext cx="5257800" cy="349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42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438400"/>
            <a:ext cx="8763000" cy="3505200"/>
          </a:xfrm>
        </p:spPr>
        <p:txBody>
          <a:bodyPr>
            <a:normAutofit/>
          </a:bodyPr>
          <a:lstStyle/>
          <a:p>
            <a:r>
              <a:rPr lang="en-US" sz="8000" dirty="0" smtClean="0"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latin typeface="BreakersSlab-Bold" pitchFamily="50" charset="0"/>
                <a:cs typeface="BreakersSlab-Bold" pitchFamily="50" charset="0"/>
              </a:rPr>
              <a:t>Value Proposition</a:t>
            </a:r>
            <a:endParaRPr lang="en-US" sz="8000" dirty="0"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  <a:latin typeface="BreakersSlab-Bold" pitchFamily="50" charset="0"/>
              <a:cs typeface="BreakersSlab-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43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000" i="0" dirty="0" smtClean="0">
                <a:latin typeface="BreakersSlab-Bold" pitchFamily="50" charset="0"/>
                <a:cs typeface="BreakersSlab-Bold" pitchFamily="50" charset="0"/>
              </a:rPr>
              <a:t>- A Bluetooth or NFC enabled device that connects to a smartphone to </a:t>
            </a:r>
            <a:r>
              <a:rPr lang="en-US" sz="5000" i="0" dirty="0" smtClean="0">
                <a:solidFill>
                  <a:srgbClr val="FF0000"/>
                </a:solidFill>
                <a:latin typeface="BreakersSlab-Bold" pitchFamily="50" charset="0"/>
                <a:cs typeface="BreakersSlab-Bold" pitchFamily="50" charset="0"/>
              </a:rPr>
              <a:t>track/locate multiple</a:t>
            </a:r>
            <a:r>
              <a:rPr lang="en-US" sz="5000" i="0" dirty="0" smtClean="0">
                <a:latin typeface="BreakersSlab-Bold" pitchFamily="50" charset="0"/>
                <a:cs typeface="BreakersSlab-Bold" pitchFamily="50" charset="0"/>
              </a:rPr>
              <a:t> items </a:t>
            </a:r>
            <a:r>
              <a:rPr lang="en-US" sz="5000" i="0" dirty="0" smtClean="0">
                <a:solidFill>
                  <a:srgbClr val="FF0000"/>
                </a:solidFill>
                <a:latin typeface="BreakersSlab-Bold" pitchFamily="50" charset="0"/>
                <a:cs typeface="BreakersSlab-Bold" pitchFamily="50" charset="0"/>
              </a:rPr>
              <a:t>simultaneously</a:t>
            </a:r>
            <a:endParaRPr lang="en-US" sz="5000" i="0" dirty="0">
              <a:solidFill>
                <a:srgbClr val="FF0000"/>
              </a:solidFill>
              <a:latin typeface="BreakersSlab-Bold" pitchFamily="50" charset="0"/>
              <a:cs typeface="BreakersSlab-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55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74320" y="2438400"/>
            <a:ext cx="9448800" cy="3505200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latin typeface="BreakersSlab-Bold" pitchFamily="50" charset="0"/>
                <a:cs typeface="BreakersSlab-Bold" pitchFamily="50" charset="0"/>
              </a:rPr>
              <a:t>Competition</a:t>
            </a:r>
            <a:endParaRPr lang="en-US" sz="8000" dirty="0"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  <a:latin typeface="BreakersSlab-Bold" pitchFamily="50" charset="0"/>
              <a:cs typeface="BreakersSlab-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70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i.ytimg.com/vi/d43o5R-76Zg/maxresdefau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657600"/>
            <a:ext cx="487680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4.hdnux.com/photos/24/22/62/5319867/3/628x47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9600"/>
            <a:ext cx="4191000" cy="279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0" y="4170124"/>
            <a:ext cx="2880360" cy="17181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5000" i="0" dirty="0" smtClean="0">
                <a:latin typeface="BreakersSlab-Bold" pitchFamily="50" charset="0"/>
                <a:cs typeface="BreakersSlab-Bold" pitchFamily="50" charset="0"/>
              </a:rPr>
              <a:t>HTC </a:t>
            </a:r>
          </a:p>
          <a:p>
            <a:pPr marL="0" indent="0">
              <a:buNone/>
            </a:pPr>
            <a:r>
              <a:rPr lang="en-US" sz="5000" i="0" dirty="0" smtClean="0">
                <a:latin typeface="BreakersSlab-Bold" pitchFamily="50" charset="0"/>
                <a:cs typeface="BreakersSlab-Bold" pitchFamily="50" charset="0"/>
              </a:rPr>
              <a:t>Fetch</a:t>
            </a:r>
            <a:endParaRPr lang="en-US" sz="5000" i="0" dirty="0">
              <a:solidFill>
                <a:srgbClr val="FF0000"/>
              </a:solidFill>
              <a:latin typeface="BreakersSlab-Bold" pitchFamily="50" charset="0"/>
              <a:cs typeface="BreakersSlab-Bold" pitchFamily="50" charset="0"/>
            </a:endParaRPr>
          </a:p>
        </p:txBody>
      </p:sp>
      <p:sp>
        <p:nvSpPr>
          <p:cNvPr id="4" name="Left Arrow 3"/>
          <p:cNvSpPr/>
          <p:nvPr/>
        </p:nvSpPr>
        <p:spPr>
          <a:xfrm>
            <a:off x="5410200" y="1226504"/>
            <a:ext cx="1371600" cy="838200"/>
          </a:xfrm>
          <a:prstGeom prst="leftArrow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406640" y="1226504"/>
            <a:ext cx="1828800" cy="1093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5000" i="0" dirty="0" smtClean="0">
                <a:latin typeface="BreakersSlab-Bold" pitchFamily="50" charset="0"/>
                <a:cs typeface="BreakersSlab-Bold" pitchFamily="50" charset="0"/>
              </a:rPr>
              <a:t>TILE</a:t>
            </a:r>
            <a:endParaRPr lang="en-US" sz="5000" i="0" dirty="0">
              <a:solidFill>
                <a:srgbClr val="FF0000"/>
              </a:solidFill>
              <a:latin typeface="BreakersSlab-Bold" pitchFamily="50" charset="0"/>
              <a:cs typeface="BreakersSlab-Bold" pitchFamily="50" charset="0"/>
            </a:endParaRPr>
          </a:p>
        </p:txBody>
      </p:sp>
      <p:sp>
        <p:nvSpPr>
          <p:cNvPr id="9" name="Left Arrow 8"/>
          <p:cNvSpPr/>
          <p:nvPr/>
        </p:nvSpPr>
        <p:spPr>
          <a:xfrm rot="10800000">
            <a:off x="1828800" y="4549140"/>
            <a:ext cx="1371600" cy="838200"/>
          </a:xfrm>
          <a:prstGeom prst="leftArrow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94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47800"/>
            <a:ext cx="8610600" cy="3505200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latin typeface="BreakersSlab-Bold" pitchFamily="50" charset="0"/>
                <a:cs typeface="BreakersSlab-Bold" pitchFamily="50" charset="0"/>
              </a:rPr>
              <a:t>What we learned from Interviews</a:t>
            </a:r>
            <a:endParaRPr lang="en-US" sz="8000" dirty="0"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  <a:latin typeface="BreakersSlab-Bold" pitchFamily="50" charset="0"/>
              <a:cs typeface="BreakersSlab-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10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131961023"/>
              </p:ext>
            </p:extLst>
          </p:nvPr>
        </p:nvGraphicFramePr>
        <p:xfrm>
          <a:off x="-914400" y="0"/>
          <a:ext cx="10591800" cy="716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4137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deshow">
  <a:themeElements>
    <a:clrScheme name="Tradeshow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Tradeshow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TM01859861[[fn=Tradeshow]]</Template>
  <TotalTime>108</TotalTime>
  <Words>128</Words>
  <Application>Microsoft Office PowerPoint</Application>
  <PresentationFormat>On-screen Show (4:3)</PresentationFormat>
  <Paragraphs>27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Tradeshow</vt:lpstr>
      <vt:lpstr>Traveler Smart Connected device</vt:lpstr>
      <vt:lpstr>CUSTOMER SEGMENT</vt:lpstr>
      <vt:lpstr>PowerPoint Presentation</vt:lpstr>
      <vt:lpstr>Value Proposition</vt:lpstr>
      <vt:lpstr>PowerPoint Presentation</vt:lpstr>
      <vt:lpstr>Competition</vt:lpstr>
      <vt:lpstr>PowerPoint Presentation</vt:lpstr>
      <vt:lpstr>What we learned from Interviews</vt:lpstr>
      <vt:lpstr>PowerPoint Presentation</vt:lpstr>
      <vt:lpstr>PowerPoint Presentation</vt:lpstr>
      <vt:lpstr>SO WHAT NOW?</vt:lpstr>
      <vt:lpstr>PowerPoint Presentation</vt:lpstr>
      <vt:lpstr>Lessons from InTERVEWS ROUND 2</vt:lpstr>
      <vt:lpstr>PowerPoint Presentation</vt:lpstr>
      <vt:lpstr>PowerPoint Presentation</vt:lpstr>
      <vt:lpstr>Our Solution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Traveller-SCD</dc:title>
  <dc:creator>Joslyn</dc:creator>
  <cp:lastModifiedBy>Justin</cp:lastModifiedBy>
  <cp:revision>19</cp:revision>
  <dcterms:created xsi:type="dcterms:W3CDTF">2015-10-12T03:54:55Z</dcterms:created>
  <dcterms:modified xsi:type="dcterms:W3CDTF">2015-10-13T03:16:07Z</dcterms:modified>
</cp:coreProperties>
</file>