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6" d="100"/>
          <a:sy n="106" d="100"/>
        </p:scale>
        <p:origin x="133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E02335-0252-4A0D-AB6A-6F566D6BF387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45484B6-3078-4BCB-A094-975AB4606A9B}">
      <dgm:prSet/>
      <dgm:spPr/>
      <dgm:t>
        <a:bodyPr/>
        <a:lstStyle/>
        <a:p>
          <a:pPr>
            <a:defRPr b="1"/>
          </a:pPr>
          <a:r>
            <a:rPr lang="en-US"/>
            <a:t>XGBoost model performed the best </a:t>
          </a:r>
        </a:p>
      </dgm:t>
    </dgm:pt>
    <dgm:pt modelId="{D00FAE54-52CE-4A74-963A-225EB167E547}" type="parTrans" cxnId="{8C5D33D2-E594-484D-ACFF-263F2E2F5D84}">
      <dgm:prSet/>
      <dgm:spPr/>
      <dgm:t>
        <a:bodyPr/>
        <a:lstStyle/>
        <a:p>
          <a:endParaRPr lang="en-US"/>
        </a:p>
      </dgm:t>
    </dgm:pt>
    <dgm:pt modelId="{15C8837B-B6D9-499D-BBD8-EE6F2117F840}" type="sibTrans" cxnId="{8C5D33D2-E594-484D-ACFF-263F2E2F5D84}">
      <dgm:prSet/>
      <dgm:spPr/>
      <dgm:t>
        <a:bodyPr/>
        <a:lstStyle/>
        <a:p>
          <a:endParaRPr lang="en-US"/>
        </a:p>
      </dgm:t>
    </dgm:pt>
    <dgm:pt modelId="{06261364-5571-4B26-92C6-E49403A842BB}">
      <dgm:prSet/>
      <dgm:spPr/>
      <dgm:t>
        <a:bodyPr/>
        <a:lstStyle/>
        <a:p>
          <a:r>
            <a:rPr lang="en-US"/>
            <a:t>Highest Recall</a:t>
          </a:r>
        </a:p>
      </dgm:t>
    </dgm:pt>
    <dgm:pt modelId="{8650D082-43C5-4AD0-B0DD-347574931830}" type="parTrans" cxnId="{CB637CD2-8FB6-4D04-ADCA-796E2DCAB64C}">
      <dgm:prSet/>
      <dgm:spPr/>
      <dgm:t>
        <a:bodyPr/>
        <a:lstStyle/>
        <a:p>
          <a:endParaRPr lang="en-US"/>
        </a:p>
      </dgm:t>
    </dgm:pt>
    <dgm:pt modelId="{ACA49DDE-1EB9-4723-8243-02F199ECD934}" type="sibTrans" cxnId="{CB637CD2-8FB6-4D04-ADCA-796E2DCAB64C}">
      <dgm:prSet/>
      <dgm:spPr/>
      <dgm:t>
        <a:bodyPr/>
        <a:lstStyle/>
        <a:p>
          <a:endParaRPr lang="en-US"/>
        </a:p>
      </dgm:t>
    </dgm:pt>
    <dgm:pt modelId="{A9A789FE-E34E-49B6-B30B-95E2B447E325}">
      <dgm:prSet/>
      <dgm:spPr/>
      <dgm:t>
        <a:bodyPr/>
        <a:lstStyle/>
        <a:p>
          <a:r>
            <a:rPr lang="en-US"/>
            <a:t>Highest F1 Score</a:t>
          </a:r>
        </a:p>
      </dgm:t>
    </dgm:pt>
    <dgm:pt modelId="{CBEA5863-F218-4CA0-B1A0-D558577997B5}" type="parTrans" cxnId="{994834DA-6B21-45B0-8619-F4CE93C8A006}">
      <dgm:prSet/>
      <dgm:spPr/>
      <dgm:t>
        <a:bodyPr/>
        <a:lstStyle/>
        <a:p>
          <a:endParaRPr lang="en-US"/>
        </a:p>
      </dgm:t>
    </dgm:pt>
    <dgm:pt modelId="{1735F1D5-6EC2-467D-B1BE-DB5C53BAEF4D}" type="sibTrans" cxnId="{994834DA-6B21-45B0-8619-F4CE93C8A006}">
      <dgm:prSet/>
      <dgm:spPr/>
      <dgm:t>
        <a:bodyPr/>
        <a:lstStyle/>
        <a:p>
          <a:endParaRPr lang="en-US"/>
        </a:p>
      </dgm:t>
    </dgm:pt>
    <dgm:pt modelId="{B7444CE0-6841-42F7-9481-8C7BBCDABA63}">
      <dgm:prSet/>
      <dgm:spPr/>
      <dgm:t>
        <a:bodyPr/>
        <a:lstStyle/>
        <a:p>
          <a:r>
            <a:rPr lang="en-US"/>
            <a:t>Highest AUC Score</a:t>
          </a:r>
        </a:p>
      </dgm:t>
    </dgm:pt>
    <dgm:pt modelId="{B44EE425-7CBE-4456-8EBE-4943EE7F9F63}" type="parTrans" cxnId="{F32B1565-3C7E-4721-9853-D33B9CF31D74}">
      <dgm:prSet/>
      <dgm:spPr/>
      <dgm:t>
        <a:bodyPr/>
        <a:lstStyle/>
        <a:p>
          <a:endParaRPr lang="en-US"/>
        </a:p>
      </dgm:t>
    </dgm:pt>
    <dgm:pt modelId="{475BCBE9-62CC-48E3-8514-7F36ED919ACF}" type="sibTrans" cxnId="{F32B1565-3C7E-4721-9853-D33B9CF31D74}">
      <dgm:prSet/>
      <dgm:spPr/>
      <dgm:t>
        <a:bodyPr/>
        <a:lstStyle/>
        <a:p>
          <a:endParaRPr lang="en-US"/>
        </a:p>
      </dgm:t>
    </dgm:pt>
    <dgm:pt modelId="{FE100F9B-E0CD-4A63-9469-F802F4C5533D}">
      <dgm:prSet/>
      <dgm:spPr/>
      <dgm:t>
        <a:bodyPr/>
        <a:lstStyle/>
        <a:p>
          <a:pPr>
            <a:defRPr b="1"/>
          </a:pPr>
          <a:r>
            <a:rPr lang="en-US"/>
            <a:t>Recall is important in diagnosis</a:t>
          </a:r>
        </a:p>
      </dgm:t>
    </dgm:pt>
    <dgm:pt modelId="{C2864EB4-C321-401D-8338-E57979A6291B}" type="parTrans" cxnId="{0B1BF68F-130D-48AD-8EF3-EB5C79C9BCC3}">
      <dgm:prSet/>
      <dgm:spPr/>
      <dgm:t>
        <a:bodyPr/>
        <a:lstStyle/>
        <a:p>
          <a:endParaRPr lang="en-US"/>
        </a:p>
      </dgm:t>
    </dgm:pt>
    <dgm:pt modelId="{E684EC97-AD1D-4411-BA5A-C0526C3722E6}" type="sibTrans" cxnId="{0B1BF68F-130D-48AD-8EF3-EB5C79C9BCC3}">
      <dgm:prSet/>
      <dgm:spPr/>
      <dgm:t>
        <a:bodyPr/>
        <a:lstStyle/>
        <a:p>
          <a:endParaRPr lang="en-US"/>
        </a:p>
      </dgm:t>
    </dgm:pt>
    <dgm:pt modelId="{197AA69D-71DC-4B62-9403-6465F2939F15}">
      <dgm:prSet/>
      <dgm:spPr/>
      <dgm:t>
        <a:bodyPr/>
        <a:lstStyle/>
        <a:p>
          <a:r>
            <a:rPr lang="en-US"/>
            <a:t>Missing a Diabetes diagnosis has disastrous future health outcomes</a:t>
          </a:r>
        </a:p>
      </dgm:t>
    </dgm:pt>
    <dgm:pt modelId="{149B4371-FBFB-46B1-AA64-07C674B156F3}" type="parTrans" cxnId="{CF0B5577-1ABB-4CEC-9E98-D0FB0875C595}">
      <dgm:prSet/>
      <dgm:spPr/>
      <dgm:t>
        <a:bodyPr/>
        <a:lstStyle/>
        <a:p>
          <a:endParaRPr lang="en-US"/>
        </a:p>
      </dgm:t>
    </dgm:pt>
    <dgm:pt modelId="{06910A0F-421F-4A76-B5D9-14E02E6A2568}" type="sibTrans" cxnId="{CF0B5577-1ABB-4CEC-9E98-D0FB0875C595}">
      <dgm:prSet/>
      <dgm:spPr/>
      <dgm:t>
        <a:bodyPr/>
        <a:lstStyle/>
        <a:p>
          <a:endParaRPr lang="en-US"/>
        </a:p>
      </dgm:t>
    </dgm:pt>
    <dgm:pt modelId="{3C332758-2170-4AC8-8EF5-B8FB06DAF25E}" type="pres">
      <dgm:prSet presAssocID="{F5E02335-0252-4A0D-AB6A-6F566D6BF387}" presName="root" presStyleCnt="0">
        <dgm:presLayoutVars>
          <dgm:dir/>
          <dgm:resizeHandles val="exact"/>
        </dgm:presLayoutVars>
      </dgm:prSet>
      <dgm:spPr/>
    </dgm:pt>
    <dgm:pt modelId="{643D1057-4235-4849-91CB-0A6980C8F46A}" type="pres">
      <dgm:prSet presAssocID="{D45484B6-3078-4BCB-A094-975AB4606A9B}" presName="compNode" presStyleCnt="0"/>
      <dgm:spPr/>
    </dgm:pt>
    <dgm:pt modelId="{17F27FF4-BBCB-49F1-ABF0-EF075C493A66}" type="pres">
      <dgm:prSet presAssocID="{D45484B6-3078-4BCB-A094-975AB4606A9B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595397B8-DC78-434D-BD9A-089408B2CD08}" type="pres">
      <dgm:prSet presAssocID="{D45484B6-3078-4BCB-A094-975AB4606A9B}" presName="iconSpace" presStyleCnt="0"/>
      <dgm:spPr/>
    </dgm:pt>
    <dgm:pt modelId="{CD5EF9B0-B44B-4792-AD5B-6019766A4652}" type="pres">
      <dgm:prSet presAssocID="{D45484B6-3078-4BCB-A094-975AB4606A9B}" presName="parTx" presStyleLbl="revTx" presStyleIdx="0" presStyleCnt="4">
        <dgm:presLayoutVars>
          <dgm:chMax val="0"/>
          <dgm:chPref val="0"/>
        </dgm:presLayoutVars>
      </dgm:prSet>
      <dgm:spPr/>
    </dgm:pt>
    <dgm:pt modelId="{72A191C3-B908-4006-9AF7-7531B48B7E78}" type="pres">
      <dgm:prSet presAssocID="{D45484B6-3078-4BCB-A094-975AB4606A9B}" presName="txSpace" presStyleCnt="0"/>
      <dgm:spPr/>
    </dgm:pt>
    <dgm:pt modelId="{BF4E743D-ADA8-4774-AE8D-7A3060377A2D}" type="pres">
      <dgm:prSet presAssocID="{D45484B6-3078-4BCB-A094-975AB4606A9B}" presName="desTx" presStyleLbl="revTx" presStyleIdx="1" presStyleCnt="4">
        <dgm:presLayoutVars/>
      </dgm:prSet>
      <dgm:spPr/>
    </dgm:pt>
    <dgm:pt modelId="{55030D27-F1C6-416A-A702-15128E2F718C}" type="pres">
      <dgm:prSet presAssocID="{15C8837B-B6D9-499D-BBD8-EE6F2117F840}" presName="sibTrans" presStyleCnt="0"/>
      <dgm:spPr/>
    </dgm:pt>
    <dgm:pt modelId="{2F227880-74C2-4EC4-B9DA-AF622C07D33D}" type="pres">
      <dgm:prSet presAssocID="{FE100F9B-E0CD-4A63-9469-F802F4C5533D}" presName="compNode" presStyleCnt="0"/>
      <dgm:spPr/>
    </dgm:pt>
    <dgm:pt modelId="{62825EF6-1C7B-446D-838A-C6859113A8D9}" type="pres">
      <dgm:prSet presAssocID="{FE100F9B-E0CD-4A63-9469-F802F4C5533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C9380950-3C45-4A7E-8B1B-F7119F919402}" type="pres">
      <dgm:prSet presAssocID="{FE100F9B-E0CD-4A63-9469-F802F4C5533D}" presName="iconSpace" presStyleCnt="0"/>
      <dgm:spPr/>
    </dgm:pt>
    <dgm:pt modelId="{E21C041B-BE19-415F-9B65-B3889B596F39}" type="pres">
      <dgm:prSet presAssocID="{FE100F9B-E0CD-4A63-9469-F802F4C5533D}" presName="parTx" presStyleLbl="revTx" presStyleIdx="2" presStyleCnt="4">
        <dgm:presLayoutVars>
          <dgm:chMax val="0"/>
          <dgm:chPref val="0"/>
        </dgm:presLayoutVars>
      </dgm:prSet>
      <dgm:spPr/>
    </dgm:pt>
    <dgm:pt modelId="{26889159-71D2-494B-B032-B934DB475E7B}" type="pres">
      <dgm:prSet presAssocID="{FE100F9B-E0CD-4A63-9469-F802F4C5533D}" presName="txSpace" presStyleCnt="0"/>
      <dgm:spPr/>
    </dgm:pt>
    <dgm:pt modelId="{AA5C454A-8414-4874-A1BF-A69634674C45}" type="pres">
      <dgm:prSet presAssocID="{FE100F9B-E0CD-4A63-9469-F802F4C5533D}" presName="desTx" presStyleLbl="revTx" presStyleIdx="3" presStyleCnt="4">
        <dgm:presLayoutVars/>
      </dgm:prSet>
      <dgm:spPr/>
    </dgm:pt>
  </dgm:ptLst>
  <dgm:cxnLst>
    <dgm:cxn modelId="{EB12E624-FA27-4493-BC9C-E0882B51CB83}" type="presOf" srcId="{D45484B6-3078-4BCB-A094-975AB4606A9B}" destId="{CD5EF9B0-B44B-4792-AD5B-6019766A4652}" srcOrd="0" destOrd="0" presId="urn:microsoft.com/office/officeart/2018/5/layout/CenteredIconLabelDescriptionList"/>
    <dgm:cxn modelId="{DA5C1B64-2402-46D3-9EA4-B04DE739102A}" type="presOf" srcId="{A9A789FE-E34E-49B6-B30B-95E2B447E325}" destId="{BF4E743D-ADA8-4774-AE8D-7A3060377A2D}" srcOrd="0" destOrd="1" presId="urn:microsoft.com/office/officeart/2018/5/layout/CenteredIconLabelDescriptionList"/>
    <dgm:cxn modelId="{F32B1565-3C7E-4721-9853-D33B9CF31D74}" srcId="{D45484B6-3078-4BCB-A094-975AB4606A9B}" destId="{B7444CE0-6841-42F7-9481-8C7BBCDABA63}" srcOrd="2" destOrd="0" parTransId="{B44EE425-7CBE-4456-8EBE-4943EE7F9F63}" sibTransId="{475BCBE9-62CC-48E3-8514-7F36ED919ACF}"/>
    <dgm:cxn modelId="{86623C72-BDC0-49A8-AACC-2F502CFB5BF1}" type="presOf" srcId="{F5E02335-0252-4A0D-AB6A-6F566D6BF387}" destId="{3C332758-2170-4AC8-8EF5-B8FB06DAF25E}" srcOrd="0" destOrd="0" presId="urn:microsoft.com/office/officeart/2018/5/layout/CenteredIconLabelDescriptionList"/>
    <dgm:cxn modelId="{CF0B5577-1ABB-4CEC-9E98-D0FB0875C595}" srcId="{FE100F9B-E0CD-4A63-9469-F802F4C5533D}" destId="{197AA69D-71DC-4B62-9403-6465F2939F15}" srcOrd="0" destOrd="0" parTransId="{149B4371-FBFB-46B1-AA64-07C674B156F3}" sibTransId="{06910A0F-421F-4A76-B5D9-14E02E6A2568}"/>
    <dgm:cxn modelId="{0B1BF68F-130D-48AD-8EF3-EB5C79C9BCC3}" srcId="{F5E02335-0252-4A0D-AB6A-6F566D6BF387}" destId="{FE100F9B-E0CD-4A63-9469-F802F4C5533D}" srcOrd="1" destOrd="0" parTransId="{C2864EB4-C321-401D-8338-E57979A6291B}" sibTransId="{E684EC97-AD1D-4411-BA5A-C0526C3722E6}"/>
    <dgm:cxn modelId="{F8203D91-8BEF-493E-9A2F-D951FA3408A9}" type="presOf" srcId="{197AA69D-71DC-4B62-9403-6465F2939F15}" destId="{AA5C454A-8414-4874-A1BF-A69634674C45}" srcOrd="0" destOrd="0" presId="urn:microsoft.com/office/officeart/2018/5/layout/CenteredIconLabelDescriptionList"/>
    <dgm:cxn modelId="{CDAB2CB2-0102-4833-95E9-80D0E9CF8EE1}" type="presOf" srcId="{B7444CE0-6841-42F7-9481-8C7BBCDABA63}" destId="{BF4E743D-ADA8-4774-AE8D-7A3060377A2D}" srcOrd="0" destOrd="2" presId="urn:microsoft.com/office/officeart/2018/5/layout/CenteredIconLabelDescriptionList"/>
    <dgm:cxn modelId="{8C5D33D2-E594-484D-ACFF-263F2E2F5D84}" srcId="{F5E02335-0252-4A0D-AB6A-6F566D6BF387}" destId="{D45484B6-3078-4BCB-A094-975AB4606A9B}" srcOrd="0" destOrd="0" parTransId="{D00FAE54-52CE-4A74-963A-225EB167E547}" sibTransId="{15C8837B-B6D9-499D-BBD8-EE6F2117F840}"/>
    <dgm:cxn modelId="{CB637CD2-8FB6-4D04-ADCA-796E2DCAB64C}" srcId="{D45484B6-3078-4BCB-A094-975AB4606A9B}" destId="{06261364-5571-4B26-92C6-E49403A842BB}" srcOrd="0" destOrd="0" parTransId="{8650D082-43C5-4AD0-B0DD-347574931830}" sibTransId="{ACA49DDE-1EB9-4723-8243-02F199ECD934}"/>
    <dgm:cxn modelId="{994834DA-6B21-45B0-8619-F4CE93C8A006}" srcId="{D45484B6-3078-4BCB-A094-975AB4606A9B}" destId="{A9A789FE-E34E-49B6-B30B-95E2B447E325}" srcOrd="1" destOrd="0" parTransId="{CBEA5863-F218-4CA0-B1A0-D558577997B5}" sibTransId="{1735F1D5-6EC2-467D-B1BE-DB5C53BAEF4D}"/>
    <dgm:cxn modelId="{73B659EE-8CBB-4A28-B2F8-678809313BAD}" type="presOf" srcId="{FE100F9B-E0CD-4A63-9469-F802F4C5533D}" destId="{E21C041B-BE19-415F-9B65-B3889B596F39}" srcOrd="0" destOrd="0" presId="urn:microsoft.com/office/officeart/2018/5/layout/CenteredIconLabelDescriptionList"/>
    <dgm:cxn modelId="{5987D4F5-A190-4B70-A3A4-12B1F532BCBF}" type="presOf" srcId="{06261364-5571-4B26-92C6-E49403A842BB}" destId="{BF4E743D-ADA8-4774-AE8D-7A3060377A2D}" srcOrd="0" destOrd="0" presId="urn:microsoft.com/office/officeart/2018/5/layout/CenteredIconLabelDescriptionList"/>
    <dgm:cxn modelId="{FA2F0195-57FC-4C0C-8868-A97048A939CB}" type="presParOf" srcId="{3C332758-2170-4AC8-8EF5-B8FB06DAF25E}" destId="{643D1057-4235-4849-91CB-0A6980C8F46A}" srcOrd="0" destOrd="0" presId="urn:microsoft.com/office/officeart/2018/5/layout/CenteredIconLabelDescriptionList"/>
    <dgm:cxn modelId="{1DB27156-D225-498C-B614-A6342A549814}" type="presParOf" srcId="{643D1057-4235-4849-91CB-0A6980C8F46A}" destId="{17F27FF4-BBCB-49F1-ABF0-EF075C493A66}" srcOrd="0" destOrd="0" presId="urn:microsoft.com/office/officeart/2018/5/layout/CenteredIconLabelDescriptionList"/>
    <dgm:cxn modelId="{FCC499A1-C075-4463-AC8E-5744AF94B870}" type="presParOf" srcId="{643D1057-4235-4849-91CB-0A6980C8F46A}" destId="{595397B8-DC78-434D-BD9A-089408B2CD08}" srcOrd="1" destOrd="0" presId="urn:microsoft.com/office/officeart/2018/5/layout/CenteredIconLabelDescriptionList"/>
    <dgm:cxn modelId="{12FC4AF8-70D8-4568-A8E5-B7EC41D85BDB}" type="presParOf" srcId="{643D1057-4235-4849-91CB-0A6980C8F46A}" destId="{CD5EF9B0-B44B-4792-AD5B-6019766A4652}" srcOrd="2" destOrd="0" presId="urn:microsoft.com/office/officeart/2018/5/layout/CenteredIconLabelDescriptionList"/>
    <dgm:cxn modelId="{D73CBBF8-9415-41BF-A3C9-0EFFE2FEA807}" type="presParOf" srcId="{643D1057-4235-4849-91CB-0A6980C8F46A}" destId="{72A191C3-B908-4006-9AF7-7531B48B7E78}" srcOrd="3" destOrd="0" presId="urn:microsoft.com/office/officeart/2018/5/layout/CenteredIconLabelDescriptionList"/>
    <dgm:cxn modelId="{44F6194A-589A-46F4-9494-3384BAB254EC}" type="presParOf" srcId="{643D1057-4235-4849-91CB-0A6980C8F46A}" destId="{BF4E743D-ADA8-4774-AE8D-7A3060377A2D}" srcOrd="4" destOrd="0" presId="urn:microsoft.com/office/officeart/2018/5/layout/CenteredIconLabelDescriptionList"/>
    <dgm:cxn modelId="{675EF06E-1FF2-47FC-958C-A0AB3FF5AE56}" type="presParOf" srcId="{3C332758-2170-4AC8-8EF5-B8FB06DAF25E}" destId="{55030D27-F1C6-416A-A702-15128E2F718C}" srcOrd="1" destOrd="0" presId="urn:microsoft.com/office/officeart/2018/5/layout/CenteredIconLabelDescriptionList"/>
    <dgm:cxn modelId="{C8777273-E7AD-4574-A4EB-83CBFAAD8770}" type="presParOf" srcId="{3C332758-2170-4AC8-8EF5-B8FB06DAF25E}" destId="{2F227880-74C2-4EC4-B9DA-AF622C07D33D}" srcOrd="2" destOrd="0" presId="urn:microsoft.com/office/officeart/2018/5/layout/CenteredIconLabelDescriptionList"/>
    <dgm:cxn modelId="{04B469AB-6F05-4992-8975-2EABC124B71D}" type="presParOf" srcId="{2F227880-74C2-4EC4-B9DA-AF622C07D33D}" destId="{62825EF6-1C7B-446D-838A-C6859113A8D9}" srcOrd="0" destOrd="0" presId="urn:microsoft.com/office/officeart/2018/5/layout/CenteredIconLabelDescriptionList"/>
    <dgm:cxn modelId="{5D2178C0-305D-41D7-82F8-5AD3647F7749}" type="presParOf" srcId="{2F227880-74C2-4EC4-B9DA-AF622C07D33D}" destId="{C9380950-3C45-4A7E-8B1B-F7119F919402}" srcOrd="1" destOrd="0" presId="urn:microsoft.com/office/officeart/2018/5/layout/CenteredIconLabelDescriptionList"/>
    <dgm:cxn modelId="{7D1F48F1-D55E-46A1-B100-10426F6681A4}" type="presParOf" srcId="{2F227880-74C2-4EC4-B9DA-AF622C07D33D}" destId="{E21C041B-BE19-415F-9B65-B3889B596F39}" srcOrd="2" destOrd="0" presId="urn:microsoft.com/office/officeart/2018/5/layout/CenteredIconLabelDescriptionList"/>
    <dgm:cxn modelId="{9A48F45D-A648-4F22-B1C8-D9A0A0DE50BE}" type="presParOf" srcId="{2F227880-74C2-4EC4-B9DA-AF622C07D33D}" destId="{26889159-71D2-494B-B032-B934DB475E7B}" srcOrd="3" destOrd="0" presId="urn:microsoft.com/office/officeart/2018/5/layout/CenteredIconLabelDescriptionList"/>
    <dgm:cxn modelId="{35DB7837-2712-40DA-A5FB-5550AF62E500}" type="presParOf" srcId="{2F227880-74C2-4EC4-B9DA-AF622C07D33D}" destId="{AA5C454A-8414-4874-A1BF-A69634674C45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81D7CD-C0BA-4F7E-903A-1E19EB902431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A854832-047F-44F6-BD3C-0076CBE729D3}">
      <dgm:prSet/>
      <dgm:spPr/>
      <dgm:t>
        <a:bodyPr/>
        <a:lstStyle/>
        <a:p>
          <a:r>
            <a:rPr lang="en-US"/>
            <a:t>Expand to more granular health parameters</a:t>
          </a:r>
        </a:p>
      </dgm:t>
    </dgm:pt>
    <dgm:pt modelId="{AA68F32C-43D4-48FC-9432-DB13C21DC14C}" type="parTrans" cxnId="{515DDC08-3649-4CCB-B1E4-2589E28E32FD}">
      <dgm:prSet/>
      <dgm:spPr/>
      <dgm:t>
        <a:bodyPr/>
        <a:lstStyle/>
        <a:p>
          <a:endParaRPr lang="en-US"/>
        </a:p>
      </dgm:t>
    </dgm:pt>
    <dgm:pt modelId="{490342E3-9CB0-4809-BE6B-ACB8FECB0A8C}" type="sibTrans" cxnId="{515DDC08-3649-4CCB-B1E4-2589E28E32FD}">
      <dgm:prSet/>
      <dgm:spPr/>
      <dgm:t>
        <a:bodyPr/>
        <a:lstStyle/>
        <a:p>
          <a:endParaRPr lang="en-US"/>
        </a:p>
      </dgm:t>
    </dgm:pt>
    <dgm:pt modelId="{47B734AA-F98F-4281-9AF9-485596C5A3CE}">
      <dgm:prSet/>
      <dgm:spPr/>
      <dgm:t>
        <a:bodyPr/>
        <a:lstStyle/>
        <a:p>
          <a:r>
            <a:rPr lang="en-US"/>
            <a:t>Data balancing</a:t>
          </a:r>
        </a:p>
      </dgm:t>
    </dgm:pt>
    <dgm:pt modelId="{F41179AE-0D30-4229-9A26-440071959F2A}" type="parTrans" cxnId="{352DD26A-122E-4B8D-9217-87E62163D00D}">
      <dgm:prSet/>
      <dgm:spPr/>
      <dgm:t>
        <a:bodyPr/>
        <a:lstStyle/>
        <a:p>
          <a:endParaRPr lang="en-US"/>
        </a:p>
      </dgm:t>
    </dgm:pt>
    <dgm:pt modelId="{35ED23CD-1288-41E6-9755-876F57044FA2}" type="sibTrans" cxnId="{352DD26A-122E-4B8D-9217-87E62163D00D}">
      <dgm:prSet/>
      <dgm:spPr/>
      <dgm:t>
        <a:bodyPr/>
        <a:lstStyle/>
        <a:p>
          <a:endParaRPr lang="en-US"/>
        </a:p>
      </dgm:t>
    </dgm:pt>
    <dgm:pt modelId="{AE4F9498-99B4-43D7-9760-6D8AAD0EBC6D}">
      <dgm:prSet/>
      <dgm:spPr/>
      <dgm:t>
        <a:bodyPr/>
        <a:lstStyle/>
        <a:p>
          <a:r>
            <a:rPr lang="en-US"/>
            <a:t>Use a more balanced dataset (Diabetic vs. Non-Diabetic)</a:t>
          </a:r>
        </a:p>
      </dgm:t>
    </dgm:pt>
    <dgm:pt modelId="{5EE62082-05D8-44BE-BD70-A1650D3A5E5C}" type="parTrans" cxnId="{CE79C836-2CC3-46ED-94B0-9B12946856C4}">
      <dgm:prSet/>
      <dgm:spPr/>
      <dgm:t>
        <a:bodyPr/>
        <a:lstStyle/>
        <a:p>
          <a:endParaRPr lang="en-US"/>
        </a:p>
      </dgm:t>
    </dgm:pt>
    <dgm:pt modelId="{6A3B7339-C910-496E-BC42-400CB16C0C30}" type="sibTrans" cxnId="{CE79C836-2CC3-46ED-94B0-9B12946856C4}">
      <dgm:prSet/>
      <dgm:spPr/>
      <dgm:t>
        <a:bodyPr/>
        <a:lstStyle/>
        <a:p>
          <a:endParaRPr lang="en-US"/>
        </a:p>
      </dgm:t>
    </dgm:pt>
    <dgm:pt modelId="{C4CC104E-B254-4367-8553-522F0C95041B}">
      <dgm:prSet/>
      <dgm:spPr/>
      <dgm:t>
        <a:bodyPr/>
        <a:lstStyle/>
        <a:p>
          <a:r>
            <a:rPr lang="en-US"/>
            <a:t>Model Hypertuning</a:t>
          </a:r>
        </a:p>
      </dgm:t>
    </dgm:pt>
    <dgm:pt modelId="{FA5291FB-67D5-4817-8492-53EBCE1793BB}" type="parTrans" cxnId="{D155117D-1DD0-4907-AF11-43B82712930E}">
      <dgm:prSet/>
      <dgm:spPr/>
      <dgm:t>
        <a:bodyPr/>
        <a:lstStyle/>
        <a:p>
          <a:endParaRPr lang="en-US"/>
        </a:p>
      </dgm:t>
    </dgm:pt>
    <dgm:pt modelId="{51558163-20D4-419A-8CA3-CAC44250DC3B}" type="sibTrans" cxnId="{D155117D-1DD0-4907-AF11-43B82712930E}">
      <dgm:prSet/>
      <dgm:spPr/>
      <dgm:t>
        <a:bodyPr/>
        <a:lstStyle/>
        <a:p>
          <a:endParaRPr lang="en-US"/>
        </a:p>
      </dgm:t>
    </dgm:pt>
    <dgm:pt modelId="{1A61AF71-7D6E-42D9-8700-6C9BCDB3CF0F}">
      <dgm:prSet/>
      <dgm:spPr/>
      <dgm:t>
        <a:bodyPr/>
        <a:lstStyle/>
        <a:p>
          <a:r>
            <a:rPr lang="en-US"/>
            <a:t>Further tune the XGBoost model to get better predictions</a:t>
          </a:r>
        </a:p>
      </dgm:t>
    </dgm:pt>
    <dgm:pt modelId="{BAB4C40B-D800-416E-9228-6C31336C350F}" type="parTrans" cxnId="{C0FAC909-6927-4C69-B685-BFF33A67C30D}">
      <dgm:prSet/>
      <dgm:spPr/>
      <dgm:t>
        <a:bodyPr/>
        <a:lstStyle/>
        <a:p>
          <a:endParaRPr lang="en-US"/>
        </a:p>
      </dgm:t>
    </dgm:pt>
    <dgm:pt modelId="{12E79DA5-F1CA-44CD-B717-D7201C26BAEB}" type="sibTrans" cxnId="{C0FAC909-6927-4C69-B685-BFF33A67C30D}">
      <dgm:prSet/>
      <dgm:spPr/>
      <dgm:t>
        <a:bodyPr/>
        <a:lstStyle/>
        <a:p>
          <a:endParaRPr lang="en-US"/>
        </a:p>
      </dgm:t>
    </dgm:pt>
    <dgm:pt modelId="{4121DBD8-EB1D-A14E-90E7-A5A639A53E89}" type="pres">
      <dgm:prSet presAssocID="{1D81D7CD-C0BA-4F7E-903A-1E19EB902431}" presName="outerComposite" presStyleCnt="0">
        <dgm:presLayoutVars>
          <dgm:chMax val="5"/>
          <dgm:dir/>
          <dgm:resizeHandles val="exact"/>
        </dgm:presLayoutVars>
      </dgm:prSet>
      <dgm:spPr/>
    </dgm:pt>
    <dgm:pt modelId="{51C9568C-DAA1-034F-A3F9-16894A586FBA}" type="pres">
      <dgm:prSet presAssocID="{1D81D7CD-C0BA-4F7E-903A-1E19EB902431}" presName="dummyMaxCanvas" presStyleCnt="0">
        <dgm:presLayoutVars/>
      </dgm:prSet>
      <dgm:spPr/>
    </dgm:pt>
    <dgm:pt modelId="{E9EFE02D-6F2E-6042-BCC1-71DE35274E98}" type="pres">
      <dgm:prSet presAssocID="{1D81D7CD-C0BA-4F7E-903A-1E19EB902431}" presName="ThreeNodes_1" presStyleLbl="node1" presStyleIdx="0" presStyleCnt="3">
        <dgm:presLayoutVars>
          <dgm:bulletEnabled val="1"/>
        </dgm:presLayoutVars>
      </dgm:prSet>
      <dgm:spPr/>
    </dgm:pt>
    <dgm:pt modelId="{1702564D-2CC9-A947-9C05-248A28EA4CA5}" type="pres">
      <dgm:prSet presAssocID="{1D81D7CD-C0BA-4F7E-903A-1E19EB902431}" presName="ThreeNodes_2" presStyleLbl="node1" presStyleIdx="1" presStyleCnt="3">
        <dgm:presLayoutVars>
          <dgm:bulletEnabled val="1"/>
        </dgm:presLayoutVars>
      </dgm:prSet>
      <dgm:spPr/>
    </dgm:pt>
    <dgm:pt modelId="{DA231402-5697-3A45-8FB7-A59DEBB94BF8}" type="pres">
      <dgm:prSet presAssocID="{1D81D7CD-C0BA-4F7E-903A-1E19EB902431}" presName="ThreeNodes_3" presStyleLbl="node1" presStyleIdx="2" presStyleCnt="3">
        <dgm:presLayoutVars>
          <dgm:bulletEnabled val="1"/>
        </dgm:presLayoutVars>
      </dgm:prSet>
      <dgm:spPr/>
    </dgm:pt>
    <dgm:pt modelId="{81A7F003-5810-374E-A728-069CD101FC2A}" type="pres">
      <dgm:prSet presAssocID="{1D81D7CD-C0BA-4F7E-903A-1E19EB902431}" presName="ThreeConn_1-2" presStyleLbl="fgAccFollowNode1" presStyleIdx="0" presStyleCnt="2">
        <dgm:presLayoutVars>
          <dgm:bulletEnabled val="1"/>
        </dgm:presLayoutVars>
      </dgm:prSet>
      <dgm:spPr/>
    </dgm:pt>
    <dgm:pt modelId="{01384C85-6F05-474F-84CD-E358F54E8841}" type="pres">
      <dgm:prSet presAssocID="{1D81D7CD-C0BA-4F7E-903A-1E19EB902431}" presName="ThreeConn_2-3" presStyleLbl="fgAccFollowNode1" presStyleIdx="1" presStyleCnt="2">
        <dgm:presLayoutVars>
          <dgm:bulletEnabled val="1"/>
        </dgm:presLayoutVars>
      </dgm:prSet>
      <dgm:spPr/>
    </dgm:pt>
    <dgm:pt modelId="{F2D8DE3E-5A42-634D-B6EB-957BA1DF88FB}" type="pres">
      <dgm:prSet presAssocID="{1D81D7CD-C0BA-4F7E-903A-1E19EB902431}" presName="ThreeNodes_1_text" presStyleLbl="node1" presStyleIdx="2" presStyleCnt="3">
        <dgm:presLayoutVars>
          <dgm:bulletEnabled val="1"/>
        </dgm:presLayoutVars>
      </dgm:prSet>
      <dgm:spPr/>
    </dgm:pt>
    <dgm:pt modelId="{0E61FD56-5CD4-8841-B3E5-FBD7CC6AB778}" type="pres">
      <dgm:prSet presAssocID="{1D81D7CD-C0BA-4F7E-903A-1E19EB902431}" presName="ThreeNodes_2_text" presStyleLbl="node1" presStyleIdx="2" presStyleCnt="3">
        <dgm:presLayoutVars>
          <dgm:bulletEnabled val="1"/>
        </dgm:presLayoutVars>
      </dgm:prSet>
      <dgm:spPr/>
    </dgm:pt>
    <dgm:pt modelId="{F7C30EDA-139A-1D43-AAAE-B0D7FE3B44BF}" type="pres">
      <dgm:prSet presAssocID="{1D81D7CD-C0BA-4F7E-903A-1E19EB902431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E8A2F207-4835-114C-9D4C-CEF30E0F2C62}" type="presOf" srcId="{490342E3-9CB0-4809-BE6B-ACB8FECB0A8C}" destId="{81A7F003-5810-374E-A728-069CD101FC2A}" srcOrd="0" destOrd="0" presId="urn:microsoft.com/office/officeart/2005/8/layout/vProcess5"/>
    <dgm:cxn modelId="{515DDC08-3649-4CCB-B1E4-2589E28E32FD}" srcId="{1D81D7CD-C0BA-4F7E-903A-1E19EB902431}" destId="{4A854832-047F-44F6-BD3C-0076CBE729D3}" srcOrd="0" destOrd="0" parTransId="{AA68F32C-43D4-48FC-9432-DB13C21DC14C}" sibTransId="{490342E3-9CB0-4809-BE6B-ACB8FECB0A8C}"/>
    <dgm:cxn modelId="{C0FAC909-6927-4C69-B685-BFF33A67C30D}" srcId="{C4CC104E-B254-4367-8553-522F0C95041B}" destId="{1A61AF71-7D6E-42D9-8700-6C9BCDB3CF0F}" srcOrd="0" destOrd="0" parTransId="{BAB4C40B-D800-416E-9228-6C31336C350F}" sibTransId="{12E79DA5-F1CA-44CD-B717-D7201C26BAEB}"/>
    <dgm:cxn modelId="{37A44411-AB1D-D942-A960-410BABD7620E}" type="presOf" srcId="{C4CC104E-B254-4367-8553-522F0C95041B}" destId="{F7C30EDA-139A-1D43-AAAE-B0D7FE3B44BF}" srcOrd="1" destOrd="0" presId="urn:microsoft.com/office/officeart/2005/8/layout/vProcess5"/>
    <dgm:cxn modelId="{86F2BD1A-3F98-8B46-B280-D4E74C4E289E}" type="presOf" srcId="{47B734AA-F98F-4281-9AF9-485596C5A3CE}" destId="{0E61FD56-5CD4-8841-B3E5-FBD7CC6AB778}" srcOrd="1" destOrd="0" presId="urn:microsoft.com/office/officeart/2005/8/layout/vProcess5"/>
    <dgm:cxn modelId="{B0B4981F-8622-D341-B9C8-356DE960E33A}" type="presOf" srcId="{47B734AA-F98F-4281-9AF9-485596C5A3CE}" destId="{1702564D-2CC9-A947-9C05-248A28EA4CA5}" srcOrd="0" destOrd="0" presId="urn:microsoft.com/office/officeart/2005/8/layout/vProcess5"/>
    <dgm:cxn modelId="{84278131-C7D5-AA45-8E00-F1554CC5E2AB}" type="presOf" srcId="{1A61AF71-7D6E-42D9-8700-6C9BCDB3CF0F}" destId="{F7C30EDA-139A-1D43-AAAE-B0D7FE3B44BF}" srcOrd="1" destOrd="1" presId="urn:microsoft.com/office/officeart/2005/8/layout/vProcess5"/>
    <dgm:cxn modelId="{CE79C836-2CC3-46ED-94B0-9B12946856C4}" srcId="{47B734AA-F98F-4281-9AF9-485596C5A3CE}" destId="{AE4F9498-99B4-43D7-9760-6D8AAD0EBC6D}" srcOrd="0" destOrd="0" parTransId="{5EE62082-05D8-44BE-BD70-A1650D3A5E5C}" sibTransId="{6A3B7339-C910-496E-BC42-400CB16C0C30}"/>
    <dgm:cxn modelId="{F21AC754-38A9-9343-ACDC-618187E710B8}" type="presOf" srcId="{AE4F9498-99B4-43D7-9760-6D8AAD0EBC6D}" destId="{1702564D-2CC9-A947-9C05-248A28EA4CA5}" srcOrd="0" destOrd="1" presId="urn:microsoft.com/office/officeart/2005/8/layout/vProcess5"/>
    <dgm:cxn modelId="{D64CF254-DE6D-EA43-A219-891A059FDD54}" type="presOf" srcId="{AE4F9498-99B4-43D7-9760-6D8AAD0EBC6D}" destId="{0E61FD56-5CD4-8841-B3E5-FBD7CC6AB778}" srcOrd="1" destOrd="1" presId="urn:microsoft.com/office/officeart/2005/8/layout/vProcess5"/>
    <dgm:cxn modelId="{9F73245B-3AA9-A44E-ABAE-45DBFE667D2D}" type="presOf" srcId="{1A61AF71-7D6E-42D9-8700-6C9BCDB3CF0F}" destId="{DA231402-5697-3A45-8FB7-A59DEBB94BF8}" srcOrd="0" destOrd="1" presId="urn:microsoft.com/office/officeart/2005/8/layout/vProcess5"/>
    <dgm:cxn modelId="{352DD26A-122E-4B8D-9217-87E62163D00D}" srcId="{1D81D7CD-C0BA-4F7E-903A-1E19EB902431}" destId="{47B734AA-F98F-4281-9AF9-485596C5A3CE}" srcOrd="1" destOrd="0" parTransId="{F41179AE-0D30-4229-9A26-440071959F2A}" sibTransId="{35ED23CD-1288-41E6-9755-876F57044FA2}"/>
    <dgm:cxn modelId="{D155117D-1DD0-4907-AF11-43B82712930E}" srcId="{1D81D7CD-C0BA-4F7E-903A-1E19EB902431}" destId="{C4CC104E-B254-4367-8553-522F0C95041B}" srcOrd="2" destOrd="0" parTransId="{FA5291FB-67D5-4817-8492-53EBCE1793BB}" sibTransId="{51558163-20D4-419A-8CA3-CAC44250DC3B}"/>
    <dgm:cxn modelId="{572075B2-A212-AC4E-B2A0-517417F6EB2E}" type="presOf" srcId="{C4CC104E-B254-4367-8553-522F0C95041B}" destId="{DA231402-5697-3A45-8FB7-A59DEBB94BF8}" srcOrd="0" destOrd="0" presId="urn:microsoft.com/office/officeart/2005/8/layout/vProcess5"/>
    <dgm:cxn modelId="{1F5486B2-4AFB-EB4A-A056-542259F3E5E8}" type="presOf" srcId="{4A854832-047F-44F6-BD3C-0076CBE729D3}" destId="{E9EFE02D-6F2E-6042-BCC1-71DE35274E98}" srcOrd="0" destOrd="0" presId="urn:microsoft.com/office/officeart/2005/8/layout/vProcess5"/>
    <dgm:cxn modelId="{77EA58C2-00B4-4A4B-A314-4DEB4C39E249}" type="presOf" srcId="{35ED23CD-1288-41E6-9755-876F57044FA2}" destId="{01384C85-6F05-474F-84CD-E358F54E8841}" srcOrd="0" destOrd="0" presId="urn:microsoft.com/office/officeart/2005/8/layout/vProcess5"/>
    <dgm:cxn modelId="{768CF3DE-75B1-D843-9EF1-F6874AE44024}" type="presOf" srcId="{4A854832-047F-44F6-BD3C-0076CBE729D3}" destId="{F2D8DE3E-5A42-634D-B6EB-957BA1DF88FB}" srcOrd="1" destOrd="0" presId="urn:microsoft.com/office/officeart/2005/8/layout/vProcess5"/>
    <dgm:cxn modelId="{779F1AEE-0B0D-014B-9270-81D04D4C56DB}" type="presOf" srcId="{1D81D7CD-C0BA-4F7E-903A-1E19EB902431}" destId="{4121DBD8-EB1D-A14E-90E7-A5A639A53E89}" srcOrd="0" destOrd="0" presId="urn:microsoft.com/office/officeart/2005/8/layout/vProcess5"/>
    <dgm:cxn modelId="{2328642C-BB6E-0B4F-8DFB-A22D7B5EAA62}" type="presParOf" srcId="{4121DBD8-EB1D-A14E-90E7-A5A639A53E89}" destId="{51C9568C-DAA1-034F-A3F9-16894A586FBA}" srcOrd="0" destOrd="0" presId="urn:microsoft.com/office/officeart/2005/8/layout/vProcess5"/>
    <dgm:cxn modelId="{EA0E10E2-6833-DE4E-AFA1-19877921CB3B}" type="presParOf" srcId="{4121DBD8-EB1D-A14E-90E7-A5A639A53E89}" destId="{E9EFE02D-6F2E-6042-BCC1-71DE35274E98}" srcOrd="1" destOrd="0" presId="urn:microsoft.com/office/officeart/2005/8/layout/vProcess5"/>
    <dgm:cxn modelId="{F684BF3A-975E-4643-ACBB-FCA6885B4AD6}" type="presParOf" srcId="{4121DBD8-EB1D-A14E-90E7-A5A639A53E89}" destId="{1702564D-2CC9-A947-9C05-248A28EA4CA5}" srcOrd="2" destOrd="0" presId="urn:microsoft.com/office/officeart/2005/8/layout/vProcess5"/>
    <dgm:cxn modelId="{3BAB8C71-D4B2-1E4E-869E-8F2BCC4CE1AF}" type="presParOf" srcId="{4121DBD8-EB1D-A14E-90E7-A5A639A53E89}" destId="{DA231402-5697-3A45-8FB7-A59DEBB94BF8}" srcOrd="3" destOrd="0" presId="urn:microsoft.com/office/officeart/2005/8/layout/vProcess5"/>
    <dgm:cxn modelId="{26EEFB5F-5411-DF4A-899C-549BC29E8914}" type="presParOf" srcId="{4121DBD8-EB1D-A14E-90E7-A5A639A53E89}" destId="{81A7F003-5810-374E-A728-069CD101FC2A}" srcOrd="4" destOrd="0" presId="urn:microsoft.com/office/officeart/2005/8/layout/vProcess5"/>
    <dgm:cxn modelId="{A9B34E8B-A9AF-AE42-8EDF-E5E497BBFB90}" type="presParOf" srcId="{4121DBD8-EB1D-A14E-90E7-A5A639A53E89}" destId="{01384C85-6F05-474F-84CD-E358F54E8841}" srcOrd="5" destOrd="0" presId="urn:microsoft.com/office/officeart/2005/8/layout/vProcess5"/>
    <dgm:cxn modelId="{E31518EF-D5D7-474A-B004-AB5DDAC862CD}" type="presParOf" srcId="{4121DBD8-EB1D-A14E-90E7-A5A639A53E89}" destId="{F2D8DE3E-5A42-634D-B6EB-957BA1DF88FB}" srcOrd="6" destOrd="0" presId="urn:microsoft.com/office/officeart/2005/8/layout/vProcess5"/>
    <dgm:cxn modelId="{DA87434C-5E89-AA48-B378-5BBF8331B730}" type="presParOf" srcId="{4121DBD8-EB1D-A14E-90E7-A5A639A53E89}" destId="{0E61FD56-5CD4-8841-B3E5-FBD7CC6AB778}" srcOrd="7" destOrd="0" presId="urn:microsoft.com/office/officeart/2005/8/layout/vProcess5"/>
    <dgm:cxn modelId="{CE7E0EAE-6136-3745-BCA8-F347AD841649}" type="presParOf" srcId="{4121DBD8-EB1D-A14E-90E7-A5A639A53E89}" destId="{F7C30EDA-139A-1D43-AAAE-B0D7FE3B44BF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F27FF4-BBCB-49F1-ABF0-EF075C493A66}">
      <dsp:nvSpPr>
        <dsp:cNvPr id="0" name=""/>
        <dsp:cNvSpPr/>
      </dsp:nvSpPr>
      <dsp:spPr>
        <a:xfrm>
          <a:off x="1470292" y="314004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5EF9B0-B44B-4792-AD5B-6019766A4652}">
      <dsp:nvSpPr>
        <dsp:cNvPr id="0" name=""/>
        <dsp:cNvSpPr/>
      </dsp:nvSpPr>
      <dsp:spPr>
        <a:xfrm>
          <a:off x="66292" y="19666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XGBoost model performed the best </a:t>
          </a:r>
        </a:p>
      </dsp:txBody>
      <dsp:txXfrm>
        <a:off x="66292" y="1966642"/>
        <a:ext cx="4320000" cy="648000"/>
      </dsp:txXfrm>
    </dsp:sp>
    <dsp:sp modelId="{BF4E743D-ADA8-4774-AE8D-7A3060377A2D}">
      <dsp:nvSpPr>
        <dsp:cNvPr id="0" name=""/>
        <dsp:cNvSpPr/>
      </dsp:nvSpPr>
      <dsp:spPr>
        <a:xfrm>
          <a:off x="66292" y="2680054"/>
          <a:ext cx="4320000" cy="90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Recall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F1 Score</a:t>
          </a:r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Highest AUC Score</a:t>
          </a:r>
        </a:p>
      </dsp:txBody>
      <dsp:txXfrm>
        <a:off x="66292" y="2680054"/>
        <a:ext cx="4320000" cy="904587"/>
      </dsp:txXfrm>
    </dsp:sp>
    <dsp:sp modelId="{62825EF6-1C7B-446D-838A-C6859113A8D9}">
      <dsp:nvSpPr>
        <dsp:cNvPr id="0" name=""/>
        <dsp:cNvSpPr/>
      </dsp:nvSpPr>
      <dsp:spPr>
        <a:xfrm>
          <a:off x="6546292" y="314004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1C041B-BE19-415F-9B65-B3889B596F39}">
      <dsp:nvSpPr>
        <dsp:cNvPr id="0" name=""/>
        <dsp:cNvSpPr/>
      </dsp:nvSpPr>
      <dsp:spPr>
        <a:xfrm>
          <a:off x="5142292" y="196664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200" kern="1200"/>
            <a:t>Recall is important in diagnosis</a:t>
          </a:r>
        </a:p>
      </dsp:txBody>
      <dsp:txXfrm>
        <a:off x="5142292" y="1966642"/>
        <a:ext cx="4320000" cy="648000"/>
      </dsp:txXfrm>
    </dsp:sp>
    <dsp:sp modelId="{AA5C454A-8414-4874-A1BF-A69634674C45}">
      <dsp:nvSpPr>
        <dsp:cNvPr id="0" name=""/>
        <dsp:cNvSpPr/>
      </dsp:nvSpPr>
      <dsp:spPr>
        <a:xfrm>
          <a:off x="5142292" y="2680054"/>
          <a:ext cx="4320000" cy="9045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Missing a Diabetes diagnosis has disastrous future health outcomes</a:t>
          </a:r>
        </a:p>
      </dsp:txBody>
      <dsp:txXfrm>
        <a:off x="5142292" y="2680054"/>
        <a:ext cx="4320000" cy="9045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9EFE02D-6F2E-6042-BCC1-71DE35274E98}">
      <dsp:nvSpPr>
        <dsp:cNvPr id="0" name=""/>
        <dsp:cNvSpPr/>
      </dsp:nvSpPr>
      <dsp:spPr>
        <a:xfrm>
          <a:off x="0" y="0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Expand to more granular health parameters</a:t>
          </a:r>
        </a:p>
      </dsp:txBody>
      <dsp:txXfrm>
        <a:off x="34256" y="34256"/>
        <a:ext cx="6837213" cy="1101082"/>
      </dsp:txXfrm>
    </dsp:sp>
    <dsp:sp modelId="{1702564D-2CC9-A947-9C05-248A28EA4CA5}">
      <dsp:nvSpPr>
        <dsp:cNvPr id="0" name=""/>
        <dsp:cNvSpPr/>
      </dsp:nvSpPr>
      <dsp:spPr>
        <a:xfrm>
          <a:off x="714643" y="1364526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1204672"/>
                <a:satOff val="-11616"/>
                <a:lumOff val="-343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1204672"/>
                <a:satOff val="-11616"/>
                <a:lumOff val="-343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1204672"/>
                <a:satOff val="-11616"/>
                <a:lumOff val="-343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Data balancing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Use a more balanced dataset (Diabetic vs. Non-Diabetic)</a:t>
          </a:r>
        </a:p>
      </dsp:txBody>
      <dsp:txXfrm>
        <a:off x="748899" y="1398782"/>
        <a:ext cx="6555904" cy="1101082"/>
      </dsp:txXfrm>
    </dsp:sp>
    <dsp:sp modelId="{DA231402-5697-3A45-8FB7-A59DEBB94BF8}">
      <dsp:nvSpPr>
        <dsp:cNvPr id="0" name=""/>
        <dsp:cNvSpPr/>
      </dsp:nvSpPr>
      <dsp:spPr>
        <a:xfrm>
          <a:off x="1429287" y="2729052"/>
          <a:ext cx="8099296" cy="11695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2409345"/>
                <a:satOff val="-23231"/>
                <a:lumOff val="-6862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2409345"/>
                <a:satOff val="-23231"/>
                <a:lumOff val="-6862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2409345"/>
                <a:satOff val="-23231"/>
                <a:lumOff val="-6862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Model Hypertuning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Further tune the XGBoost model to get better predictions</a:t>
          </a:r>
        </a:p>
      </dsp:txBody>
      <dsp:txXfrm>
        <a:off x="1463543" y="2763308"/>
        <a:ext cx="6555904" cy="1101082"/>
      </dsp:txXfrm>
    </dsp:sp>
    <dsp:sp modelId="{81A7F003-5810-374E-A728-069CD101FC2A}">
      <dsp:nvSpPr>
        <dsp:cNvPr id="0" name=""/>
        <dsp:cNvSpPr/>
      </dsp:nvSpPr>
      <dsp:spPr>
        <a:xfrm>
          <a:off x="7339060" y="886942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7510113" y="886942"/>
        <a:ext cx="418130" cy="572078"/>
      </dsp:txXfrm>
    </dsp:sp>
    <dsp:sp modelId="{01384C85-6F05-474F-84CD-E358F54E8841}">
      <dsp:nvSpPr>
        <dsp:cNvPr id="0" name=""/>
        <dsp:cNvSpPr/>
      </dsp:nvSpPr>
      <dsp:spPr>
        <a:xfrm>
          <a:off x="8053704" y="2243671"/>
          <a:ext cx="760236" cy="76023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762973"/>
            <a:satOff val="-25510"/>
            <a:lumOff val="-2222"/>
            <a:alphaOff val="0"/>
          </a:schemeClr>
        </a:solidFill>
        <a:ln w="6350" cap="flat" cmpd="sng" algn="ctr">
          <a:solidFill>
            <a:schemeClr val="accent2">
              <a:tint val="40000"/>
              <a:alpha val="90000"/>
              <a:hueOff val="1762973"/>
              <a:satOff val="-25510"/>
              <a:lumOff val="-2222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3180" tIns="43180" rIns="43180" bIns="4318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400" kern="1200"/>
        </a:p>
      </dsp:txBody>
      <dsp:txXfrm>
        <a:off x="8224757" y="2243671"/>
        <a:ext cx="418130" cy="5720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03645-DCFE-47FC-8A66-F9A45A422E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1150" y="1247140"/>
            <a:ext cx="7891760" cy="3450844"/>
          </a:xfrm>
        </p:spPr>
        <p:txBody>
          <a:bodyPr anchor="t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D509FA-7BD7-4D45-998F-0E43038F17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21150" y="4818126"/>
            <a:ext cx="7891760" cy="1268984"/>
          </a:xfrm>
        </p:spPr>
        <p:txBody>
          <a:bodyPr anchor="b"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03A0B2-4A2F-D846-A5E6-FB7CB9A031F7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FA51C-E4FE-4BF2-A2DD-E32DE57D8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1449AA12-8195-4182-A7AC-2E7E59DFBDAF}" type="datetimeFigureOut">
              <a:rPr lang="en-US" smtClean="0"/>
              <a:pPr algn="r"/>
              <a:t>5/25/25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438448-FC2D-4A2F-B7C0-04AC50311E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B07C67E-EAD9-47D8-9559-4E091BC03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C53B0-59B2-4B39-93E0-DCFBB932C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525200" cy="15504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8C5F7B-98AC-425B-80BD-6C6F3032D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2160016"/>
            <a:ext cx="9525200" cy="39261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8C2EE-2433-424A-878C-24514FF5D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FEFD20-ADE2-40F3-A071-6D1E97F8F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7D1D5-5E92-48E1-9475-EC122D3FE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0FCF945-5CF3-5542-A36A-9CBB738E735E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7D61B-66C5-4341-8F2D-129A9E4D8283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578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F47FBCF-6EDB-4883-92D4-612F4D1C55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46380" y="565149"/>
            <a:ext cx="2266530" cy="56118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9D2DF8-B588-416F-AA11-9F3A0DDE67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587710" y="565149"/>
            <a:ext cx="7088929" cy="56118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2F7B1D-405D-4EE7-9A23-3F21916C9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7B9304-686C-431A-8E7F-D9DD19F4D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A240B-DB2E-46ED-8AC6-744B2C1C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275F2C-778B-864A-8379-6D0726B18FDC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0051C8-76B3-384B-BCF1-60BB80301FCD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50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C5DD8-8608-4B55-96D8-0AB848C0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3CC0B-7B21-422D-937D-FBD49EE93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0EAFA-89BC-43E9-8EB9-B6B3CD136E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50944-70C2-487F-A102-58CDFB94C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7B7B8-A972-455E-9D8C-9B8026A53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CC95119-6D9D-3542-9E0E-4171B33DC9C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FC92F19-7317-314C-81B7-43B8B687F4E4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218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087F2-AA0E-4F0C-9AD6-235302157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1150" y="1251674"/>
            <a:ext cx="7891760" cy="2914688"/>
          </a:xfrm>
        </p:spPr>
        <p:txBody>
          <a:bodyPr anchor="t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937807-96B8-4061-A845-1287216BF5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21150" y="4818126"/>
            <a:ext cx="7891760" cy="1271524"/>
          </a:xfrm>
        </p:spPr>
        <p:txBody>
          <a:bodyPr anchor="b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F346-9503-4767-BCB4-84B823E27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59605B-A39D-4BEE-B46F-16CF13FA0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221150" y="62928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5834A-942D-410B-A430-43F9E01FC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AD199D5-C485-D449-9804-F755E0907B51}"/>
              </a:ext>
            </a:extLst>
          </p:cNvPr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290D1A7-C550-2540-86C9-EB0FB2EB2E71}"/>
              </a:ext>
            </a:extLst>
          </p:cNvPr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090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FCAD2-C321-4E81-AEBE-696A90E2D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F20CD1-0E09-4415-911C-0F5B7341DD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87709" y="2160016"/>
            <a:ext cx="4425437" cy="39270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63EDD-031A-49CA-9130-067550BD0D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48963" y="2160016"/>
            <a:ext cx="4425437" cy="39270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808E79-A0BE-49F3-AE92-7EE5CC78F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8B87C-BF1E-47CF-9A4E-FD4BE32C0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06E71-46F6-469C-A9CA-E707EBE51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2659F6-6B3B-A545-A45F-FAD238210D47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0637F8-15DE-2240-8BF8-D6E57A337B1A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560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3B26D-64DE-4314-8BD2-25FD618FB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56" y="457200"/>
            <a:ext cx="9521854" cy="15544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77613-5CEE-4B05-A937-CD43EAAABF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1057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3E4779-3B5A-4993-9C7F-FB19F163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91056" y="2988998"/>
            <a:ext cx="4425697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51081A-685C-4C18-9AE9-425106A02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687214" y="2165086"/>
            <a:ext cx="4425696" cy="823912"/>
          </a:xfrm>
        </p:spPr>
        <p:txBody>
          <a:bodyPr anchor="b">
            <a:normAutofit/>
          </a:bodyPr>
          <a:lstStyle>
            <a:lvl1pPr marL="0" indent="0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80F424-FE3A-4B7D-B60C-7AEA2118A5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687214" y="2988998"/>
            <a:ext cx="4425696" cy="3098112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D2A96-CD7D-41BC-BDBE-5E29B7C0B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D1471D-6DDE-4E56-84E9-48136966A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A3F451-CF28-4F57-B844-52A665440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1FA03E-7A83-AB41-BB4B-25B04946559A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7702630-3C98-A142-9D04-1D852974DC2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8411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22D7A-4502-49C3-BAFB-6D46F7A2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AB67EE-A167-43D1-9C58-7B736CF28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605B7-599B-450E-9E8D-2A9AE3F30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BD2B1-8C5F-430B-A0F2-CD5281AB7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DBA877B-B45A-BD48-8FC8-E752E7D7174F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F3343D-2AFA-B544-B40A-315F5EC680B6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39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308016-71BA-4CD3-918D-51613F7F4D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B24F46-0425-47C6-9FFB-F69AFFFE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E7A99-1593-4189-A514-8209CC32A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C15DFD-AB97-AB43-A6C9-2808708C91B4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A05BA89-ECA6-2247-ABBB-3C67160202E9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472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E933B-3FC6-4B08-9FBE-2DD48307A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2" y="455362"/>
            <a:ext cx="4043440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BD4A-4514-4DCE-8F18-914DF3F4E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1232" y="565151"/>
            <a:ext cx="5358384" cy="552196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1900"/>
            </a:lvl2pPr>
            <a:lvl3pPr>
              <a:defRPr sz="1700"/>
            </a:lvl3pPr>
            <a:lvl4pPr>
              <a:defRPr sz="1500"/>
            </a:lvl4pPr>
            <a:lvl5pPr>
              <a:defRPr sz="15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8C85-0675-4202-B796-3527668549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2" y="2039874"/>
            <a:ext cx="4043440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0079E5-F934-4D04-866F-F7CB5B08A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05FC94-7915-439A-B937-F02D1BB03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69B19-4156-4584-B1DC-4F42F200B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1B6031-8ABE-F648-8E05-3D08D0D54B53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ABD855-35E6-BE4F-8B03-FD12DDB32E10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40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E1F3B-090C-4BB5-84BE-8ED0FC598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1" y="455362"/>
            <a:ext cx="4043436" cy="1584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97C49E-9426-4B24-B2A7-C54B89DA60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271232" y="565150"/>
            <a:ext cx="5355607" cy="552267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C7F011-0A5F-44E9-88CD-C95A33351B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587711" y="2039874"/>
            <a:ext cx="4043436" cy="38291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21C85-27BB-4533-A21B-C379FE03A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9AA12-8195-4182-A7AC-2E7E59DFBDAF}" type="datetimeFigureOut">
              <a:rPr lang="en-US" smtClean="0"/>
              <a:t>5/25/25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18850-01F1-4247-9BFD-1DDC5DDDC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65A9-4C28-480F-B370-2DFF234B7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DFC975-2FD7-44A5-9E78-ECBA461560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0EAFF3-0A84-F84B-90E4-A596F00B3DC2}"/>
              </a:ext>
            </a:extLst>
          </p:cNvPr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392559-3C15-B249-93C9-B0F7E9E5DDD8}"/>
              </a:ext>
            </a:extLst>
          </p:cNvPr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04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7ACD69-D2F4-4938-B590-C41404901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762BD4-BA0F-4CA4-BAE3-DF2B5087C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B2FEE-249E-42F1-94D8-A8C0759EF4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9AA12-8195-4182-A7AC-2E7E59DFBDAF}" type="datetimeFigureOut">
              <a:rPr lang="en-US" smtClean="0"/>
              <a:pPr/>
              <a:t>5/25/25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60C617-A890-4920-83B0-143C03349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1B4F1-B06B-4BBE-BFFF-C0B386E244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DFC975-2FD7-44A5-9E78-ECBA4615607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710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1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5DB232-1D3A-B614-42DF-7E80BC505C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151" y="1247140"/>
            <a:ext cx="5657899" cy="3450844"/>
          </a:xfrm>
        </p:spPr>
        <p:txBody>
          <a:bodyPr>
            <a:normAutofit/>
          </a:bodyPr>
          <a:lstStyle/>
          <a:p>
            <a:r>
              <a:rPr lang="en-US"/>
              <a:t>Diabetes Prediction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5F7B5-983D-E923-2278-9EFE4546A4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5151" y="4818126"/>
            <a:ext cx="5657899" cy="1268984"/>
          </a:xfrm>
        </p:spPr>
        <p:txBody>
          <a:bodyPr>
            <a:normAutofit/>
          </a:bodyPr>
          <a:lstStyle/>
          <a:p>
            <a:r>
              <a:rPr lang="en-US" dirty="0"/>
              <a:t>From Patient Health Indicators</a:t>
            </a:r>
          </a:p>
          <a:p>
            <a:r>
              <a:rPr lang="en-US" dirty="0"/>
              <a:t>By: Justin Ku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A6B433C0-FE5D-183F-BC24-F2C4B836013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55" r="32718"/>
          <a:stretch>
            <a:fillRect/>
          </a:stretch>
        </p:blipFill>
        <p:spPr>
          <a:xfrm>
            <a:off x="7087167" y="10"/>
            <a:ext cx="5104833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21C8291-E3D5-4240-8FF4-E5213CBC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8B44AFE-C181-7047-8CC9-CA00BD385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85389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294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281148B8-58D0-4E9A-A32C-B3B181A3A8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7BA8C3-1A2A-0D06-6A92-A0E4DB2CC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76" y="1869992"/>
            <a:ext cx="5456242" cy="345084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9600" dirty="0"/>
              <a:t>Thank You!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EC1EF6-A5BF-44DB-A672-D024091B3C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75495"/>
            <a:ext cx="5106593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E02CBB-287D-4A17-B2F3-56AD2C058F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742769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589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BBDBE1-CE7A-5BC5-7B79-EEF4824A1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7362" y="455362"/>
            <a:ext cx="6881728" cy="1550419"/>
          </a:xfrm>
        </p:spPr>
        <p:txBody>
          <a:bodyPr>
            <a:normAutofit/>
          </a:bodyPr>
          <a:lstStyle/>
          <a:p>
            <a:r>
              <a:rPr lang="en-US" dirty="0"/>
              <a:t>Introduction:</a:t>
            </a:r>
          </a:p>
        </p:txBody>
      </p:sp>
      <p:pic>
        <p:nvPicPr>
          <p:cNvPr id="5" name="Picture 4" descr="Capsules and pills inside a glass bowl">
            <a:extLst>
              <a:ext uri="{FF2B5EF4-FFF2-40B4-BE49-F238E27FC236}">
                <a16:creationId xmlns:a16="http://schemas.microsoft.com/office/drawing/2014/main" id="{A3C4C018-1184-7A43-0C4E-BA13970FCD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134"/>
          <a:stretch>
            <a:fillRect/>
          </a:stretch>
        </p:blipFill>
        <p:spPr>
          <a:xfrm>
            <a:off x="20" y="10"/>
            <a:ext cx="4651228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959E7-7E3E-11E5-29B1-1D5B9AEA11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27362" y="2160016"/>
            <a:ext cx="6881728" cy="3926152"/>
          </a:xfrm>
        </p:spPr>
        <p:txBody>
          <a:bodyPr>
            <a:normAutofit/>
          </a:bodyPr>
          <a:lstStyle/>
          <a:p>
            <a:r>
              <a:rPr lang="en-US" sz="2800" dirty="0"/>
              <a:t>Diabetes is a serious chronic disease that plagues millions of lives each year</a:t>
            </a:r>
          </a:p>
          <a:p>
            <a:r>
              <a:rPr lang="en-US" sz="2800" dirty="0"/>
              <a:t>What health indicators determine Diabetic vs. non-Diabetic?</a:t>
            </a:r>
          </a:p>
          <a:p>
            <a:r>
              <a:rPr lang="en-US" sz="2800" dirty="0"/>
              <a:t>Can a model be made to predict Diabetes diagnosis or likeliness?</a:t>
            </a:r>
          </a:p>
        </p:txBody>
      </p:sp>
    </p:spTree>
    <p:extLst>
      <p:ext uri="{BB962C8B-B14F-4D97-AF65-F5344CB8AC3E}">
        <p14:creationId xmlns:p14="http://schemas.microsoft.com/office/powerpoint/2010/main" val="4225501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36E00D-9B7D-9C3C-FC1C-336ACA875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Important Health Indicators: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4CD43-878A-06CC-515F-A16F39A6D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/>
          </a:bodyPr>
          <a:lstStyle/>
          <a:p>
            <a:r>
              <a:rPr lang="en-US" sz="3200" dirty="0"/>
              <a:t>What indicators correlate with a Diabetes diagnosis?</a:t>
            </a:r>
          </a:p>
          <a:p>
            <a:pPr lvl="1"/>
            <a:r>
              <a:rPr lang="en-US" sz="2800" dirty="0"/>
              <a:t>BMI</a:t>
            </a:r>
          </a:p>
          <a:p>
            <a:pPr lvl="1"/>
            <a:r>
              <a:rPr lang="en-US" sz="2800" dirty="0"/>
              <a:t>General Health</a:t>
            </a:r>
          </a:p>
          <a:p>
            <a:pPr lvl="1"/>
            <a:r>
              <a:rPr lang="en-US" sz="2800" dirty="0"/>
              <a:t>High Cholesterol</a:t>
            </a:r>
          </a:p>
        </p:txBody>
      </p:sp>
      <p:pic>
        <p:nvPicPr>
          <p:cNvPr id="4" name="Picture 3" descr="A graph with blue and white bars&#10;&#10;AI-generated content may be incorrect.">
            <a:extLst>
              <a:ext uri="{FF2B5EF4-FFF2-40B4-BE49-F238E27FC236}">
                <a16:creationId xmlns:a16="http://schemas.microsoft.com/office/drawing/2014/main" id="{CE4DDEC0-5CBA-7D43-199E-006DD54FF8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4325" y="1744790"/>
            <a:ext cx="5199575" cy="3210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4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D03A0B2-4A2F-D846-A5E6-FB7CB9A03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375492"/>
            <a:ext cx="2770698" cy="5482505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573F1D-73A7-FB41-BCAD-FC9AA7DEF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1373567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88F843D-1C1B-C740-AC27-E3238D0F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DE37FB5-FE2F-A98F-0D26-5BF9F95CA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28925" r="43728"/>
          <a:stretch>
            <a:fillRect/>
          </a:stretch>
        </p:blipFill>
        <p:spPr>
          <a:xfrm>
            <a:off x="6092952" y="10"/>
            <a:ext cx="6099048" cy="6857990"/>
          </a:xfrm>
          <a:prstGeom prst="rect">
            <a:avLst/>
          </a:prstGeom>
        </p:spPr>
      </p:pic>
      <p:pic>
        <p:nvPicPr>
          <p:cNvPr id="5" name="Picture 4" descr="Data concept">
            <a:extLst>
              <a:ext uri="{FF2B5EF4-FFF2-40B4-BE49-F238E27FC236}">
                <a16:creationId xmlns:a16="http://schemas.microsoft.com/office/drawing/2014/main" id="{1D221216-2583-7761-0FA5-B27A4C3456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3300"/>
          <a:stretch>
            <a:fillRect/>
          </a:stretch>
        </p:blipFill>
        <p:spPr>
          <a:xfrm>
            <a:off x="3048" y="10"/>
            <a:ext cx="6099048" cy="6857990"/>
          </a:xfrm>
          <a:prstGeom prst="rect">
            <a:avLst/>
          </a:prstGeom>
        </p:spPr>
      </p:pic>
      <p:sp>
        <p:nvSpPr>
          <p:cNvPr id="30" name="Rectangle">
            <a:extLst>
              <a:ext uri="{FF2B5EF4-FFF2-40B4-BE49-F238E27FC236}">
                <a16:creationId xmlns:a16="http://schemas.microsoft.com/office/drawing/2014/main" id="{44037D61-FFBD-0342-90C5-D1AD7C899B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1" y="565152"/>
            <a:ext cx="12188949" cy="2190751"/>
          </a:xfrm>
          <a:prstGeom prst="rect">
            <a:avLst/>
          </a:prstGeom>
          <a:solidFill>
            <a:schemeClr val="bg1">
              <a:alpha val="85000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 defTabSz="457200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89C32A-FF7B-0C6A-598B-8C2EFE1215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188" y="887382"/>
            <a:ext cx="9626949" cy="113445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60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Used: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5B0F748-7FA7-4DDF-89A3-7F1D8EE1F7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903E872-C07A-4030-B584-D321D40C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6C5892-88CE-A1D7-A718-ECAD15019F84}"/>
              </a:ext>
            </a:extLst>
          </p:cNvPr>
          <p:cNvSpPr txBox="1"/>
          <p:nvPr/>
        </p:nvSpPr>
        <p:spPr>
          <a:xfrm>
            <a:off x="6861025" y="887385"/>
            <a:ext cx="4876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Cleaned data taken from Public Health Surveys by the BRFSS (Behavioral Risk Factor Surveillance System)</a:t>
            </a:r>
          </a:p>
        </p:txBody>
      </p:sp>
    </p:spTree>
    <p:extLst>
      <p:ext uri="{BB962C8B-B14F-4D97-AF65-F5344CB8AC3E}">
        <p14:creationId xmlns:p14="http://schemas.microsoft.com/office/powerpoint/2010/main" val="65468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0844B-3E91-7BC4-6A9F-4FCE65C01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67909" cy="1550419"/>
          </a:xfrm>
        </p:spPr>
        <p:txBody>
          <a:bodyPr>
            <a:normAutofit/>
          </a:bodyPr>
          <a:lstStyle/>
          <a:p>
            <a:r>
              <a:rPr lang="en-US" dirty="0"/>
              <a:t>Data Wrangling: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A7209-0C3B-C4E2-2DCB-B8DE0750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67909" cy="3926152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Dataset contains 253,680 rows and 22 columns (features)</a:t>
            </a:r>
          </a:p>
          <a:p>
            <a:r>
              <a:rPr lang="en-US" sz="2800" dirty="0"/>
              <a:t>No Null values or Dirty Data to account for</a:t>
            </a:r>
          </a:p>
          <a:p>
            <a:r>
              <a:rPr lang="en-US" sz="2800" dirty="0"/>
              <a:t>Target feature column changed to “</a:t>
            </a:r>
            <a:r>
              <a:rPr lang="en-US" sz="2800" dirty="0" err="1"/>
              <a:t>DiabetesDiagnosis</a:t>
            </a:r>
            <a:r>
              <a:rPr lang="en-US" sz="2800" dirty="0"/>
              <a:t>”</a:t>
            </a:r>
          </a:p>
        </p:txBody>
      </p:sp>
      <p:pic>
        <p:nvPicPr>
          <p:cNvPr id="7" name="Graphic 6" descr="Table">
            <a:extLst>
              <a:ext uri="{FF2B5EF4-FFF2-40B4-BE49-F238E27FC236}">
                <a16:creationId xmlns:a16="http://schemas.microsoft.com/office/drawing/2014/main" id="{5E7A29EF-CFFD-F774-B982-1E7C9935C3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24325" y="750371"/>
            <a:ext cx="5199575" cy="519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2605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788C7-9445-A8B4-7E32-FFF6A2165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501" y="4469042"/>
            <a:ext cx="4581288" cy="1727042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/>
              <a:t>Exploratory Data Analysis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7D40D60-A371-3746-AE79-A8A0DA64C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25EC29A-9786-924D-875A-91FAF9B126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E93935A5-0783-452C-4D33-C3F6688A6F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" b="13960"/>
          <a:stretch>
            <a:fillRect/>
          </a:stretch>
        </p:blipFill>
        <p:spPr>
          <a:xfrm>
            <a:off x="1587664" y="543426"/>
            <a:ext cx="4955414" cy="3496311"/>
          </a:xfrm>
          <a:prstGeom prst="rect">
            <a:avLst/>
          </a:prstGeom>
        </p:spPr>
      </p:pic>
      <p:pic>
        <p:nvPicPr>
          <p:cNvPr id="4" name="Content Placeholder 3" descr="A graph of a patient's health&#10;&#10;AI-generated content may be incorrect.">
            <a:extLst>
              <a:ext uri="{FF2B5EF4-FFF2-40B4-BE49-F238E27FC236}">
                <a16:creationId xmlns:a16="http://schemas.microsoft.com/office/drawing/2014/main" id="{CC8C0A93-279D-7408-28DC-E9D38F1768B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956" r="4" b="64"/>
          <a:stretch>
            <a:fillRect/>
          </a:stretch>
        </p:blipFill>
        <p:spPr>
          <a:xfrm>
            <a:off x="6666895" y="543426"/>
            <a:ext cx="4955421" cy="34963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565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868C70C-E5C4-CD47-888C-FCB3373B6D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6BBA46-E56F-9097-C333-15C2BB9EE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7710" y="455362"/>
            <a:ext cx="4018219" cy="1550419"/>
          </a:xfrm>
        </p:spPr>
        <p:txBody>
          <a:bodyPr>
            <a:normAutofit/>
          </a:bodyPr>
          <a:lstStyle/>
          <a:p>
            <a:r>
              <a:rPr lang="en-US" dirty="0"/>
              <a:t>Model Selection: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C68F39-5E8A-844C-A8FD-394F253C1E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C583CEB-AC2B-2640-94F6-5958E6BC5B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CE9D8-E93D-C051-9F4E-868B7CCC2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7710" y="2160016"/>
            <a:ext cx="4018219" cy="3926152"/>
          </a:xfrm>
        </p:spPr>
        <p:txBody>
          <a:bodyPr>
            <a:normAutofit/>
          </a:bodyPr>
          <a:lstStyle/>
          <a:p>
            <a:r>
              <a:rPr lang="en-US" sz="3600" dirty="0"/>
              <a:t>3 model types were compared</a:t>
            </a:r>
          </a:p>
          <a:p>
            <a:pPr lvl="1"/>
            <a:r>
              <a:rPr lang="en-US" sz="3200" dirty="0" err="1"/>
              <a:t>XGBoost</a:t>
            </a:r>
            <a:endParaRPr lang="en-US" sz="3200" dirty="0"/>
          </a:p>
          <a:p>
            <a:pPr lvl="1"/>
            <a:r>
              <a:rPr lang="en-US" sz="3200" dirty="0"/>
              <a:t>KNN</a:t>
            </a:r>
          </a:p>
          <a:p>
            <a:pPr lvl="1"/>
            <a:r>
              <a:rPr lang="en-US" sz="3200" dirty="0"/>
              <a:t>SVM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01BF747-A0AB-61F2-D6E3-5FB4CE8144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764" r="13102" b="-2"/>
          <a:stretch>
            <a:fillRect/>
          </a:stretch>
        </p:blipFill>
        <p:spPr>
          <a:xfrm>
            <a:off x="6038059" y="565150"/>
            <a:ext cx="5588782" cy="5727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703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C79D01-0085-EBF6-4E2B-1343641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Takeaways: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6E3E4E63-D100-F348-BAA4-B8DEC62DE15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94754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03066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3BB7E73-E730-42EA-AACE-D1E323EA5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1F6C2E9-B316-4410-88E5-74F044FC3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58144" y="565153"/>
            <a:ext cx="1133856" cy="6292847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50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3D07262-43A6-451F-9B19-77B943C63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626850" y="1"/>
            <a:ext cx="565150" cy="6857999"/>
          </a:xfrm>
          <a:prstGeom prst="rect">
            <a:avLst/>
          </a:prstGeom>
          <a:gradFill flip="none" rotWithShape="1">
            <a:gsLst>
              <a:gs pos="0">
                <a:schemeClr val="accent1">
                  <a:alpha val="50000"/>
                </a:schemeClr>
              </a:gs>
              <a:gs pos="81000">
                <a:schemeClr val="accent4">
                  <a:alpha val="50000"/>
                </a:schemeClr>
              </a:gs>
              <a:gs pos="25000">
                <a:schemeClr val="accent2">
                  <a:alpha val="60000"/>
                </a:schemeClr>
              </a:gs>
              <a:gs pos="49000">
                <a:schemeClr val="accent3">
                  <a:alpha val="55000"/>
                </a:schemeClr>
              </a:gs>
              <a:gs pos="99000">
                <a:schemeClr val="accent5">
                  <a:alpha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88A978-92FB-E1AF-92DB-63FA5A0C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7600" y="455362"/>
            <a:ext cx="9486690" cy="1550419"/>
          </a:xfrm>
        </p:spPr>
        <p:txBody>
          <a:bodyPr>
            <a:normAutofit/>
          </a:bodyPr>
          <a:lstStyle/>
          <a:p>
            <a:r>
              <a:rPr lang="en-US" dirty="0"/>
              <a:t>Future Improvement: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B837EA1-9629-88DB-1023-535A287FA36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187419"/>
              </p:ext>
            </p:extLst>
          </p:nvPr>
        </p:nvGraphicFramePr>
        <p:xfrm>
          <a:off x="1124456" y="2194178"/>
          <a:ext cx="9528584" cy="3898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497053"/>
      </p:ext>
    </p:extLst>
  </p:cSld>
  <p:clrMapOvr>
    <a:masterClrMapping/>
  </p:clrMapOvr>
</p:sld>
</file>

<file path=ppt/theme/theme1.xml><?xml version="1.0" encoding="utf-8"?>
<a:theme xmlns:a="http://schemas.openxmlformats.org/drawingml/2006/main" name="InterweaveVTI">
  <a:themeElements>
    <a:clrScheme name="Interweave-R1">
      <a:dk1>
        <a:srgbClr val="000000"/>
      </a:dk1>
      <a:lt1>
        <a:srgbClr val="FFFFFF"/>
      </a:lt1>
      <a:dk2>
        <a:srgbClr val="292C2D"/>
      </a:dk2>
      <a:lt2>
        <a:srgbClr val="DDDEDD"/>
      </a:lt2>
      <a:accent1>
        <a:srgbClr val="0BA5E8"/>
      </a:accent1>
      <a:accent2>
        <a:srgbClr val="5066E1"/>
      </a:accent2>
      <a:accent3>
        <a:srgbClr val="894EC0"/>
      </a:accent3>
      <a:accent4>
        <a:srgbClr val="E54196"/>
      </a:accent4>
      <a:accent5>
        <a:srgbClr val="BE4449"/>
      </a:accent5>
      <a:accent6>
        <a:srgbClr val="F55822"/>
      </a:accent6>
      <a:hlink>
        <a:srgbClr val="C22DD8"/>
      </a:hlink>
      <a:folHlink>
        <a:srgbClr val="737F82"/>
      </a:folHlink>
    </a:clrScheme>
    <a:fontScheme name="Interweave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rweaveVTI" id="{2A5AE21D-FC75-4AD0-BC12-FA563BC24905}" vid="{9A4A41B8-EB69-44BB-8E15-B517E25CF8C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192</Words>
  <Application>Microsoft Macintosh PowerPoint</Application>
  <PresentationFormat>Widescreen</PresentationFormat>
  <Paragraphs>38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Avenir Next</vt:lpstr>
      <vt:lpstr>Neue Haas Grotesk Text Pro</vt:lpstr>
      <vt:lpstr>InterweaveVTI</vt:lpstr>
      <vt:lpstr>Diabetes Prediction</vt:lpstr>
      <vt:lpstr>Introduction:</vt:lpstr>
      <vt:lpstr>Important Health Indicators:</vt:lpstr>
      <vt:lpstr>Data Used:</vt:lpstr>
      <vt:lpstr>Data Wrangling:</vt:lpstr>
      <vt:lpstr>Exploratory Data Analysis</vt:lpstr>
      <vt:lpstr>Model Selection:</vt:lpstr>
      <vt:lpstr>Takeaways:</vt:lpstr>
      <vt:lpstr>Future Improvement: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Justin Ku</dc:creator>
  <cp:lastModifiedBy>Justin Ku</cp:lastModifiedBy>
  <cp:revision>6</cp:revision>
  <dcterms:created xsi:type="dcterms:W3CDTF">2025-05-25T23:29:45Z</dcterms:created>
  <dcterms:modified xsi:type="dcterms:W3CDTF">2025-05-26T00:19:29Z</dcterms:modified>
</cp:coreProperties>
</file>