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Int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CC1B21E-B004-4C10-B106-649D1855DB1E}">
  <a:tblStyle styleId="{6CC1B21E-B004-4C10-B106-649D1855DB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italic.fntdata"/><Relationship Id="rId21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nter-bold.fntdata"/><Relationship Id="rId18" Type="http://schemas.openxmlformats.org/officeDocument/2006/relationships/font" Target="fonts/Int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20c3a18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20c3a18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20c3a189b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520c3a189b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20c3a189b_0_1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520c3a189b_0_1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20c3a189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20c3a189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20c3a189b_0_1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20c3a189b_0_1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20c3a189b_0_1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20c3a189b_0_1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520c3a189b_0_1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520c3a189b_0_1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20c3a189b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20c3a189b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20c3a189b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20c3a189b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20c3a189b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520c3a189b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20c3a189b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20c3a189b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198" name="Google Shape;198;p22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2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2" name="Google Shape;202;p22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2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6" name="Google Shape;206;p22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7" name="Google Shape;207;p22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0" name="Google Shape;210;p22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8" name="Google Shape;218;p23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0" name="Google Shape;220;p23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3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2" name="Google Shape;222;p23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4" name="Google Shape;224;p23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3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6" name="Google Shape;226;p23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3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8" name="Google Shape;30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7"/>
          <p:cNvCxnSpPr/>
          <p:nvPr/>
        </p:nvCxnSpPr>
        <p:spPr>
          <a:xfrm>
            <a:off x="283850" y="14675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7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7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YEAR PROJECT</a:t>
            </a:r>
            <a:endParaRPr/>
          </a:p>
        </p:txBody>
      </p:sp>
      <p:cxnSp>
        <p:nvCxnSpPr>
          <p:cNvPr id="365" name="Google Shape;365;p4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47"/>
          <p:cNvSpPr txBox="1"/>
          <p:nvPr/>
        </p:nvSpPr>
        <p:spPr>
          <a:xfrm>
            <a:off x="335550" y="1510025"/>
            <a:ext cx="5151000" cy="20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Explainable Deep Learning for Breast Cancer Detection in Singaporean Women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56"/>
          <p:cNvSpPr txBox="1"/>
          <p:nvPr>
            <p:ph type="title"/>
          </p:nvPr>
        </p:nvSpPr>
        <p:spPr>
          <a:xfrm>
            <a:off x="284850" y="285900"/>
            <a:ext cx="68433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Work(Lesson learned)</a:t>
            </a:r>
            <a:endParaRPr/>
          </a:p>
        </p:txBody>
      </p:sp>
      <p:sp>
        <p:nvSpPr>
          <p:cNvPr id="507" name="Google Shape;507;p5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508" name="Google Shape;508;p5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</a:t>
            </a:r>
            <a:endParaRPr/>
          </a:p>
        </p:txBody>
      </p:sp>
      <p:graphicFrame>
        <p:nvGraphicFramePr>
          <p:cNvPr id="509" name="Google Shape;509;p56"/>
          <p:cNvGraphicFramePr/>
          <p:nvPr/>
        </p:nvGraphicFramePr>
        <p:xfrm>
          <a:off x="952500" y="1106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{6CC1B21E-B004-4C10-B106-649D1855DB1E}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Project/Study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Key Takeaway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Google Health (Nature 2020)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Strong results, but lacks population diversity — adapt to SG context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Salim et al. (Nature Med 2024)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AI works well as a triage tool in real screening workflows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Zebra Medical Vision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Focused on scalability — aligns with national screening programs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Lunit INSIGHT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Grad-CAM visual aids build clinician trust; used in Asia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type="title"/>
          </p:nvPr>
        </p:nvSpPr>
        <p:spPr>
          <a:xfrm>
            <a:off x="284850" y="285900"/>
            <a:ext cx="68433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Literature Takeaways</a:t>
            </a:r>
            <a:endParaRPr/>
          </a:p>
        </p:txBody>
      </p:sp>
      <p:sp>
        <p:nvSpPr>
          <p:cNvPr id="515" name="Google Shape;515;p5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16" name="Google Shape;516;p57"/>
          <p:cNvGraphicFramePr/>
          <p:nvPr/>
        </p:nvGraphicFramePr>
        <p:xfrm>
          <a:off x="284850" y="918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{6CC1B21E-B004-4C10-B106-649D1855DB1E}</a:tableStyleId>
              </a:tblPr>
              <a:tblGrid>
                <a:gridCol w="4674900"/>
                <a:gridCol w="389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Project/Study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Key Takeaway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Shen et al. (2019) — “Deep Learning to Improve Breast Cancer Detection on Screening Mammography”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CNNs can outperform radiologists but need annotated data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Raghu et al. (2019) — “Transfusion: Understanding Transfer Learning for Medical Imaging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Transfer learning from non-medical domains has limitations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Ching et al. (2018) — “Opportunities and obstacles for deep learning in biology and medicine”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Interpretability is critical for real adoption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Cheplygina et al. (2019) — “Not-so-supervised: A survey of semi-supervised, multi-instance, and transfer learning in medical image analysis”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Semi-supervised learning helps with data scarcity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/>
          <p:nvPr/>
        </p:nvSpPr>
        <p:spPr>
          <a:xfrm>
            <a:off x="292550" y="1757450"/>
            <a:ext cx="8572800" cy="31008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2" name="Google Shape;372;p48"/>
          <p:cNvSpPr/>
          <p:nvPr/>
        </p:nvSpPr>
        <p:spPr>
          <a:xfrm>
            <a:off x="292555" y="1756075"/>
            <a:ext cx="8572800" cy="1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p48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374" name="Google Shape;374;p4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292150" y="1941951"/>
            <a:ext cx="8567700" cy="2270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Title: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Explainable Deep Learning for Breast Cancer Detection in Singaporean Women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Template: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3.2 Project Idea 2: Deep Learning Breast Cancer Detection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Goal: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build an explainable CNN-based model that improves early-stage breast cancer detection in women with dense breast tissue — a challenge common among Singaporean women — and supports radiologist decision-making through visual interpretability tools.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8"/>
          <p:cNvSpPr/>
          <p:nvPr/>
        </p:nvSpPr>
        <p:spPr>
          <a:xfrm rot="5400000">
            <a:off x="3852735" y="951709"/>
            <a:ext cx="659347" cy="659347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77" name="Google Shape;377;p48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8"/>
          <p:cNvCxnSpPr/>
          <p:nvPr/>
        </p:nvCxnSpPr>
        <p:spPr>
          <a:xfrm>
            <a:off x="283850" y="1751842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8"/>
          <p:cNvCxnSpPr/>
          <p:nvPr/>
        </p:nvCxnSpPr>
        <p:spPr>
          <a:xfrm>
            <a:off x="283850" y="485828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Motivation</a:t>
            </a:r>
            <a:endParaRPr/>
          </a:p>
        </p:txBody>
      </p:sp>
      <p:sp>
        <p:nvSpPr>
          <p:cNvPr id="385" name="Google Shape;385;p4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9"/>
          <p:cNvSpPr/>
          <p:nvPr/>
        </p:nvSpPr>
        <p:spPr>
          <a:xfrm rot="5400000">
            <a:off x="4233735" y="951709"/>
            <a:ext cx="659347" cy="659347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87" name="Google Shape;387;p49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9"/>
          <p:cNvCxnSpPr/>
          <p:nvPr/>
        </p:nvCxnSpPr>
        <p:spPr>
          <a:xfrm>
            <a:off x="283850" y="1751842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9"/>
          <p:cNvCxnSpPr/>
          <p:nvPr/>
        </p:nvCxnSpPr>
        <p:spPr>
          <a:xfrm>
            <a:off x="283850" y="3217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0" name="Google Shape;390;p49"/>
          <p:cNvSpPr/>
          <p:nvPr/>
        </p:nvSpPr>
        <p:spPr>
          <a:xfrm>
            <a:off x="292550" y="1757450"/>
            <a:ext cx="8572800" cy="31008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91" name="Google Shape;391;p49"/>
          <p:cNvCxnSpPr/>
          <p:nvPr/>
        </p:nvCxnSpPr>
        <p:spPr>
          <a:xfrm>
            <a:off x="283850" y="485828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9"/>
          <p:cNvSpPr txBox="1"/>
          <p:nvPr>
            <p:ph idx="1" type="body"/>
          </p:nvPr>
        </p:nvSpPr>
        <p:spPr>
          <a:xfrm>
            <a:off x="292150" y="1941951"/>
            <a:ext cx="8567700" cy="2270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/>
              <a:t>Breast cancer: most common cancer among SG women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/>
              <a:t>Dense breast tissue (common in women aged 40–55) reduces detection rates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/>
              <a:t>~30% of cancers still diagnosed at late stage</a:t>
            </a:r>
            <a:endParaRPr sz="14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400"/>
              <a:t>Radiologists face growing image loads and subtle presentations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Problem: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Standard mammography often misses early-stage tumors in dense tissue. Existing AI models are often trained on Western populations and lack interpretability - limiting local clinical integration.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Motivation: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locally adapted, explainable AI model can improve detection accuracy, especially for underdiagnosed subgroups, and build trust in radiology workflows.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9"/>
          <p:cNvSpPr/>
          <p:nvPr/>
        </p:nvSpPr>
        <p:spPr>
          <a:xfrm>
            <a:off x="292555" y="1756075"/>
            <a:ext cx="8572800" cy="1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 1</a:t>
            </a:r>
            <a:endParaRPr/>
          </a:p>
        </p:txBody>
      </p:sp>
      <p:sp>
        <p:nvSpPr>
          <p:cNvPr id="399" name="Google Shape;399;p5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0"/>
          <p:cNvSpPr/>
          <p:nvPr/>
        </p:nvSpPr>
        <p:spPr>
          <a:xfrm rot="5400000">
            <a:off x="4462335" y="1027909"/>
            <a:ext cx="659347" cy="659347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1" name="Google Shape;401;p50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50"/>
          <p:cNvCxnSpPr/>
          <p:nvPr/>
        </p:nvCxnSpPr>
        <p:spPr>
          <a:xfrm>
            <a:off x="283850" y="1751842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50"/>
          <p:cNvCxnSpPr/>
          <p:nvPr/>
        </p:nvCxnSpPr>
        <p:spPr>
          <a:xfrm>
            <a:off x="283850" y="3217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50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50"/>
          <p:cNvSpPr/>
          <p:nvPr/>
        </p:nvSpPr>
        <p:spPr>
          <a:xfrm>
            <a:off x="292550" y="1757447"/>
            <a:ext cx="8572800" cy="2593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06" name="Google Shape;406;p50"/>
          <p:cNvCxnSpPr/>
          <p:nvPr/>
        </p:nvCxnSpPr>
        <p:spPr>
          <a:xfrm>
            <a:off x="283850" y="4360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7" name="Google Shape;407;p50"/>
          <p:cNvSpPr/>
          <p:nvPr/>
        </p:nvSpPr>
        <p:spPr>
          <a:xfrm>
            <a:off x="292555" y="1756075"/>
            <a:ext cx="8572800" cy="1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292150" y="1941951"/>
            <a:ext cx="8567700" cy="2270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Develop a CNN model for early-stage breast cancer detection in dense breast tissue.</a:t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Train and fine-tune deep learning models (e.g., ResNet, EfficientNet) on mammogram datasets.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Focus on early-stage tumors often missed in high-density images.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Outcome</a:t>
            </a:r>
            <a:r>
              <a:rPr lang="en" sz="1500"/>
              <a:t>: Achieve ≥ 85% sensitivity and ≥ 80% specificity on dense-tissue filtered test data.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 2</a:t>
            </a:r>
            <a:endParaRPr/>
          </a:p>
        </p:txBody>
      </p:sp>
      <p:sp>
        <p:nvSpPr>
          <p:cNvPr id="414" name="Google Shape;414;p5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5" name="Google Shape;415;p51"/>
          <p:cNvSpPr/>
          <p:nvPr/>
        </p:nvSpPr>
        <p:spPr>
          <a:xfrm rot="5400000">
            <a:off x="4462335" y="1027909"/>
            <a:ext cx="659347" cy="659347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16" name="Google Shape;416;p51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1"/>
          <p:cNvCxnSpPr/>
          <p:nvPr/>
        </p:nvCxnSpPr>
        <p:spPr>
          <a:xfrm>
            <a:off x="283850" y="1751842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1"/>
          <p:cNvCxnSpPr/>
          <p:nvPr/>
        </p:nvCxnSpPr>
        <p:spPr>
          <a:xfrm>
            <a:off x="283850" y="3217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1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51"/>
          <p:cNvSpPr/>
          <p:nvPr/>
        </p:nvSpPr>
        <p:spPr>
          <a:xfrm>
            <a:off x="292550" y="1757447"/>
            <a:ext cx="8572800" cy="2593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21" name="Google Shape;421;p51"/>
          <p:cNvCxnSpPr/>
          <p:nvPr/>
        </p:nvCxnSpPr>
        <p:spPr>
          <a:xfrm>
            <a:off x="283850" y="4360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51"/>
          <p:cNvSpPr/>
          <p:nvPr/>
        </p:nvSpPr>
        <p:spPr>
          <a:xfrm>
            <a:off x="292555" y="1756075"/>
            <a:ext cx="8572800" cy="1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3" name="Google Shape;423;p51"/>
          <p:cNvSpPr txBox="1"/>
          <p:nvPr>
            <p:ph idx="1" type="body"/>
          </p:nvPr>
        </p:nvSpPr>
        <p:spPr>
          <a:xfrm>
            <a:off x="292150" y="1941951"/>
            <a:ext cx="8567700" cy="2270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Adapt the model to simulate Singaporean screening conditions.</a:t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Apply data augmentation and filtering to reflect Singapore’s age range (40–55), breast density, and late-stage presentation.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Evaluation will use guidelines from MOH and SCS.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Outcome</a:t>
            </a:r>
            <a:r>
              <a:rPr lang="en" sz="1500"/>
              <a:t>: Maintain strong model performance with ≤ 10% sensitivity drop on Singapore-style test subsets.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 3</a:t>
            </a:r>
            <a:endParaRPr/>
          </a:p>
        </p:txBody>
      </p:sp>
      <p:sp>
        <p:nvSpPr>
          <p:cNvPr id="429" name="Google Shape;429;p5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0" name="Google Shape;430;p52"/>
          <p:cNvSpPr/>
          <p:nvPr/>
        </p:nvSpPr>
        <p:spPr>
          <a:xfrm rot="5400000">
            <a:off x="4462335" y="1027909"/>
            <a:ext cx="659347" cy="659347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31" name="Google Shape;431;p52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52"/>
          <p:cNvCxnSpPr/>
          <p:nvPr/>
        </p:nvCxnSpPr>
        <p:spPr>
          <a:xfrm>
            <a:off x="283850" y="1751842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3" name="Google Shape;433;p52"/>
          <p:cNvCxnSpPr/>
          <p:nvPr/>
        </p:nvCxnSpPr>
        <p:spPr>
          <a:xfrm>
            <a:off x="283850" y="3217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52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5" name="Google Shape;435;p52"/>
          <p:cNvSpPr/>
          <p:nvPr/>
        </p:nvSpPr>
        <p:spPr>
          <a:xfrm>
            <a:off x="292550" y="1757447"/>
            <a:ext cx="8572800" cy="25935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36" name="Google Shape;436;p52"/>
          <p:cNvCxnSpPr/>
          <p:nvPr/>
        </p:nvCxnSpPr>
        <p:spPr>
          <a:xfrm>
            <a:off x="283850" y="4360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7" name="Google Shape;437;p52"/>
          <p:cNvSpPr/>
          <p:nvPr/>
        </p:nvSpPr>
        <p:spPr>
          <a:xfrm>
            <a:off x="292555" y="1756075"/>
            <a:ext cx="8572800" cy="1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8" name="Google Shape;438;p52"/>
          <p:cNvSpPr txBox="1"/>
          <p:nvPr>
            <p:ph idx="1" type="body"/>
          </p:nvPr>
        </p:nvSpPr>
        <p:spPr>
          <a:xfrm>
            <a:off x="292150" y="1941951"/>
            <a:ext cx="8567700" cy="2270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/>
              <a:t>Integrate Grad-CAM explainability to support radiologist decision-making.</a:t>
            </a:r>
            <a:endParaRPr sz="1500" u="sng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Generate diagnostic heatmaps for each prediction.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Validate against tumor boundary masks and clinical plausibility.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Outcome:</a:t>
            </a:r>
            <a:r>
              <a:rPr lang="en" sz="1500"/>
              <a:t> ≥ 70% overlap with ground truth tumor regions (IoU) and positive</a:t>
            </a:r>
            <a:endParaRPr sz="15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interpretability feedback (if feasible).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3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444" name="Google Shape;444;p5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5" name="Google Shape;445;p53"/>
          <p:cNvSpPr/>
          <p:nvPr/>
        </p:nvSpPr>
        <p:spPr>
          <a:xfrm rot="5400000">
            <a:off x="3928935" y="951709"/>
            <a:ext cx="659347" cy="659347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46" name="Google Shape;446;p53"/>
          <p:cNvCxnSpPr/>
          <p:nvPr/>
        </p:nvCxnSpPr>
        <p:spPr>
          <a:xfrm>
            <a:off x="283850" y="289571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53"/>
          <p:cNvCxnSpPr/>
          <p:nvPr/>
        </p:nvCxnSpPr>
        <p:spPr>
          <a:xfrm>
            <a:off x="283850" y="1751842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53"/>
          <p:cNvCxnSpPr/>
          <p:nvPr/>
        </p:nvCxnSpPr>
        <p:spPr>
          <a:xfrm>
            <a:off x="283850" y="3217783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53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53"/>
          <p:cNvSpPr/>
          <p:nvPr/>
        </p:nvSpPr>
        <p:spPr>
          <a:xfrm>
            <a:off x="292550" y="1757447"/>
            <a:ext cx="8572800" cy="25935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292555" y="1756075"/>
            <a:ext cx="8572800" cy="1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2" name="Google Shape;452;p53"/>
          <p:cNvSpPr txBox="1"/>
          <p:nvPr>
            <p:ph idx="1" type="body"/>
          </p:nvPr>
        </p:nvSpPr>
        <p:spPr>
          <a:xfrm>
            <a:off x="292150" y="1941951"/>
            <a:ext cx="8567700" cy="2270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Input: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•	Digitized mammogram images (e.g., DDSM)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•	Labels: early-stage tumor presence, tissue density annotations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Architecture: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•	CNN-based model (ResNet / EfficientNet)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•	Domain-specific transfer learning and augmentation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•	Grad-CAM for visual explainability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Tools: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•	TensorFlow / PyTorch, OpenCV, Grad-CAM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7" name="Google Shape;457;p54"/>
          <p:cNvCxnSpPr/>
          <p:nvPr/>
        </p:nvCxnSpPr>
        <p:spPr>
          <a:xfrm rot="10800000">
            <a:off x="-50" y="15520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54"/>
          <p:cNvCxnSpPr/>
          <p:nvPr/>
        </p:nvCxnSpPr>
        <p:spPr>
          <a:xfrm rot="10800000">
            <a:off x="-50" y="263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4"/>
          <p:cNvCxnSpPr/>
          <p:nvPr/>
        </p:nvCxnSpPr>
        <p:spPr>
          <a:xfrm rot="10800000">
            <a:off x="-50" y="37169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4"/>
          <p:cNvCxnSpPr/>
          <p:nvPr/>
        </p:nvCxnSpPr>
        <p:spPr>
          <a:xfrm rot="10800000">
            <a:off x="-50" y="36065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4"/>
          <p:cNvCxnSpPr/>
          <p:nvPr/>
        </p:nvCxnSpPr>
        <p:spPr>
          <a:xfrm rot="10800000">
            <a:off x="-50" y="25258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54"/>
          <p:cNvSpPr/>
          <p:nvPr/>
        </p:nvSpPr>
        <p:spPr>
          <a:xfrm>
            <a:off x="3334351" y="1908469"/>
            <a:ext cx="548688" cy="259912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3" name="Google Shape;463;p54"/>
          <p:cNvSpPr/>
          <p:nvPr/>
        </p:nvSpPr>
        <p:spPr>
          <a:xfrm>
            <a:off x="3334351" y="2989169"/>
            <a:ext cx="548688" cy="259912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4" name="Google Shape;464;p54"/>
          <p:cNvSpPr/>
          <p:nvPr/>
        </p:nvSpPr>
        <p:spPr>
          <a:xfrm>
            <a:off x="3334351" y="4069869"/>
            <a:ext cx="548688" cy="259911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5" name="Google Shape;465;p54"/>
          <p:cNvSpPr txBox="1"/>
          <p:nvPr>
            <p:ph type="title"/>
          </p:nvPr>
        </p:nvSpPr>
        <p:spPr>
          <a:xfrm>
            <a:off x="283850" y="285900"/>
            <a:ext cx="7420200" cy="7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Background research &amp; Project Justification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466" name="Google Shape;466;p54"/>
          <p:cNvSpPr txBox="1"/>
          <p:nvPr>
            <p:ph idx="1" type="body"/>
          </p:nvPr>
        </p:nvSpPr>
        <p:spPr>
          <a:xfrm>
            <a:off x="4338275" y="1553875"/>
            <a:ext cx="47133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Identified cultural, logistical, and informational barriers to screening uptake in Singaporean women, especially older age groups.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Focus on underserved demographics with late-stage presentation and lower screening rates.</a:t>
            </a:r>
            <a:endParaRPr sz="1200"/>
          </a:p>
        </p:txBody>
      </p:sp>
      <p:sp>
        <p:nvSpPr>
          <p:cNvPr id="467" name="Google Shape;467;p54"/>
          <p:cNvSpPr txBox="1"/>
          <p:nvPr>
            <p:ph idx="2" type="body"/>
          </p:nvPr>
        </p:nvSpPr>
        <p:spPr>
          <a:xfrm>
            <a:off x="4338275" y="2635431"/>
            <a:ext cx="45183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Large-scale clinical data reveals disparities in diagnosis and treatment timelines across ethnic groups and age bands.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Supports the local relevance of targeting edge-case profiles in model training.</a:t>
            </a:r>
            <a:endParaRPr sz="1200"/>
          </a:p>
        </p:txBody>
      </p:sp>
      <p:sp>
        <p:nvSpPr>
          <p:cNvPr id="468" name="Google Shape;468;p54"/>
          <p:cNvSpPr txBox="1"/>
          <p:nvPr>
            <p:ph idx="6" type="subTitle"/>
          </p:nvPr>
        </p:nvSpPr>
        <p:spPr>
          <a:xfrm>
            <a:off x="288625" y="1555575"/>
            <a:ext cx="30456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Barriers to Breast Cancer Screening (Lee et al., 2020):</a:t>
            </a:r>
            <a:endParaRPr sz="1600"/>
          </a:p>
        </p:txBody>
      </p:sp>
      <p:sp>
        <p:nvSpPr>
          <p:cNvPr id="469" name="Google Shape;469;p54"/>
          <p:cNvSpPr txBox="1"/>
          <p:nvPr>
            <p:ph idx="7" type="subTitle"/>
          </p:nvPr>
        </p:nvSpPr>
        <p:spPr>
          <a:xfrm>
            <a:off x="288625" y="2636275"/>
            <a:ext cx="30456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Singapore Breast Cancer Cohort (Tan et al., 2023):</a:t>
            </a:r>
            <a:endParaRPr sz="1600"/>
          </a:p>
        </p:txBody>
      </p:sp>
      <p:sp>
        <p:nvSpPr>
          <p:cNvPr id="470" name="Google Shape;470;p54"/>
          <p:cNvSpPr txBox="1"/>
          <p:nvPr>
            <p:ph idx="8" type="subTitle"/>
          </p:nvPr>
        </p:nvSpPr>
        <p:spPr>
          <a:xfrm>
            <a:off x="288625" y="3716975"/>
            <a:ext cx="30456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Under-Treatment in Elderly Patients (Ang et al., 2021):</a:t>
            </a:r>
            <a:endParaRPr sz="1600"/>
          </a:p>
        </p:txBody>
      </p:sp>
      <p:sp>
        <p:nvSpPr>
          <p:cNvPr id="471" name="Google Shape;471;p54"/>
          <p:cNvSpPr txBox="1"/>
          <p:nvPr>
            <p:ph idx="3" type="body"/>
          </p:nvPr>
        </p:nvSpPr>
        <p:spPr>
          <a:xfrm>
            <a:off x="4338275" y="3706774"/>
            <a:ext cx="45183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Shows that elderly patients are more likely to receive less aggressive treatment, affecting survival outcomes.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Reinforces the need for explainable AI tools to build trust and support for clinical decision-making in borderline cases.</a:t>
            </a:r>
            <a:r>
              <a:rPr lang="en" sz="1200"/>
              <a:t> </a:t>
            </a:r>
            <a:endParaRPr sz="1200"/>
          </a:p>
        </p:txBody>
      </p:sp>
      <p:sp>
        <p:nvSpPr>
          <p:cNvPr id="472" name="Google Shape;472;p5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3" name="Google Shape;473;p54"/>
          <p:cNvCxnSpPr/>
          <p:nvPr/>
        </p:nvCxnSpPr>
        <p:spPr>
          <a:xfrm rot="10800000">
            <a:off x="-50" y="46826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8" name="Google Shape;478;p55"/>
          <p:cNvCxnSpPr/>
          <p:nvPr/>
        </p:nvCxnSpPr>
        <p:spPr>
          <a:xfrm rot="10800000">
            <a:off x="-50" y="46826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55"/>
          <p:cNvSpPr/>
          <p:nvPr/>
        </p:nvSpPr>
        <p:spPr>
          <a:xfrm>
            <a:off x="284850" y="15555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55"/>
          <p:cNvSpPr/>
          <p:nvPr/>
        </p:nvSpPr>
        <p:spPr>
          <a:xfrm>
            <a:off x="284850" y="26362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1" name="Google Shape;481;p55"/>
          <p:cNvSpPr/>
          <p:nvPr/>
        </p:nvSpPr>
        <p:spPr>
          <a:xfrm>
            <a:off x="284850" y="3716975"/>
            <a:ext cx="1005000" cy="9657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482" name="Google Shape;482;p55"/>
          <p:cNvCxnSpPr/>
          <p:nvPr/>
        </p:nvCxnSpPr>
        <p:spPr>
          <a:xfrm rot="10800000">
            <a:off x="-50" y="15520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55"/>
          <p:cNvCxnSpPr/>
          <p:nvPr/>
        </p:nvCxnSpPr>
        <p:spPr>
          <a:xfrm rot="10800000">
            <a:off x="-50" y="26362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55"/>
          <p:cNvCxnSpPr/>
          <p:nvPr/>
        </p:nvCxnSpPr>
        <p:spPr>
          <a:xfrm rot="10800000">
            <a:off x="-50" y="3716975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55"/>
          <p:cNvCxnSpPr/>
          <p:nvPr/>
        </p:nvCxnSpPr>
        <p:spPr>
          <a:xfrm rot="10800000">
            <a:off x="-50" y="36065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55"/>
          <p:cNvCxnSpPr/>
          <p:nvPr/>
        </p:nvCxnSpPr>
        <p:spPr>
          <a:xfrm rot="10800000">
            <a:off x="-50" y="252585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55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8" name="Google Shape;488;p55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89" name="Google Shape;489;p55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0" name="Google Shape;490;p5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55"/>
          <p:cNvSpPr txBox="1"/>
          <p:nvPr>
            <p:ph idx="7" type="title"/>
          </p:nvPr>
        </p:nvSpPr>
        <p:spPr>
          <a:xfrm>
            <a:off x="360150" y="4797675"/>
            <a:ext cx="7903500" cy="29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latin typeface="Arial"/>
                <a:ea typeface="Arial"/>
                <a:cs typeface="Arial"/>
                <a:sym typeface="Arial"/>
              </a:rPr>
              <a:t>Evaluation focuses on simulating Singapore profiles — e.g., dense tissue, age range 40–70, late-stage first presentation.</a:t>
            </a: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55"/>
          <p:cNvSpPr txBox="1"/>
          <p:nvPr>
            <p:ph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Local Context</a:t>
            </a:r>
            <a:endParaRPr/>
          </a:p>
        </p:txBody>
      </p:sp>
      <p:sp>
        <p:nvSpPr>
          <p:cNvPr id="493" name="Google Shape;493;p55"/>
          <p:cNvSpPr txBox="1"/>
          <p:nvPr>
            <p:ph idx="6" type="body"/>
          </p:nvPr>
        </p:nvSpPr>
        <p:spPr>
          <a:xfrm>
            <a:off x="4512000" y="1553875"/>
            <a:ext cx="43446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Histopathology (benign vs malignant)</a:t>
            </a:r>
            <a:endParaRPr sz="1500"/>
          </a:p>
        </p:txBody>
      </p:sp>
      <p:sp>
        <p:nvSpPr>
          <p:cNvPr id="494" name="Google Shape;494;p55"/>
          <p:cNvSpPr txBox="1"/>
          <p:nvPr>
            <p:ph idx="4" type="body"/>
          </p:nvPr>
        </p:nvSpPr>
        <p:spPr>
          <a:xfrm>
            <a:off x="4512075" y="2635425"/>
            <a:ext cx="43446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Digitized mammograms + tumor masks</a:t>
            </a:r>
            <a:endParaRPr sz="1500"/>
          </a:p>
        </p:txBody>
      </p:sp>
      <p:sp>
        <p:nvSpPr>
          <p:cNvPr id="495" name="Google Shape;495;p55"/>
          <p:cNvSpPr txBox="1"/>
          <p:nvPr>
            <p:ph idx="5" type="body"/>
          </p:nvPr>
        </p:nvSpPr>
        <p:spPr>
          <a:xfrm>
            <a:off x="4512150" y="3706775"/>
            <a:ext cx="43446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Local screening trends &amp; demographics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96" name="Google Shape;496;p55"/>
          <p:cNvSpPr txBox="1"/>
          <p:nvPr>
            <p:ph idx="9" type="subTitle"/>
          </p:nvPr>
        </p:nvSpPr>
        <p:spPr>
          <a:xfrm>
            <a:off x="1648600" y="263627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DDSM</a:t>
            </a:r>
            <a:endParaRPr sz="2400"/>
          </a:p>
        </p:txBody>
      </p:sp>
      <p:sp>
        <p:nvSpPr>
          <p:cNvPr id="497" name="Google Shape;497;p55"/>
          <p:cNvSpPr txBox="1"/>
          <p:nvPr>
            <p:ph idx="13" type="subTitle"/>
          </p:nvPr>
        </p:nvSpPr>
        <p:spPr>
          <a:xfrm>
            <a:off x="1648600" y="1552450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BreaKHis</a:t>
            </a:r>
            <a:endParaRPr sz="2400"/>
          </a:p>
        </p:txBody>
      </p:sp>
      <p:sp>
        <p:nvSpPr>
          <p:cNvPr id="498" name="Google Shape;498;p55"/>
          <p:cNvSpPr txBox="1"/>
          <p:nvPr>
            <p:ph idx="14" type="subTitle"/>
          </p:nvPr>
        </p:nvSpPr>
        <p:spPr>
          <a:xfrm>
            <a:off x="1648600" y="37076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MOH / SCS</a:t>
            </a:r>
            <a:endParaRPr sz="2400"/>
          </a:p>
        </p:txBody>
      </p:sp>
      <p:sp>
        <p:nvSpPr>
          <p:cNvPr id="499" name="Google Shape;499;p55"/>
          <p:cNvSpPr txBox="1"/>
          <p:nvPr>
            <p:ph idx="6" type="body"/>
          </p:nvPr>
        </p:nvSpPr>
        <p:spPr>
          <a:xfrm>
            <a:off x="1691550" y="996725"/>
            <a:ext cx="1600500" cy="56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Dataset</a:t>
            </a:r>
            <a:endParaRPr b="1" sz="1900"/>
          </a:p>
        </p:txBody>
      </p:sp>
      <p:sp>
        <p:nvSpPr>
          <p:cNvPr id="500" name="Google Shape;500;p55"/>
          <p:cNvSpPr txBox="1"/>
          <p:nvPr>
            <p:ph idx="6" type="body"/>
          </p:nvPr>
        </p:nvSpPr>
        <p:spPr>
          <a:xfrm>
            <a:off x="4493700" y="991975"/>
            <a:ext cx="1600500" cy="568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/>
              <a:t>Description</a:t>
            </a:r>
            <a:endParaRPr b="1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