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63" r:id="rId5"/>
    <p:sldId id="265" r:id="rId6"/>
    <p:sldId id="264" r:id="rId7"/>
    <p:sldId id="266" r:id="rId8"/>
    <p:sldId id="267" r:id="rId9"/>
    <p:sldId id="268" r:id="rId10"/>
    <p:sldId id="269" r:id="rId11"/>
    <p:sldId id="270" r:id="rId12"/>
    <p:sldId id="273" r:id="rId13"/>
    <p:sldId id="274" r:id="rId14"/>
    <p:sldId id="271" r:id="rId15"/>
    <p:sldId id="275" r:id="rId16"/>
    <p:sldId id="272" r:id="rId17"/>
    <p:sldId id="296" r:id="rId18"/>
    <p:sldId id="281" r:id="rId19"/>
    <p:sldId id="280" r:id="rId20"/>
    <p:sldId id="282" r:id="rId21"/>
    <p:sldId id="283" r:id="rId22"/>
    <p:sldId id="284" r:id="rId23"/>
    <p:sldId id="285" r:id="rId24"/>
    <p:sldId id="286" r:id="rId25"/>
    <p:sldId id="287" r:id="rId26"/>
    <p:sldId id="288" r:id="rId27"/>
    <p:sldId id="289" r:id="rId28"/>
    <p:sldId id="290" r:id="rId29"/>
    <p:sldId id="278" r:id="rId30"/>
    <p:sldId id="279" r:id="rId31"/>
    <p:sldId id="291" r:id="rId32"/>
    <p:sldId id="292" r:id="rId33"/>
    <p:sldId id="293" r:id="rId34"/>
    <p:sldId id="294" r:id="rId35"/>
    <p:sldId id="295" r:id="rId36"/>
    <p:sldId id="297" r:id="rId37"/>
    <p:sldId id="298" r:id="rId38"/>
    <p:sldId id="299" r:id="rId39"/>
    <p:sldId id="300" r:id="rId40"/>
    <p:sldId id="301" r:id="rId41"/>
    <p:sldId id="302" r:id="rId42"/>
    <p:sldId id="303" r:id="rId43"/>
    <p:sldId id="304" r:id="rId44"/>
    <p:sldId id="305" r:id="rId45"/>
    <p:sldId id="276" r:id="rId46"/>
    <p:sldId id="308" r:id="rId47"/>
    <p:sldId id="306" r:id="rId48"/>
    <p:sldId id="307" r:id="rId49"/>
    <p:sldId id="309" r:id="rId50"/>
    <p:sldId id="310" r:id="rId51"/>
    <p:sldId id="311" r:id="rId52"/>
    <p:sldId id="312" r:id="rId53"/>
    <p:sldId id="314" r:id="rId54"/>
    <p:sldId id="277" r:id="rId55"/>
    <p:sldId id="315" r:id="rId56"/>
    <p:sldId id="316" r:id="rId57"/>
    <p:sldId id="317" r:id="rId58"/>
    <p:sldId id="318" r:id="rId59"/>
    <p:sldId id="319" r:id="rId60"/>
    <p:sldId id="320" r:id="rId61"/>
    <p:sldId id="321" r:id="rId62"/>
    <p:sldId id="322" r:id="rId63"/>
    <p:sldId id="323" r:id="rId6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1" d="100"/>
          <a:sy n="51" d="100"/>
        </p:scale>
        <p:origin x="-146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pPr/>
              <a:t>2014/8/4</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2014/8/4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2014/8/4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2014/8/4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2014/8/4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2014/8/4</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2014/8/4</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530820CF-B880-4189-942D-D702A7CBA730}" type="datetimeFigureOut">
              <a:rPr lang="zh-CN" altLang="en-US" smtClean="0"/>
              <a:pPr/>
              <a:t>2014/8/4</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30820CF-B880-4189-942D-D702A7CBA730}" type="datetimeFigureOut">
              <a:rPr lang="zh-CN" altLang="en-US" smtClean="0"/>
              <a:pPr/>
              <a:t>2014/8/4</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530820CF-B880-4189-942D-D702A7CBA730}" type="datetimeFigureOut">
              <a:rPr lang="zh-CN" altLang="en-US" smtClean="0"/>
              <a:pPr/>
              <a:t>2014/8/4</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pPr/>
              <a:t>2014/8/4</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pPr/>
              <a:t>2014/8/4</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docs.racket-lang.org/htdp-langs/beginner.html#%28def._htdp-beginner._%28%28lib._lang%2Fhtdp-beginner..rkt%29._%2A%29%29"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en-US" altLang="zh-CN" dirty="0" smtClean="0"/>
              <a:t>How To Design Programs</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Knowledge about the library functions in the chosen programming language. When your task is to translate a mathematical formula involving the tangent function, you need to know or guess that your chosen language comes with a function </a:t>
            </a:r>
            <a:endParaRPr lang="zh-CN" altLang="en-US" dirty="0"/>
          </a:p>
        </p:txBody>
      </p:sp>
      <p:sp>
        <p:nvSpPr>
          <p:cNvPr id="3" name="标题 2"/>
          <p:cNvSpPr>
            <a:spLocks noGrp="1"/>
          </p:cNvSpPr>
          <p:nvPr>
            <p:ph type="title"/>
          </p:nvPr>
        </p:nvSpPr>
        <p:spPr/>
        <p:txBody>
          <a:bodyPr/>
          <a:lstStyle/>
          <a:p>
            <a:pPr algn="ctr"/>
            <a:r>
              <a:rPr lang="en-US" altLang="zh-CN" dirty="0" smtClean="0"/>
              <a:t>3.3 Domain knowledge</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Not all programs consist of a single function definition. Some require several functions, many also use constant definitions. No matter what, it is always important to design each function of a program systematically, though both global constants and the presence of auxiliary functions change the design process a bit.</a:t>
            </a:r>
            <a:endParaRPr lang="zh-CN" altLang="en-US" dirty="0"/>
          </a:p>
        </p:txBody>
      </p:sp>
      <p:sp>
        <p:nvSpPr>
          <p:cNvPr id="3" name="标题 2"/>
          <p:cNvSpPr>
            <a:spLocks noGrp="1"/>
          </p:cNvSpPr>
          <p:nvPr>
            <p:ph type="title"/>
          </p:nvPr>
        </p:nvSpPr>
        <p:spPr/>
        <p:txBody>
          <a:bodyPr>
            <a:normAutofit fontScale="90000"/>
          </a:bodyPr>
          <a:lstStyle/>
          <a:p>
            <a:pPr algn="ctr"/>
            <a:r>
              <a:rPr lang="en-US" altLang="zh-CN" dirty="0" smtClean="0"/>
              <a:t>3.4 From Functions to Programs</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en-US" altLang="zh-CN" dirty="0" smtClean="0"/>
              <a:t>Multi-function programs come about because interactive programs automatically need event handling functions, state rendering functions, and possibly more. Even batch programs may require several different functions because they perform several separate tasks. Sometimes the problem statement itself suggests these tasks; other times you will discover the need for auxiliary functions as you are in the middle of designing some function.</a:t>
            </a:r>
            <a:endParaRPr lang="zh-CN" altLang="en-US" dirty="0"/>
          </a:p>
        </p:txBody>
      </p:sp>
      <p:sp>
        <p:nvSpPr>
          <p:cNvPr id="3" name="标题 2"/>
          <p:cNvSpPr>
            <a:spLocks noGrp="1"/>
          </p:cNvSpPr>
          <p:nvPr>
            <p:ph type="title"/>
          </p:nvPr>
        </p:nvSpPr>
        <p:spPr/>
        <p:txBody>
          <a:bodyPr>
            <a:normAutofit fontScale="90000"/>
          </a:bodyPr>
          <a:lstStyle/>
          <a:p>
            <a:pPr algn="ctr"/>
            <a:r>
              <a:rPr lang="en-US" altLang="zh-CN" dirty="0" smtClean="0"/>
              <a:t>3.4 From functions to programs</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en-US" altLang="zh-CN" dirty="0" smtClean="0"/>
              <a:t>Each entry on a wish list should consist of three things: a meaningful name for the function, a signature, and a purpose statement. For the design of a batch program, put the main function on the wish list and start designing it. For the design of an interactive program, you can put the event handlers, the stop-when function, and the scene-rendering function on the list. As long as the list isn’t empty, pick a wish and design the function. If you discover during the design that you need another function, put it on the list. When the list is empty, you are done.</a:t>
            </a:r>
            <a:endParaRPr lang="zh-CN" altLang="en-US" dirty="0"/>
          </a:p>
        </p:txBody>
      </p:sp>
      <p:sp>
        <p:nvSpPr>
          <p:cNvPr id="3" name="标题 2"/>
          <p:cNvSpPr>
            <a:spLocks noGrp="1"/>
          </p:cNvSpPr>
          <p:nvPr>
            <p:ph type="title"/>
          </p:nvPr>
        </p:nvSpPr>
        <p:spPr/>
        <p:txBody>
          <a:bodyPr/>
          <a:lstStyle/>
          <a:p>
            <a:pPr algn="ctr"/>
            <a:r>
              <a:rPr lang="en-US" altLang="zh-CN" dirty="0" smtClean="0"/>
              <a:t>Wish list!</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en-US" altLang="zh-CN" dirty="0" smtClean="0"/>
              <a:t>Testing quickly becomes a labor-intensive chore. While it is easy to run tests for small programs in the interactions are, doing so requires a lot of mechanical intricate labor. As programmers grow their systems, they add more and more tests. Soon this labor of testing becomes overwhelming, and programmers become sloppy and neglect testing. At the same time, testing is the first tool for discovering and preventing basic flaws. Sloppy testing quickly leads to buggy functions—that is, functions with hidden problems—and buggy functions retard projects, often in multiple ways.</a:t>
            </a:r>
            <a:endParaRPr lang="zh-CN" altLang="en-US" dirty="0"/>
          </a:p>
        </p:txBody>
      </p:sp>
      <p:sp>
        <p:nvSpPr>
          <p:cNvPr id="3" name="标题 2"/>
          <p:cNvSpPr>
            <a:spLocks noGrp="1"/>
          </p:cNvSpPr>
          <p:nvPr>
            <p:ph type="title"/>
          </p:nvPr>
        </p:nvSpPr>
        <p:spPr/>
        <p:txBody>
          <a:bodyPr/>
          <a:lstStyle/>
          <a:p>
            <a:pPr algn="ctr"/>
            <a:r>
              <a:rPr lang="en-US" altLang="zh-CN" dirty="0" smtClean="0"/>
              <a:t>3.5 On Testing</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6600" dirty="0" smtClean="0"/>
              <a:t>Compare the output with your expect-result!!</a:t>
            </a:r>
            <a:endParaRPr lang="zh-CN" altLang="en-US" sz="6600" dirty="0"/>
          </a:p>
        </p:txBody>
      </p:sp>
      <p:sp>
        <p:nvSpPr>
          <p:cNvPr id="3" name="标题 2"/>
          <p:cNvSpPr>
            <a:spLocks noGrp="1"/>
          </p:cNvSpPr>
          <p:nvPr>
            <p:ph type="title"/>
          </p:nvPr>
        </p:nvSpPr>
        <p:spPr/>
        <p:txBody>
          <a:bodyPr/>
          <a:lstStyle/>
          <a:p>
            <a:pPr algn="ctr"/>
            <a:r>
              <a:rPr lang="en-US" altLang="zh-CN" dirty="0" smtClean="0"/>
              <a:t>How to test your programs</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smtClean="0"/>
              <a:t>Worldstate</a:t>
            </a:r>
            <a:r>
              <a:rPr lang="en-US" altLang="zh-CN" dirty="0" smtClean="0"/>
              <a:t>: a data definition of your choice, a collection of data that represents the state of the world</a:t>
            </a:r>
          </a:p>
          <a:p>
            <a:r>
              <a:rPr lang="en-US" altLang="zh-CN" dirty="0" smtClean="0"/>
              <a:t>Render: big-bang evaluates (render </a:t>
            </a:r>
            <a:r>
              <a:rPr lang="en-US" altLang="zh-CN" dirty="0" err="1" smtClean="0"/>
              <a:t>cw</a:t>
            </a:r>
            <a:r>
              <a:rPr lang="en-US" altLang="zh-CN" dirty="0" smtClean="0"/>
              <a:t>) to obtain image of current world</a:t>
            </a:r>
          </a:p>
          <a:p>
            <a:r>
              <a:rPr lang="en-US" altLang="zh-CN" dirty="0" smtClean="0"/>
              <a:t>Clock-tick-handler: for each tick of the clock, big-bang evaluates (clock-tick-handler </a:t>
            </a:r>
            <a:r>
              <a:rPr lang="en-US" altLang="zh-CN" dirty="0" err="1" smtClean="0"/>
              <a:t>cw</a:t>
            </a:r>
            <a:r>
              <a:rPr lang="en-US" altLang="zh-CN" dirty="0" smtClean="0"/>
              <a:t>) for current world </a:t>
            </a:r>
            <a:r>
              <a:rPr lang="en-US" altLang="zh-CN" dirty="0" err="1" smtClean="0"/>
              <a:t>cw</a:t>
            </a:r>
            <a:r>
              <a:rPr lang="en-US" altLang="zh-CN" dirty="0" smtClean="0"/>
              <a:t> to obtain new world</a:t>
            </a:r>
          </a:p>
          <a:p>
            <a:endParaRPr lang="zh-CN" altLang="en-US" dirty="0"/>
          </a:p>
        </p:txBody>
      </p:sp>
      <p:sp>
        <p:nvSpPr>
          <p:cNvPr id="3" name="标题 2"/>
          <p:cNvSpPr>
            <a:spLocks noGrp="1"/>
          </p:cNvSpPr>
          <p:nvPr>
            <p:ph type="title"/>
          </p:nvPr>
        </p:nvSpPr>
        <p:spPr/>
        <p:txBody>
          <a:bodyPr/>
          <a:lstStyle/>
          <a:p>
            <a:pPr algn="ctr"/>
            <a:r>
              <a:rPr lang="en-US" altLang="zh-CN" dirty="0" smtClean="0"/>
              <a:t>3.6 Designing World Programs</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lang="en-US" altLang="zh-CN" dirty="0" smtClean="0"/>
              <a:t>Key-stroke-handler: for each key stroke, big-bang evaluates (key-stroke-handler </a:t>
            </a:r>
            <a:r>
              <a:rPr lang="en-US" altLang="zh-CN" dirty="0" err="1" smtClean="0"/>
              <a:t>cw</a:t>
            </a:r>
            <a:r>
              <a:rPr lang="en-US" altLang="zh-CN" dirty="0" smtClean="0"/>
              <a:t> </a:t>
            </a:r>
            <a:r>
              <a:rPr lang="en-US" altLang="zh-CN" dirty="0" err="1" smtClean="0"/>
              <a:t>ke</a:t>
            </a:r>
            <a:r>
              <a:rPr lang="en-US" altLang="zh-CN" dirty="0" smtClean="0"/>
              <a:t>) for current world </a:t>
            </a:r>
            <a:r>
              <a:rPr lang="en-US" altLang="zh-CN" dirty="0" err="1" smtClean="0"/>
              <a:t>cw</a:t>
            </a:r>
            <a:r>
              <a:rPr lang="en-US" altLang="zh-CN" dirty="0" smtClean="0"/>
              <a:t> and key stroke </a:t>
            </a:r>
            <a:r>
              <a:rPr lang="en-US" altLang="zh-CN" dirty="0" err="1" smtClean="0"/>
              <a:t>ke</a:t>
            </a:r>
            <a:r>
              <a:rPr lang="en-US" altLang="zh-CN" dirty="0" smtClean="0"/>
              <a:t> to obtain new world.</a:t>
            </a:r>
          </a:p>
          <a:p>
            <a:r>
              <a:rPr lang="en-US" altLang="zh-CN" dirty="0" smtClean="0"/>
              <a:t>Mouse-event-handler: for each key stroke, big-bang evaluates (mouse-event-handler </a:t>
            </a:r>
            <a:r>
              <a:rPr lang="en-US" altLang="zh-CN" dirty="0" err="1" smtClean="0"/>
              <a:t>cw</a:t>
            </a:r>
            <a:r>
              <a:rPr lang="en-US" altLang="zh-CN" dirty="0" smtClean="0"/>
              <a:t> x y me) for current world </a:t>
            </a:r>
            <a:r>
              <a:rPr lang="en-US" altLang="zh-CN" dirty="0" err="1" smtClean="0"/>
              <a:t>cw</a:t>
            </a:r>
            <a:r>
              <a:rPr lang="en-US" altLang="zh-CN" dirty="0" smtClean="0"/>
              <a:t>, coordinates x and y, and mouse-event me to obtain new world.</a:t>
            </a:r>
          </a:p>
          <a:p>
            <a:r>
              <a:rPr lang="en-US" altLang="zh-CN" dirty="0" smtClean="0"/>
              <a:t>End?: after an event is processed, big-bang evaluates (end? </a:t>
            </a:r>
            <a:r>
              <a:rPr lang="en-US" altLang="zh-CN" dirty="0" err="1" smtClean="0"/>
              <a:t>cw</a:t>
            </a:r>
            <a:r>
              <a:rPr lang="en-US" altLang="zh-CN" dirty="0" smtClean="0"/>
              <a:t>) for current world </a:t>
            </a:r>
            <a:r>
              <a:rPr lang="en-US" altLang="zh-CN" dirty="0" err="1" smtClean="0"/>
              <a:t>cw</a:t>
            </a:r>
            <a:r>
              <a:rPr lang="en-US" altLang="zh-CN" dirty="0" smtClean="0"/>
              <a:t> to determine whether the program stops.</a:t>
            </a:r>
          </a:p>
        </p:txBody>
      </p:sp>
      <p:sp>
        <p:nvSpPr>
          <p:cNvPr id="3" name="标题 2"/>
          <p:cNvSpPr>
            <a:spLocks noGrp="1"/>
          </p:cNvSpPr>
          <p:nvPr>
            <p:ph type="title"/>
          </p:nvPr>
        </p:nvSpPr>
        <p:spPr/>
        <p:txBody>
          <a:bodyPr/>
          <a:lstStyle/>
          <a:p>
            <a:pPr algn="ctr"/>
            <a:r>
              <a:rPr lang="en-US" altLang="zh-CN" dirty="0" smtClean="0"/>
              <a:t>3.6 Designing World Programs</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Design a program that moves a car across the world canvas, from left to right, at the rate of three pixels per clock tick.</a:t>
            </a:r>
            <a:endParaRPr lang="zh-CN" altLang="en-US" dirty="0"/>
          </a:p>
        </p:txBody>
      </p:sp>
      <p:sp>
        <p:nvSpPr>
          <p:cNvPr id="3" name="标题 2"/>
          <p:cNvSpPr>
            <a:spLocks noGrp="1"/>
          </p:cNvSpPr>
          <p:nvPr>
            <p:ph type="title"/>
          </p:nvPr>
        </p:nvSpPr>
        <p:spPr/>
        <p:txBody>
          <a:bodyPr/>
          <a:lstStyle/>
          <a:p>
            <a:r>
              <a:rPr lang="en-US" altLang="zh-CN" dirty="0" smtClean="0"/>
              <a:t>Sample Problem</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00174"/>
            <a:ext cx="8229600" cy="4507117"/>
          </a:xfrm>
        </p:spPr>
        <p:txBody>
          <a:bodyPr>
            <a:normAutofit fontScale="92500" lnSpcReduction="10000"/>
          </a:bodyPr>
          <a:lstStyle/>
          <a:p>
            <a:r>
              <a:rPr lang="en-US" altLang="zh-CN" dirty="0" smtClean="0"/>
              <a:t>For the purpose of world programs, we distinguish between two kinds of constants:</a:t>
            </a:r>
          </a:p>
          <a:p>
            <a:r>
              <a:rPr lang="en-US" altLang="zh-CN" dirty="0" smtClean="0"/>
              <a:t>“Physical” constants describe general attributes of objects in the world, such as the speed or velocity of an object, its color, its height, its width, its radius, and so forth. Of course these constants don’t really refer to physical facts, but many are analogous to physical aspects of the real world.</a:t>
            </a:r>
          </a:p>
          <a:p>
            <a:r>
              <a:rPr lang="en-US" altLang="zh-CN" dirty="0" smtClean="0"/>
              <a:t>(define WIDTH-OF-WORLD 200) </a:t>
            </a:r>
          </a:p>
          <a:p>
            <a:r>
              <a:rPr lang="en-US" altLang="zh-CN" dirty="0" smtClean="0"/>
              <a:t>(define WHEEL-RADIUS 5)</a:t>
            </a:r>
          </a:p>
          <a:p>
            <a:r>
              <a:rPr lang="en-US" altLang="zh-CN" dirty="0" smtClean="0"/>
              <a:t>(define WHEEL-DISTANCE (</a:t>
            </a:r>
            <a:r>
              <a:rPr lang="en-US" altLang="zh-CN" dirty="0" smtClean="0">
                <a:hlinkClick r:id="rId2"/>
              </a:rPr>
              <a:t>*</a:t>
            </a:r>
            <a:r>
              <a:rPr lang="en-US" altLang="zh-CN" dirty="0" smtClean="0"/>
              <a:t> WHEEL-RADIUS 5))</a:t>
            </a:r>
            <a:endParaRPr lang="zh-CN" altLang="en-US" dirty="0"/>
          </a:p>
        </p:txBody>
      </p:sp>
      <p:sp>
        <p:nvSpPr>
          <p:cNvPr id="3" name="标题 2"/>
          <p:cNvSpPr>
            <a:spLocks noGrp="1"/>
          </p:cNvSpPr>
          <p:nvPr>
            <p:ph type="title"/>
          </p:nvPr>
        </p:nvSpPr>
        <p:spPr/>
        <p:txBody>
          <a:bodyPr/>
          <a:lstStyle/>
          <a:p>
            <a:pPr algn="ctr"/>
            <a:r>
              <a:rPr lang="en-US" altLang="zh-CN" dirty="0" smtClean="0"/>
              <a:t>First step</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1472" y="2571744"/>
            <a:ext cx="8229600" cy="1143000"/>
          </a:xfrm>
        </p:spPr>
        <p:txBody>
          <a:bodyPr/>
          <a:lstStyle/>
          <a:p>
            <a:pPr algn="ctr"/>
            <a:r>
              <a:rPr lang="en-US" altLang="zh-CN" dirty="0" smtClean="0"/>
              <a:t>3.1 Designing Functions</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Graphical constants are images of objects in the world. The program composes them into images that represent the complete state of the world.</a:t>
            </a:r>
          </a:p>
          <a:p>
            <a:r>
              <a:rPr lang="en-US" altLang="zh-CN" dirty="0" smtClean="0"/>
              <a:t>(define WHEEL (circle WHEEL-RADIUS "solid" "black"))</a:t>
            </a:r>
          </a:p>
          <a:p>
            <a:r>
              <a:rPr lang="en-US" altLang="zh-CN" dirty="0" smtClean="0"/>
              <a:t>(define SPACE (rectangle WHEEL-DISTANCE WHEEL-RADIUS ”solid” "white"))</a:t>
            </a:r>
          </a:p>
          <a:p>
            <a:r>
              <a:rPr lang="en-US" altLang="zh-CN" dirty="0" smtClean="0"/>
              <a:t>(define BOTH-WHEELs (beside WHEEL SPACE WHEEL))</a:t>
            </a:r>
            <a:endParaRPr lang="zh-CN" altLang="en-US" dirty="0"/>
          </a:p>
        </p:txBody>
      </p:sp>
      <p:sp>
        <p:nvSpPr>
          <p:cNvPr id="3" name="标题 2"/>
          <p:cNvSpPr>
            <a:spLocks noGrp="1"/>
          </p:cNvSpPr>
          <p:nvPr>
            <p:ph type="title"/>
          </p:nvPr>
        </p:nvSpPr>
        <p:spPr/>
        <p:txBody>
          <a:bodyPr/>
          <a:lstStyle/>
          <a:p>
            <a:pPr algn="ctr"/>
            <a:r>
              <a:rPr lang="en-US" altLang="zh-CN" dirty="0" smtClean="0"/>
              <a:t>Graphical constant</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Those properties that change over time—in reaction to click ticks, key strokes, or mouse actions—give rise to the current state of the world. Your task is to develop a data representation for all possible states of the world. The development results in a data definition, which comes with a comment that tells readers how to represent world information as data and how to interpret data as information about the world.</a:t>
            </a:r>
            <a:endParaRPr lang="zh-CN" altLang="en-US" dirty="0"/>
          </a:p>
        </p:txBody>
      </p:sp>
      <p:sp>
        <p:nvSpPr>
          <p:cNvPr id="3" name="标题 2"/>
          <p:cNvSpPr>
            <a:spLocks noGrp="1"/>
          </p:cNvSpPr>
          <p:nvPr>
            <p:ph type="title"/>
          </p:nvPr>
        </p:nvSpPr>
        <p:spPr/>
        <p:txBody>
          <a:bodyPr/>
          <a:lstStyle/>
          <a:p>
            <a:pPr algn="ctr"/>
            <a:r>
              <a:rPr lang="en-US" altLang="zh-CN" dirty="0" smtClean="0"/>
              <a:t>Second step</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For the running example, it is the car’s distance to the left margin that changes over time. While the distance to the right margin changes, too, it is obvious that we need only one or the other to create an image. A distance is measured in numbers, so the following is an adequate data definition:</a:t>
            </a:r>
          </a:p>
          <a:p>
            <a:r>
              <a:rPr lang="en-US" altLang="zh-CN" dirty="0" smtClean="0"/>
              <a:t>; </a:t>
            </a:r>
            <a:r>
              <a:rPr lang="en-US" altLang="zh-CN" i="1" dirty="0" err="1" smtClean="0"/>
              <a:t>WorldState</a:t>
            </a:r>
            <a:r>
              <a:rPr lang="en-US" altLang="zh-CN" dirty="0" smtClean="0"/>
              <a:t> is a Number</a:t>
            </a:r>
          </a:p>
          <a:p>
            <a:r>
              <a:rPr lang="en-US" altLang="zh-CN" dirty="0" smtClean="0"/>
              <a:t>; the number of pixels between the left border and the car</a:t>
            </a:r>
          </a:p>
          <a:p>
            <a:endParaRPr lang="zh-CN" altLang="en-US" dirty="0"/>
          </a:p>
        </p:txBody>
      </p:sp>
      <p:sp>
        <p:nvSpPr>
          <p:cNvPr id="3" name="标题 2"/>
          <p:cNvSpPr>
            <a:spLocks noGrp="1"/>
          </p:cNvSpPr>
          <p:nvPr>
            <p:ph type="title"/>
          </p:nvPr>
        </p:nvSpPr>
        <p:spPr/>
        <p:txBody>
          <a:bodyPr/>
          <a:lstStyle/>
          <a:p>
            <a:pPr algn="ctr"/>
            <a:r>
              <a:rPr lang="en-US" altLang="zh-CN" dirty="0" smtClean="0"/>
              <a:t>Second step</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Once you have a data representation for the state of the world, you need to design a number of functions so that you can form a valid big-bang expression.</a:t>
            </a:r>
          </a:p>
        </p:txBody>
      </p:sp>
      <p:sp>
        <p:nvSpPr>
          <p:cNvPr id="3" name="标题 2"/>
          <p:cNvSpPr>
            <a:spLocks noGrp="1"/>
          </p:cNvSpPr>
          <p:nvPr>
            <p:ph type="title"/>
          </p:nvPr>
        </p:nvSpPr>
        <p:spPr/>
        <p:txBody>
          <a:bodyPr/>
          <a:lstStyle/>
          <a:p>
            <a:pPr algn="ctr"/>
            <a:r>
              <a:rPr lang="en-US" altLang="zh-CN" dirty="0" smtClean="0"/>
              <a:t>Third step</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To start with, you need a function that maps any given state into an image so that big-bang can render the sequence of states as images:</a:t>
            </a:r>
          </a:p>
          <a:p>
            <a:r>
              <a:rPr lang="en-US" altLang="zh-CN" dirty="0" smtClean="0"/>
              <a:t>render</a:t>
            </a:r>
          </a:p>
          <a:p>
            <a:endParaRPr lang="zh-CN" altLang="en-US" dirty="0"/>
          </a:p>
        </p:txBody>
      </p:sp>
      <p:sp>
        <p:nvSpPr>
          <p:cNvPr id="3" name="标题 2"/>
          <p:cNvSpPr>
            <a:spLocks noGrp="1"/>
          </p:cNvSpPr>
          <p:nvPr>
            <p:ph type="title"/>
          </p:nvPr>
        </p:nvSpPr>
        <p:spPr/>
        <p:txBody>
          <a:bodyPr/>
          <a:lstStyle/>
          <a:p>
            <a:pPr algn="ctr"/>
            <a:r>
              <a:rPr lang="en-US" altLang="zh-CN" dirty="0" smtClean="0"/>
              <a:t>Third step</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Next you need to decide which kind of events should change which aspects of the world state. Depending on your decisions, you need to design some of all of the following three functions:</a:t>
            </a:r>
          </a:p>
          <a:p>
            <a:r>
              <a:rPr lang="en-US" altLang="zh-CN" dirty="0" smtClean="0"/>
              <a:t>clock-tick-handler </a:t>
            </a:r>
          </a:p>
          <a:p>
            <a:r>
              <a:rPr lang="en-US" altLang="zh-CN" dirty="0" smtClean="0"/>
              <a:t>key-stroke-handler</a:t>
            </a:r>
          </a:p>
          <a:p>
            <a:r>
              <a:rPr lang="en-US" altLang="zh-CN" dirty="0" smtClean="0"/>
              <a:t>mouse-event-handler</a:t>
            </a:r>
          </a:p>
          <a:p>
            <a:endParaRPr lang="zh-CN" altLang="en-US" dirty="0"/>
          </a:p>
        </p:txBody>
      </p:sp>
      <p:sp>
        <p:nvSpPr>
          <p:cNvPr id="3" name="标题 2"/>
          <p:cNvSpPr>
            <a:spLocks noGrp="1"/>
          </p:cNvSpPr>
          <p:nvPr>
            <p:ph type="title"/>
          </p:nvPr>
        </p:nvSpPr>
        <p:spPr/>
        <p:txBody>
          <a:bodyPr/>
          <a:lstStyle/>
          <a:p>
            <a:pPr algn="ctr"/>
            <a:r>
              <a:rPr lang="en-US" altLang="zh-CN" dirty="0" smtClean="0"/>
              <a:t>Third step</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Finally, if the problem statement suggests that the program should stop if the world has certain properties, you must design</a:t>
            </a:r>
          </a:p>
          <a:p>
            <a:r>
              <a:rPr lang="en-US" altLang="zh-CN" dirty="0" smtClean="0"/>
              <a:t>end?</a:t>
            </a:r>
          </a:p>
          <a:p>
            <a:endParaRPr lang="zh-CN" altLang="en-US" dirty="0"/>
          </a:p>
        </p:txBody>
      </p:sp>
      <p:sp>
        <p:nvSpPr>
          <p:cNvPr id="3" name="标题 2"/>
          <p:cNvSpPr>
            <a:spLocks noGrp="1"/>
          </p:cNvSpPr>
          <p:nvPr>
            <p:ph type="title"/>
          </p:nvPr>
        </p:nvSpPr>
        <p:spPr/>
        <p:txBody>
          <a:bodyPr/>
          <a:lstStyle/>
          <a:p>
            <a:pPr algn="ctr"/>
            <a:r>
              <a:rPr lang="en-US" altLang="zh-CN" dirty="0" smtClean="0"/>
              <a:t>Third step</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(define (render x)</a:t>
            </a:r>
          </a:p>
          <a:p>
            <a:pPr>
              <a:buNone/>
            </a:pPr>
            <a:r>
              <a:rPr lang="en-US" altLang="zh-CN" dirty="0" smtClean="0"/>
              <a:t>      BACKGROUND)</a:t>
            </a:r>
          </a:p>
          <a:p>
            <a:pPr>
              <a:buNone/>
            </a:pPr>
            <a:r>
              <a:rPr lang="en-US" altLang="zh-CN" dirty="0" smtClean="0"/>
              <a:t>   (define (tock x)</a:t>
            </a:r>
          </a:p>
          <a:p>
            <a:pPr>
              <a:buNone/>
            </a:pPr>
            <a:r>
              <a:rPr lang="en-US" altLang="zh-CN" dirty="0" smtClean="0"/>
              <a:t>      x)</a:t>
            </a:r>
            <a:endParaRPr lang="zh-CN" altLang="en-US" dirty="0"/>
          </a:p>
        </p:txBody>
      </p:sp>
      <p:sp>
        <p:nvSpPr>
          <p:cNvPr id="3" name="标题 2"/>
          <p:cNvSpPr>
            <a:spLocks noGrp="1"/>
          </p:cNvSpPr>
          <p:nvPr>
            <p:ph type="title"/>
          </p:nvPr>
        </p:nvSpPr>
        <p:spPr/>
        <p:txBody>
          <a:bodyPr/>
          <a:lstStyle/>
          <a:p>
            <a:pPr algn="ctr"/>
            <a:r>
              <a:rPr lang="en-US" altLang="zh-CN" dirty="0" smtClean="0"/>
              <a:t>Wish list</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en-US" altLang="zh-CN" dirty="0" smtClean="0"/>
              <a:t>Finally, you need a main function. Unlike all other functions, </a:t>
            </a:r>
            <a:r>
              <a:rPr lang="en-US" altLang="zh-CN" dirty="0" err="1" smtClean="0"/>
              <a:t>amain</a:t>
            </a:r>
            <a:r>
              <a:rPr lang="en-US" altLang="zh-CN" dirty="0" smtClean="0"/>
              <a:t> function for world programs doesn’t demand design. It doesn’t even require testing because its sole reason for existing is that you can </a:t>
            </a:r>
            <a:r>
              <a:rPr lang="en-US" altLang="zh-CN" b="1" dirty="0" smtClean="0"/>
              <a:t>launch</a:t>
            </a:r>
            <a:r>
              <a:rPr lang="en-US" altLang="zh-CN" dirty="0" smtClean="0"/>
              <a:t> your world program conveniently from </a:t>
            </a:r>
            <a:r>
              <a:rPr lang="en-US" altLang="zh-CN" dirty="0" err="1" smtClean="0"/>
              <a:t>DrRacket’s</a:t>
            </a:r>
            <a:r>
              <a:rPr lang="en-US" altLang="zh-CN" dirty="0" smtClean="0"/>
              <a:t> interaction area.</a:t>
            </a:r>
          </a:p>
          <a:p>
            <a:r>
              <a:rPr lang="en-US" altLang="zh-CN" dirty="0" smtClean="0"/>
              <a:t>(define (main </a:t>
            </a:r>
            <a:r>
              <a:rPr lang="en-US" altLang="zh-CN" dirty="0" err="1" smtClean="0"/>
              <a:t>ws</a:t>
            </a:r>
            <a:r>
              <a:rPr lang="en-US" altLang="zh-CN" dirty="0" smtClean="0"/>
              <a:t>)</a:t>
            </a:r>
          </a:p>
          <a:p>
            <a:pPr>
              <a:buNone/>
            </a:pPr>
            <a:r>
              <a:rPr lang="en-US" altLang="zh-CN" dirty="0" smtClean="0"/>
              <a:t>      (big-bang </a:t>
            </a:r>
            <a:r>
              <a:rPr lang="en-US" altLang="zh-CN" dirty="0" err="1" smtClean="0"/>
              <a:t>ws</a:t>
            </a:r>
            <a:r>
              <a:rPr lang="en-US" altLang="zh-CN" dirty="0" smtClean="0"/>
              <a:t>             </a:t>
            </a:r>
          </a:p>
          <a:p>
            <a:pPr>
              <a:buNone/>
            </a:pPr>
            <a:r>
              <a:rPr lang="en-US" altLang="zh-CN" dirty="0" smtClean="0"/>
              <a:t>                      [on-tick tock]             </a:t>
            </a:r>
          </a:p>
          <a:p>
            <a:pPr>
              <a:buNone/>
            </a:pPr>
            <a:r>
              <a:rPr lang="en-US" altLang="zh-CN" dirty="0" smtClean="0"/>
              <a:t>                      [to-draw render]))</a:t>
            </a:r>
            <a:endParaRPr lang="zh-CN" altLang="en-US" dirty="0"/>
          </a:p>
        </p:txBody>
      </p:sp>
      <p:sp>
        <p:nvSpPr>
          <p:cNvPr id="3" name="标题 2"/>
          <p:cNvSpPr>
            <a:spLocks noGrp="1"/>
          </p:cNvSpPr>
          <p:nvPr>
            <p:ph type="title"/>
          </p:nvPr>
        </p:nvSpPr>
        <p:spPr/>
        <p:txBody>
          <a:bodyPr/>
          <a:lstStyle/>
          <a:p>
            <a:pPr algn="ctr"/>
            <a:r>
              <a:rPr lang="en-US" altLang="zh-CN" dirty="0" smtClean="0"/>
              <a:t>Final step</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en-US" altLang="zh-CN" dirty="0" smtClean="0"/>
              <a:t>Good programmers ensure that an image such as CAR can be enlarged or reduced via a single change to a constant definition. We started the development of our car image with a single plain definition:</a:t>
            </a:r>
          </a:p>
          <a:p>
            <a:r>
              <a:rPr lang="en-US" altLang="zh-CN" dirty="0" smtClean="0"/>
              <a:t>(define WHEEL-RADIUS 5)</a:t>
            </a:r>
          </a:p>
          <a:p>
            <a:r>
              <a:rPr lang="en-US" altLang="zh-CN" dirty="0" smtClean="0"/>
              <a:t>The definition of WHEEL-DISTANCE is based on the wheel’s radius. Hence, changing WHEEL-RADIUS from 5 to 10 doubles of the car image. This kind of program organization is dubbed </a:t>
            </a:r>
            <a:r>
              <a:rPr lang="en-US" altLang="zh-CN" i="1" dirty="0" smtClean="0"/>
              <a:t>single point of control</a:t>
            </a:r>
            <a:r>
              <a:rPr lang="en-US" altLang="zh-CN" dirty="0" smtClean="0"/>
              <a:t>, and good design employs single point of control as much as possible.</a:t>
            </a:r>
          </a:p>
          <a:p>
            <a:r>
              <a:rPr lang="en-US" altLang="zh-CN" dirty="0" smtClean="0"/>
              <a:t>Develop your favorite image of a car so that WHEEL-RADIUS remains the single point of control. Remember to experiment and make sure you can re-size the image easily.</a:t>
            </a:r>
          </a:p>
          <a:p>
            <a:endParaRPr lang="zh-CN" altLang="en-US" dirty="0"/>
          </a:p>
        </p:txBody>
      </p:sp>
      <p:sp>
        <p:nvSpPr>
          <p:cNvPr id="3" name="标题 2"/>
          <p:cNvSpPr>
            <a:spLocks noGrp="1"/>
          </p:cNvSpPr>
          <p:nvPr>
            <p:ph type="title"/>
          </p:nvPr>
        </p:nvSpPr>
        <p:spPr/>
        <p:txBody>
          <a:bodyPr/>
          <a:lstStyle/>
          <a:p>
            <a:r>
              <a:rPr lang="en-US" altLang="zh-CN" dirty="0" smtClean="0"/>
              <a:t>Exercise 35</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1472" y="2571744"/>
            <a:ext cx="8229600" cy="1143000"/>
          </a:xfrm>
        </p:spPr>
        <p:txBody>
          <a:bodyPr/>
          <a:lstStyle/>
          <a:p>
            <a:pPr algn="ctr"/>
            <a:r>
              <a:rPr lang="en-US" altLang="zh-CN" dirty="0" smtClean="0"/>
              <a:t>3.2 Finger Exercise</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4(CN(JC36E{{N$1FX(M{B_9.jpg"/>
          <p:cNvPicPr>
            <a:picLocks noGrp="1" noChangeAspect="1"/>
          </p:cNvPicPr>
          <p:nvPr>
            <p:ph idx="1"/>
          </p:nvPr>
        </p:nvPicPr>
        <p:blipFill>
          <a:blip r:embed="rId2" cstate="print"/>
          <a:stretch>
            <a:fillRect/>
          </a:stretch>
        </p:blipFill>
        <p:spPr>
          <a:xfrm>
            <a:off x="1885920" y="285750"/>
            <a:ext cx="5372160" cy="5721350"/>
          </a:xfrm>
        </p:spPr>
      </p:pic>
      <p:sp>
        <p:nvSpPr>
          <p:cNvPr id="3" name="标题 2"/>
          <p:cNvSpPr>
            <a:spLocks noGrp="1"/>
          </p:cNvSpPr>
          <p:nvPr>
            <p:ph type="title"/>
          </p:nvPr>
        </p:nvSpPr>
        <p:spPr/>
        <p:txBody>
          <a:bodyPr/>
          <a:lstStyle/>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00174"/>
            <a:ext cx="8229600" cy="4507117"/>
          </a:xfrm>
        </p:spPr>
        <p:txBody>
          <a:bodyPr>
            <a:normAutofit lnSpcReduction="10000"/>
          </a:bodyPr>
          <a:lstStyle/>
          <a:p>
            <a:r>
              <a:rPr lang="en-US" altLang="zh-CN" dirty="0" smtClean="0"/>
              <a:t>Next we deal with the design of the clock tick handling function on the wish list:</a:t>
            </a:r>
          </a:p>
          <a:p>
            <a:r>
              <a:rPr lang="en-US" altLang="zh-CN" dirty="0" smtClean="0"/>
              <a:t>(define (tock </a:t>
            </a:r>
            <a:r>
              <a:rPr lang="en-US" altLang="zh-CN" dirty="0" err="1" smtClean="0"/>
              <a:t>ws</a:t>
            </a:r>
            <a:r>
              <a:rPr lang="en-US" altLang="zh-CN" dirty="0" smtClean="0"/>
              <a:t>) </a:t>
            </a:r>
            <a:r>
              <a:rPr lang="en-US" altLang="zh-CN" dirty="0" err="1" smtClean="0"/>
              <a:t>ws</a:t>
            </a:r>
            <a:r>
              <a:rPr lang="en-US" altLang="zh-CN" dirty="0" smtClean="0"/>
              <a:t>)</a:t>
            </a:r>
          </a:p>
          <a:p>
            <a:r>
              <a:rPr lang="en-US" altLang="zh-CN" dirty="0" smtClean="0"/>
              <a:t>Since the state of the world represents the distance between the left margin of the canvas and the car, and since the car moves at three pixels per clock tick, a concise purpose statement combines these two facts into one.</a:t>
            </a:r>
          </a:p>
          <a:p>
            <a:r>
              <a:rPr lang="en-US" altLang="zh-CN" dirty="0" smtClean="0"/>
              <a:t>(define (tock </a:t>
            </a:r>
            <a:r>
              <a:rPr lang="en-US" altLang="zh-CN" dirty="0" err="1" smtClean="0"/>
              <a:t>ws</a:t>
            </a:r>
            <a:r>
              <a:rPr lang="en-US" altLang="zh-CN" dirty="0" smtClean="0"/>
              <a:t>)</a:t>
            </a:r>
          </a:p>
          <a:p>
            <a:pPr>
              <a:buNone/>
            </a:pPr>
            <a:r>
              <a:rPr lang="en-US" altLang="zh-CN" dirty="0" smtClean="0"/>
              <a:t>      (+ </a:t>
            </a:r>
            <a:r>
              <a:rPr lang="en-US" altLang="zh-CN" dirty="0" err="1" smtClean="0"/>
              <a:t>ws</a:t>
            </a:r>
            <a:r>
              <a:rPr lang="en-US" altLang="zh-CN" dirty="0" smtClean="0"/>
              <a:t> 3))</a:t>
            </a:r>
            <a:endParaRPr lang="zh-CN" altLang="en-US" dirty="0"/>
          </a:p>
        </p:txBody>
      </p:sp>
      <p:sp>
        <p:nvSpPr>
          <p:cNvPr id="3" name="标题 2"/>
          <p:cNvSpPr>
            <a:spLocks noGrp="1"/>
          </p:cNvSpPr>
          <p:nvPr>
            <p:ph type="title"/>
          </p:nvPr>
        </p:nvSpPr>
        <p:spPr/>
        <p:txBody>
          <a:bodyPr/>
          <a:lstStyle/>
          <a:p>
            <a:pPr algn="ctr"/>
            <a:r>
              <a:rPr lang="en-US" altLang="zh-CN" dirty="0" smtClean="0"/>
              <a:t>Clock tick</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smtClean="0"/>
              <a:t>(define (render </a:t>
            </a:r>
            <a:r>
              <a:rPr lang="en-US" altLang="zh-CN" dirty="0" err="1" smtClean="0"/>
              <a:t>ws</a:t>
            </a:r>
            <a:r>
              <a:rPr lang="en-US" altLang="zh-CN" dirty="0" smtClean="0"/>
              <a:t>)</a:t>
            </a:r>
          </a:p>
          <a:p>
            <a:pPr>
              <a:buNone/>
            </a:pPr>
            <a:r>
              <a:rPr lang="en-US" altLang="zh-CN" dirty="0" smtClean="0"/>
              <a:t>       BACKGROUND)</a:t>
            </a:r>
          </a:p>
          <a:p>
            <a:r>
              <a:rPr lang="en-US" altLang="zh-CN" dirty="0" err="1" smtClean="0"/>
              <a:t>ws</a:t>
            </a:r>
            <a:r>
              <a:rPr lang="en-US" altLang="zh-CN" dirty="0" smtClean="0"/>
              <a:t> =50 (place-image CAR 50 Y-CAR BACKGROUND)</a:t>
            </a:r>
          </a:p>
          <a:p>
            <a:r>
              <a:rPr lang="en-US" altLang="zh-CN" dirty="0" err="1" smtClean="0"/>
              <a:t>ws</a:t>
            </a:r>
            <a:r>
              <a:rPr lang="en-US" altLang="zh-CN" dirty="0" smtClean="0"/>
              <a:t> =100 (place-image CAR 100 Y-CAR BACKGROUND)</a:t>
            </a:r>
          </a:p>
          <a:p>
            <a:r>
              <a:rPr lang="en-US" altLang="zh-CN" dirty="0" err="1" smtClean="0"/>
              <a:t>ws</a:t>
            </a:r>
            <a:r>
              <a:rPr lang="en-US" altLang="zh-CN" dirty="0" smtClean="0"/>
              <a:t> =150 (place-image CAR 150 Y-CAR BACKGROUND)</a:t>
            </a:r>
          </a:p>
          <a:p>
            <a:r>
              <a:rPr lang="en-US" altLang="zh-CN" dirty="0" err="1" smtClean="0"/>
              <a:t>ws</a:t>
            </a:r>
            <a:r>
              <a:rPr lang="en-US" altLang="zh-CN" dirty="0" smtClean="0"/>
              <a:t> =200 (place-image CAR 200 Y-CAR BACKGROUND)</a:t>
            </a:r>
          </a:p>
          <a:p>
            <a:pPr>
              <a:buNone/>
            </a:pPr>
            <a:endParaRPr lang="zh-CN" altLang="en-US" dirty="0"/>
          </a:p>
        </p:txBody>
      </p:sp>
      <p:sp>
        <p:nvSpPr>
          <p:cNvPr id="3" name="标题 2"/>
          <p:cNvSpPr>
            <a:spLocks noGrp="1"/>
          </p:cNvSpPr>
          <p:nvPr>
            <p:ph type="title"/>
          </p:nvPr>
        </p:nvSpPr>
        <p:spPr/>
        <p:txBody>
          <a:bodyPr/>
          <a:lstStyle/>
          <a:p>
            <a:pPr algn="ctr"/>
            <a:r>
              <a:rPr lang="en-US" altLang="zh-CN" dirty="0" smtClean="0"/>
              <a:t>Render</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(define (render </a:t>
            </a:r>
            <a:r>
              <a:rPr lang="en-US" altLang="zh-CN" dirty="0" err="1" smtClean="0"/>
              <a:t>ws</a:t>
            </a:r>
            <a:r>
              <a:rPr lang="en-US" altLang="zh-CN" dirty="0" smtClean="0"/>
              <a:t>)</a:t>
            </a:r>
          </a:p>
          <a:p>
            <a:pPr>
              <a:buNone/>
            </a:pPr>
            <a:r>
              <a:rPr lang="en-US" altLang="zh-CN" dirty="0" smtClean="0"/>
              <a:t>       (place-image CAR</a:t>
            </a:r>
          </a:p>
          <a:p>
            <a:pPr>
              <a:buNone/>
            </a:pPr>
            <a:r>
              <a:rPr lang="en-US" altLang="zh-CN" dirty="0" smtClean="0"/>
              <a:t>                             </a:t>
            </a:r>
            <a:r>
              <a:rPr lang="en-US" altLang="zh-CN" dirty="0" err="1" smtClean="0"/>
              <a:t>ws</a:t>
            </a:r>
            <a:endParaRPr lang="en-US" altLang="zh-CN" dirty="0" smtClean="0"/>
          </a:p>
          <a:p>
            <a:pPr>
              <a:buNone/>
            </a:pPr>
            <a:r>
              <a:rPr lang="en-US" altLang="zh-CN" dirty="0" smtClean="0"/>
              <a:t>                             (image-height CAR)</a:t>
            </a:r>
          </a:p>
          <a:p>
            <a:pPr>
              <a:buNone/>
            </a:pPr>
            <a:r>
              <a:rPr lang="en-US" altLang="zh-CN" dirty="0" smtClean="0"/>
              <a:t>                             (empty-scene 400 30)))</a:t>
            </a:r>
            <a:endParaRPr lang="zh-CN" altLang="en-US" dirty="0"/>
          </a:p>
        </p:txBody>
      </p:sp>
      <p:sp>
        <p:nvSpPr>
          <p:cNvPr id="3" name="标题 2"/>
          <p:cNvSpPr>
            <a:spLocks noGrp="1"/>
          </p:cNvSpPr>
          <p:nvPr>
            <p:ph type="title"/>
          </p:nvPr>
        </p:nvSpPr>
        <p:spPr/>
        <p:txBody>
          <a:bodyPr/>
          <a:lstStyle/>
          <a:p>
            <a:pPr algn="ctr"/>
            <a:r>
              <a:rPr lang="en-US" altLang="zh-CN" dirty="0" smtClean="0"/>
              <a:t>Render</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When your program runs to your satisfaction, add a tree to scenery. We used</a:t>
            </a:r>
          </a:p>
          <a:p>
            <a:r>
              <a:rPr lang="en-US" altLang="zh-CN" dirty="0" smtClean="0"/>
              <a:t>(define tree</a:t>
            </a:r>
          </a:p>
          <a:p>
            <a:pPr>
              <a:buNone/>
            </a:pPr>
            <a:r>
              <a:rPr lang="en-US" altLang="zh-CN" dirty="0" smtClean="0"/>
              <a:t>      (underlay/</a:t>
            </a:r>
            <a:r>
              <a:rPr lang="en-US" altLang="zh-CN" dirty="0" err="1" smtClean="0"/>
              <a:t>xy</a:t>
            </a:r>
            <a:r>
              <a:rPr lang="en-US" altLang="zh-CN" dirty="0" smtClean="0"/>
              <a:t> (circle 10 'solid 'green)</a:t>
            </a:r>
          </a:p>
          <a:p>
            <a:pPr>
              <a:buNone/>
            </a:pPr>
            <a:r>
              <a:rPr lang="en-US" altLang="zh-CN" dirty="0" smtClean="0"/>
              <a:t>                           9 15</a:t>
            </a:r>
          </a:p>
          <a:p>
            <a:pPr>
              <a:buNone/>
            </a:pPr>
            <a:r>
              <a:rPr lang="en-US" altLang="zh-CN" dirty="0" smtClean="0"/>
              <a:t>                          (rectangle 2 20 'solid 'brown)))</a:t>
            </a:r>
          </a:p>
          <a:p>
            <a:pPr>
              <a:buNone/>
            </a:pPr>
            <a:r>
              <a:rPr lang="en-US" altLang="zh-CN" dirty="0" smtClean="0"/>
              <a:t>  to create a tree-like shape. Also add a clause to the big-bang expression that stops the animation when the car has disappeared on the right side of the canvas.</a:t>
            </a:r>
            <a:endParaRPr lang="zh-CN" altLang="en-US" dirty="0"/>
          </a:p>
        </p:txBody>
      </p:sp>
      <p:sp>
        <p:nvSpPr>
          <p:cNvPr id="3" name="标题 2"/>
          <p:cNvSpPr>
            <a:spLocks noGrp="1"/>
          </p:cNvSpPr>
          <p:nvPr>
            <p:ph type="title"/>
          </p:nvPr>
        </p:nvSpPr>
        <p:spPr/>
        <p:txBody>
          <a:bodyPr/>
          <a:lstStyle/>
          <a:p>
            <a:r>
              <a:rPr lang="en-US" altLang="zh-CN" dirty="0" smtClean="0"/>
              <a:t>Exercise 37</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9{LTAO8LYKU[O]M`WSF037V.jpg"/>
          <p:cNvPicPr>
            <a:picLocks noGrp="1" noChangeAspect="1"/>
          </p:cNvPicPr>
          <p:nvPr>
            <p:ph idx="1"/>
          </p:nvPr>
        </p:nvPicPr>
        <p:blipFill>
          <a:blip r:embed="rId2" cstate="print"/>
          <a:stretch>
            <a:fillRect/>
          </a:stretch>
        </p:blipFill>
        <p:spPr>
          <a:xfrm>
            <a:off x="357158" y="928670"/>
            <a:ext cx="8474670" cy="4818087"/>
          </a:xfrm>
        </p:spPr>
      </p:pic>
      <p:sp>
        <p:nvSpPr>
          <p:cNvPr id="3" name="标题 2"/>
          <p:cNvSpPr>
            <a:spLocks noGrp="1"/>
          </p:cNvSpPr>
          <p:nvPr>
            <p:ph type="title"/>
          </p:nvPr>
        </p:nvSpPr>
        <p:spPr/>
        <p:txBody>
          <a:bodyPr/>
          <a:lstStyle/>
          <a:p>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 Modify the interpretation of the sample data definition so that a state denotes the </a:t>
            </a:r>
            <a:r>
              <a:rPr lang="en-US" altLang="zh-CN" i="1" dirty="0" smtClean="0"/>
              <a:t>x</a:t>
            </a:r>
            <a:r>
              <a:rPr lang="en-US" altLang="zh-CN" dirty="0" smtClean="0"/>
              <a:t> coordinate of the right-most edge of the car.</a:t>
            </a:r>
            <a:endParaRPr lang="zh-CN" altLang="en-US" dirty="0"/>
          </a:p>
        </p:txBody>
      </p:sp>
      <p:sp>
        <p:nvSpPr>
          <p:cNvPr id="3" name="标题 2"/>
          <p:cNvSpPr>
            <a:spLocks noGrp="1"/>
          </p:cNvSpPr>
          <p:nvPr>
            <p:ph type="title"/>
          </p:nvPr>
        </p:nvSpPr>
        <p:spPr/>
        <p:txBody>
          <a:bodyPr/>
          <a:lstStyle/>
          <a:p>
            <a:r>
              <a:rPr lang="en-US" altLang="zh-CN" dirty="0" smtClean="0"/>
              <a:t>Exercise 38</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25E]~[8NLWWGAH{PH537V89.jpg"/>
          <p:cNvPicPr>
            <a:picLocks noGrp="1" noChangeAspect="1"/>
          </p:cNvPicPr>
          <p:nvPr>
            <p:ph idx="1"/>
          </p:nvPr>
        </p:nvPicPr>
        <p:blipFill>
          <a:blip r:embed="rId2" cstate="print"/>
          <a:stretch>
            <a:fillRect/>
          </a:stretch>
        </p:blipFill>
        <p:spPr>
          <a:xfrm>
            <a:off x="428596" y="2428868"/>
            <a:ext cx="8429652" cy="1255787"/>
          </a:xfrm>
        </p:spPr>
      </p:pic>
      <p:sp>
        <p:nvSpPr>
          <p:cNvPr id="3" name="标题 2"/>
          <p:cNvSpPr>
            <a:spLocks noGrp="1"/>
          </p:cNvSpPr>
          <p:nvPr>
            <p:ph type="title"/>
          </p:nvPr>
        </p:nvSpPr>
        <p:spPr/>
        <p:txBody>
          <a:bodyPr/>
          <a:lstStyle/>
          <a:p>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Design a program that moves a car across the world canvas, from left to right, at the rate of three pixels per clock tick. </a:t>
            </a:r>
            <a:r>
              <a:rPr lang="en-US" altLang="zh-CN" b="1" dirty="0" smtClean="0"/>
              <a:t>If the mouse is clicked anywhere on the canvas, the car is placed at that point.</a:t>
            </a:r>
            <a:endParaRPr lang="zh-CN" altLang="en-US" dirty="0"/>
          </a:p>
        </p:txBody>
      </p:sp>
      <p:sp>
        <p:nvSpPr>
          <p:cNvPr id="3" name="标题 2"/>
          <p:cNvSpPr>
            <a:spLocks noGrp="1"/>
          </p:cNvSpPr>
          <p:nvPr>
            <p:ph type="title"/>
          </p:nvPr>
        </p:nvSpPr>
        <p:spPr/>
        <p:txBody>
          <a:bodyPr/>
          <a:lstStyle/>
          <a:p>
            <a:r>
              <a:rPr lang="en-US" altLang="zh-CN" dirty="0" smtClean="0"/>
              <a:t>Sample problem</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There are no new properties, meaning we do not need new physical or graphical constants.</a:t>
            </a:r>
            <a:endParaRPr lang="zh-CN" altLang="en-US" dirty="0"/>
          </a:p>
        </p:txBody>
      </p:sp>
      <p:sp>
        <p:nvSpPr>
          <p:cNvPr id="3" name="标题 2"/>
          <p:cNvSpPr>
            <a:spLocks noGrp="1"/>
          </p:cNvSpPr>
          <p:nvPr>
            <p:ph type="title"/>
          </p:nvPr>
        </p:nvSpPr>
        <p:spPr/>
        <p:txBody>
          <a:bodyPr/>
          <a:lstStyle/>
          <a:p>
            <a:r>
              <a:rPr lang="en-US" altLang="zh-CN" dirty="0" smtClean="0"/>
              <a:t>Step 1</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Design the function string-rest, which produces a string like the given one with the first character removed.</a:t>
            </a:r>
            <a:endParaRPr lang="zh-CN" altLang="en-US" dirty="0"/>
          </a:p>
        </p:txBody>
      </p:sp>
      <p:sp>
        <p:nvSpPr>
          <p:cNvPr id="3" name="标题 2"/>
          <p:cNvSpPr>
            <a:spLocks noGrp="1"/>
          </p:cNvSpPr>
          <p:nvPr>
            <p:ph type="title"/>
          </p:nvPr>
        </p:nvSpPr>
        <p:spPr/>
        <p:txBody>
          <a:bodyPr/>
          <a:lstStyle/>
          <a:p>
            <a:r>
              <a:rPr lang="en-US" altLang="zh-CN" dirty="0" smtClean="0"/>
              <a:t>Exercise 33</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Since the program is still concerned with only one property that changes over time—the location of the car—the existing data representation suffices.</a:t>
            </a:r>
            <a:endParaRPr lang="zh-CN" altLang="en-US" dirty="0"/>
          </a:p>
        </p:txBody>
      </p:sp>
      <p:sp>
        <p:nvSpPr>
          <p:cNvPr id="3" name="标题 2"/>
          <p:cNvSpPr>
            <a:spLocks noGrp="1"/>
          </p:cNvSpPr>
          <p:nvPr>
            <p:ph type="title"/>
          </p:nvPr>
        </p:nvSpPr>
        <p:spPr/>
        <p:txBody>
          <a:bodyPr/>
          <a:lstStyle/>
          <a:p>
            <a:r>
              <a:rPr lang="en-US" altLang="zh-CN" dirty="0" smtClean="0"/>
              <a:t>Step 2</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The problem statement now explicitly calls for a mouse event handler, without giving up on the clock-based movement of the car.</a:t>
            </a:r>
          </a:p>
          <a:p>
            <a:r>
              <a:rPr lang="en-US" altLang="zh-CN" dirty="0" smtClean="0"/>
              <a:t>If the mouse event is “button-down”, place the car at the position (</a:t>
            </a:r>
            <a:r>
              <a:rPr lang="en-US" altLang="zh-CN" dirty="0" err="1" smtClean="0"/>
              <a:t>x,y</a:t>
            </a:r>
            <a:r>
              <a:rPr lang="en-US" altLang="zh-CN" dirty="0" smtClean="0"/>
              <a:t>)</a:t>
            </a:r>
          </a:p>
          <a:p>
            <a:r>
              <a:rPr lang="en-US" altLang="zh-CN" dirty="0" smtClean="0"/>
              <a:t>(define (hyper x-position-of-car x-mouse y-mouse me)</a:t>
            </a:r>
          </a:p>
          <a:p>
            <a:pPr>
              <a:buNone/>
            </a:pPr>
            <a:r>
              <a:rPr lang="en-US" altLang="zh-CN" dirty="0" smtClean="0"/>
              <a:t>       new-x-position-of-car)</a:t>
            </a:r>
            <a:endParaRPr lang="zh-CN" altLang="en-US" dirty="0"/>
          </a:p>
        </p:txBody>
      </p:sp>
      <p:sp>
        <p:nvSpPr>
          <p:cNvPr id="3" name="标题 2"/>
          <p:cNvSpPr>
            <a:spLocks noGrp="1"/>
          </p:cNvSpPr>
          <p:nvPr>
            <p:ph type="title"/>
          </p:nvPr>
        </p:nvSpPr>
        <p:spPr/>
        <p:txBody>
          <a:bodyPr/>
          <a:lstStyle/>
          <a:p>
            <a:r>
              <a:rPr lang="en-US" altLang="zh-CN" dirty="0" smtClean="0"/>
              <a:t>Step 3</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(define (hyper x-position-of-car x-mouse y-mouse me)</a:t>
            </a:r>
          </a:p>
          <a:p>
            <a:pPr>
              <a:buNone/>
            </a:pPr>
            <a:r>
              <a:rPr lang="en-US" altLang="zh-CN" dirty="0" smtClean="0"/>
              <a:t>       (</a:t>
            </a:r>
            <a:r>
              <a:rPr lang="en-US" altLang="zh-CN" dirty="0" err="1" smtClean="0"/>
              <a:t>cond</a:t>
            </a:r>
            <a:endParaRPr lang="en-US" altLang="zh-CN" dirty="0" smtClean="0"/>
          </a:p>
          <a:p>
            <a:pPr>
              <a:buNone/>
            </a:pPr>
            <a:r>
              <a:rPr lang="en-US" altLang="zh-CN" dirty="0" smtClean="0"/>
              <a:t>          [(string=? “button down” me) x-mouse]</a:t>
            </a:r>
          </a:p>
          <a:p>
            <a:pPr>
              <a:buNone/>
            </a:pPr>
            <a:r>
              <a:rPr lang="en-US" altLang="zh-CN" dirty="0" smtClean="0"/>
              <a:t>          [else x-position-of-car]))</a:t>
            </a:r>
          </a:p>
          <a:p>
            <a:pPr>
              <a:buNone/>
            </a:pPr>
            <a:endParaRPr lang="zh-CN" altLang="en-US" dirty="0"/>
          </a:p>
        </p:txBody>
      </p:sp>
      <p:sp>
        <p:nvSpPr>
          <p:cNvPr id="3" name="标题 2"/>
          <p:cNvSpPr>
            <a:spLocks noGrp="1"/>
          </p:cNvSpPr>
          <p:nvPr>
            <p:ph type="title"/>
          </p:nvPr>
        </p:nvSpPr>
        <p:spPr/>
        <p:txBody>
          <a:bodyPr/>
          <a:lstStyle/>
          <a:p>
            <a:r>
              <a:rPr lang="en-US" altLang="zh-CN" dirty="0" smtClean="0"/>
              <a:t>Step 3</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Lastly, we need to modify our main function to take care of mouse events. All this requires is the addition of an on-mouse clause that defers to the new entry on our wish list:</a:t>
            </a:r>
          </a:p>
          <a:p>
            <a:r>
              <a:rPr lang="en-US" altLang="zh-CN" dirty="0" smtClean="0"/>
              <a:t>(define (main </a:t>
            </a:r>
            <a:r>
              <a:rPr lang="en-US" altLang="zh-CN" dirty="0" err="1" smtClean="0"/>
              <a:t>ws</a:t>
            </a:r>
            <a:r>
              <a:rPr lang="en-US" altLang="zh-CN" dirty="0" smtClean="0"/>
              <a:t>)</a:t>
            </a:r>
          </a:p>
          <a:p>
            <a:pPr>
              <a:buNone/>
            </a:pPr>
            <a:r>
              <a:rPr lang="en-US" altLang="zh-CN" dirty="0" smtClean="0"/>
              <a:t>      (big-bang </a:t>
            </a:r>
            <a:r>
              <a:rPr lang="en-US" altLang="zh-CN" dirty="0" err="1" smtClean="0"/>
              <a:t>ws</a:t>
            </a:r>
            <a:r>
              <a:rPr lang="en-US" altLang="zh-CN" dirty="0" smtClean="0"/>
              <a:t>             </a:t>
            </a:r>
          </a:p>
          <a:p>
            <a:pPr>
              <a:buNone/>
            </a:pPr>
            <a:r>
              <a:rPr lang="en-US" altLang="zh-CN" dirty="0" smtClean="0"/>
              <a:t>                      [on-tick tock]             </a:t>
            </a:r>
          </a:p>
          <a:p>
            <a:pPr>
              <a:buNone/>
            </a:pPr>
            <a:r>
              <a:rPr lang="en-US" altLang="zh-CN" dirty="0" smtClean="0"/>
              <a:t>                      [on-mouse hyper]             </a:t>
            </a:r>
          </a:p>
          <a:p>
            <a:pPr>
              <a:buNone/>
            </a:pPr>
            <a:r>
              <a:rPr lang="en-US" altLang="zh-CN" dirty="0" smtClean="0"/>
              <a:t>                      [to-draw render]))</a:t>
            </a:r>
          </a:p>
          <a:p>
            <a:endParaRPr lang="zh-CN" altLang="en-US" dirty="0"/>
          </a:p>
        </p:txBody>
      </p:sp>
      <p:sp>
        <p:nvSpPr>
          <p:cNvPr id="3" name="标题 2"/>
          <p:cNvSpPr>
            <a:spLocks noGrp="1"/>
          </p:cNvSpPr>
          <p:nvPr>
            <p:ph type="title"/>
          </p:nvPr>
        </p:nvSpPr>
        <p:spPr/>
        <p:txBody>
          <a:bodyPr/>
          <a:lstStyle/>
          <a:p>
            <a:r>
              <a:rPr lang="en-US" altLang="zh-CN" dirty="0" smtClean="0"/>
              <a:t>Step 4</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9WU6(59Z{[IUIXX@7~%M5DY.jpg"/>
          <p:cNvPicPr>
            <a:picLocks noGrp="1" noChangeAspect="1"/>
          </p:cNvPicPr>
          <p:nvPr>
            <p:ph idx="1"/>
          </p:nvPr>
        </p:nvPicPr>
        <p:blipFill>
          <a:blip r:embed="rId2" cstate="print"/>
          <a:stretch>
            <a:fillRect/>
          </a:stretch>
        </p:blipFill>
        <p:spPr>
          <a:xfrm>
            <a:off x="500034" y="1500174"/>
            <a:ext cx="8168217" cy="2794015"/>
          </a:xfrm>
        </p:spPr>
      </p:pic>
      <p:sp>
        <p:nvSpPr>
          <p:cNvPr id="3" name="标题 2"/>
          <p:cNvSpPr>
            <a:spLocks noGrp="1"/>
          </p:cNvSpPr>
          <p:nvPr>
            <p:ph type="title"/>
          </p:nvPr>
        </p:nvSpPr>
        <p:spPr/>
        <p:txBody>
          <a:bodyPr/>
          <a:lstStyle/>
          <a:p>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00034" y="2643182"/>
            <a:ext cx="8229600" cy="1143000"/>
          </a:xfrm>
        </p:spPr>
        <p:txBody>
          <a:bodyPr>
            <a:normAutofit fontScale="90000"/>
          </a:bodyPr>
          <a:lstStyle/>
          <a:p>
            <a:pPr algn="ctr"/>
            <a:r>
              <a:rPr lang="en-US" altLang="zh-CN" dirty="0" smtClean="0"/>
              <a:t>3.7 A Note on Mice and Characters</a:t>
            </a:r>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643182"/>
            <a:ext cx="8229600" cy="1143000"/>
          </a:xfrm>
        </p:spPr>
        <p:txBody>
          <a:bodyPr/>
          <a:lstStyle/>
          <a:p>
            <a:pPr algn="ctr"/>
            <a:r>
              <a:rPr lang="en-US" altLang="zh-CN" dirty="0" smtClean="0"/>
              <a:t>A mouse event recorder</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9EYKEUBR~BFV7R[W{`){MDY.jpg"/>
          <p:cNvPicPr>
            <a:picLocks noGrp="1" noChangeAspect="1"/>
          </p:cNvPicPr>
          <p:nvPr>
            <p:ph idx="1"/>
          </p:nvPr>
        </p:nvPicPr>
        <p:blipFill>
          <a:blip r:embed="rId2" cstate="print"/>
          <a:stretch>
            <a:fillRect/>
          </a:stretch>
        </p:blipFill>
        <p:spPr>
          <a:xfrm>
            <a:off x="2190204" y="285750"/>
            <a:ext cx="4763591" cy="5721350"/>
          </a:xfrm>
        </p:spPr>
      </p:pic>
      <p:sp>
        <p:nvSpPr>
          <p:cNvPr id="3" name="标题 2"/>
          <p:cNvSpPr>
            <a:spLocks noGrp="1"/>
          </p:cNvSpPr>
          <p:nvPr>
            <p:ph type="title"/>
          </p:nvPr>
        </p:nvSpPr>
        <p:spPr/>
        <p:txBody>
          <a:bodyPr/>
          <a:lstStyle/>
          <a:p>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28596" y="2571744"/>
            <a:ext cx="8229600" cy="1143000"/>
          </a:xfrm>
        </p:spPr>
        <p:txBody>
          <a:bodyPr/>
          <a:lstStyle/>
          <a:p>
            <a:pPr algn="ctr"/>
            <a:r>
              <a:rPr lang="en-US" altLang="zh-CN" dirty="0" smtClean="0"/>
              <a:t>A key event recorder</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87R29$6C]WJ~53N_X3[APM.jpg"/>
          <p:cNvPicPr>
            <a:picLocks noGrp="1" noChangeAspect="1"/>
          </p:cNvPicPr>
          <p:nvPr>
            <p:ph idx="1"/>
          </p:nvPr>
        </p:nvPicPr>
        <p:blipFill>
          <a:blip r:embed="rId2" cstate="print"/>
          <a:stretch>
            <a:fillRect/>
          </a:stretch>
        </p:blipFill>
        <p:spPr>
          <a:xfrm>
            <a:off x="2025685" y="285750"/>
            <a:ext cx="5092630" cy="5721350"/>
          </a:xfrm>
        </p:spPr>
      </p:pic>
      <p:sp>
        <p:nvSpPr>
          <p:cNvPr id="3" name="标题 2"/>
          <p:cNvSpPr>
            <a:spLocks noGrp="1"/>
          </p:cNvSpPr>
          <p:nvPr>
            <p:ph type="title"/>
          </p:nvPr>
        </p:nvSpPr>
        <p:spPr/>
        <p:txBody>
          <a:bodyPr/>
          <a:lstStyle/>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H)3AWCGI4$)JXI2S0P]JK[K.jpg"/>
          <p:cNvPicPr>
            <a:picLocks noGrp="1" noChangeAspect="1"/>
          </p:cNvPicPr>
          <p:nvPr>
            <p:ph idx="1"/>
          </p:nvPr>
        </p:nvPicPr>
        <p:blipFill>
          <a:blip r:embed="rId2" cstate="print"/>
          <a:stretch>
            <a:fillRect/>
          </a:stretch>
        </p:blipFill>
        <p:spPr>
          <a:xfrm>
            <a:off x="1857356" y="202359"/>
            <a:ext cx="6143668" cy="6655641"/>
          </a:xfrm>
        </p:spPr>
      </p:pic>
      <p:sp>
        <p:nvSpPr>
          <p:cNvPr id="3" name="标题 2"/>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Look up the "2htdp/image" </a:t>
            </a:r>
            <a:r>
              <a:rPr lang="en-US" altLang="zh-CN" dirty="0" err="1" smtClean="0"/>
              <a:t>teachpack</a:t>
            </a:r>
            <a:r>
              <a:rPr lang="en-US" altLang="zh-CN" dirty="0" smtClean="0"/>
              <a:t> and find a way to create framed, left-aligned text. Then change the program in figure 12 so that it uses this combination of image primitives to render its state.</a:t>
            </a:r>
          </a:p>
          <a:p>
            <a:r>
              <a:rPr lang="en-US" altLang="zh-CN" dirty="0" smtClean="0"/>
              <a:t>(frame (ellipse 40 40 "solid" "gray"))</a:t>
            </a:r>
            <a:endParaRPr lang="zh-CN" altLang="en-US" dirty="0"/>
          </a:p>
        </p:txBody>
      </p:sp>
      <p:sp>
        <p:nvSpPr>
          <p:cNvPr id="3" name="标题 2"/>
          <p:cNvSpPr>
            <a:spLocks noGrp="1"/>
          </p:cNvSpPr>
          <p:nvPr>
            <p:ph type="title"/>
          </p:nvPr>
        </p:nvSpPr>
        <p:spPr/>
        <p:txBody>
          <a:bodyPr/>
          <a:lstStyle/>
          <a:p>
            <a:r>
              <a:rPr lang="en-US" altLang="zh-CN" dirty="0" smtClean="0"/>
              <a:t>Exercise 41</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MV1DLW)2OKRZ~~[~N1WY9M.jpg"/>
          <p:cNvPicPr>
            <a:picLocks noGrp="1" noChangeAspect="1"/>
          </p:cNvPicPr>
          <p:nvPr>
            <p:ph idx="1"/>
          </p:nvPr>
        </p:nvPicPr>
        <p:blipFill>
          <a:blip r:embed="rId2" cstate="print"/>
          <a:stretch>
            <a:fillRect/>
          </a:stretch>
        </p:blipFill>
        <p:spPr>
          <a:xfrm>
            <a:off x="1881710" y="285750"/>
            <a:ext cx="5380580" cy="5721350"/>
          </a:xfrm>
        </p:spPr>
      </p:pic>
      <p:sp>
        <p:nvSpPr>
          <p:cNvPr id="3" name="标题 2"/>
          <p:cNvSpPr>
            <a:spLocks noGrp="1"/>
          </p:cNvSpPr>
          <p:nvPr>
            <p:ph type="title"/>
          </p:nvPr>
        </p:nvSpPr>
        <p:spPr/>
        <p:txBody>
          <a:bodyPr/>
          <a:lstStyle/>
          <a:p>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en-US" altLang="zh-CN" dirty="0" smtClean="0"/>
              <a:t>Run the main function again, press some regular keys on your keyboard, and then try the tab key or the delete—also known as rubout—key. The result of these actions is an application of the key event handlers to strings such as "\t" and "\r". Appearances are deceiving, however. These strings consists of a single character and remember therefore adds them to the end of the current world state. Read the documentation of on-key to find out which strings belong to </a:t>
            </a:r>
            <a:r>
              <a:rPr lang="en-US" altLang="zh-CN" dirty="0" err="1" smtClean="0"/>
              <a:t>KeyEvent</a:t>
            </a:r>
            <a:r>
              <a:rPr lang="en-US" altLang="zh-CN" dirty="0" smtClean="0"/>
              <a:t>; then use a </a:t>
            </a:r>
            <a:r>
              <a:rPr lang="en-US" altLang="zh-CN" dirty="0" err="1" smtClean="0"/>
              <a:t>cond</a:t>
            </a:r>
            <a:r>
              <a:rPr lang="en-US" altLang="zh-CN" dirty="0" smtClean="0"/>
              <a:t> expression inside of remember so that it ignores all key strokes represented by one-character strings.</a:t>
            </a:r>
            <a:endParaRPr lang="zh-CN" altLang="en-US" dirty="0"/>
          </a:p>
        </p:txBody>
      </p:sp>
      <p:sp>
        <p:nvSpPr>
          <p:cNvPr id="3" name="标题 2"/>
          <p:cNvSpPr>
            <a:spLocks noGrp="1"/>
          </p:cNvSpPr>
          <p:nvPr>
            <p:ph type="title"/>
          </p:nvPr>
        </p:nvSpPr>
        <p:spPr/>
        <p:txBody>
          <a:bodyPr/>
          <a:lstStyle/>
          <a:p>
            <a:r>
              <a:rPr lang="en-US" altLang="zh-CN" dirty="0" smtClean="0"/>
              <a:t>Exercise 42</a:t>
            </a: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FWI5VCL@RL9)R(F874[YFK3.jpg"/>
          <p:cNvPicPr>
            <a:picLocks noGrp="1" noChangeAspect="1"/>
          </p:cNvPicPr>
          <p:nvPr>
            <p:ph idx="1"/>
          </p:nvPr>
        </p:nvPicPr>
        <p:blipFill>
          <a:blip r:embed="rId2" cstate="print"/>
          <a:stretch>
            <a:fillRect/>
          </a:stretch>
        </p:blipFill>
        <p:spPr>
          <a:xfrm>
            <a:off x="428596" y="1428736"/>
            <a:ext cx="8272093" cy="2484451"/>
          </a:xfrm>
        </p:spPr>
      </p:pic>
      <p:sp>
        <p:nvSpPr>
          <p:cNvPr id="3" name="标题 2"/>
          <p:cNvSpPr>
            <a:spLocks noGrp="1"/>
          </p:cNvSpPr>
          <p:nvPr>
            <p:ph type="title"/>
          </p:nvPr>
        </p:nvSpPr>
        <p:spPr/>
        <p:txBody>
          <a:bodyPr/>
          <a:lstStyle/>
          <a:p>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This exercise section introduces the first two elements of a virtual pet game. It starts with just a display of a cat that keeps walking across the screen. Of course, all the walking makes the cat unhappy and its unhappiness shows. Like all pets, you can try petting, which helps some, or you can try feeding, which helps a lot more.</a:t>
            </a:r>
            <a:endParaRPr lang="zh-CN" altLang="en-US" dirty="0"/>
          </a:p>
        </p:txBody>
      </p:sp>
      <p:sp>
        <p:nvSpPr>
          <p:cNvPr id="3" name="标题 2"/>
          <p:cNvSpPr>
            <a:spLocks noGrp="1"/>
          </p:cNvSpPr>
          <p:nvPr>
            <p:ph type="title"/>
          </p:nvPr>
        </p:nvSpPr>
        <p:spPr/>
        <p:txBody>
          <a:bodyPr/>
          <a:lstStyle/>
          <a:p>
            <a:pPr algn="ctr"/>
            <a:r>
              <a:rPr lang="en-US" altLang="zh-CN" dirty="0" smtClean="0"/>
              <a:t>3.8 Virtual Pet Worlds</a:t>
            </a:r>
            <a:endParaRPr lang="zh-CN"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4800" dirty="0" smtClean="0"/>
              <a:t>First, we need a cat</a:t>
            </a:r>
          </a:p>
          <a:p>
            <a:endParaRPr lang="zh-CN" altLang="en-US" sz="4800" dirty="0"/>
          </a:p>
        </p:txBody>
      </p:sp>
      <p:sp>
        <p:nvSpPr>
          <p:cNvPr id="3" name="标题 2"/>
          <p:cNvSpPr>
            <a:spLocks noGrp="1"/>
          </p:cNvSpPr>
          <p:nvPr>
            <p:ph type="title"/>
          </p:nvPr>
        </p:nvSpPr>
        <p:spPr/>
        <p:txBody>
          <a:bodyPr/>
          <a:lstStyle/>
          <a:p>
            <a:pPr algn="ctr"/>
            <a:r>
              <a:rPr lang="en-US" altLang="zh-CN" dirty="0" smtClean="0"/>
              <a:t>3.8 Virtual Pet Worlds</a:t>
            </a:r>
            <a:endParaRPr lang="zh-CN" altLang="en-US" dirty="0"/>
          </a:p>
        </p:txBody>
      </p:sp>
      <p:pic>
        <p:nvPicPr>
          <p:cNvPr id="4" name="图片 3" descr="cat1.png"/>
          <p:cNvPicPr>
            <a:picLocks noChangeAspect="1"/>
          </p:cNvPicPr>
          <p:nvPr/>
        </p:nvPicPr>
        <p:blipFill>
          <a:blip r:embed="rId2" cstate="print"/>
          <a:stretch>
            <a:fillRect/>
          </a:stretch>
        </p:blipFill>
        <p:spPr>
          <a:xfrm>
            <a:off x="3500430" y="2285992"/>
            <a:ext cx="2143140" cy="3343298"/>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en-US" altLang="zh-CN" dirty="0" smtClean="0"/>
              <a:t>Design a “virtual cat” world program that continuously moves the cat from left to right for a specified time period. Make the cat move three pixels per clock tick. Whenever the cat disappears on the right it should re-appear on the left. You may wish to read up on </a:t>
            </a:r>
            <a:r>
              <a:rPr lang="en-US" altLang="zh-CN" dirty="0" smtClean="0"/>
              <a:t>the</a:t>
            </a:r>
            <a:r>
              <a:rPr lang="en-US" altLang="zh-CN" dirty="0" smtClean="0"/>
              <a:t> modulo function</a:t>
            </a:r>
            <a:r>
              <a:rPr lang="en-US" altLang="zh-CN" dirty="0" smtClean="0"/>
              <a:t>.</a:t>
            </a:r>
          </a:p>
          <a:p>
            <a:r>
              <a:rPr lang="en-US" altLang="zh-CN" dirty="0" smtClean="0"/>
              <a:t>(</a:t>
            </a:r>
            <a:r>
              <a:rPr lang="en-US" altLang="zh-CN" b="1" dirty="0" smtClean="0"/>
              <a:t>modulo</a:t>
            </a:r>
            <a:r>
              <a:rPr lang="en-US" altLang="zh-CN" dirty="0" smtClean="0"/>
              <a:t> </a:t>
            </a:r>
            <a:r>
              <a:rPr lang="en-US" altLang="zh-CN" i="1" dirty="0" smtClean="0"/>
              <a:t>x</a:t>
            </a:r>
            <a:r>
              <a:rPr lang="en-US" altLang="zh-CN" dirty="0" smtClean="0"/>
              <a:t> </a:t>
            </a:r>
            <a:r>
              <a:rPr lang="en-US" altLang="zh-CN" i="1" dirty="0" smtClean="0"/>
              <a:t>y</a:t>
            </a:r>
            <a:r>
              <a:rPr lang="en-US" altLang="zh-CN" dirty="0" smtClean="0"/>
              <a:t>) → integer</a:t>
            </a:r>
          </a:p>
          <a:p>
            <a:r>
              <a:rPr lang="en-US" altLang="zh-CN" dirty="0" smtClean="0"/>
              <a:t>  </a:t>
            </a:r>
            <a:r>
              <a:rPr lang="en-US" altLang="zh-CN" i="1" dirty="0" smtClean="0"/>
              <a:t>x</a:t>
            </a:r>
            <a:r>
              <a:rPr lang="en-US" altLang="zh-CN" dirty="0" smtClean="0"/>
              <a:t> : integer  </a:t>
            </a:r>
            <a:r>
              <a:rPr lang="en-US" altLang="zh-CN" i="1" dirty="0" smtClean="0"/>
              <a:t>y</a:t>
            </a:r>
            <a:r>
              <a:rPr lang="en-US" altLang="zh-CN" dirty="0" smtClean="0"/>
              <a:t> : integer</a:t>
            </a:r>
          </a:p>
          <a:p>
            <a:r>
              <a:rPr lang="en-US" altLang="zh-CN" dirty="0" smtClean="0"/>
              <a:t>Finds the remainder of the division of the first number by the second:</a:t>
            </a:r>
          </a:p>
          <a:p>
            <a:pPr fontAlgn="base"/>
            <a:r>
              <a:rPr lang="en-US" altLang="zh-CN" dirty="0" smtClean="0"/>
              <a:t>&gt; (modulo 9 2</a:t>
            </a:r>
            <a:r>
              <a:rPr lang="en-US" altLang="zh-CN" dirty="0" smtClean="0"/>
              <a:t>) 1</a:t>
            </a:r>
            <a:endParaRPr lang="en-US" altLang="zh-CN" dirty="0" smtClean="0"/>
          </a:p>
          <a:p>
            <a:pPr fontAlgn="base"/>
            <a:r>
              <a:rPr lang="en-US" altLang="zh-CN" dirty="0" smtClean="0"/>
              <a:t>&gt; (modulo 3 -4</a:t>
            </a:r>
            <a:r>
              <a:rPr lang="en-US" altLang="zh-CN" dirty="0" smtClean="0"/>
              <a:t>) -</a:t>
            </a:r>
            <a:r>
              <a:rPr lang="en-US" altLang="zh-CN" dirty="0" smtClean="0"/>
              <a:t>1</a:t>
            </a:r>
          </a:p>
          <a:p>
            <a:endParaRPr lang="zh-CN" altLang="en-US" dirty="0"/>
          </a:p>
        </p:txBody>
      </p:sp>
      <p:sp>
        <p:nvSpPr>
          <p:cNvPr id="3" name="标题 2"/>
          <p:cNvSpPr>
            <a:spLocks noGrp="1"/>
          </p:cNvSpPr>
          <p:nvPr>
            <p:ph type="title"/>
          </p:nvPr>
        </p:nvSpPr>
        <p:spPr/>
        <p:txBody>
          <a:bodyPr/>
          <a:lstStyle/>
          <a:p>
            <a:r>
              <a:rPr lang="en-US" altLang="zh-CN" dirty="0" smtClean="0"/>
              <a:t>Exercise 43</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5@~(V$T259$XUK2)FFC{VX1.jpg"/>
          <p:cNvPicPr>
            <a:picLocks noGrp="1" noChangeAspect="1"/>
          </p:cNvPicPr>
          <p:nvPr>
            <p:ph idx="1"/>
          </p:nvPr>
        </p:nvPicPr>
        <p:blipFill>
          <a:blip r:embed="rId2" cstate="print"/>
          <a:stretch>
            <a:fillRect/>
          </a:stretch>
        </p:blipFill>
        <p:spPr>
          <a:xfrm>
            <a:off x="1881710" y="285750"/>
            <a:ext cx="5380580" cy="5721350"/>
          </a:xfrm>
        </p:spPr>
      </p:pic>
      <p:sp>
        <p:nvSpPr>
          <p:cNvPr id="3" name="标题 2"/>
          <p:cNvSpPr>
            <a:spLocks noGrp="1"/>
          </p:cNvSpPr>
          <p:nvPr>
            <p:ph type="title"/>
          </p:nvPr>
        </p:nvSpPr>
        <p:spPr/>
        <p:txBody>
          <a:bodyPr/>
          <a:lstStyle/>
          <a:p>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en-US" altLang="zh-CN" dirty="0" smtClean="0"/>
              <a:t> Improve the cat animation with a second, slightly different image</a:t>
            </a:r>
            <a:r>
              <a:rPr lang="en-US" altLang="zh-CN" dirty="0" smtClean="0"/>
              <a:t>:</a:t>
            </a:r>
          </a:p>
          <a:p>
            <a:endParaRPr lang="en-US" altLang="zh-CN" dirty="0" smtClean="0"/>
          </a:p>
          <a:p>
            <a:endParaRPr lang="en-US" altLang="zh-CN" dirty="0" smtClean="0"/>
          </a:p>
          <a:p>
            <a:endParaRPr lang="en-US" altLang="zh-CN" dirty="0" smtClean="0"/>
          </a:p>
          <a:p>
            <a:endParaRPr lang="en-US" altLang="zh-CN" dirty="0" smtClean="0"/>
          </a:p>
          <a:p>
            <a:pPr>
              <a:buNone/>
            </a:pPr>
            <a:r>
              <a:rPr lang="en-US" altLang="zh-CN" dirty="0" smtClean="0"/>
              <a:t> </a:t>
            </a:r>
            <a:r>
              <a:rPr lang="en-US" altLang="zh-CN" dirty="0" smtClean="0"/>
              <a:t> Adjust </a:t>
            </a:r>
            <a:r>
              <a:rPr lang="en-US" altLang="zh-CN" dirty="0" smtClean="0"/>
              <a:t>the rendering function so that it uses one cat image or the other based on </a:t>
            </a:r>
            <a:r>
              <a:rPr lang="en-US" altLang="zh-CN" dirty="0" smtClean="0"/>
              <a:t>whether </a:t>
            </a:r>
            <a:r>
              <a:rPr lang="en-US" altLang="zh-CN" i="1" dirty="0" smtClean="0"/>
              <a:t>x</a:t>
            </a:r>
            <a:r>
              <a:rPr lang="en-US" altLang="zh-CN" dirty="0" smtClean="0"/>
              <a:t> coordinate is odd. Read up on odd? in the help desk, and use a </a:t>
            </a:r>
            <a:r>
              <a:rPr lang="en-US" altLang="zh-CN" dirty="0" err="1" smtClean="0"/>
              <a:t>cond</a:t>
            </a:r>
            <a:r>
              <a:rPr lang="en-US" altLang="zh-CN" dirty="0" smtClean="0"/>
              <a:t> expression to select cat images</a:t>
            </a:r>
            <a:r>
              <a:rPr lang="en-US" altLang="zh-CN" dirty="0" smtClean="0"/>
              <a:t>.</a:t>
            </a:r>
          </a:p>
          <a:p>
            <a:r>
              <a:rPr lang="en-US" altLang="zh-CN" dirty="0" smtClean="0"/>
              <a:t>(</a:t>
            </a:r>
            <a:r>
              <a:rPr lang="en-US" altLang="zh-CN" b="1" dirty="0" smtClean="0"/>
              <a:t>odd?</a:t>
            </a:r>
            <a:r>
              <a:rPr lang="en-US" altLang="zh-CN" dirty="0" smtClean="0"/>
              <a:t> </a:t>
            </a:r>
            <a:r>
              <a:rPr lang="en-US" altLang="zh-CN" i="1" dirty="0" smtClean="0"/>
              <a:t>x</a:t>
            </a:r>
            <a:r>
              <a:rPr lang="en-US" altLang="zh-CN" dirty="0" smtClean="0"/>
              <a:t>) → </a:t>
            </a:r>
            <a:r>
              <a:rPr lang="en-US" altLang="zh-CN" dirty="0" err="1" smtClean="0"/>
              <a:t>boolean</a:t>
            </a:r>
            <a:r>
              <a:rPr lang="en-US" altLang="zh-CN" dirty="0" smtClean="0"/>
              <a:t>?</a:t>
            </a:r>
          </a:p>
          <a:p>
            <a:r>
              <a:rPr lang="en-US" altLang="zh-CN" dirty="0" smtClean="0"/>
              <a:t>  </a:t>
            </a:r>
            <a:r>
              <a:rPr lang="en-US" altLang="zh-CN" i="1" dirty="0" smtClean="0"/>
              <a:t>x</a:t>
            </a:r>
            <a:r>
              <a:rPr lang="en-US" altLang="zh-CN" dirty="0" smtClean="0"/>
              <a:t> : integer</a:t>
            </a:r>
            <a:endParaRPr lang="zh-CN" altLang="en-US" dirty="0"/>
          </a:p>
        </p:txBody>
      </p:sp>
      <p:sp>
        <p:nvSpPr>
          <p:cNvPr id="3" name="标题 2"/>
          <p:cNvSpPr>
            <a:spLocks noGrp="1"/>
          </p:cNvSpPr>
          <p:nvPr>
            <p:ph type="title"/>
          </p:nvPr>
        </p:nvSpPr>
        <p:spPr/>
        <p:txBody>
          <a:bodyPr/>
          <a:lstStyle/>
          <a:p>
            <a:r>
              <a:rPr lang="en-US" altLang="zh-CN" dirty="0" smtClean="0"/>
              <a:t>Exercise 44</a:t>
            </a:r>
            <a:endParaRPr lang="zh-CN" altLang="en-US" dirty="0"/>
          </a:p>
        </p:txBody>
      </p:sp>
      <p:pic>
        <p:nvPicPr>
          <p:cNvPr id="4" name="图片 3" descr="cat2.png"/>
          <p:cNvPicPr>
            <a:picLocks noChangeAspect="1"/>
          </p:cNvPicPr>
          <p:nvPr/>
        </p:nvPicPr>
        <p:blipFill>
          <a:blip r:embed="rId2" cstate="print"/>
          <a:stretch>
            <a:fillRect/>
          </a:stretch>
        </p:blipFill>
        <p:spPr>
          <a:xfrm>
            <a:off x="3929058" y="1785926"/>
            <a:ext cx="1102710" cy="1720227"/>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OQGQ7H}6U[C3T{LM@BW8RD.jpg"/>
          <p:cNvPicPr>
            <a:picLocks noGrp="1" noChangeAspect="1"/>
          </p:cNvPicPr>
          <p:nvPr>
            <p:ph idx="1"/>
          </p:nvPr>
        </p:nvPicPr>
        <p:blipFill>
          <a:blip r:embed="rId2" cstate="print"/>
          <a:stretch>
            <a:fillRect/>
          </a:stretch>
        </p:blipFill>
        <p:spPr>
          <a:xfrm>
            <a:off x="428596" y="2428868"/>
            <a:ext cx="8507465" cy="1479559"/>
          </a:xfrm>
        </p:spPr>
      </p:pic>
      <p:sp>
        <p:nvSpPr>
          <p:cNvPr id="3" name="标题 2"/>
          <p:cNvSpPr>
            <a:spLocks noGrp="1"/>
          </p:cNvSpPr>
          <p:nvPr>
            <p:ph type="title"/>
          </p:nvPr>
        </p:nvSpPr>
        <p:spPr/>
        <p:txBody>
          <a:bodyP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Design the function string-remove-last, which produces a string like the given one with the </a:t>
            </a:r>
            <a:r>
              <a:rPr lang="en-US" altLang="zh-CN" b="1" dirty="0" smtClean="0"/>
              <a:t>last</a:t>
            </a:r>
            <a:r>
              <a:rPr lang="en-US" altLang="zh-CN" dirty="0" smtClean="0"/>
              <a:t> character removed.</a:t>
            </a:r>
            <a:endParaRPr lang="zh-CN" altLang="en-US" dirty="0"/>
          </a:p>
        </p:txBody>
      </p:sp>
      <p:sp>
        <p:nvSpPr>
          <p:cNvPr id="3" name="标题 2"/>
          <p:cNvSpPr>
            <a:spLocks noGrp="1"/>
          </p:cNvSpPr>
          <p:nvPr>
            <p:ph type="title"/>
          </p:nvPr>
        </p:nvSpPr>
        <p:spPr/>
        <p:txBody>
          <a:bodyPr/>
          <a:lstStyle/>
          <a:p>
            <a:r>
              <a:rPr lang="en-US" altLang="zh-CN" dirty="0" smtClean="0"/>
              <a:t>Exercise 34</a:t>
            </a:r>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 Design a world program that maintains and displays a “happiness gauge” over some specified period of time. With each clock tick, happiness decreases by -0.1, starting with 100, the maximum score; it never falls below 0, the minimum happiness score. Every time the down arrow key is pressed, happiness increases by 1/5; every time the up arrow is pressed, happiness jumps by 1/3.</a:t>
            </a:r>
            <a:endParaRPr lang="zh-CN" altLang="en-US" dirty="0"/>
          </a:p>
        </p:txBody>
      </p:sp>
      <p:sp>
        <p:nvSpPr>
          <p:cNvPr id="3" name="标题 2"/>
          <p:cNvSpPr>
            <a:spLocks noGrp="1"/>
          </p:cNvSpPr>
          <p:nvPr>
            <p:ph type="title"/>
          </p:nvPr>
        </p:nvSpPr>
        <p:spPr/>
        <p:txBody>
          <a:bodyPr/>
          <a:lstStyle/>
          <a:p>
            <a:r>
              <a:rPr lang="en-US" altLang="zh-CN" dirty="0" smtClean="0"/>
              <a:t>Exercise 45</a:t>
            </a: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To show the level of happiness, we use a scene with a solid, red rectangle with a black frame. For a happiness level of 0, the red bar should be gone; for a happiness level of 100, the bar should go all the way across the scene.</a:t>
            </a:r>
            <a:endParaRPr lang="zh-CN" altLang="en-US" dirty="0"/>
          </a:p>
        </p:txBody>
      </p:sp>
      <p:sp>
        <p:nvSpPr>
          <p:cNvPr id="3" name="标题 2"/>
          <p:cNvSpPr>
            <a:spLocks noGrp="1"/>
          </p:cNvSpPr>
          <p:nvPr>
            <p:ph type="title"/>
          </p:nvPr>
        </p:nvSpPr>
        <p:spPr/>
        <p:txBody>
          <a:bodyPr/>
          <a:lstStyle/>
          <a:p>
            <a:r>
              <a:rPr lang="en-US" altLang="zh-CN" dirty="0" smtClean="0"/>
              <a:t>Exercise 45</a:t>
            </a: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0@1A]KW(Y4GHGA_H$Y)T(M.jpg"/>
          <p:cNvPicPr>
            <a:picLocks noGrp="1" noChangeAspect="1"/>
          </p:cNvPicPr>
          <p:nvPr>
            <p:ph idx="1"/>
          </p:nvPr>
        </p:nvPicPr>
        <p:blipFill>
          <a:blip r:embed="rId2" cstate="print"/>
          <a:stretch>
            <a:fillRect/>
          </a:stretch>
        </p:blipFill>
        <p:spPr>
          <a:xfrm>
            <a:off x="1" y="1763209"/>
            <a:ext cx="9144000" cy="2064254"/>
          </a:xfrm>
        </p:spPr>
      </p:pic>
      <p:sp>
        <p:nvSpPr>
          <p:cNvPr id="3" name="标题 2"/>
          <p:cNvSpPr>
            <a:spLocks noGrp="1"/>
          </p:cNvSpPr>
          <p:nvPr>
            <p:ph type="title"/>
          </p:nvPr>
        </p:nvSpPr>
        <p:spPr/>
        <p:txBody>
          <a:bodyPr/>
          <a:lstStyle/>
          <a:p>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N_2`]GMS~1L~IIR$%GY586Y.jpg"/>
          <p:cNvPicPr>
            <a:picLocks noGrp="1" noChangeAspect="1"/>
          </p:cNvPicPr>
          <p:nvPr>
            <p:ph idx="1"/>
          </p:nvPr>
        </p:nvPicPr>
        <p:blipFill>
          <a:blip r:embed="rId2" cstate="print"/>
          <a:stretch>
            <a:fillRect/>
          </a:stretch>
        </p:blipFill>
        <p:spPr>
          <a:xfrm>
            <a:off x="1071538" y="928670"/>
            <a:ext cx="7440229" cy="5056212"/>
          </a:xfrm>
        </p:spPr>
      </p:pic>
      <p:sp>
        <p:nvSpPr>
          <p:cNvPr id="3" name="标题 2"/>
          <p:cNvSpPr>
            <a:spLocks noGrp="1"/>
          </p:cNvSpPr>
          <p:nvPr>
            <p:ph type="title"/>
          </p:nvPr>
        </p:nvSpPr>
        <p:spPr/>
        <p:txBody>
          <a:bodyPr/>
          <a:lstStyle/>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WUMMF5~2P1AEIM{5HE1$B6.jpg"/>
          <p:cNvPicPr>
            <a:picLocks noGrp="1" noChangeAspect="1"/>
          </p:cNvPicPr>
          <p:nvPr>
            <p:ph idx="1"/>
          </p:nvPr>
        </p:nvPicPr>
        <p:blipFill>
          <a:blip r:embed="rId2" cstate="print"/>
          <a:stretch>
            <a:fillRect/>
          </a:stretch>
        </p:blipFill>
        <p:spPr>
          <a:xfrm>
            <a:off x="1643042" y="54333"/>
            <a:ext cx="6280308" cy="6803667"/>
          </a:xfrm>
        </p:spPr>
      </p:pic>
      <p:sp>
        <p:nvSpPr>
          <p:cNvPr id="3" name="标题 2"/>
          <p:cNvSpPr>
            <a:spLocks noGrp="1"/>
          </p:cNvSpPr>
          <p:nvPr>
            <p:ph type="title"/>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Domain knowledge is a kind of knowledge that takes to code up the body of a function. Indeed, there are two forms of such domain knowledge.</a:t>
            </a:r>
          </a:p>
          <a:p>
            <a:pPr>
              <a:buNone/>
            </a:pPr>
            <a:endParaRPr lang="zh-CN" altLang="en-US" dirty="0"/>
          </a:p>
        </p:txBody>
      </p:sp>
      <p:sp>
        <p:nvSpPr>
          <p:cNvPr id="3" name="标题 2"/>
          <p:cNvSpPr>
            <a:spLocks noGrp="1"/>
          </p:cNvSpPr>
          <p:nvPr>
            <p:ph type="title"/>
          </p:nvPr>
        </p:nvSpPr>
        <p:spPr/>
        <p:txBody>
          <a:bodyPr/>
          <a:lstStyle/>
          <a:p>
            <a:pPr algn="ctr"/>
            <a:r>
              <a:rPr lang="en-US" altLang="zh-CN" dirty="0" smtClean="0"/>
              <a:t>3.3 Domain Knowledge</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lang="en-US" altLang="zh-CN" dirty="0" smtClean="0"/>
              <a:t>Knowledge from external domains such as mathematics, music, biology, civil engineering, art, etc. Because programmers cannot know all of the application domains of computing, they must be prepared to understand the language of a variety of application areas so that they can discuss problems with domain experts. This language is often that of mathematics, but in some cases, the programmers must learn a language as they work through problems with domain experts.</a:t>
            </a:r>
            <a:endParaRPr lang="zh-CN" altLang="en-US" dirty="0"/>
          </a:p>
        </p:txBody>
      </p:sp>
      <p:sp>
        <p:nvSpPr>
          <p:cNvPr id="3" name="标题 2"/>
          <p:cNvSpPr>
            <a:spLocks noGrp="1"/>
          </p:cNvSpPr>
          <p:nvPr>
            <p:ph type="title"/>
          </p:nvPr>
        </p:nvSpPr>
        <p:spPr/>
        <p:txBody>
          <a:bodyPr/>
          <a:lstStyle/>
          <a:p>
            <a:pPr algn="ctr"/>
            <a:r>
              <a:rPr lang="en-US" altLang="zh-CN" dirty="0" smtClean="0"/>
              <a:t>3.3 Domain Knowledge</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654</TotalTime>
  <Words>1615</Words>
  <Application>Microsoft Office PowerPoint</Application>
  <PresentationFormat>全屏显示(4:3)</PresentationFormat>
  <Paragraphs>162</Paragraphs>
  <Slides>63</Slides>
  <Notes>0</Notes>
  <HiddenSlides>0</HiddenSlides>
  <MMClips>0</MMClips>
  <ScaleCrop>false</ScaleCrop>
  <HeadingPairs>
    <vt:vector size="4" baseType="variant">
      <vt:variant>
        <vt:lpstr>主题</vt:lpstr>
      </vt:variant>
      <vt:variant>
        <vt:i4>1</vt:i4>
      </vt:variant>
      <vt:variant>
        <vt:lpstr>幻灯片标题</vt:lpstr>
      </vt:variant>
      <vt:variant>
        <vt:i4>63</vt:i4>
      </vt:variant>
    </vt:vector>
  </HeadingPairs>
  <TitlesOfParts>
    <vt:vector size="64" baseType="lpstr">
      <vt:lpstr>聚合</vt:lpstr>
      <vt:lpstr>How To Design Programs</vt:lpstr>
      <vt:lpstr>3.1 Designing Functions</vt:lpstr>
      <vt:lpstr>3.2 Finger Exercise</vt:lpstr>
      <vt:lpstr>Exercise 33</vt:lpstr>
      <vt:lpstr>幻灯片 5</vt:lpstr>
      <vt:lpstr>Exercise 34</vt:lpstr>
      <vt:lpstr>幻灯片 7</vt:lpstr>
      <vt:lpstr>3.3 Domain Knowledge</vt:lpstr>
      <vt:lpstr>3.3 Domain Knowledge</vt:lpstr>
      <vt:lpstr>3.3 Domain knowledge</vt:lpstr>
      <vt:lpstr>3.4 From Functions to Programs</vt:lpstr>
      <vt:lpstr>3.4 From functions to programs</vt:lpstr>
      <vt:lpstr>Wish list!</vt:lpstr>
      <vt:lpstr>3.5 On Testing</vt:lpstr>
      <vt:lpstr>How to test your programs</vt:lpstr>
      <vt:lpstr>3.6 Designing World Programs</vt:lpstr>
      <vt:lpstr>3.6 Designing World Programs</vt:lpstr>
      <vt:lpstr>Sample Problem</vt:lpstr>
      <vt:lpstr>First step</vt:lpstr>
      <vt:lpstr>Graphical constant</vt:lpstr>
      <vt:lpstr>Second step</vt:lpstr>
      <vt:lpstr>Second step</vt:lpstr>
      <vt:lpstr>Third step</vt:lpstr>
      <vt:lpstr>Third step</vt:lpstr>
      <vt:lpstr>Third step</vt:lpstr>
      <vt:lpstr>Third step</vt:lpstr>
      <vt:lpstr>Wish list</vt:lpstr>
      <vt:lpstr>Final step</vt:lpstr>
      <vt:lpstr>Exercise 35</vt:lpstr>
      <vt:lpstr>幻灯片 30</vt:lpstr>
      <vt:lpstr>Clock tick</vt:lpstr>
      <vt:lpstr>Render</vt:lpstr>
      <vt:lpstr>Render</vt:lpstr>
      <vt:lpstr>Exercise 37</vt:lpstr>
      <vt:lpstr>幻灯片 35</vt:lpstr>
      <vt:lpstr>Exercise 38</vt:lpstr>
      <vt:lpstr>幻灯片 37</vt:lpstr>
      <vt:lpstr>Sample problem</vt:lpstr>
      <vt:lpstr>Step 1</vt:lpstr>
      <vt:lpstr>Step 2</vt:lpstr>
      <vt:lpstr>Step 3</vt:lpstr>
      <vt:lpstr>Step 3</vt:lpstr>
      <vt:lpstr>Step 4</vt:lpstr>
      <vt:lpstr>幻灯片 44</vt:lpstr>
      <vt:lpstr>3.7 A Note on Mice and Characters</vt:lpstr>
      <vt:lpstr>A mouse event recorder</vt:lpstr>
      <vt:lpstr>幻灯片 47</vt:lpstr>
      <vt:lpstr>A key event recorder</vt:lpstr>
      <vt:lpstr>幻灯片 49</vt:lpstr>
      <vt:lpstr>Exercise 41</vt:lpstr>
      <vt:lpstr>幻灯片 51</vt:lpstr>
      <vt:lpstr>Exercise 42</vt:lpstr>
      <vt:lpstr>幻灯片 53</vt:lpstr>
      <vt:lpstr>3.8 Virtual Pet Worlds</vt:lpstr>
      <vt:lpstr>3.8 Virtual Pet Worlds</vt:lpstr>
      <vt:lpstr>Exercise 43</vt:lpstr>
      <vt:lpstr>幻灯片 57</vt:lpstr>
      <vt:lpstr>Exercise 44</vt:lpstr>
      <vt:lpstr>幻灯片 59</vt:lpstr>
      <vt:lpstr>Exercise 45</vt:lpstr>
      <vt:lpstr>Exercise 45</vt:lpstr>
      <vt:lpstr>幻灯片 62</vt:lpstr>
      <vt:lpstr>幻灯片 63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Design Programs</dc:title>
  <dc:creator>Administrator</dc:creator>
  <cp:lastModifiedBy>Microsoft</cp:lastModifiedBy>
  <cp:revision>61</cp:revision>
  <dcterms:created xsi:type="dcterms:W3CDTF">2014-07-06T06:28:31Z</dcterms:created>
  <dcterms:modified xsi:type="dcterms:W3CDTF">2014-08-04T12:51:04Z</dcterms:modified>
</cp:coreProperties>
</file>