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60" r:id="rId7"/>
    <p:sldId id="270" r:id="rId8"/>
    <p:sldId id="261" r:id="rId9"/>
    <p:sldId id="271" r:id="rId10"/>
    <p:sldId id="262" r:id="rId11"/>
    <p:sldId id="272" r:id="rId12"/>
    <p:sldId id="263" r:id="rId13"/>
    <p:sldId id="273" r:id="rId14"/>
    <p:sldId id="264" r:id="rId15"/>
    <p:sldId id="274" r:id="rId16"/>
    <p:sldId id="265" r:id="rId17"/>
    <p:sldId id="275" r:id="rId18"/>
    <p:sldId id="266" r:id="rId19"/>
    <p:sldId id="276" r:id="rId20"/>
    <p:sldId id="267" r:id="rId21"/>
    <p:sldId id="277" r:id="rId22"/>
    <p:sldId id="268" r:id="rId23"/>
    <p:sldId id="278" r:id="rId24"/>
    <p:sldId id="279" r:id="rId25"/>
    <p:sldId id="280" r:id="rId26"/>
    <p:sldId id="281" r:id="rId27"/>
    <p:sldId id="282" r:id="rId28"/>
    <p:sldId id="283" r:id="rId29"/>
    <p:sldId id="285" r:id="rId30"/>
    <p:sldId id="286" r:id="rId31"/>
    <p:sldId id="287" r:id="rId32"/>
    <p:sldId id="28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5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2014/7/6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2014/7/6</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Function And Programs</a:t>
            </a:r>
            <a:endParaRPr lang="zh-CN" altLang="en-US" b="1"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16</a:t>
            </a:r>
            <a:endParaRPr lang="zh-CN" altLang="en-US" dirty="0"/>
          </a:p>
        </p:txBody>
      </p:sp>
      <p:sp>
        <p:nvSpPr>
          <p:cNvPr id="3" name="内容占位符 2"/>
          <p:cNvSpPr>
            <a:spLocks noGrp="1"/>
          </p:cNvSpPr>
          <p:nvPr>
            <p:ph idx="1"/>
          </p:nvPr>
        </p:nvSpPr>
        <p:spPr/>
        <p:txBody>
          <a:bodyPr/>
          <a:lstStyle/>
          <a:p>
            <a:r>
              <a:rPr lang="en-US" altLang="zh-CN" dirty="0" smtClean="0"/>
              <a:t>Define the function string-last, which extracts the last character from a non-empty string. Don’t worry about empty strings.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1(8{@RDK@@L{4_1(Y)CGTMI.jpg"/>
          <p:cNvPicPr>
            <a:picLocks noGrp="1" noChangeAspect="1"/>
          </p:cNvPicPr>
          <p:nvPr>
            <p:ph idx="1"/>
          </p:nvPr>
        </p:nvPicPr>
        <p:blipFill>
          <a:blip r:embed="rId2" cstate="print"/>
          <a:stretch>
            <a:fillRect/>
          </a:stretch>
        </p:blipFill>
        <p:spPr>
          <a:xfrm>
            <a:off x="2428860" y="357166"/>
            <a:ext cx="5715040" cy="619129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17</a:t>
            </a:r>
            <a:endParaRPr lang="zh-CN" altLang="en-US" dirty="0"/>
          </a:p>
        </p:txBody>
      </p:sp>
      <p:sp>
        <p:nvSpPr>
          <p:cNvPr id="3" name="内容占位符 2"/>
          <p:cNvSpPr>
            <a:spLocks noGrp="1"/>
          </p:cNvSpPr>
          <p:nvPr>
            <p:ph idx="1"/>
          </p:nvPr>
        </p:nvSpPr>
        <p:spPr/>
        <p:txBody>
          <a:bodyPr/>
          <a:lstStyle/>
          <a:p>
            <a:r>
              <a:rPr lang="en-US" altLang="zh-CN" dirty="0" smtClean="0"/>
              <a:t>Define the function </a:t>
            </a:r>
            <a:r>
              <a:rPr lang="en-US" altLang="zh-CN" dirty="0" err="1" smtClean="0"/>
              <a:t>bool</a:t>
            </a:r>
            <a:r>
              <a:rPr lang="en-US" altLang="zh-CN" dirty="0" smtClean="0"/>
              <a:t>-imply. It consumes two Boolean values, call them b1 and b2. The answer of the function is true if b1 is false or b2 is true. Note: Logicians call this Boolean operation implication and often use the symbol </a:t>
            </a:r>
            <a:r>
              <a:rPr lang="en-US" altLang="zh-CN" i="1" dirty="0" smtClean="0"/>
              <a:t>=&gt;</a:t>
            </a:r>
            <a:r>
              <a:rPr lang="en-US" altLang="zh-CN" dirty="0" smtClean="0"/>
              <a:t>, pronounced “implies,” for this purpose.</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I`$V2Z[I7TCAD7A5PC79M.jpg"/>
          <p:cNvPicPr>
            <a:picLocks noGrp="1" noChangeAspect="1"/>
          </p:cNvPicPr>
          <p:nvPr>
            <p:ph idx="1"/>
          </p:nvPr>
        </p:nvPicPr>
        <p:blipFill>
          <a:blip r:embed="rId2" cstate="print"/>
          <a:stretch>
            <a:fillRect/>
          </a:stretch>
        </p:blipFill>
        <p:spPr>
          <a:xfrm>
            <a:off x="2357422" y="285728"/>
            <a:ext cx="5857916" cy="63460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18</a:t>
            </a:r>
            <a:endParaRPr lang="zh-CN" altLang="en-US" dirty="0"/>
          </a:p>
        </p:txBody>
      </p:sp>
      <p:sp>
        <p:nvSpPr>
          <p:cNvPr id="3" name="内容占位符 2"/>
          <p:cNvSpPr>
            <a:spLocks noGrp="1"/>
          </p:cNvSpPr>
          <p:nvPr>
            <p:ph idx="1"/>
          </p:nvPr>
        </p:nvSpPr>
        <p:spPr/>
        <p:txBody>
          <a:bodyPr/>
          <a:lstStyle/>
          <a:p>
            <a:r>
              <a:rPr lang="en-US" altLang="zh-CN" dirty="0" smtClean="0"/>
              <a:t> Define the function image-area, which counts the number of pixels in a given image.</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_Y23Q9D$[D@LA]K0[751M.jpg"/>
          <p:cNvPicPr>
            <a:picLocks noGrp="1" noChangeAspect="1"/>
          </p:cNvPicPr>
          <p:nvPr>
            <p:ph idx="1"/>
          </p:nvPr>
        </p:nvPicPr>
        <p:blipFill>
          <a:blip r:embed="rId2" cstate="print"/>
          <a:stretch>
            <a:fillRect/>
          </a:stretch>
        </p:blipFill>
        <p:spPr>
          <a:xfrm>
            <a:off x="2500298" y="285728"/>
            <a:ext cx="5671078" cy="614366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19</a:t>
            </a:r>
            <a:endParaRPr lang="zh-CN" altLang="en-US" dirty="0"/>
          </a:p>
        </p:txBody>
      </p:sp>
      <p:sp>
        <p:nvSpPr>
          <p:cNvPr id="3" name="内容占位符 2"/>
          <p:cNvSpPr>
            <a:spLocks noGrp="1"/>
          </p:cNvSpPr>
          <p:nvPr>
            <p:ph idx="1"/>
          </p:nvPr>
        </p:nvSpPr>
        <p:spPr/>
        <p:txBody>
          <a:bodyPr/>
          <a:lstStyle/>
          <a:p>
            <a:r>
              <a:rPr lang="en-US" altLang="zh-CN" dirty="0" smtClean="0"/>
              <a:t>Define the function image-classify, which consumes an image and produces "tall" if the image is taller than it is wide, "wide" if it is wider than it is tall, or "square" if its width and height are the same.</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D7YZ)9J5T8`G)6TM]5Q20PH.jpg"/>
          <p:cNvPicPr>
            <a:picLocks noGrp="1" noChangeAspect="1"/>
          </p:cNvPicPr>
          <p:nvPr>
            <p:ph idx="1"/>
          </p:nvPr>
        </p:nvPicPr>
        <p:blipFill>
          <a:blip r:embed="rId2" cstate="print"/>
          <a:stretch>
            <a:fillRect/>
          </a:stretch>
        </p:blipFill>
        <p:spPr>
          <a:xfrm>
            <a:off x="2428860" y="428604"/>
            <a:ext cx="5572164" cy="603651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20</a:t>
            </a:r>
            <a:endParaRPr lang="zh-CN" altLang="en-US" dirty="0"/>
          </a:p>
        </p:txBody>
      </p:sp>
      <p:sp>
        <p:nvSpPr>
          <p:cNvPr id="3" name="内容占位符 2"/>
          <p:cNvSpPr>
            <a:spLocks noGrp="1"/>
          </p:cNvSpPr>
          <p:nvPr>
            <p:ph idx="1"/>
          </p:nvPr>
        </p:nvSpPr>
        <p:spPr/>
        <p:txBody>
          <a:bodyPr/>
          <a:lstStyle/>
          <a:p>
            <a:r>
              <a:rPr lang="en-US" altLang="zh-CN" dirty="0" smtClean="0"/>
              <a:t>Define the function string-join, which consumes two strings and appends them with "_" in between.</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A9TA7Q%Y0W{Y5VM3P642YK9.jpg"/>
          <p:cNvPicPr>
            <a:picLocks noGrp="1" noChangeAspect="1"/>
          </p:cNvPicPr>
          <p:nvPr>
            <p:ph idx="1"/>
          </p:nvPr>
        </p:nvPicPr>
        <p:blipFill>
          <a:blip r:embed="rId2" cstate="print"/>
          <a:stretch>
            <a:fillRect/>
          </a:stretch>
        </p:blipFill>
        <p:spPr>
          <a:xfrm>
            <a:off x="2428860" y="285728"/>
            <a:ext cx="5715040" cy="619129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2.1 Functions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From a high-level perspective, a program is a function. A program, like a function in mathematics, consumes inputs, and it produces outputs.</a:t>
            </a:r>
          </a:p>
          <a:p>
            <a:endParaRPr lang="en-US" altLang="zh-CN" dirty="0" smtClean="0"/>
          </a:p>
          <a:p>
            <a:r>
              <a:rPr lang="en-US" altLang="zh-CN" dirty="0" smtClean="0"/>
              <a:t>In contrast to mathematical functions, programs work with a whole variety of data: numbers, strings, images, and so on. Furthermore, programs may not consume all of the data at once; instead a program may incrementally request more data or not, depending on what the computation needs.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21</a:t>
            </a:r>
            <a:endParaRPr lang="zh-CN" altLang="en-US" dirty="0"/>
          </a:p>
        </p:txBody>
      </p:sp>
      <p:sp>
        <p:nvSpPr>
          <p:cNvPr id="3" name="内容占位符 2"/>
          <p:cNvSpPr>
            <a:spLocks noGrp="1"/>
          </p:cNvSpPr>
          <p:nvPr>
            <p:ph idx="1"/>
          </p:nvPr>
        </p:nvSpPr>
        <p:spPr/>
        <p:txBody>
          <a:bodyPr/>
          <a:lstStyle/>
          <a:p>
            <a:r>
              <a:rPr lang="en-US" altLang="zh-CN" dirty="0" smtClean="0"/>
              <a:t>Define the function string-insert, which consumes a string and a number </a:t>
            </a:r>
            <a:r>
              <a:rPr lang="en-US" altLang="zh-CN" dirty="0" err="1" smtClean="0"/>
              <a:t>i</a:t>
            </a:r>
            <a:r>
              <a:rPr lang="en-US" altLang="zh-CN" dirty="0" smtClean="0"/>
              <a:t> and which inserts "_" at the </a:t>
            </a:r>
            <a:r>
              <a:rPr lang="en-US" altLang="zh-CN" dirty="0" err="1" smtClean="0"/>
              <a:t>ith</a:t>
            </a:r>
            <a:r>
              <a:rPr lang="en-US" altLang="zh-CN" dirty="0" smtClean="0"/>
              <a:t> position of the string. Assume </a:t>
            </a:r>
            <a:r>
              <a:rPr lang="en-US" altLang="zh-CN" dirty="0" err="1" smtClean="0"/>
              <a:t>i</a:t>
            </a:r>
            <a:r>
              <a:rPr lang="en-US" altLang="zh-CN" dirty="0" smtClean="0"/>
              <a:t> is a number between 0 and the length of the given string (inclusive).</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3Y4D6V8C9ELBR30%P2HW_C.jpg"/>
          <p:cNvPicPr>
            <a:picLocks noGrp="1" noChangeAspect="1"/>
          </p:cNvPicPr>
          <p:nvPr>
            <p:ph idx="1"/>
          </p:nvPr>
        </p:nvPicPr>
        <p:blipFill>
          <a:blip r:embed="rId2" cstate="print"/>
          <a:stretch>
            <a:fillRect/>
          </a:stretch>
        </p:blipFill>
        <p:spPr>
          <a:xfrm>
            <a:off x="2357422" y="285728"/>
            <a:ext cx="5786478" cy="627914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22</a:t>
            </a:r>
            <a:endParaRPr lang="zh-CN" altLang="en-US" dirty="0"/>
          </a:p>
        </p:txBody>
      </p:sp>
      <p:sp>
        <p:nvSpPr>
          <p:cNvPr id="3" name="内容占位符 2"/>
          <p:cNvSpPr>
            <a:spLocks noGrp="1"/>
          </p:cNvSpPr>
          <p:nvPr>
            <p:ph idx="1"/>
          </p:nvPr>
        </p:nvSpPr>
        <p:spPr/>
        <p:txBody>
          <a:bodyPr/>
          <a:lstStyle/>
          <a:p>
            <a:r>
              <a:rPr lang="en-US" altLang="zh-CN" dirty="0" smtClean="0"/>
              <a:t>Define the function string-delete, which consumes a string and a number </a:t>
            </a:r>
            <a:r>
              <a:rPr lang="en-US" altLang="zh-CN" dirty="0" err="1" smtClean="0"/>
              <a:t>i</a:t>
            </a:r>
            <a:r>
              <a:rPr lang="en-US" altLang="zh-CN" dirty="0" smtClean="0"/>
              <a:t> and which deletes the </a:t>
            </a:r>
            <a:r>
              <a:rPr lang="en-US" altLang="zh-CN" dirty="0" err="1" smtClean="0"/>
              <a:t>ith</a:t>
            </a:r>
            <a:r>
              <a:rPr lang="en-US" altLang="zh-CN" dirty="0" smtClean="0"/>
              <a:t> position from str. Assume </a:t>
            </a:r>
            <a:r>
              <a:rPr lang="en-US" altLang="zh-CN" dirty="0" err="1" smtClean="0"/>
              <a:t>i</a:t>
            </a:r>
            <a:r>
              <a:rPr lang="en-US" altLang="zh-CN" dirty="0" smtClean="0"/>
              <a:t> is a number between 0 (inclusive) and the length of the given string (exclusive).</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ML3O3]M52S`35%32G@DOSRJ.jpg"/>
          <p:cNvPicPr>
            <a:picLocks noGrp="1" noChangeAspect="1"/>
          </p:cNvPicPr>
          <p:nvPr>
            <p:ph idx="1"/>
          </p:nvPr>
        </p:nvPicPr>
        <p:blipFill>
          <a:blip r:embed="rId2" cstate="print"/>
          <a:stretch>
            <a:fillRect/>
          </a:stretch>
        </p:blipFill>
        <p:spPr>
          <a:xfrm>
            <a:off x="2428860" y="285728"/>
            <a:ext cx="5786478" cy="626868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2.2 Composing Functions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program rarely consists of a single function definition and an application of that function. Instead, a typical program consists of a “main” function or a small collection of “main event handlers.” All of these use other functions—built-in primitives as well as functions that you define—and turn the result of one function application into the input for another.</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problem</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smtClean="0"/>
              <a:t>Imagine the owner of a monopolistic movie theater. He has complete freedom in setting ticket prices. The more he charges, the fewer the people who can afford tickets. The less he charges, the more it costs to run a show because attendance goes up. In a recent experiment the owner determined a relationship between the price of a ticket and average attendance.</a:t>
            </a:r>
          </a:p>
          <a:p>
            <a:pPr>
              <a:buNone/>
            </a:pPr>
            <a:r>
              <a:rPr lang="en-US" altLang="zh-CN" dirty="0" smtClean="0"/>
              <a:t>At a price of $5.00 per ticket, 120 people attend a performance. For each 10-cent change in the ticket price, the average attendance changes by 15 people. That is, if the owner charges $5.10, some 105 people attend on the average; if the prices goes down to $4.90, average attendance increases to 135.</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problem </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Unfortunately, the increased attendance also comes at an increased cost. Every performance comes at a fixed costs of $180 to the owner plus a variable cost of $0.04 per attendee.</a:t>
            </a:r>
          </a:p>
          <a:p>
            <a:pPr>
              <a:buNone/>
            </a:pPr>
            <a:r>
              <a:rPr lang="en-US" altLang="zh-CN" dirty="0" smtClean="0"/>
              <a:t>The owner would like to know the exact relationship between profit and ticket price so that he can determine the price at which he can make the highest profit.</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 </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The best choice is to tease out the various dependencies, one by one:</a:t>
            </a:r>
          </a:p>
          <a:p>
            <a:r>
              <a:rPr lang="en-US" altLang="zh-CN" sz="2800" b="1" dirty="0" smtClean="0"/>
              <a:t>Define the attendees first</a:t>
            </a:r>
          </a:p>
          <a:p>
            <a:pPr>
              <a:buNone/>
            </a:pPr>
            <a:r>
              <a:rPr lang="en-US" altLang="zh-CN" sz="2800" dirty="0" smtClean="0"/>
              <a:t>(define (attendees ticket-price)</a:t>
            </a:r>
          </a:p>
          <a:p>
            <a:pPr>
              <a:buNone/>
            </a:pPr>
            <a:r>
              <a:rPr lang="en-US" altLang="zh-CN" sz="2800" dirty="0" smtClean="0"/>
              <a:t>(- 120 (* (- ticket-price 5.0) (/15 0.1))))</a:t>
            </a:r>
          </a:p>
          <a:p>
            <a:pPr>
              <a:buNone/>
            </a:pPr>
            <a:r>
              <a:rPr lang="en-US" altLang="zh-CN" sz="2800" dirty="0" smtClean="0"/>
              <a:t>   </a:t>
            </a:r>
            <a:r>
              <a:rPr lang="en-US" altLang="zh-CN" sz="2800" b="1" dirty="0" smtClean="0"/>
              <a:t>Then, define the revenue</a:t>
            </a:r>
          </a:p>
          <a:p>
            <a:pPr>
              <a:buNone/>
            </a:pPr>
            <a:r>
              <a:rPr lang="en-US" altLang="zh-CN" sz="2800" dirty="0" smtClean="0"/>
              <a:t>(define (revenue ticket price)  </a:t>
            </a:r>
          </a:p>
          <a:p>
            <a:pPr>
              <a:buNone/>
            </a:pPr>
            <a:r>
              <a:rPr lang="en-US" altLang="zh-CN" sz="2800" dirty="0" smtClean="0"/>
              <a:t>(* ticket-price (attendees ticket-price)))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b="1" dirty="0" smtClean="0"/>
              <a:t>Thirdly, define the cost</a:t>
            </a:r>
          </a:p>
          <a:p>
            <a:pPr>
              <a:buNone/>
            </a:pPr>
            <a:r>
              <a:rPr lang="en-US" altLang="zh-CN" dirty="0" smtClean="0"/>
              <a:t>(define (cost ticket-price)  </a:t>
            </a:r>
          </a:p>
          <a:p>
            <a:pPr>
              <a:buNone/>
            </a:pPr>
            <a:r>
              <a:rPr lang="en-US" altLang="zh-CN" dirty="0" smtClean="0"/>
              <a:t>(+ 180 (* 0.04 (attendees ticket-price))))</a:t>
            </a:r>
          </a:p>
          <a:p>
            <a:pPr>
              <a:buNone/>
            </a:pPr>
            <a:r>
              <a:rPr lang="en-US" altLang="zh-CN" dirty="0" smtClean="0"/>
              <a:t>   </a:t>
            </a:r>
            <a:r>
              <a:rPr lang="en-US" altLang="zh-CN" b="1" dirty="0" smtClean="0"/>
              <a:t>Finally, define profit</a:t>
            </a:r>
          </a:p>
          <a:p>
            <a:pPr>
              <a:buNone/>
            </a:pPr>
            <a:r>
              <a:rPr lang="en-US" altLang="zh-CN" dirty="0" smtClean="0"/>
              <a:t>(define (profit ticket-price)</a:t>
            </a:r>
          </a:p>
          <a:p>
            <a:pPr>
              <a:buNone/>
            </a:pPr>
            <a:r>
              <a:rPr lang="en-US" altLang="zh-CN" dirty="0" smtClean="0"/>
              <a:t>     (- (revenue ticket-price)     </a:t>
            </a:r>
          </a:p>
          <a:p>
            <a:pPr>
              <a:buNone/>
            </a:pPr>
            <a:r>
              <a:rPr lang="en-US" altLang="zh-CN" dirty="0" smtClean="0"/>
              <a:t>     (cost ticket-price)))</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2.4 Programs</a:t>
            </a:r>
            <a:endParaRPr lang="zh-CN" altLang="en-US" dirty="0"/>
          </a:p>
        </p:txBody>
      </p:sp>
      <p:sp>
        <p:nvSpPr>
          <p:cNvPr id="3" name="内容占位符 2"/>
          <p:cNvSpPr>
            <a:spLocks noGrp="1"/>
          </p:cNvSpPr>
          <p:nvPr>
            <p:ph idx="1"/>
          </p:nvPr>
        </p:nvSpPr>
        <p:spPr/>
        <p:txBody>
          <a:bodyPr/>
          <a:lstStyle/>
          <a:p>
            <a:r>
              <a:rPr lang="en-US" altLang="zh-CN" dirty="0" smtClean="0"/>
              <a:t> From a coding perspective, a program is just a bunch of function and constant definitions. Usually one function is singled out as the “main” function, and this main function tends to compose others.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Kinds of definitions</a:t>
            </a:r>
            <a:endParaRPr lang="zh-CN" altLang="en-US" dirty="0"/>
          </a:p>
        </p:txBody>
      </p:sp>
      <p:sp>
        <p:nvSpPr>
          <p:cNvPr id="3" name="内容占位符 2"/>
          <p:cNvSpPr>
            <a:spLocks noGrp="1"/>
          </p:cNvSpPr>
          <p:nvPr>
            <p:ph idx="1"/>
          </p:nvPr>
        </p:nvSpPr>
        <p:spPr/>
        <p:txBody>
          <a:bodyPr/>
          <a:lstStyle/>
          <a:p>
            <a:r>
              <a:rPr lang="en-US" altLang="zh-CN" i="1" dirty="0" smtClean="0"/>
              <a:t>constant definitions</a:t>
            </a:r>
          </a:p>
          <a:p>
            <a:pPr>
              <a:buNone/>
            </a:pPr>
            <a:r>
              <a:rPr lang="en-US" altLang="zh-CN" i="1" dirty="0" smtClean="0"/>
              <a:t>E.g.: (define  x 2)</a:t>
            </a:r>
          </a:p>
          <a:p>
            <a:r>
              <a:rPr lang="en-US" altLang="zh-CN" i="1" dirty="0" smtClean="0"/>
              <a:t>function definitions</a:t>
            </a:r>
          </a:p>
          <a:p>
            <a:pPr>
              <a:buNone/>
            </a:pPr>
            <a:r>
              <a:rPr lang="en-US" altLang="zh-CN" i="1" dirty="0" smtClean="0"/>
              <a:t>E.g.: (define  (f a)</a:t>
            </a:r>
          </a:p>
          <a:p>
            <a:pPr>
              <a:buNone/>
            </a:pPr>
            <a:r>
              <a:rPr lang="en-US" altLang="zh-CN" i="1" dirty="0" smtClean="0"/>
              <a:t>            (* 10 a))</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2.4 Programs</a:t>
            </a:r>
            <a:endParaRPr lang="zh-CN" altLang="en-US" dirty="0"/>
          </a:p>
        </p:txBody>
      </p:sp>
      <p:sp>
        <p:nvSpPr>
          <p:cNvPr id="3" name="内容占位符 2"/>
          <p:cNvSpPr>
            <a:spLocks noGrp="1"/>
          </p:cNvSpPr>
          <p:nvPr>
            <p:ph idx="1"/>
          </p:nvPr>
        </p:nvSpPr>
        <p:spPr/>
        <p:txBody>
          <a:bodyPr>
            <a:normAutofit/>
          </a:bodyPr>
          <a:lstStyle/>
          <a:p>
            <a:r>
              <a:rPr lang="en-US" altLang="zh-CN" dirty="0" smtClean="0"/>
              <a:t>From the perspective of launching a program, however, there are two distinct kinds.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2.4 Programs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 </a:t>
            </a:r>
            <a:r>
              <a:rPr lang="en-US" altLang="zh-CN" i="1" dirty="0" smtClean="0"/>
              <a:t>batch program</a:t>
            </a:r>
            <a:r>
              <a:rPr lang="en-US" altLang="zh-CN" dirty="0" smtClean="0"/>
              <a:t> consumes all of its inputs at once and computes its result. Its main function composes auxiliary functions, which may refer to additional auxiliary functions, and so on. When we launch a batch program, the operating system calls the main function on its inputs and waits for the program’s output.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2.4 Programs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an </a:t>
            </a:r>
            <a:r>
              <a:rPr lang="en-US" altLang="zh-CN" i="1" dirty="0" smtClean="0"/>
              <a:t>interactive program</a:t>
            </a:r>
            <a:r>
              <a:rPr lang="en-US" altLang="zh-CN" dirty="0" smtClean="0"/>
              <a:t> consumes some of its inputs, computes, produces some output, consumes more input, and so on. We call the appearance of an input an </a:t>
            </a:r>
            <a:r>
              <a:rPr lang="en-US" altLang="zh-CN" i="1" dirty="0" smtClean="0"/>
              <a:t>event</a:t>
            </a:r>
            <a:r>
              <a:rPr lang="en-US" altLang="zh-CN" dirty="0" smtClean="0"/>
              <a:t>, and we create interactive programs as </a:t>
            </a:r>
            <a:r>
              <a:rPr lang="en-US" altLang="zh-CN" i="1" dirty="0" smtClean="0"/>
              <a:t>event-driven</a:t>
            </a:r>
            <a:r>
              <a:rPr lang="en-US" altLang="zh-CN" dirty="0" smtClean="0"/>
              <a:t> programs. The main function of such an event-driven program uses an expression to describe which functions to call for which kinds of events. When we launch an interactive program, the main function informs the operating system of this description. As soon as input events happen, the operating system calls the matching functions. Similarly, the operating system knows from the description when and how to present the results of these function calls as output.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13</a:t>
            </a:r>
            <a:endParaRPr lang="zh-CN" altLang="en-US" dirty="0"/>
          </a:p>
        </p:txBody>
      </p:sp>
      <p:sp>
        <p:nvSpPr>
          <p:cNvPr id="3" name="内容占位符 2"/>
          <p:cNvSpPr>
            <a:spLocks noGrp="1"/>
          </p:cNvSpPr>
          <p:nvPr>
            <p:ph idx="1"/>
          </p:nvPr>
        </p:nvSpPr>
        <p:spPr/>
        <p:txBody>
          <a:bodyPr/>
          <a:lstStyle/>
          <a:p>
            <a:r>
              <a:rPr lang="en-US" altLang="zh-CN" dirty="0" smtClean="0"/>
              <a:t>Define a function that consumes two numbers, </a:t>
            </a:r>
            <a:r>
              <a:rPr lang="en-US" altLang="zh-CN" i="1" dirty="0" smtClean="0"/>
              <a:t>x</a:t>
            </a:r>
            <a:r>
              <a:rPr lang="en-US" altLang="zh-CN" dirty="0" smtClean="0"/>
              <a:t> and </a:t>
            </a:r>
            <a:r>
              <a:rPr lang="en-US" altLang="zh-CN" i="1" dirty="0" smtClean="0"/>
              <a:t>y</a:t>
            </a:r>
            <a:r>
              <a:rPr lang="en-US" altLang="zh-CN" dirty="0" smtClean="0"/>
              <a:t>, and that computes the distance of point (</a:t>
            </a:r>
            <a:r>
              <a:rPr lang="en-US" altLang="zh-CN" i="1" dirty="0" err="1" smtClean="0"/>
              <a:t>x,y</a:t>
            </a:r>
            <a:r>
              <a:rPr lang="en-US" altLang="zh-CN" dirty="0" smtClean="0"/>
              <a:t>) to the origin.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endParaRPr lang="zh-CN" altLang="en-US"/>
          </a:p>
        </p:txBody>
      </p:sp>
      <p:pic>
        <p:nvPicPr>
          <p:cNvPr id="14" name="内容占位符 13" descr="HOO{DOFR91~[ZC~H90BI@JK.jpg"/>
          <p:cNvPicPr>
            <a:picLocks noGrp="1" noChangeAspect="1"/>
          </p:cNvPicPr>
          <p:nvPr>
            <p:ph idx="1"/>
          </p:nvPr>
        </p:nvPicPr>
        <p:blipFill>
          <a:blip r:embed="rId2" cstate="print"/>
          <a:stretch>
            <a:fillRect/>
          </a:stretch>
        </p:blipFill>
        <p:spPr>
          <a:xfrm>
            <a:off x="2357422" y="285728"/>
            <a:ext cx="5857916" cy="63460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14</a:t>
            </a:r>
            <a:endParaRPr lang="zh-CN" altLang="en-US" dirty="0"/>
          </a:p>
        </p:txBody>
      </p:sp>
      <p:sp>
        <p:nvSpPr>
          <p:cNvPr id="3" name="内容占位符 2"/>
          <p:cNvSpPr>
            <a:spLocks noGrp="1"/>
          </p:cNvSpPr>
          <p:nvPr>
            <p:ph idx="1"/>
          </p:nvPr>
        </p:nvSpPr>
        <p:spPr/>
        <p:txBody>
          <a:bodyPr/>
          <a:lstStyle/>
          <a:p>
            <a:r>
              <a:rPr lang="en-US" altLang="zh-CN" dirty="0" smtClean="0"/>
              <a:t> Define the function cube-volume, which accepts the length of a side of a cube and computes its volume.</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YN3SS4LY2BZQTP~RORC22GV.jpg"/>
          <p:cNvPicPr>
            <a:picLocks noGrp="1" noChangeAspect="1"/>
          </p:cNvPicPr>
          <p:nvPr>
            <p:ph idx="1"/>
          </p:nvPr>
        </p:nvPicPr>
        <p:blipFill>
          <a:blip r:embed="rId2" cstate="print"/>
          <a:stretch>
            <a:fillRect/>
          </a:stretch>
        </p:blipFill>
        <p:spPr>
          <a:xfrm>
            <a:off x="2285984" y="285728"/>
            <a:ext cx="5857916" cy="634607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15</a:t>
            </a:r>
            <a:endParaRPr lang="zh-CN" altLang="en-US" dirty="0"/>
          </a:p>
        </p:txBody>
      </p:sp>
      <p:sp>
        <p:nvSpPr>
          <p:cNvPr id="3" name="内容占位符 2"/>
          <p:cNvSpPr>
            <a:spLocks noGrp="1"/>
          </p:cNvSpPr>
          <p:nvPr>
            <p:ph idx="1"/>
          </p:nvPr>
        </p:nvSpPr>
        <p:spPr/>
        <p:txBody>
          <a:bodyPr/>
          <a:lstStyle/>
          <a:p>
            <a:r>
              <a:rPr lang="en-US" altLang="zh-CN" dirty="0" smtClean="0"/>
              <a:t>Define the function string-first, which extracts the first character from a non-empty string. Don’t worry about empty strings.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OU]6DX_OBEY%ADQ]BAEW2RC.jpg"/>
          <p:cNvPicPr>
            <a:picLocks noGrp="1" noChangeAspect="1"/>
          </p:cNvPicPr>
          <p:nvPr>
            <p:ph idx="1"/>
          </p:nvPr>
        </p:nvPicPr>
        <p:blipFill>
          <a:blip r:embed="rId2" cstate="print"/>
          <a:stretch>
            <a:fillRect/>
          </a:stretch>
        </p:blipFill>
        <p:spPr>
          <a:xfrm>
            <a:off x="2214546" y="285728"/>
            <a:ext cx="5857916" cy="634607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118</TotalTime>
  <Words>492</Words>
  <Application>Microsoft Office PowerPoint</Application>
  <PresentationFormat>全屏显示(4:3)</PresentationFormat>
  <Paragraphs>63</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夏至</vt:lpstr>
      <vt:lpstr>Function And Programs</vt:lpstr>
      <vt:lpstr>2.1 Functions</vt:lpstr>
      <vt:lpstr>Kinds of definitions</vt:lpstr>
      <vt:lpstr>Exercise 13</vt:lpstr>
      <vt:lpstr>幻灯片 5</vt:lpstr>
      <vt:lpstr>Exercise 14</vt:lpstr>
      <vt:lpstr>幻灯片 7</vt:lpstr>
      <vt:lpstr>Exercise 15</vt:lpstr>
      <vt:lpstr>幻灯片 9</vt:lpstr>
      <vt:lpstr>Exercise 16</vt:lpstr>
      <vt:lpstr>幻灯片 11</vt:lpstr>
      <vt:lpstr>Exercise 17</vt:lpstr>
      <vt:lpstr>幻灯片 13</vt:lpstr>
      <vt:lpstr>Exercise 18</vt:lpstr>
      <vt:lpstr>幻灯片 15</vt:lpstr>
      <vt:lpstr>Exercise 19</vt:lpstr>
      <vt:lpstr>幻灯片 17</vt:lpstr>
      <vt:lpstr>Exercise 20</vt:lpstr>
      <vt:lpstr>幻灯片 19</vt:lpstr>
      <vt:lpstr>Exercise 21</vt:lpstr>
      <vt:lpstr>幻灯片 21</vt:lpstr>
      <vt:lpstr>Exercise 22</vt:lpstr>
      <vt:lpstr>幻灯片 23</vt:lpstr>
      <vt:lpstr>2.2 Composing Functions</vt:lpstr>
      <vt:lpstr>Sample problem</vt:lpstr>
      <vt:lpstr>Sample problem </vt:lpstr>
      <vt:lpstr>Solution </vt:lpstr>
      <vt:lpstr>Solution</vt:lpstr>
      <vt:lpstr>2.4 Programs</vt:lpstr>
      <vt:lpstr>2.4 Programs</vt:lpstr>
      <vt:lpstr>2.4 Programs</vt:lpstr>
      <vt:lpstr>2.4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And Programs</dc:title>
  <dc:creator>Administrator</dc:creator>
  <cp:lastModifiedBy>Microsoft</cp:lastModifiedBy>
  <cp:revision>16</cp:revision>
  <dcterms:created xsi:type="dcterms:W3CDTF">2014-07-05T03:50:51Z</dcterms:created>
  <dcterms:modified xsi:type="dcterms:W3CDTF">2014-07-06T07:01:54Z</dcterms:modified>
</cp:coreProperties>
</file>