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0"/>
  </p:notesMasterIdLst>
  <p:sldIdLst>
    <p:sldId id="415" r:id="rId2"/>
    <p:sldId id="391" r:id="rId3"/>
    <p:sldId id="520" r:id="rId4"/>
    <p:sldId id="537" r:id="rId5"/>
    <p:sldId id="538" r:id="rId6"/>
    <p:sldId id="540" r:id="rId7"/>
    <p:sldId id="539" r:id="rId8"/>
    <p:sldId id="541" r:id="rId9"/>
  </p:sldIdLst>
  <p:sldSz cx="9144000" cy="5143500" type="screen16x9"/>
  <p:notesSz cx="6888163" cy="10021888"/>
  <p:embeddedFontLst>
    <p:embeddedFont>
      <p:font typeface="Arvo" panose="020B0604020202020204" charset="0"/>
      <p:regular r:id="rId11"/>
      <p:bold r:id="rId12"/>
      <p:italic r:id="rId13"/>
      <p:boldItalic r:id="rId14"/>
    </p:embeddedFont>
    <p:embeddedFont>
      <p:font typeface="Poppins" panose="00000500000000000000" pitchFamily="2" charset="0"/>
      <p:regular r:id="rId15"/>
      <p:bold r:id="rId16"/>
      <p:italic r:id="rId17"/>
      <p:boldItalic r:id="rId18"/>
    </p:embeddedFont>
    <p:embeddedFont>
      <p:font typeface="Roboto Condensed" panose="02000000000000000000" pitchFamily="2" charset="0"/>
      <p:regular r:id="rId19"/>
      <p:bold r:id="rId20"/>
      <p:italic r:id="rId21"/>
      <p:boldItalic r:id="rId22"/>
    </p:embeddedFont>
    <p:embeddedFont>
      <p:font typeface="Roboto Condensed Light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ABCECF0-BC6E-4C31-8B2B-C5C850B73E07}">
  <a:tblStyle styleId="{8ABCECF0-BC6E-4C31-8B2B-C5C850B73E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77115" autoAdjust="0"/>
  </p:normalViewPr>
  <p:slideViewPr>
    <p:cSldViewPr snapToGrid="0">
      <p:cViewPr varScale="1">
        <p:scale>
          <a:sx n="120" d="100"/>
          <a:sy n="120" d="100"/>
        </p:scale>
        <p:origin x="7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2475"/>
            <a:ext cx="6678613" cy="37576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8817" y="4760397"/>
            <a:ext cx="5510530" cy="450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8" tIns="96608" rIns="96608" bIns="96608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2475"/>
            <a:ext cx="6678613" cy="37576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8817" y="4760397"/>
            <a:ext cx="5510530" cy="4509850"/>
          </a:xfrm>
          <a:prstGeom prst="rect">
            <a:avLst/>
          </a:prstGeom>
        </p:spPr>
        <p:txBody>
          <a:bodyPr spcFirstLastPara="1" wrap="square" lIns="96608" tIns="96608" rIns="96608" bIns="96608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80939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BB9D3F-3395-A632-1D9D-2948E4750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4BEA44-729C-D644-C155-DABFF260BC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E4EE81-E352-C319-C8E5-F0EA37C282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034554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414BE2-1ED5-592B-DE94-B1D58A160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548BCC-1476-692F-0A5C-9060790B8C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4A327F-FD9A-1F6F-F749-8E3D0E957F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3096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CA8C7-0511-70B4-CCE3-53FD6DF7E0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284F06-CA1F-778A-5A62-08EF09E0F5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354554-34B8-0026-50E6-2F567BD333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090647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1CE9A7-A3D1-D32E-63F1-4057663E34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79FFD8-CE63-12E4-B1EA-625645CC8F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801FA5-ED43-FC09-9784-DC45920F7F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768086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E312B6-B02E-9927-4669-6852BB9B1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89B08D-9018-C3EC-E333-3A3D271CB1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FCFF8F-9A3D-7019-A972-256E7E86B6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728752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1FEB24-8746-6F21-BCB2-4E3823715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B95035-5E99-12E6-86A8-26818A3A2A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29D2B8-2D1E-1255-284B-E8233EB407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029405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9376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9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210015" y="1102471"/>
            <a:ext cx="7053146" cy="29385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7200" dirty="0">
                <a:solidFill>
                  <a:schemeClr val="bg1"/>
                </a:solidFill>
              </a:rPr>
              <a:t>Exception</a:t>
            </a:r>
            <a:br>
              <a:rPr lang="en-US" sz="7200" dirty="0">
                <a:solidFill>
                  <a:schemeClr val="bg1"/>
                </a:solidFill>
              </a:rPr>
            </a:br>
            <a:r>
              <a:rPr lang="en-US" sz="7200" dirty="0">
                <a:solidFill>
                  <a:schemeClr val="bg1"/>
                </a:solidFill>
              </a:rPr>
              <a:t>Handling</a:t>
            </a:r>
            <a:endParaRPr sz="72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146DD7-282B-4D52-9993-549542BCCD52}"/>
              </a:ext>
            </a:extLst>
          </p:cNvPr>
          <p:cNvSpPr/>
          <p:nvPr/>
        </p:nvSpPr>
        <p:spPr>
          <a:xfrm>
            <a:off x="210015" y="4243018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Leo Gabriel Villanueva</a:t>
            </a:r>
          </a:p>
        </p:txBody>
      </p:sp>
      <p:pic>
        <p:nvPicPr>
          <p:cNvPr id="4" name="Picture 3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14AAA213-C81F-4984-A314-1F6F2A97E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8AB511-B07D-497A-B304-D6279397218C}"/>
              </a:ext>
            </a:extLst>
          </p:cNvPr>
          <p:cNvSpPr txBox="1"/>
          <p:nvPr/>
        </p:nvSpPr>
        <p:spPr>
          <a:xfrm>
            <a:off x="2788561" y="2335526"/>
            <a:ext cx="335700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300" b="1" dirty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DASHBOARD WITH GRAPH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3244EBC-CA2F-437B-A088-D1BB545C2B43}"/>
              </a:ext>
            </a:extLst>
          </p:cNvPr>
          <p:cNvSpPr/>
          <p:nvPr/>
        </p:nvSpPr>
        <p:spPr>
          <a:xfrm>
            <a:off x="2345047" y="2835898"/>
            <a:ext cx="4072269" cy="57878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b="1" dirty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Web Systems and Technologies 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PH" dirty="0"/>
              <a:t>Objectives</a:t>
            </a:r>
            <a:endParaRPr lang="en-PH" i="0" dirty="0">
              <a:solidFill>
                <a:schemeClr val="bg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373" y="1527284"/>
            <a:ext cx="8651037" cy="2686908"/>
          </a:xfr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r>
              <a:rPr lang="en-US" sz="1800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Understand how to include and configure Chart.js in a Laravel project.</a:t>
            </a:r>
          </a:p>
          <a:p>
            <a:r>
              <a:rPr lang="en-US" sz="1800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Learn how to pass data from Laravel controllers to the frontend for graph rendering.</a:t>
            </a:r>
          </a:p>
          <a:p>
            <a:r>
              <a:rPr lang="en-US" sz="1800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Create a sample dashboard graph (e.g., Users per Month).</a:t>
            </a:r>
            <a:endParaRPr lang="en-US" sz="18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 dirty="0"/>
          </a:p>
        </p:txBody>
      </p:sp>
      <p:grpSp>
        <p:nvGrpSpPr>
          <p:cNvPr id="6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7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78010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4FE006-F3D4-D04F-A0D3-441C30C33C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A0FE0-B716-B240-D66A-29851E2FC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PH" dirty="0"/>
              <a:t>SETUP</a:t>
            </a:r>
            <a:endParaRPr lang="en-PH" i="0" dirty="0">
              <a:solidFill>
                <a:schemeClr val="bg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F5B9A-3115-ED74-BECB-F8BAFC7A3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592" y="1308623"/>
            <a:ext cx="8651037" cy="2686908"/>
          </a:xfr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>
              <a:buNone/>
            </a:pPr>
            <a:r>
              <a:rPr lang="en-US" sz="1600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Create new project</a:t>
            </a:r>
          </a:p>
          <a:p>
            <a:pPr>
              <a:buNone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composer create-project </a:t>
            </a:r>
            <a:r>
              <a:rPr lang="en-US" sz="140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laravel</a:t>
            </a: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/</a:t>
            </a:r>
            <a:r>
              <a:rPr lang="en-US" sz="140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laravel</a:t>
            </a: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dashboard-chart</a:t>
            </a:r>
          </a:p>
          <a:p>
            <a:pPr>
              <a:buNone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cd dashboard-chart</a:t>
            </a:r>
          </a:p>
          <a:p>
            <a:pPr>
              <a:buNone/>
            </a:pPr>
            <a:endParaRPr lang="en-US" sz="14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buNone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Create new model</a:t>
            </a:r>
          </a:p>
          <a:p>
            <a:pPr>
              <a:buNone/>
            </a:pPr>
            <a:r>
              <a:rPr lang="en-US" sz="140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php</a:t>
            </a: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artisan </a:t>
            </a:r>
            <a:r>
              <a:rPr lang="en-US" sz="140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make:model</a:t>
            </a: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User -m</a:t>
            </a:r>
          </a:p>
          <a:p>
            <a:pPr>
              <a:buNone/>
            </a:pPr>
            <a:endParaRPr lang="en-US" sz="14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6ED8B1-E924-5807-5643-08C500C14F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 dirty="0"/>
          </a:p>
        </p:txBody>
      </p:sp>
      <p:grpSp>
        <p:nvGrpSpPr>
          <p:cNvPr id="6" name="Google Shape;194;p12">
            <a:extLst>
              <a:ext uri="{FF2B5EF4-FFF2-40B4-BE49-F238E27FC236}">
                <a16:creationId xmlns:a16="http://schemas.microsoft.com/office/drawing/2014/main" id="{DC2B93A2-6932-51AE-43FE-D80CC4F0A90E}"/>
              </a:ext>
            </a:extLst>
          </p:cNvPr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7" name="Google Shape;195;p12">
              <a:extLst>
                <a:ext uri="{FF2B5EF4-FFF2-40B4-BE49-F238E27FC236}">
                  <a16:creationId xmlns:a16="http://schemas.microsoft.com/office/drawing/2014/main" id="{246E99F7-9DD1-AC27-0C23-F8E50623D088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96;p12">
              <a:extLst>
                <a:ext uri="{FF2B5EF4-FFF2-40B4-BE49-F238E27FC236}">
                  <a16:creationId xmlns:a16="http://schemas.microsoft.com/office/drawing/2014/main" id="{C873D828-BBC2-16C2-CEA8-433BA9D84897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97;p12">
              <a:extLst>
                <a:ext uri="{FF2B5EF4-FFF2-40B4-BE49-F238E27FC236}">
                  <a16:creationId xmlns:a16="http://schemas.microsoft.com/office/drawing/2014/main" id="{F6903E79-1769-CDBA-C488-928D85AB9881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98;p12">
              <a:extLst>
                <a:ext uri="{FF2B5EF4-FFF2-40B4-BE49-F238E27FC236}">
                  <a16:creationId xmlns:a16="http://schemas.microsoft.com/office/drawing/2014/main" id="{8A7E0692-493A-E9FF-EEE0-9D00D7483C4B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99;p12">
              <a:extLst>
                <a:ext uri="{FF2B5EF4-FFF2-40B4-BE49-F238E27FC236}">
                  <a16:creationId xmlns:a16="http://schemas.microsoft.com/office/drawing/2014/main" id="{A6E44F42-4D93-FB98-D89E-9B086B7484DF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00;p12">
              <a:extLst>
                <a:ext uri="{FF2B5EF4-FFF2-40B4-BE49-F238E27FC236}">
                  <a16:creationId xmlns:a16="http://schemas.microsoft.com/office/drawing/2014/main" id="{712D4A16-4865-E829-C7C4-D4F7E69F263A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01;p12">
              <a:extLst>
                <a:ext uri="{FF2B5EF4-FFF2-40B4-BE49-F238E27FC236}">
                  <a16:creationId xmlns:a16="http://schemas.microsoft.com/office/drawing/2014/main" id="{F31F3B13-B200-ED71-3F12-13B41093C472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02;p12">
              <a:extLst>
                <a:ext uri="{FF2B5EF4-FFF2-40B4-BE49-F238E27FC236}">
                  <a16:creationId xmlns:a16="http://schemas.microsoft.com/office/drawing/2014/main" id="{5F64590F-86C3-D4F8-19F4-D4C8AE77A915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03;p12">
              <a:extLst>
                <a:ext uri="{FF2B5EF4-FFF2-40B4-BE49-F238E27FC236}">
                  <a16:creationId xmlns:a16="http://schemas.microsoft.com/office/drawing/2014/main" id="{6F1E306D-597A-B47A-525C-A3081BAB8A91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04;p12">
              <a:extLst>
                <a:ext uri="{FF2B5EF4-FFF2-40B4-BE49-F238E27FC236}">
                  <a16:creationId xmlns:a16="http://schemas.microsoft.com/office/drawing/2014/main" id="{51E904E3-0DDA-01C4-5659-A1AC063D3115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5;p12">
              <a:extLst>
                <a:ext uri="{FF2B5EF4-FFF2-40B4-BE49-F238E27FC236}">
                  <a16:creationId xmlns:a16="http://schemas.microsoft.com/office/drawing/2014/main" id="{60F172F4-2BB5-819A-7F98-1CD4E0DA0CD0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6;p12">
              <a:extLst>
                <a:ext uri="{FF2B5EF4-FFF2-40B4-BE49-F238E27FC236}">
                  <a16:creationId xmlns:a16="http://schemas.microsoft.com/office/drawing/2014/main" id="{3901715B-591F-41AB-9CB4-C121EDFD7A66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7;p12">
              <a:extLst>
                <a:ext uri="{FF2B5EF4-FFF2-40B4-BE49-F238E27FC236}">
                  <a16:creationId xmlns:a16="http://schemas.microsoft.com/office/drawing/2014/main" id="{B8883933-0A9F-8062-9A3C-435DBC77F69C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8;p12">
              <a:extLst>
                <a:ext uri="{FF2B5EF4-FFF2-40B4-BE49-F238E27FC236}">
                  <a16:creationId xmlns:a16="http://schemas.microsoft.com/office/drawing/2014/main" id="{96F98177-BC47-839D-6289-02DB7B467719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94810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354934-95F9-E4A5-58B5-A7DFBD14F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1ED31-ABE4-021A-53BD-80033A195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PH" dirty="0"/>
              <a:t>SETUP</a:t>
            </a:r>
            <a:endParaRPr lang="en-PH" i="0" dirty="0">
              <a:solidFill>
                <a:schemeClr val="bg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81F96-834A-E965-57D1-FD6E8D53D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592" y="1308623"/>
            <a:ext cx="8651037" cy="2686908"/>
          </a:xfr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>
              <a:buNone/>
            </a:pPr>
            <a:r>
              <a:rPr lang="en-US" sz="1600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Create new user migration table then migrate</a:t>
            </a:r>
          </a:p>
          <a:p>
            <a:pPr>
              <a:buNone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public function up()</a:t>
            </a:r>
          </a:p>
          <a:p>
            <a:pPr>
              <a:buNone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{</a:t>
            </a:r>
          </a:p>
          <a:p>
            <a:pPr>
              <a:buNone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Schema::create('users', function (Blueprint $table) {</a:t>
            </a:r>
          </a:p>
          <a:p>
            <a:pPr>
              <a:buNone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$table-&gt;id();</a:t>
            </a:r>
          </a:p>
          <a:p>
            <a:pPr>
              <a:buNone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$table-&gt;string('name');</a:t>
            </a:r>
          </a:p>
          <a:p>
            <a:pPr>
              <a:buNone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$table-&gt;string('email')-&gt;unique();</a:t>
            </a:r>
          </a:p>
          <a:p>
            <a:pPr>
              <a:buNone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$table-&gt;timestamp('</a:t>
            </a:r>
            <a:r>
              <a:rPr lang="en-US" sz="140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email_verified_at</a:t>
            </a: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')-&gt;nullable();</a:t>
            </a:r>
          </a:p>
          <a:p>
            <a:pPr>
              <a:buNone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$table-&gt;string('password');</a:t>
            </a:r>
          </a:p>
          <a:p>
            <a:pPr>
              <a:buNone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$table-&gt;</a:t>
            </a:r>
            <a:r>
              <a:rPr lang="en-US" sz="140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rememberToken</a:t>
            </a: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();</a:t>
            </a:r>
          </a:p>
          <a:p>
            <a:pPr>
              <a:buNone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$table-&gt;timestamps();</a:t>
            </a:r>
          </a:p>
          <a:p>
            <a:pPr>
              <a:buNone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});</a:t>
            </a:r>
          </a:p>
          <a:p>
            <a:pPr>
              <a:buNone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}</a:t>
            </a:r>
          </a:p>
          <a:p>
            <a:pPr>
              <a:buNone/>
            </a:pPr>
            <a:endParaRPr lang="en-US" sz="1600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buNone/>
            </a:pPr>
            <a:endParaRPr lang="en-US" sz="14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291BE-C8E9-DDC3-2DC2-787FD5F650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 dirty="0"/>
          </a:p>
        </p:txBody>
      </p:sp>
      <p:grpSp>
        <p:nvGrpSpPr>
          <p:cNvPr id="6" name="Google Shape;194;p12">
            <a:extLst>
              <a:ext uri="{FF2B5EF4-FFF2-40B4-BE49-F238E27FC236}">
                <a16:creationId xmlns:a16="http://schemas.microsoft.com/office/drawing/2014/main" id="{88FFE3CB-5177-5EC0-21D7-F2752FA974DC}"/>
              </a:ext>
            </a:extLst>
          </p:cNvPr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7" name="Google Shape;195;p12">
              <a:extLst>
                <a:ext uri="{FF2B5EF4-FFF2-40B4-BE49-F238E27FC236}">
                  <a16:creationId xmlns:a16="http://schemas.microsoft.com/office/drawing/2014/main" id="{C8951E85-1A0A-FBD6-2AD0-CC6B8F1A9B68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96;p12">
              <a:extLst>
                <a:ext uri="{FF2B5EF4-FFF2-40B4-BE49-F238E27FC236}">
                  <a16:creationId xmlns:a16="http://schemas.microsoft.com/office/drawing/2014/main" id="{3B810B8D-5CDA-E571-EFB1-3D93A0DF8414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97;p12">
              <a:extLst>
                <a:ext uri="{FF2B5EF4-FFF2-40B4-BE49-F238E27FC236}">
                  <a16:creationId xmlns:a16="http://schemas.microsoft.com/office/drawing/2014/main" id="{68CC0F0C-9353-A342-6CC7-40C6346D2373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98;p12">
              <a:extLst>
                <a:ext uri="{FF2B5EF4-FFF2-40B4-BE49-F238E27FC236}">
                  <a16:creationId xmlns:a16="http://schemas.microsoft.com/office/drawing/2014/main" id="{4BEB91B9-F8DA-C951-0A65-D25F4E7CCD81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99;p12">
              <a:extLst>
                <a:ext uri="{FF2B5EF4-FFF2-40B4-BE49-F238E27FC236}">
                  <a16:creationId xmlns:a16="http://schemas.microsoft.com/office/drawing/2014/main" id="{2D3A330D-A55F-FB1E-30FD-FE639ED4553F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00;p12">
              <a:extLst>
                <a:ext uri="{FF2B5EF4-FFF2-40B4-BE49-F238E27FC236}">
                  <a16:creationId xmlns:a16="http://schemas.microsoft.com/office/drawing/2014/main" id="{F2D7FE73-69A9-EE26-9CA6-E7428AD797C3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01;p12">
              <a:extLst>
                <a:ext uri="{FF2B5EF4-FFF2-40B4-BE49-F238E27FC236}">
                  <a16:creationId xmlns:a16="http://schemas.microsoft.com/office/drawing/2014/main" id="{4B7682FF-AFB9-1024-49CE-DE91BA82D2B0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02;p12">
              <a:extLst>
                <a:ext uri="{FF2B5EF4-FFF2-40B4-BE49-F238E27FC236}">
                  <a16:creationId xmlns:a16="http://schemas.microsoft.com/office/drawing/2014/main" id="{37A97D92-5616-9229-C39E-A146DAC0F400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03;p12">
              <a:extLst>
                <a:ext uri="{FF2B5EF4-FFF2-40B4-BE49-F238E27FC236}">
                  <a16:creationId xmlns:a16="http://schemas.microsoft.com/office/drawing/2014/main" id="{2BE95EFC-4DF9-E002-6B40-8858F06FBC62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04;p12">
              <a:extLst>
                <a:ext uri="{FF2B5EF4-FFF2-40B4-BE49-F238E27FC236}">
                  <a16:creationId xmlns:a16="http://schemas.microsoft.com/office/drawing/2014/main" id="{714A5763-83ED-5F59-13FB-C2BE11BD9586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5;p12">
              <a:extLst>
                <a:ext uri="{FF2B5EF4-FFF2-40B4-BE49-F238E27FC236}">
                  <a16:creationId xmlns:a16="http://schemas.microsoft.com/office/drawing/2014/main" id="{E62B2935-38D0-F6BB-4DAE-B52CDEC985BD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6;p12">
              <a:extLst>
                <a:ext uri="{FF2B5EF4-FFF2-40B4-BE49-F238E27FC236}">
                  <a16:creationId xmlns:a16="http://schemas.microsoft.com/office/drawing/2014/main" id="{477A1F26-96A9-C259-B0BC-E6847630D7CF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7;p12">
              <a:extLst>
                <a:ext uri="{FF2B5EF4-FFF2-40B4-BE49-F238E27FC236}">
                  <a16:creationId xmlns:a16="http://schemas.microsoft.com/office/drawing/2014/main" id="{85F307E8-4FE7-56D1-C3F4-9741F2814D9B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8;p12">
              <a:extLst>
                <a:ext uri="{FF2B5EF4-FFF2-40B4-BE49-F238E27FC236}">
                  <a16:creationId xmlns:a16="http://schemas.microsoft.com/office/drawing/2014/main" id="{AB38151C-B246-77DE-50AF-F7F8477FDF49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98872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D85577-E554-6399-7237-61166DEC5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7652E-CAAF-8D40-001D-BBEF7A09A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PH" dirty="0"/>
              <a:t>SETUP</a:t>
            </a:r>
            <a:endParaRPr lang="en-PH" i="0" dirty="0">
              <a:solidFill>
                <a:schemeClr val="bg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7FCBC-DCC6-357F-8F89-5D9260688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592" y="1308623"/>
            <a:ext cx="8651037" cy="2686908"/>
          </a:xfr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>
              <a:buNone/>
            </a:pPr>
            <a:r>
              <a:rPr lang="en-US" sz="1600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Create seeder (for temporary records in the table migrated)</a:t>
            </a:r>
            <a:endParaRPr lang="en-US" sz="14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buNone/>
            </a:pPr>
            <a:r>
              <a:rPr lang="en-US" sz="160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php</a:t>
            </a: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artisan </a:t>
            </a:r>
            <a:r>
              <a:rPr lang="en-US" sz="160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make:seeder</a:t>
            </a: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160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UserSeeder</a:t>
            </a:r>
            <a:endParaRPr lang="en-US" sz="16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buNone/>
            </a:pPr>
            <a:endParaRPr lang="en-US" sz="1600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buNone/>
            </a:pPr>
            <a:endParaRPr lang="en-US" sz="14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9502FB-84AD-AC91-24F4-5347828FBD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 dirty="0"/>
          </a:p>
        </p:txBody>
      </p:sp>
      <p:grpSp>
        <p:nvGrpSpPr>
          <p:cNvPr id="6" name="Google Shape;194;p12">
            <a:extLst>
              <a:ext uri="{FF2B5EF4-FFF2-40B4-BE49-F238E27FC236}">
                <a16:creationId xmlns:a16="http://schemas.microsoft.com/office/drawing/2014/main" id="{BA086FF7-0FFB-75FE-C7B6-B31C35195A21}"/>
              </a:ext>
            </a:extLst>
          </p:cNvPr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7" name="Google Shape;195;p12">
              <a:extLst>
                <a:ext uri="{FF2B5EF4-FFF2-40B4-BE49-F238E27FC236}">
                  <a16:creationId xmlns:a16="http://schemas.microsoft.com/office/drawing/2014/main" id="{29E341FA-E218-3716-6068-D7CB8549CB1A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96;p12">
              <a:extLst>
                <a:ext uri="{FF2B5EF4-FFF2-40B4-BE49-F238E27FC236}">
                  <a16:creationId xmlns:a16="http://schemas.microsoft.com/office/drawing/2014/main" id="{A9ABB6FD-225F-76F8-CD25-DE8DD72160DC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97;p12">
              <a:extLst>
                <a:ext uri="{FF2B5EF4-FFF2-40B4-BE49-F238E27FC236}">
                  <a16:creationId xmlns:a16="http://schemas.microsoft.com/office/drawing/2014/main" id="{3D985767-94AE-1B38-CDC4-78699233689E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98;p12">
              <a:extLst>
                <a:ext uri="{FF2B5EF4-FFF2-40B4-BE49-F238E27FC236}">
                  <a16:creationId xmlns:a16="http://schemas.microsoft.com/office/drawing/2014/main" id="{6587FBB2-631F-906A-61B0-BE8D5F526F2C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99;p12">
              <a:extLst>
                <a:ext uri="{FF2B5EF4-FFF2-40B4-BE49-F238E27FC236}">
                  <a16:creationId xmlns:a16="http://schemas.microsoft.com/office/drawing/2014/main" id="{F564C511-114B-B1F1-73DA-37D9E0BA9CDF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00;p12">
              <a:extLst>
                <a:ext uri="{FF2B5EF4-FFF2-40B4-BE49-F238E27FC236}">
                  <a16:creationId xmlns:a16="http://schemas.microsoft.com/office/drawing/2014/main" id="{81C81493-169C-301D-12AF-72DDE02F24FC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01;p12">
              <a:extLst>
                <a:ext uri="{FF2B5EF4-FFF2-40B4-BE49-F238E27FC236}">
                  <a16:creationId xmlns:a16="http://schemas.microsoft.com/office/drawing/2014/main" id="{19D5DBE0-035E-1CF1-7DBE-AABD3B62260A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02;p12">
              <a:extLst>
                <a:ext uri="{FF2B5EF4-FFF2-40B4-BE49-F238E27FC236}">
                  <a16:creationId xmlns:a16="http://schemas.microsoft.com/office/drawing/2014/main" id="{8FE15D52-59FE-230E-45CA-80594788FCC0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03;p12">
              <a:extLst>
                <a:ext uri="{FF2B5EF4-FFF2-40B4-BE49-F238E27FC236}">
                  <a16:creationId xmlns:a16="http://schemas.microsoft.com/office/drawing/2014/main" id="{510499AF-C564-B247-CBF6-B3DB737F482B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04;p12">
              <a:extLst>
                <a:ext uri="{FF2B5EF4-FFF2-40B4-BE49-F238E27FC236}">
                  <a16:creationId xmlns:a16="http://schemas.microsoft.com/office/drawing/2014/main" id="{882A6014-42A3-ABFD-DFBC-18A5AF5DAF40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5;p12">
              <a:extLst>
                <a:ext uri="{FF2B5EF4-FFF2-40B4-BE49-F238E27FC236}">
                  <a16:creationId xmlns:a16="http://schemas.microsoft.com/office/drawing/2014/main" id="{B2D817F2-B102-6026-EBF9-DEB70E19F343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6;p12">
              <a:extLst>
                <a:ext uri="{FF2B5EF4-FFF2-40B4-BE49-F238E27FC236}">
                  <a16:creationId xmlns:a16="http://schemas.microsoft.com/office/drawing/2014/main" id="{5E972809-F3C6-7F89-49DA-35DC9F9A4F79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7;p12">
              <a:extLst>
                <a:ext uri="{FF2B5EF4-FFF2-40B4-BE49-F238E27FC236}">
                  <a16:creationId xmlns:a16="http://schemas.microsoft.com/office/drawing/2014/main" id="{BD186B77-86FC-9218-821C-297B79B00D2B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8;p12">
              <a:extLst>
                <a:ext uri="{FF2B5EF4-FFF2-40B4-BE49-F238E27FC236}">
                  <a16:creationId xmlns:a16="http://schemas.microsoft.com/office/drawing/2014/main" id="{ABA81B07-42E6-00FC-9CB1-A54BA7773EDE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430AFF5-E109-CCB6-AADC-6C159E66B7DC}"/>
              </a:ext>
            </a:extLst>
          </p:cNvPr>
          <p:cNvSpPr txBox="1"/>
          <p:nvPr/>
        </p:nvSpPr>
        <p:spPr>
          <a:xfrm>
            <a:off x="167972" y="1956230"/>
            <a:ext cx="457398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dirty="0"/>
              <a:t>use App\Models\User;</a:t>
            </a:r>
          </a:p>
          <a:p>
            <a:r>
              <a:rPr lang="en-PH" dirty="0"/>
              <a:t>use Illuminate\Support\Facades\Hash;</a:t>
            </a:r>
          </a:p>
          <a:p>
            <a:endParaRPr lang="en-PH" dirty="0"/>
          </a:p>
          <a:p>
            <a:r>
              <a:rPr lang="en-PH" dirty="0"/>
              <a:t>public function run()</a:t>
            </a:r>
          </a:p>
          <a:p>
            <a:r>
              <a:rPr lang="en-PH" dirty="0"/>
              <a:t>{</a:t>
            </a:r>
          </a:p>
          <a:p>
            <a:r>
              <a:rPr lang="en-PH" dirty="0"/>
              <a:t>    foreach (range(1, 50) as $</a:t>
            </a:r>
            <a:r>
              <a:rPr lang="en-PH" dirty="0" err="1"/>
              <a:t>i</a:t>
            </a:r>
            <a:r>
              <a:rPr lang="en-PH" dirty="0"/>
              <a:t>) {</a:t>
            </a:r>
          </a:p>
          <a:p>
            <a:r>
              <a:rPr lang="en-PH" dirty="0"/>
              <a:t>        User::create([</a:t>
            </a:r>
          </a:p>
          <a:p>
            <a:r>
              <a:rPr lang="en-PH" dirty="0"/>
              <a:t>            'name' =&gt; "User $</a:t>
            </a:r>
            <a:r>
              <a:rPr lang="en-PH" dirty="0" err="1"/>
              <a:t>i</a:t>
            </a:r>
            <a:r>
              <a:rPr lang="en-PH" dirty="0"/>
              <a:t>",</a:t>
            </a:r>
          </a:p>
          <a:p>
            <a:r>
              <a:rPr lang="en-PH" dirty="0"/>
              <a:t>            'email' =&gt; "user$i@example.com",</a:t>
            </a:r>
          </a:p>
          <a:p>
            <a:r>
              <a:rPr lang="en-PH" dirty="0"/>
              <a:t>            'password' =&gt; Hash::make('password'),</a:t>
            </a:r>
          </a:p>
          <a:p>
            <a:r>
              <a:rPr lang="en-PH" dirty="0"/>
              <a:t>            '</a:t>
            </a:r>
            <a:r>
              <a:rPr lang="en-PH" dirty="0" err="1"/>
              <a:t>created_at</a:t>
            </a:r>
            <a:r>
              <a:rPr lang="en-PH" dirty="0"/>
              <a:t>' =&gt; now()-&gt;</a:t>
            </a:r>
            <a:r>
              <a:rPr lang="en-PH" dirty="0" err="1"/>
              <a:t>subMonths</a:t>
            </a:r>
            <a:r>
              <a:rPr lang="en-PH" dirty="0"/>
              <a:t>(rand(0, 11)),</a:t>
            </a:r>
          </a:p>
          <a:p>
            <a:r>
              <a:rPr lang="en-PH" dirty="0"/>
              <a:t>        ]);</a:t>
            </a:r>
          </a:p>
          <a:p>
            <a:r>
              <a:rPr lang="en-PH" dirty="0"/>
              <a:t>    }</a:t>
            </a:r>
          </a:p>
          <a:p>
            <a:r>
              <a:rPr lang="en-PH" dirty="0"/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282ECC-D230-A749-7A5C-EDC6980AF9F0}"/>
              </a:ext>
            </a:extLst>
          </p:cNvPr>
          <p:cNvSpPr txBox="1"/>
          <p:nvPr/>
        </p:nvSpPr>
        <p:spPr>
          <a:xfrm>
            <a:off x="4572000" y="2235204"/>
            <a:ext cx="457398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dirty="0"/>
              <a:t>Update </a:t>
            </a:r>
            <a:r>
              <a:rPr lang="en-PH" dirty="0" err="1"/>
              <a:t>DatabaseSeeder.php</a:t>
            </a:r>
            <a:r>
              <a:rPr lang="en-PH" dirty="0"/>
              <a:t>:</a:t>
            </a:r>
          </a:p>
          <a:p>
            <a:r>
              <a:rPr lang="en-PH" dirty="0"/>
              <a:t>$this-&gt;call(</a:t>
            </a:r>
            <a:r>
              <a:rPr lang="en-PH" dirty="0" err="1"/>
              <a:t>UserSeeder</a:t>
            </a:r>
            <a:r>
              <a:rPr lang="en-PH" dirty="0"/>
              <a:t>::class);</a:t>
            </a:r>
          </a:p>
          <a:p>
            <a:endParaRPr lang="en-PH" dirty="0"/>
          </a:p>
          <a:p>
            <a:r>
              <a:rPr lang="en-PH" dirty="0"/>
              <a:t>Then run</a:t>
            </a:r>
          </a:p>
          <a:p>
            <a:r>
              <a:rPr lang="en-PH" dirty="0" err="1"/>
              <a:t>php</a:t>
            </a:r>
            <a:r>
              <a:rPr lang="en-PH" dirty="0"/>
              <a:t> artisan </a:t>
            </a:r>
            <a:r>
              <a:rPr lang="en-PH" dirty="0" err="1"/>
              <a:t>db:seed</a:t>
            </a:r>
            <a:endParaRPr lang="en-PH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2262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3A094E-27EF-7D42-F20D-FBE4B19BF2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5424E-0C24-BA28-ABBE-438A3518B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PH" dirty="0"/>
              <a:t>SETUP</a:t>
            </a:r>
            <a:endParaRPr lang="en-PH" i="0" dirty="0">
              <a:solidFill>
                <a:schemeClr val="bg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CE154-6215-FBAA-0003-3CEAB7E0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593" y="1308623"/>
            <a:ext cx="2977782" cy="2686908"/>
          </a:xfr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>
              <a:buNone/>
            </a:pPr>
            <a:r>
              <a:rPr lang="en-US" sz="1600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Create Dashboard Controller</a:t>
            </a:r>
          </a:p>
          <a:p>
            <a:pPr>
              <a:buNone/>
            </a:pPr>
            <a:r>
              <a:rPr lang="en-US" sz="160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php</a:t>
            </a: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artisan </a:t>
            </a:r>
            <a:r>
              <a:rPr lang="en-US" sz="160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make:controller</a:t>
            </a: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160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DashboardController</a:t>
            </a:r>
            <a:endParaRPr lang="en-US" sz="16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EC469B-5C45-475F-2246-987F8F3A2D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 dirty="0"/>
          </a:p>
        </p:txBody>
      </p:sp>
      <p:grpSp>
        <p:nvGrpSpPr>
          <p:cNvPr id="6" name="Google Shape;194;p12">
            <a:extLst>
              <a:ext uri="{FF2B5EF4-FFF2-40B4-BE49-F238E27FC236}">
                <a16:creationId xmlns:a16="http://schemas.microsoft.com/office/drawing/2014/main" id="{22E324B4-8F42-7B86-2AEE-726EDF266FCB}"/>
              </a:ext>
            </a:extLst>
          </p:cNvPr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7" name="Google Shape;195;p12">
              <a:extLst>
                <a:ext uri="{FF2B5EF4-FFF2-40B4-BE49-F238E27FC236}">
                  <a16:creationId xmlns:a16="http://schemas.microsoft.com/office/drawing/2014/main" id="{A0B60068-76F1-AF62-2F7D-9289A6F91411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96;p12">
              <a:extLst>
                <a:ext uri="{FF2B5EF4-FFF2-40B4-BE49-F238E27FC236}">
                  <a16:creationId xmlns:a16="http://schemas.microsoft.com/office/drawing/2014/main" id="{2AA9F7BB-4A23-CA32-68DA-DA904F1C9969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97;p12">
              <a:extLst>
                <a:ext uri="{FF2B5EF4-FFF2-40B4-BE49-F238E27FC236}">
                  <a16:creationId xmlns:a16="http://schemas.microsoft.com/office/drawing/2014/main" id="{56DE2EE0-2785-E3FF-0A09-1DBF5CD9A266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98;p12">
              <a:extLst>
                <a:ext uri="{FF2B5EF4-FFF2-40B4-BE49-F238E27FC236}">
                  <a16:creationId xmlns:a16="http://schemas.microsoft.com/office/drawing/2014/main" id="{B3838ACD-54B7-829D-A24A-FB2F8860798C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99;p12">
              <a:extLst>
                <a:ext uri="{FF2B5EF4-FFF2-40B4-BE49-F238E27FC236}">
                  <a16:creationId xmlns:a16="http://schemas.microsoft.com/office/drawing/2014/main" id="{C3657CC9-CA6C-43EB-2FDD-70AA5FBEDED5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00;p12">
              <a:extLst>
                <a:ext uri="{FF2B5EF4-FFF2-40B4-BE49-F238E27FC236}">
                  <a16:creationId xmlns:a16="http://schemas.microsoft.com/office/drawing/2014/main" id="{35C153A4-D3FE-0487-6DEA-B0AF7CF8582E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01;p12">
              <a:extLst>
                <a:ext uri="{FF2B5EF4-FFF2-40B4-BE49-F238E27FC236}">
                  <a16:creationId xmlns:a16="http://schemas.microsoft.com/office/drawing/2014/main" id="{982A82C3-8CF9-401E-6AA4-BFFD908BD792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02;p12">
              <a:extLst>
                <a:ext uri="{FF2B5EF4-FFF2-40B4-BE49-F238E27FC236}">
                  <a16:creationId xmlns:a16="http://schemas.microsoft.com/office/drawing/2014/main" id="{110DA193-DF88-91C9-6879-5E44A2EF6184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03;p12">
              <a:extLst>
                <a:ext uri="{FF2B5EF4-FFF2-40B4-BE49-F238E27FC236}">
                  <a16:creationId xmlns:a16="http://schemas.microsoft.com/office/drawing/2014/main" id="{1AF3E728-E247-784A-2424-E1E33C0A6A57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04;p12">
              <a:extLst>
                <a:ext uri="{FF2B5EF4-FFF2-40B4-BE49-F238E27FC236}">
                  <a16:creationId xmlns:a16="http://schemas.microsoft.com/office/drawing/2014/main" id="{94076A5B-CA65-91DC-AADE-75E8BA4A5BD7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5;p12">
              <a:extLst>
                <a:ext uri="{FF2B5EF4-FFF2-40B4-BE49-F238E27FC236}">
                  <a16:creationId xmlns:a16="http://schemas.microsoft.com/office/drawing/2014/main" id="{A4F4961A-829E-0668-048C-16332980EC5C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6;p12">
              <a:extLst>
                <a:ext uri="{FF2B5EF4-FFF2-40B4-BE49-F238E27FC236}">
                  <a16:creationId xmlns:a16="http://schemas.microsoft.com/office/drawing/2014/main" id="{8F7CC61D-EBFF-7B3E-DDAD-77FB2D579083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7;p12">
              <a:extLst>
                <a:ext uri="{FF2B5EF4-FFF2-40B4-BE49-F238E27FC236}">
                  <a16:creationId xmlns:a16="http://schemas.microsoft.com/office/drawing/2014/main" id="{61303C81-B989-1398-6F72-118977C2B734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8;p12">
              <a:extLst>
                <a:ext uri="{FF2B5EF4-FFF2-40B4-BE49-F238E27FC236}">
                  <a16:creationId xmlns:a16="http://schemas.microsoft.com/office/drawing/2014/main" id="{2BB8B7AF-A122-9C15-E1B6-AB35C5732A64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84D3817-598F-F44F-87D7-B6F53C2FA104}"/>
              </a:ext>
            </a:extLst>
          </p:cNvPr>
          <p:cNvSpPr txBox="1"/>
          <p:nvPr/>
        </p:nvSpPr>
        <p:spPr>
          <a:xfrm>
            <a:off x="2810786" y="1173182"/>
            <a:ext cx="595952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dirty="0"/>
              <a:t>namespace App\Http\Controllers;</a:t>
            </a:r>
          </a:p>
          <a:p>
            <a:endParaRPr lang="en-PH" dirty="0"/>
          </a:p>
          <a:p>
            <a:r>
              <a:rPr lang="en-PH" dirty="0"/>
              <a:t>use App\Models\User;</a:t>
            </a:r>
          </a:p>
          <a:p>
            <a:r>
              <a:rPr lang="en-PH" dirty="0"/>
              <a:t>use Illuminate\Http\Request;</a:t>
            </a:r>
          </a:p>
          <a:p>
            <a:endParaRPr lang="en-PH" dirty="0"/>
          </a:p>
          <a:p>
            <a:r>
              <a:rPr lang="en-PH" dirty="0"/>
              <a:t>class </a:t>
            </a:r>
            <a:r>
              <a:rPr lang="en-PH" dirty="0" err="1"/>
              <a:t>DashboardController</a:t>
            </a:r>
            <a:r>
              <a:rPr lang="en-PH" dirty="0"/>
              <a:t> extends Controller</a:t>
            </a:r>
          </a:p>
          <a:p>
            <a:r>
              <a:rPr lang="en-PH" dirty="0"/>
              <a:t>{</a:t>
            </a:r>
          </a:p>
          <a:p>
            <a:r>
              <a:rPr lang="en-PH" dirty="0"/>
              <a:t>    public function index()</a:t>
            </a:r>
          </a:p>
          <a:p>
            <a:r>
              <a:rPr lang="en-PH" dirty="0"/>
              <a:t>    {</a:t>
            </a:r>
          </a:p>
          <a:p>
            <a:r>
              <a:rPr lang="en-PH" dirty="0"/>
              <a:t>        $</a:t>
            </a:r>
            <a:r>
              <a:rPr lang="en-PH" dirty="0" err="1"/>
              <a:t>usersPerMonth</a:t>
            </a:r>
            <a:r>
              <a:rPr lang="en-PH" dirty="0"/>
              <a:t> = User::</a:t>
            </a:r>
            <a:r>
              <a:rPr lang="en-PH" dirty="0" err="1"/>
              <a:t>selectRaw</a:t>
            </a:r>
            <a:r>
              <a:rPr lang="en-PH" dirty="0"/>
              <a:t>('MONTH(</a:t>
            </a:r>
            <a:r>
              <a:rPr lang="en-PH" dirty="0" err="1"/>
              <a:t>created_at</a:t>
            </a:r>
            <a:r>
              <a:rPr lang="en-PH" dirty="0"/>
              <a:t>) as month, COUNT(*) as count')</a:t>
            </a:r>
          </a:p>
          <a:p>
            <a:r>
              <a:rPr lang="en-PH" dirty="0"/>
              <a:t>            -&gt;</a:t>
            </a:r>
            <a:r>
              <a:rPr lang="en-PH" dirty="0" err="1"/>
              <a:t>groupBy</a:t>
            </a:r>
            <a:r>
              <a:rPr lang="en-PH" dirty="0"/>
              <a:t>('month')</a:t>
            </a:r>
          </a:p>
          <a:p>
            <a:r>
              <a:rPr lang="en-PH" dirty="0"/>
              <a:t>            -&gt;</a:t>
            </a:r>
            <a:r>
              <a:rPr lang="en-PH" dirty="0" err="1"/>
              <a:t>orderBy</a:t>
            </a:r>
            <a:r>
              <a:rPr lang="en-PH" dirty="0"/>
              <a:t>('month')</a:t>
            </a:r>
          </a:p>
          <a:p>
            <a:r>
              <a:rPr lang="en-PH" dirty="0"/>
              <a:t>            -&gt;pluck('count', 'month');</a:t>
            </a:r>
          </a:p>
          <a:p>
            <a:endParaRPr lang="en-PH" dirty="0"/>
          </a:p>
          <a:p>
            <a:r>
              <a:rPr lang="en-PH" dirty="0"/>
              <a:t>        return view('dashboard', compact('</a:t>
            </a:r>
            <a:r>
              <a:rPr lang="en-PH" dirty="0" err="1"/>
              <a:t>usersPerMonth</a:t>
            </a:r>
            <a:r>
              <a:rPr lang="en-PH" dirty="0"/>
              <a:t>'));</a:t>
            </a:r>
          </a:p>
          <a:p>
            <a:r>
              <a:rPr lang="en-PH" dirty="0"/>
              <a:t>    }</a:t>
            </a:r>
          </a:p>
          <a:p>
            <a:r>
              <a:rPr lang="en-PH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5517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F7FC1-CB6E-337C-CF49-D15F62C6E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6D0C7-3525-FFC3-EF1A-4AF675B9A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PH" dirty="0"/>
              <a:t>SETUP</a:t>
            </a:r>
            <a:endParaRPr lang="en-PH" i="0" dirty="0">
              <a:solidFill>
                <a:schemeClr val="bg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F72DF-168F-62AF-27F2-24C4A34D5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593" y="1308623"/>
            <a:ext cx="8973064" cy="2686908"/>
          </a:xfr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>
              <a:buNone/>
            </a:pPr>
            <a:r>
              <a:rPr lang="en-US" sz="1600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Add Route</a:t>
            </a:r>
          </a:p>
          <a:p>
            <a:pPr>
              <a:buNone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use App\Http\Controllers\</a:t>
            </a:r>
            <a:r>
              <a:rPr lang="en-US" sz="160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DashboardController</a:t>
            </a: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;</a:t>
            </a:r>
          </a:p>
          <a:p>
            <a:pPr>
              <a:buNone/>
            </a:pPr>
            <a:endParaRPr lang="en-US" sz="16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buNone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Route::get('/dashboard', [</a:t>
            </a:r>
            <a:r>
              <a:rPr lang="en-US" sz="160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DashboardController</a:t>
            </a: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::class, 'index']);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78BDEF-0B3B-C65B-46B2-8A91990F31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 dirty="0"/>
          </a:p>
        </p:txBody>
      </p:sp>
      <p:grpSp>
        <p:nvGrpSpPr>
          <p:cNvPr id="6" name="Google Shape;194;p12">
            <a:extLst>
              <a:ext uri="{FF2B5EF4-FFF2-40B4-BE49-F238E27FC236}">
                <a16:creationId xmlns:a16="http://schemas.microsoft.com/office/drawing/2014/main" id="{F8F2F5BB-8A31-197A-56F3-4A0F2F094AAE}"/>
              </a:ext>
            </a:extLst>
          </p:cNvPr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7" name="Google Shape;195;p12">
              <a:extLst>
                <a:ext uri="{FF2B5EF4-FFF2-40B4-BE49-F238E27FC236}">
                  <a16:creationId xmlns:a16="http://schemas.microsoft.com/office/drawing/2014/main" id="{F12DF12A-779F-7618-4A5B-A6E824AF90FF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96;p12">
              <a:extLst>
                <a:ext uri="{FF2B5EF4-FFF2-40B4-BE49-F238E27FC236}">
                  <a16:creationId xmlns:a16="http://schemas.microsoft.com/office/drawing/2014/main" id="{4810663D-5128-5017-A3DA-92C5C2E7BCBC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97;p12">
              <a:extLst>
                <a:ext uri="{FF2B5EF4-FFF2-40B4-BE49-F238E27FC236}">
                  <a16:creationId xmlns:a16="http://schemas.microsoft.com/office/drawing/2014/main" id="{FCFB4053-5B99-7A7E-94B6-2DDA72F50C10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98;p12">
              <a:extLst>
                <a:ext uri="{FF2B5EF4-FFF2-40B4-BE49-F238E27FC236}">
                  <a16:creationId xmlns:a16="http://schemas.microsoft.com/office/drawing/2014/main" id="{587D2491-7C0C-CE40-4943-58BBF19F28DD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99;p12">
              <a:extLst>
                <a:ext uri="{FF2B5EF4-FFF2-40B4-BE49-F238E27FC236}">
                  <a16:creationId xmlns:a16="http://schemas.microsoft.com/office/drawing/2014/main" id="{F9467E0E-E9F8-DEB2-1D68-55654EB27DEA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00;p12">
              <a:extLst>
                <a:ext uri="{FF2B5EF4-FFF2-40B4-BE49-F238E27FC236}">
                  <a16:creationId xmlns:a16="http://schemas.microsoft.com/office/drawing/2014/main" id="{3BCE7646-E270-C5C4-881B-45EFAB6C2850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01;p12">
              <a:extLst>
                <a:ext uri="{FF2B5EF4-FFF2-40B4-BE49-F238E27FC236}">
                  <a16:creationId xmlns:a16="http://schemas.microsoft.com/office/drawing/2014/main" id="{05C7ABAB-B278-A721-DEEB-0F247A2636EB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02;p12">
              <a:extLst>
                <a:ext uri="{FF2B5EF4-FFF2-40B4-BE49-F238E27FC236}">
                  <a16:creationId xmlns:a16="http://schemas.microsoft.com/office/drawing/2014/main" id="{3723A309-A8E8-EB67-5A8A-B37908F3F6A3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03;p12">
              <a:extLst>
                <a:ext uri="{FF2B5EF4-FFF2-40B4-BE49-F238E27FC236}">
                  <a16:creationId xmlns:a16="http://schemas.microsoft.com/office/drawing/2014/main" id="{957B112C-1F1C-0DA3-1D7D-ECAA73D46AAF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04;p12">
              <a:extLst>
                <a:ext uri="{FF2B5EF4-FFF2-40B4-BE49-F238E27FC236}">
                  <a16:creationId xmlns:a16="http://schemas.microsoft.com/office/drawing/2014/main" id="{A56FB76C-BB19-65AB-85C4-21818566883B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5;p12">
              <a:extLst>
                <a:ext uri="{FF2B5EF4-FFF2-40B4-BE49-F238E27FC236}">
                  <a16:creationId xmlns:a16="http://schemas.microsoft.com/office/drawing/2014/main" id="{0A270540-4D1A-DE8B-81DF-AE7C8789A100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6;p12">
              <a:extLst>
                <a:ext uri="{FF2B5EF4-FFF2-40B4-BE49-F238E27FC236}">
                  <a16:creationId xmlns:a16="http://schemas.microsoft.com/office/drawing/2014/main" id="{806FA09F-C7B8-5A37-3E41-ADB477C1E69C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7;p12">
              <a:extLst>
                <a:ext uri="{FF2B5EF4-FFF2-40B4-BE49-F238E27FC236}">
                  <a16:creationId xmlns:a16="http://schemas.microsoft.com/office/drawing/2014/main" id="{E3E4010F-A212-0CC4-BBEB-D23F314C69FE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8;p12">
              <a:extLst>
                <a:ext uri="{FF2B5EF4-FFF2-40B4-BE49-F238E27FC236}">
                  <a16:creationId xmlns:a16="http://schemas.microsoft.com/office/drawing/2014/main" id="{03FCBE4F-1558-139D-AD33-98C5BC50BFB9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93469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380E65-73B3-EC87-BC1E-0CF8566FD8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0F9510F-0D2E-A103-0351-46EA55E23E9F}"/>
              </a:ext>
            </a:extLst>
          </p:cNvPr>
          <p:cNvSpPr/>
          <p:nvPr/>
        </p:nvSpPr>
        <p:spPr>
          <a:xfrm>
            <a:off x="4166483" y="0"/>
            <a:ext cx="5081725" cy="52279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CC119-986E-EB1F-2879-A01A19ED9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PH" dirty="0"/>
              <a:t>SETUP</a:t>
            </a:r>
            <a:endParaRPr lang="en-PH" i="0" dirty="0">
              <a:solidFill>
                <a:schemeClr val="bg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6733C-BE14-9F0D-00C9-00383A076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593" y="1308623"/>
            <a:ext cx="8973064" cy="2686908"/>
          </a:xfr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>
              <a:buNone/>
            </a:pPr>
            <a:r>
              <a:rPr lang="en-US" sz="1600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Add Blade</a:t>
            </a:r>
          </a:p>
          <a:p>
            <a:pPr>
              <a:buNone/>
            </a:pPr>
            <a:r>
              <a:rPr lang="en-US" sz="1600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</a:p>
          <a:p>
            <a:pPr>
              <a:buNone/>
            </a:pPr>
            <a:endParaRPr lang="en-US" sz="16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F9DCEF-7344-FAE6-EADD-80285568F0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 dirty="0"/>
          </a:p>
        </p:txBody>
      </p:sp>
      <p:grpSp>
        <p:nvGrpSpPr>
          <p:cNvPr id="6" name="Google Shape;194;p12">
            <a:extLst>
              <a:ext uri="{FF2B5EF4-FFF2-40B4-BE49-F238E27FC236}">
                <a16:creationId xmlns:a16="http://schemas.microsoft.com/office/drawing/2014/main" id="{869E53E3-7534-F8DD-0BDD-C826748537D5}"/>
              </a:ext>
            </a:extLst>
          </p:cNvPr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7" name="Google Shape;195;p12">
              <a:extLst>
                <a:ext uri="{FF2B5EF4-FFF2-40B4-BE49-F238E27FC236}">
                  <a16:creationId xmlns:a16="http://schemas.microsoft.com/office/drawing/2014/main" id="{1BE5E678-D5C6-E2D4-2DE4-7F032F310B65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96;p12">
              <a:extLst>
                <a:ext uri="{FF2B5EF4-FFF2-40B4-BE49-F238E27FC236}">
                  <a16:creationId xmlns:a16="http://schemas.microsoft.com/office/drawing/2014/main" id="{26543011-D77F-B02F-91DB-8B43F7AF9A26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97;p12">
              <a:extLst>
                <a:ext uri="{FF2B5EF4-FFF2-40B4-BE49-F238E27FC236}">
                  <a16:creationId xmlns:a16="http://schemas.microsoft.com/office/drawing/2014/main" id="{F0BBA7EF-19D1-7171-9629-87E16A20CA38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98;p12">
              <a:extLst>
                <a:ext uri="{FF2B5EF4-FFF2-40B4-BE49-F238E27FC236}">
                  <a16:creationId xmlns:a16="http://schemas.microsoft.com/office/drawing/2014/main" id="{B946CAFE-56E6-980E-63C6-3CA0EE5EB93F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99;p12">
              <a:extLst>
                <a:ext uri="{FF2B5EF4-FFF2-40B4-BE49-F238E27FC236}">
                  <a16:creationId xmlns:a16="http://schemas.microsoft.com/office/drawing/2014/main" id="{40885B44-E0CF-8428-D293-E08E52F8D796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00;p12">
              <a:extLst>
                <a:ext uri="{FF2B5EF4-FFF2-40B4-BE49-F238E27FC236}">
                  <a16:creationId xmlns:a16="http://schemas.microsoft.com/office/drawing/2014/main" id="{93489DF9-880E-AFD1-0C99-EBEE354353AB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01;p12">
              <a:extLst>
                <a:ext uri="{FF2B5EF4-FFF2-40B4-BE49-F238E27FC236}">
                  <a16:creationId xmlns:a16="http://schemas.microsoft.com/office/drawing/2014/main" id="{EB3ABBAD-BBE4-1819-10D8-E0B5F3657AA0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02;p12">
              <a:extLst>
                <a:ext uri="{FF2B5EF4-FFF2-40B4-BE49-F238E27FC236}">
                  <a16:creationId xmlns:a16="http://schemas.microsoft.com/office/drawing/2014/main" id="{C10C5749-81E0-BAF7-E58D-162C51C31268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03;p12">
              <a:extLst>
                <a:ext uri="{FF2B5EF4-FFF2-40B4-BE49-F238E27FC236}">
                  <a16:creationId xmlns:a16="http://schemas.microsoft.com/office/drawing/2014/main" id="{5EF14F4A-BF9F-F08C-5BAC-85AC322334D0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04;p12">
              <a:extLst>
                <a:ext uri="{FF2B5EF4-FFF2-40B4-BE49-F238E27FC236}">
                  <a16:creationId xmlns:a16="http://schemas.microsoft.com/office/drawing/2014/main" id="{C3164ED5-F451-D980-9DD8-B0CBE85D1F75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5;p12">
              <a:extLst>
                <a:ext uri="{FF2B5EF4-FFF2-40B4-BE49-F238E27FC236}">
                  <a16:creationId xmlns:a16="http://schemas.microsoft.com/office/drawing/2014/main" id="{B8F266A8-DCA0-1D1A-5009-5776D0A52DBA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6;p12">
              <a:extLst>
                <a:ext uri="{FF2B5EF4-FFF2-40B4-BE49-F238E27FC236}">
                  <a16:creationId xmlns:a16="http://schemas.microsoft.com/office/drawing/2014/main" id="{07D8DCA6-0E2A-C17A-FBB3-3DBF06A1B3FB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7;p12">
              <a:extLst>
                <a:ext uri="{FF2B5EF4-FFF2-40B4-BE49-F238E27FC236}">
                  <a16:creationId xmlns:a16="http://schemas.microsoft.com/office/drawing/2014/main" id="{0B857C56-C21B-B54D-7312-DAC3FE51E70F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8;p12">
              <a:extLst>
                <a:ext uri="{FF2B5EF4-FFF2-40B4-BE49-F238E27FC236}">
                  <a16:creationId xmlns:a16="http://schemas.microsoft.com/office/drawing/2014/main" id="{A56208DF-4177-D207-11F3-DC1ABB0BB0B9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2E6BDEE-68D5-99C9-6812-441BA1C127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5175109"/>
              </p:ext>
            </p:extLst>
          </p:nvPr>
        </p:nvGraphicFramePr>
        <p:xfrm>
          <a:off x="171718" y="2004019"/>
          <a:ext cx="862012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861822" imgH="518922" progId="Package">
                  <p:embed/>
                </p:oleObj>
              </mc:Choice>
              <mc:Fallback>
                <p:oleObj name="Packager Shell Object" showAsIcon="1" r:id="rId3" imgW="861822" imgH="518922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1718" y="2004019"/>
                        <a:ext cx="862012" cy="519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EA4F116C-6536-B8D7-2864-B4A7873E5915}"/>
              </a:ext>
            </a:extLst>
          </p:cNvPr>
          <p:cNvSpPr txBox="1"/>
          <p:nvPr/>
        </p:nvSpPr>
        <p:spPr>
          <a:xfrm>
            <a:off x="63593" y="2684199"/>
            <a:ext cx="4573988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200" dirty="0"/>
              <a:t>&lt;!DOCTYPE html&gt;</a:t>
            </a:r>
          </a:p>
          <a:p>
            <a:r>
              <a:rPr lang="en-PH" sz="1200" dirty="0"/>
              <a:t>&lt;html lang="</a:t>
            </a:r>
            <a:r>
              <a:rPr lang="en-PH" sz="1200" dirty="0" err="1"/>
              <a:t>en</a:t>
            </a:r>
            <a:r>
              <a:rPr lang="en-PH" sz="1200" dirty="0"/>
              <a:t>"&gt;</a:t>
            </a:r>
          </a:p>
          <a:p>
            <a:r>
              <a:rPr lang="en-PH" sz="1200" dirty="0"/>
              <a:t>&lt;head&gt;</a:t>
            </a:r>
          </a:p>
          <a:p>
            <a:r>
              <a:rPr lang="en-PH" sz="1200" dirty="0"/>
              <a:t>    &lt;meta charset="UTF-8"&gt;</a:t>
            </a:r>
          </a:p>
          <a:p>
            <a:r>
              <a:rPr lang="en-PH" sz="1200" dirty="0"/>
              <a:t>    &lt;title&gt;Dashboard Chart&lt;/title&gt;</a:t>
            </a:r>
          </a:p>
          <a:p>
            <a:r>
              <a:rPr lang="en-PH" sz="1200" dirty="0"/>
              <a:t>    &lt;script </a:t>
            </a:r>
            <a:r>
              <a:rPr lang="en-PH" sz="1200" dirty="0" err="1"/>
              <a:t>src</a:t>
            </a:r>
            <a:r>
              <a:rPr lang="en-PH" sz="1200" dirty="0"/>
              <a:t>="https://cdn.jsdelivr.net/</a:t>
            </a:r>
            <a:r>
              <a:rPr lang="en-PH" sz="1200" dirty="0" err="1"/>
              <a:t>npm</a:t>
            </a:r>
            <a:r>
              <a:rPr lang="en-PH" sz="1200" dirty="0"/>
              <a:t>/chart.js"&gt;&lt;/script&gt;</a:t>
            </a:r>
          </a:p>
          <a:p>
            <a:r>
              <a:rPr lang="en-PH" sz="1200" dirty="0"/>
              <a:t>&lt;/head&gt;</a:t>
            </a:r>
          </a:p>
          <a:p>
            <a:r>
              <a:rPr lang="en-PH" sz="1200" dirty="0"/>
              <a:t>&lt;body&gt;</a:t>
            </a:r>
          </a:p>
          <a:p>
            <a:r>
              <a:rPr lang="en-PH" sz="1200" dirty="0"/>
              <a:t>    &lt;h2&gt;User Registrations Per Month&lt;/h2&gt;</a:t>
            </a:r>
          </a:p>
          <a:p>
            <a:r>
              <a:rPr lang="en-PH" sz="1200" dirty="0"/>
              <a:t>    &lt;canvas id="</a:t>
            </a:r>
            <a:r>
              <a:rPr lang="en-PH" sz="1200" dirty="0" err="1"/>
              <a:t>usersChart</a:t>
            </a:r>
            <a:r>
              <a:rPr lang="en-PH" sz="1200" dirty="0"/>
              <a:t>" width="600" height="300"&gt;&lt;/canvas&gt;</a:t>
            </a:r>
          </a:p>
          <a:p>
            <a:endParaRPr lang="en-PH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81B807-1565-9D73-C131-E9FFDFA83CB6}"/>
              </a:ext>
            </a:extLst>
          </p:cNvPr>
          <p:cNvSpPr txBox="1"/>
          <p:nvPr/>
        </p:nvSpPr>
        <p:spPr>
          <a:xfrm>
            <a:off x="4364798" y="65187"/>
            <a:ext cx="476972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200" dirty="0"/>
              <a:t>&lt;script&gt;</a:t>
            </a:r>
          </a:p>
          <a:p>
            <a:r>
              <a:rPr lang="en-PH" sz="1200" dirty="0"/>
              <a:t>        const </a:t>
            </a:r>
            <a:r>
              <a:rPr lang="en-PH" sz="1200" dirty="0" err="1"/>
              <a:t>ctx</a:t>
            </a:r>
            <a:r>
              <a:rPr lang="en-PH" sz="1200" dirty="0"/>
              <a:t> = </a:t>
            </a:r>
            <a:r>
              <a:rPr lang="en-PH" sz="1200" dirty="0" err="1"/>
              <a:t>document.getElementById</a:t>
            </a:r>
            <a:r>
              <a:rPr lang="en-PH" sz="1200" dirty="0"/>
              <a:t>('</a:t>
            </a:r>
            <a:r>
              <a:rPr lang="en-PH" sz="1200" dirty="0" err="1"/>
              <a:t>usersChart</a:t>
            </a:r>
            <a:r>
              <a:rPr lang="en-PH" sz="1200" dirty="0"/>
              <a:t>').</a:t>
            </a:r>
            <a:r>
              <a:rPr lang="en-PH" sz="1200" dirty="0" err="1"/>
              <a:t>getContext</a:t>
            </a:r>
            <a:r>
              <a:rPr lang="en-PH" sz="1200" dirty="0"/>
              <a:t>('2d');</a:t>
            </a:r>
          </a:p>
          <a:p>
            <a:r>
              <a:rPr lang="en-PH" sz="1200" dirty="0"/>
              <a:t>        const chart = new Chart(</a:t>
            </a:r>
            <a:r>
              <a:rPr lang="en-PH" sz="1200" dirty="0" err="1"/>
              <a:t>ctx</a:t>
            </a:r>
            <a:r>
              <a:rPr lang="en-PH" sz="1200" dirty="0"/>
              <a:t>, {</a:t>
            </a:r>
          </a:p>
          <a:p>
            <a:r>
              <a:rPr lang="en-PH" sz="1200" dirty="0"/>
              <a:t>            type: 'bar',</a:t>
            </a:r>
          </a:p>
          <a:p>
            <a:r>
              <a:rPr lang="en-PH" sz="1200" dirty="0"/>
              <a:t>            data: {</a:t>
            </a:r>
          </a:p>
          <a:p>
            <a:r>
              <a:rPr lang="en-PH" sz="1200" dirty="0"/>
              <a:t>                labels: {!! </a:t>
            </a:r>
            <a:r>
              <a:rPr lang="en-PH" sz="1200" dirty="0" err="1"/>
              <a:t>json_encode</a:t>
            </a:r>
            <a:r>
              <a:rPr lang="en-PH" sz="1200" dirty="0"/>
              <a:t>(</a:t>
            </a:r>
            <a:r>
              <a:rPr lang="en-PH" sz="1200" dirty="0" err="1"/>
              <a:t>array_map</a:t>
            </a:r>
            <a:r>
              <a:rPr lang="en-PH" sz="1200" dirty="0"/>
              <a:t>(</a:t>
            </a:r>
            <a:r>
              <a:rPr lang="en-PH" sz="1200" dirty="0" err="1"/>
              <a:t>fn</a:t>
            </a:r>
            <a:r>
              <a:rPr lang="en-PH" sz="1200" dirty="0"/>
              <a:t>($m) =&gt; date("F", </a:t>
            </a:r>
            <a:r>
              <a:rPr lang="en-PH" sz="1200" dirty="0" err="1"/>
              <a:t>mktime</a:t>
            </a:r>
            <a:r>
              <a:rPr lang="en-PH" sz="1200" dirty="0"/>
              <a:t>(0, 0, 0, $m, 10)), </a:t>
            </a:r>
            <a:r>
              <a:rPr lang="en-PH" sz="1200" dirty="0" err="1"/>
              <a:t>array_keys</a:t>
            </a:r>
            <a:r>
              <a:rPr lang="en-PH" sz="1200" dirty="0"/>
              <a:t>($</a:t>
            </a:r>
            <a:r>
              <a:rPr lang="en-PH" sz="1200" dirty="0" err="1"/>
              <a:t>usersPerMonth</a:t>
            </a:r>
            <a:r>
              <a:rPr lang="en-PH" sz="1200" dirty="0"/>
              <a:t>-&gt;</a:t>
            </a:r>
            <a:r>
              <a:rPr lang="en-PH" sz="1200" dirty="0" err="1"/>
              <a:t>toArray</a:t>
            </a:r>
            <a:r>
              <a:rPr lang="en-PH" sz="1200" dirty="0"/>
              <a:t>()))) !!},</a:t>
            </a:r>
          </a:p>
          <a:p>
            <a:r>
              <a:rPr lang="en-PH" sz="1200" dirty="0"/>
              <a:t>                datasets: [{</a:t>
            </a:r>
          </a:p>
          <a:p>
            <a:r>
              <a:rPr lang="en-PH" sz="1200" dirty="0"/>
              <a:t>                    label: 'Users',</a:t>
            </a:r>
          </a:p>
          <a:p>
            <a:r>
              <a:rPr lang="en-PH" sz="1200" dirty="0"/>
              <a:t>                    data: {{ </a:t>
            </a:r>
            <a:r>
              <a:rPr lang="en-PH" sz="1200" dirty="0" err="1"/>
              <a:t>json_encode</a:t>
            </a:r>
            <a:r>
              <a:rPr lang="en-PH" sz="1200" dirty="0"/>
              <a:t>(</a:t>
            </a:r>
            <a:r>
              <a:rPr lang="en-PH" sz="1200" dirty="0" err="1"/>
              <a:t>array_values</a:t>
            </a:r>
            <a:r>
              <a:rPr lang="en-PH" sz="1200" dirty="0"/>
              <a:t>($</a:t>
            </a:r>
            <a:r>
              <a:rPr lang="en-PH" sz="1200" dirty="0" err="1"/>
              <a:t>usersPerMonth</a:t>
            </a:r>
            <a:r>
              <a:rPr lang="en-PH" sz="1200" dirty="0"/>
              <a:t>-&gt;</a:t>
            </a:r>
            <a:r>
              <a:rPr lang="en-PH" sz="1200" dirty="0" err="1"/>
              <a:t>toArray</a:t>
            </a:r>
            <a:r>
              <a:rPr lang="en-PH" sz="1200" dirty="0"/>
              <a:t>())) }},</a:t>
            </a:r>
          </a:p>
          <a:p>
            <a:r>
              <a:rPr lang="en-PH" sz="1200" dirty="0"/>
              <a:t>                    </a:t>
            </a:r>
            <a:r>
              <a:rPr lang="en-PH" sz="1200" dirty="0" err="1"/>
              <a:t>backgroundColor</a:t>
            </a:r>
            <a:r>
              <a:rPr lang="en-PH" sz="1200" dirty="0"/>
              <a:t>: '</a:t>
            </a:r>
            <a:r>
              <a:rPr lang="en-PH" sz="1200" dirty="0" err="1"/>
              <a:t>rgba</a:t>
            </a:r>
            <a:r>
              <a:rPr lang="en-PH" sz="1200" dirty="0"/>
              <a:t>(75, 192, 192, 0.4)',</a:t>
            </a:r>
          </a:p>
          <a:p>
            <a:r>
              <a:rPr lang="en-PH" sz="1200" dirty="0"/>
              <a:t>                    </a:t>
            </a:r>
            <a:r>
              <a:rPr lang="en-PH" sz="1200" dirty="0" err="1"/>
              <a:t>borderColor</a:t>
            </a:r>
            <a:r>
              <a:rPr lang="en-PH" sz="1200" dirty="0"/>
              <a:t>: '</a:t>
            </a:r>
            <a:r>
              <a:rPr lang="en-PH" sz="1200" dirty="0" err="1"/>
              <a:t>rgba</a:t>
            </a:r>
            <a:r>
              <a:rPr lang="en-PH" sz="1200" dirty="0"/>
              <a:t>(75, 192, 192, 1)',</a:t>
            </a:r>
          </a:p>
          <a:p>
            <a:r>
              <a:rPr lang="en-PH" sz="1200" dirty="0"/>
              <a:t>                    </a:t>
            </a:r>
            <a:r>
              <a:rPr lang="en-PH" sz="1200" dirty="0" err="1"/>
              <a:t>borderWidth</a:t>
            </a:r>
            <a:r>
              <a:rPr lang="en-PH" sz="1200" dirty="0"/>
              <a:t>: 1</a:t>
            </a:r>
          </a:p>
          <a:p>
            <a:r>
              <a:rPr lang="en-PH" sz="1200" dirty="0"/>
              <a:t>                }]</a:t>
            </a:r>
          </a:p>
          <a:p>
            <a:r>
              <a:rPr lang="en-PH" sz="1200" dirty="0"/>
              <a:t>            },</a:t>
            </a:r>
          </a:p>
          <a:p>
            <a:r>
              <a:rPr lang="en-PH" sz="1200" dirty="0"/>
              <a:t>            options: {</a:t>
            </a:r>
          </a:p>
          <a:p>
            <a:r>
              <a:rPr lang="en-PH" sz="1200" dirty="0"/>
              <a:t>                scales: {</a:t>
            </a:r>
          </a:p>
          <a:p>
            <a:r>
              <a:rPr lang="en-PH" sz="1200" dirty="0"/>
              <a:t>                    y: { </a:t>
            </a:r>
            <a:r>
              <a:rPr lang="en-PH" sz="1200" dirty="0" err="1"/>
              <a:t>beginAtZero</a:t>
            </a:r>
            <a:r>
              <a:rPr lang="en-PH" sz="1200" dirty="0"/>
              <a:t>: true }</a:t>
            </a:r>
          </a:p>
          <a:p>
            <a:r>
              <a:rPr lang="en-PH" sz="1200" dirty="0"/>
              <a:t>                }</a:t>
            </a:r>
          </a:p>
          <a:p>
            <a:r>
              <a:rPr lang="en-PH" sz="1200" dirty="0"/>
              <a:t>            }</a:t>
            </a:r>
          </a:p>
          <a:p>
            <a:r>
              <a:rPr lang="en-PH" sz="1200" dirty="0"/>
              <a:t>        });</a:t>
            </a:r>
          </a:p>
          <a:p>
            <a:r>
              <a:rPr lang="en-PH" sz="1200" dirty="0"/>
              <a:t>    &lt;/script&gt;</a:t>
            </a:r>
          </a:p>
          <a:p>
            <a:r>
              <a:rPr lang="en-PH" sz="1200" dirty="0"/>
              <a:t>&lt;/body&gt;</a:t>
            </a:r>
          </a:p>
          <a:p>
            <a:r>
              <a:rPr lang="en-PH" sz="12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135906162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1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FF0000"/>
      </a:accent3>
      <a:accent4>
        <a:srgbClr val="FF0000"/>
      </a:accent4>
      <a:accent5>
        <a:srgbClr val="FF0000"/>
      </a:accent5>
      <a:accent6>
        <a:srgbClr val="FF0000"/>
      </a:accent6>
      <a:hlink>
        <a:srgbClr val="FF0000"/>
      </a:hlink>
      <a:folHlink>
        <a:srgbClr val="FF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26191</TotalTime>
  <Words>690</Words>
  <Application>Microsoft Office PowerPoint</Application>
  <PresentationFormat>On-screen Show (16:9)</PresentationFormat>
  <Paragraphs>119</Paragraphs>
  <Slides>8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Poppins</vt:lpstr>
      <vt:lpstr>Roboto Condensed</vt:lpstr>
      <vt:lpstr>Roboto Condensed Light</vt:lpstr>
      <vt:lpstr>Arial</vt:lpstr>
      <vt:lpstr>Arvo</vt:lpstr>
      <vt:lpstr>Salerio template</vt:lpstr>
      <vt:lpstr>Package</vt:lpstr>
      <vt:lpstr>Exception Handling</vt:lpstr>
      <vt:lpstr>Objectives</vt:lpstr>
      <vt:lpstr>SETUP</vt:lpstr>
      <vt:lpstr>SETUP</vt:lpstr>
      <vt:lpstr>SETUP</vt:lpstr>
      <vt:lpstr>SETUP</vt:lpstr>
      <vt:lpstr>SETUP</vt:lpstr>
      <vt:lpstr>SETUP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Kathleen Esteves</dc:creator>
  <cp:lastModifiedBy>Leo Villanueva</cp:lastModifiedBy>
  <cp:revision>363</cp:revision>
  <cp:lastPrinted>2019-01-18T14:40:34Z</cp:lastPrinted>
  <dcterms:modified xsi:type="dcterms:W3CDTF">2025-05-22T01:04:45Z</dcterms:modified>
</cp:coreProperties>
</file>