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edf1ae6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edf1ae6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edf1ae65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edf1ae65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edf1ae65f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edf1ae65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edf1ae65f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edf1ae65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edf1ae65f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edf1ae65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edf1ae65f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edf1ae65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edf1ae65f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edf1ae65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chemeClr val="dk1"/>
                </a:solidFill>
              </a:rPr>
              <a:t>The low r-squared indicates almost no linear relationship between the 2 variables. The amount of solar radiation emitted has no bearing on the length of day due to daylight.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edf1ae65f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edf1ae65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chemeClr val="dk1"/>
                </a:solidFill>
              </a:rPr>
              <a:t>From this data you can clearly see the relationship between when Latitudes are higher the day lengths are shorter. The lower the latitude the length of daylight increases by over 100 minutes between 0 and 45 degrees latitude.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edf1ae65f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edf1ae65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edf1ae65f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edf1ae65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edf1ae65f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edf1ae65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edf1ae65f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edf1ae65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edf1ae65f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edf1ae65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edf1ae65f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edf1ae65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edf1ae65f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edf1ae65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edf1ae65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edf1ae65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edf1ae65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edf1ae65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23.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Undercover Federales: Feel the Burn (or Not?)!</a:t>
            </a:r>
            <a:endParaRPr/>
          </a:p>
        </p:txBody>
      </p:sp>
      <p:sp>
        <p:nvSpPr>
          <p:cNvPr id="73" name="Google Shape;73;p13"/>
          <p:cNvSpPr txBox="1"/>
          <p:nvPr>
            <p:ph idx="1" type="subTitle"/>
          </p:nvPr>
        </p:nvSpPr>
        <p:spPr>
          <a:xfrm>
            <a:off x="2390275" y="3238450"/>
            <a:ext cx="6331500" cy="7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FFD966"/>
                </a:solidFill>
              </a:rPr>
              <a:t>DU Data Visualization Project 1 (APIs)</a:t>
            </a:r>
            <a:endParaRPr sz="2400">
              <a:solidFill>
                <a:srgbClr val="FFD966"/>
              </a:solidFill>
            </a:endParaRPr>
          </a:p>
          <a:p>
            <a:pPr indent="0" lvl="0" marL="457200" rtl="0" algn="l">
              <a:spcBef>
                <a:spcPts val="0"/>
              </a:spcBef>
              <a:spcAft>
                <a:spcPts val="0"/>
              </a:spcAft>
              <a:buNone/>
            </a:pPr>
            <a:r>
              <a:t/>
            </a:r>
            <a:endParaRPr>
              <a:solidFill>
                <a:srgbClr val="FFD966"/>
              </a:solidFill>
            </a:endParaRPr>
          </a:p>
        </p:txBody>
      </p:sp>
      <p:sp>
        <p:nvSpPr>
          <p:cNvPr id="74" name="Google Shape;74;p13"/>
          <p:cNvSpPr txBox="1"/>
          <p:nvPr/>
        </p:nvSpPr>
        <p:spPr>
          <a:xfrm>
            <a:off x="2390275" y="3742650"/>
            <a:ext cx="2151900" cy="65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D966"/>
              </a:buClr>
              <a:buSzPts val="1800"/>
              <a:buFont typeface="Lato"/>
              <a:buChar char="●"/>
            </a:pPr>
            <a:r>
              <a:rPr lang="en" sz="1800">
                <a:solidFill>
                  <a:srgbClr val="FFD966"/>
                </a:solidFill>
                <a:latin typeface="Lato"/>
                <a:ea typeface="Lato"/>
                <a:cs typeface="Lato"/>
                <a:sym typeface="Lato"/>
              </a:rPr>
              <a:t>Justin Potts </a:t>
            </a:r>
            <a:endParaRPr sz="1800">
              <a:solidFill>
                <a:srgbClr val="FFD966"/>
              </a:solidFill>
              <a:latin typeface="Lato"/>
              <a:ea typeface="Lato"/>
              <a:cs typeface="Lato"/>
              <a:sym typeface="Lato"/>
            </a:endParaRPr>
          </a:p>
          <a:p>
            <a:pPr indent="-342900" lvl="0" marL="457200" rtl="0" algn="l">
              <a:spcBef>
                <a:spcPts val="0"/>
              </a:spcBef>
              <a:spcAft>
                <a:spcPts val="0"/>
              </a:spcAft>
              <a:buClr>
                <a:srgbClr val="FFD966"/>
              </a:buClr>
              <a:buSzPts val="1800"/>
              <a:buFont typeface="Lato"/>
              <a:buChar char="●"/>
            </a:pPr>
            <a:r>
              <a:rPr lang="en" sz="1800">
                <a:solidFill>
                  <a:srgbClr val="FFD966"/>
                </a:solidFill>
                <a:latin typeface="Lato"/>
                <a:ea typeface="Lato"/>
                <a:cs typeface="Lato"/>
                <a:sym typeface="Lato"/>
              </a:rPr>
              <a:t>Jessie Hanson </a:t>
            </a:r>
            <a:endParaRPr sz="1800">
              <a:solidFill>
                <a:srgbClr val="FFD9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75" name="Google Shape;75;p13"/>
          <p:cNvSpPr txBox="1"/>
          <p:nvPr/>
        </p:nvSpPr>
        <p:spPr>
          <a:xfrm>
            <a:off x="5733500" y="3742650"/>
            <a:ext cx="2685600" cy="65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D966"/>
              </a:buClr>
              <a:buSzPts val="1800"/>
              <a:buFont typeface="Lato"/>
              <a:buChar char="●"/>
            </a:pPr>
            <a:r>
              <a:rPr lang="en" sz="1800">
                <a:solidFill>
                  <a:srgbClr val="FFD966"/>
                </a:solidFill>
                <a:latin typeface="Lato"/>
                <a:ea typeface="Lato"/>
                <a:cs typeface="Lato"/>
                <a:sym typeface="Lato"/>
              </a:rPr>
              <a:t>Mohamed Abdi</a:t>
            </a:r>
            <a:r>
              <a:rPr lang="en" sz="1800">
                <a:solidFill>
                  <a:srgbClr val="FFD966"/>
                </a:solidFill>
                <a:latin typeface="Lato"/>
                <a:ea typeface="Lato"/>
                <a:cs typeface="Lato"/>
                <a:sym typeface="Lato"/>
              </a:rPr>
              <a:t> </a:t>
            </a:r>
            <a:endParaRPr sz="1800">
              <a:solidFill>
                <a:srgbClr val="FFD966"/>
              </a:solidFill>
              <a:latin typeface="Lato"/>
              <a:ea typeface="Lato"/>
              <a:cs typeface="Lato"/>
              <a:sym typeface="Lato"/>
            </a:endParaRPr>
          </a:p>
          <a:p>
            <a:pPr indent="-342900" lvl="0" marL="457200" rtl="0" algn="l">
              <a:spcBef>
                <a:spcPts val="0"/>
              </a:spcBef>
              <a:spcAft>
                <a:spcPts val="0"/>
              </a:spcAft>
              <a:buClr>
                <a:srgbClr val="FFD966"/>
              </a:buClr>
              <a:buSzPts val="1800"/>
              <a:buFont typeface="Lato"/>
              <a:buChar char="●"/>
            </a:pPr>
            <a:r>
              <a:rPr lang="en" sz="1800">
                <a:solidFill>
                  <a:srgbClr val="FFD966"/>
                </a:solidFill>
                <a:latin typeface="Lato"/>
                <a:ea typeface="Lato"/>
                <a:cs typeface="Lato"/>
                <a:sym typeface="Lato"/>
              </a:rPr>
              <a:t>Rich Whittington </a:t>
            </a:r>
            <a:endParaRPr sz="1800">
              <a:solidFill>
                <a:srgbClr val="FFD9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2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70" name="Google Shape;170;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71" name="Google Shape;171;p2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Code</a:t>
            </a:r>
            <a:endParaRPr b="1" sz="3000">
              <a:solidFill>
                <a:schemeClr val="lt2"/>
              </a:solidFill>
              <a:latin typeface="Raleway"/>
              <a:ea typeface="Raleway"/>
              <a:cs typeface="Raleway"/>
              <a:sym typeface="Raleway"/>
            </a:endParaRPr>
          </a:p>
        </p:txBody>
      </p:sp>
      <p:sp>
        <p:nvSpPr>
          <p:cNvPr id="172" name="Google Shape;172;p22"/>
          <p:cNvSpPr txBox="1"/>
          <p:nvPr>
            <p:ph idx="4294967295" type="body"/>
          </p:nvPr>
        </p:nvSpPr>
        <p:spPr>
          <a:xfrm>
            <a:off x="2855550" y="1377475"/>
            <a:ext cx="3432900" cy="2754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Raleway"/>
              <a:buChar char="➔"/>
            </a:pPr>
            <a:r>
              <a:rPr lang="en" sz="1000">
                <a:solidFill>
                  <a:schemeClr val="accent5"/>
                </a:solidFill>
                <a:highlight>
                  <a:srgbClr val="FFFFFF"/>
                </a:highlight>
                <a:latin typeface="Arial"/>
                <a:ea typeface="Arial"/>
                <a:cs typeface="Arial"/>
                <a:sym typeface="Arial"/>
              </a:rPr>
              <a:t>Grab the files &amp; make into DF</a:t>
            </a:r>
            <a:endParaRPr sz="1000">
              <a:solidFill>
                <a:schemeClr val="accent5"/>
              </a:solidFill>
              <a:highlight>
                <a:srgbClr val="FFFFFF"/>
              </a:highlight>
              <a:latin typeface="Arial"/>
              <a:ea typeface="Arial"/>
              <a:cs typeface="Arial"/>
              <a:sym typeface="Arial"/>
            </a:endParaRPr>
          </a:p>
          <a:p>
            <a:pPr indent="0" lvl="0" marL="457200" rtl="0" algn="l">
              <a:spcBef>
                <a:spcPts val="1000"/>
              </a:spcBef>
              <a:spcAft>
                <a:spcPts val="0"/>
              </a:spcAft>
              <a:buNone/>
            </a:pPr>
            <a:r>
              <a:rPr lang="en" sz="800">
                <a:solidFill>
                  <a:srgbClr val="000000"/>
                </a:solidFill>
                <a:highlight>
                  <a:srgbClr val="FFFFFF"/>
                </a:highlight>
                <a:latin typeface="Arial"/>
                <a:ea typeface="Arial"/>
                <a:cs typeface="Arial"/>
                <a:sym typeface="Arial"/>
              </a:rPr>
              <a:t>city="cities.csv"</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800">
                <a:solidFill>
                  <a:srgbClr val="000000"/>
                </a:solidFill>
                <a:highlight>
                  <a:srgbClr val="FFFFFF"/>
                </a:highlight>
                <a:latin typeface="Arial"/>
                <a:ea typeface="Arial"/>
                <a:cs typeface="Arial"/>
                <a:sym typeface="Arial"/>
              </a:rPr>
              <a:t>city_data=pd.read_csv(city)</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800">
                <a:solidFill>
                  <a:srgbClr val="000000"/>
                </a:solidFill>
                <a:highlight>
                  <a:srgbClr val="FFFFFF"/>
                </a:highlight>
                <a:latin typeface="Arial"/>
                <a:ea typeface="Arial"/>
                <a:cs typeface="Arial"/>
                <a:sym typeface="Arial"/>
              </a:rPr>
              <a:t>len(</a:t>
            </a:r>
            <a:r>
              <a:rPr lang="en" sz="800">
                <a:highlight>
                  <a:srgbClr val="FFFFFF"/>
                </a:highlight>
                <a:latin typeface="Arial"/>
                <a:ea typeface="Arial"/>
                <a:cs typeface="Arial"/>
                <a:sym typeface="Arial"/>
              </a:rPr>
              <a:t>city_data)=635</a:t>
            </a:r>
            <a:endParaRPr sz="800">
              <a:highlight>
                <a:srgbClr val="FFFFFF"/>
              </a:highlight>
              <a:latin typeface="Arial"/>
              <a:ea typeface="Arial"/>
              <a:cs typeface="Arial"/>
              <a:sym typeface="Arial"/>
            </a:endParaRPr>
          </a:p>
          <a:p>
            <a:pPr indent="0" lvl="0" marL="457200" rtl="0" algn="l">
              <a:spcBef>
                <a:spcPts val="0"/>
              </a:spcBef>
              <a:spcAft>
                <a:spcPts val="0"/>
              </a:spcAft>
              <a:buNone/>
            </a:pPr>
            <a:r>
              <a:t/>
            </a:r>
            <a:endParaRPr sz="800">
              <a:highlight>
                <a:srgbClr val="FFFFFF"/>
              </a:highlight>
              <a:latin typeface="Arial"/>
              <a:ea typeface="Arial"/>
              <a:cs typeface="Arial"/>
              <a:sym typeface="Arial"/>
            </a:endParaRPr>
          </a:p>
          <a:p>
            <a:pPr indent="-292100" lvl="0" marL="457200" rtl="0" algn="l">
              <a:spcBef>
                <a:spcPts val="0"/>
              </a:spcBef>
              <a:spcAft>
                <a:spcPts val="0"/>
              </a:spcAft>
              <a:buClr>
                <a:schemeClr val="accent5"/>
              </a:buClr>
              <a:buSzPts val="1000"/>
              <a:buFont typeface="Arial"/>
              <a:buChar char="➔"/>
            </a:pPr>
            <a:r>
              <a:rPr lang="en" sz="1000">
                <a:solidFill>
                  <a:schemeClr val="accent5"/>
                </a:solidFill>
                <a:highlight>
                  <a:srgbClr val="FFFFFF"/>
                </a:highlight>
                <a:latin typeface="Arial"/>
                <a:ea typeface="Arial"/>
                <a:cs typeface="Arial"/>
                <a:sym typeface="Arial"/>
              </a:rPr>
              <a:t>Get rid of 0.0 values</a:t>
            </a:r>
            <a:endParaRPr sz="1000">
              <a:solidFill>
                <a:schemeClr val="accent5"/>
              </a:solidFill>
              <a:highlight>
                <a:srgbClr val="FFFFFF"/>
              </a:highlight>
              <a:latin typeface="Arial"/>
              <a:ea typeface="Arial"/>
              <a:cs typeface="Arial"/>
              <a:sym typeface="Arial"/>
            </a:endParaRPr>
          </a:p>
          <a:p>
            <a:pPr indent="0" lvl="0" marL="457200" rtl="0" algn="l">
              <a:spcBef>
                <a:spcPts val="1000"/>
              </a:spcBef>
              <a:spcAft>
                <a:spcPts val="0"/>
              </a:spcAft>
              <a:buNone/>
            </a:pPr>
            <a:r>
              <a:rPr lang="en" sz="800">
                <a:solidFill>
                  <a:srgbClr val="1D1C1D"/>
                </a:solidFill>
                <a:highlight>
                  <a:srgbClr val="FFFFFF"/>
                </a:highlight>
                <a:latin typeface="Arial"/>
                <a:ea typeface="Arial"/>
                <a:cs typeface="Arial"/>
                <a:sym typeface="Arial"/>
              </a:rPr>
              <a:t>city_data_clean=city_data[(city_data['solar_rad']&gt;0.0)]</a:t>
            </a:r>
            <a:endParaRPr sz="80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rPr lang="en" sz="800">
                <a:solidFill>
                  <a:srgbClr val="1D1C1D"/>
                </a:solidFill>
                <a:highlight>
                  <a:srgbClr val="FFFFFF"/>
                </a:highlight>
                <a:latin typeface="Arial"/>
                <a:ea typeface="Arial"/>
                <a:cs typeface="Arial"/>
                <a:sym typeface="Arial"/>
              </a:rPr>
              <a:t>city_data_clean=city_data_clean.reset_index()</a:t>
            </a:r>
            <a:endParaRPr sz="80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rPr lang="en" sz="800">
                <a:solidFill>
                  <a:srgbClr val="1D1C1D"/>
                </a:solidFill>
                <a:highlight>
                  <a:srgbClr val="FFFFFF"/>
                </a:highlight>
                <a:latin typeface="Arial"/>
                <a:ea typeface="Arial"/>
                <a:cs typeface="Arial"/>
                <a:sym typeface="Arial"/>
              </a:rPr>
              <a:t>len(</a:t>
            </a:r>
            <a:r>
              <a:rPr lang="en" sz="800">
                <a:solidFill>
                  <a:srgbClr val="1D1C1D"/>
                </a:solidFill>
                <a:highlight>
                  <a:srgbClr val="FFFFFF"/>
                </a:highlight>
                <a:latin typeface="Arial"/>
                <a:ea typeface="Arial"/>
                <a:cs typeface="Arial"/>
                <a:sym typeface="Arial"/>
              </a:rPr>
              <a:t>city_data_clean)=234</a:t>
            </a:r>
            <a:endParaRPr sz="80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800">
              <a:solidFill>
                <a:srgbClr val="1D1C1D"/>
              </a:solidFill>
              <a:highlight>
                <a:srgbClr val="FFFFFF"/>
              </a:highlight>
              <a:latin typeface="Arial"/>
              <a:ea typeface="Arial"/>
              <a:cs typeface="Arial"/>
              <a:sym typeface="Arial"/>
            </a:endParaRPr>
          </a:p>
          <a:p>
            <a:pPr indent="-292100" lvl="0" marL="457200" rtl="0" algn="l">
              <a:spcBef>
                <a:spcPts val="1000"/>
              </a:spcBef>
              <a:spcAft>
                <a:spcPts val="0"/>
              </a:spcAft>
              <a:buClr>
                <a:schemeClr val="accent5"/>
              </a:buClr>
              <a:buSzPts val="1000"/>
              <a:buFont typeface="Arial"/>
              <a:buChar char="➔"/>
            </a:pPr>
            <a:r>
              <a:rPr lang="en" sz="1000">
                <a:solidFill>
                  <a:schemeClr val="accent5"/>
                </a:solidFill>
                <a:highlight>
                  <a:srgbClr val="FFFFFF"/>
                </a:highlight>
                <a:latin typeface="Arial"/>
                <a:ea typeface="Arial"/>
                <a:cs typeface="Arial"/>
                <a:sym typeface="Arial"/>
              </a:rPr>
              <a:t>Grieve the loss of all those data points</a:t>
            </a:r>
            <a:endParaRPr sz="1000">
              <a:solidFill>
                <a:schemeClr val="accent5"/>
              </a:solidFill>
              <a:highlight>
                <a:srgbClr val="FFFFFF"/>
              </a:highlight>
              <a:latin typeface="Arial"/>
              <a:ea typeface="Arial"/>
              <a:cs typeface="Arial"/>
              <a:sym typeface="Arial"/>
            </a:endParaRPr>
          </a:p>
          <a:p>
            <a:pPr indent="0" lvl="0" marL="457200" rtl="0" algn="l">
              <a:spcBef>
                <a:spcPts val="1000"/>
              </a:spcBef>
              <a:spcAft>
                <a:spcPts val="0"/>
              </a:spcAft>
              <a:buNone/>
            </a:pPr>
            <a:r>
              <a:rPr lang="en" sz="800">
                <a:solidFill>
                  <a:srgbClr val="1D1C1D"/>
                </a:solidFill>
                <a:highlight>
                  <a:srgbClr val="FFFFFF"/>
                </a:highlight>
                <a:latin typeface="Arial"/>
                <a:ea typeface="Arial"/>
                <a:cs typeface="Arial"/>
                <a:sym typeface="Arial"/>
              </a:rPr>
              <a:t>It’s ok. We’ll work with what we have. </a:t>
            </a:r>
            <a:endParaRPr sz="1000">
              <a:solidFill>
                <a:schemeClr val="accent5"/>
              </a:solidFill>
              <a:highlight>
                <a:srgbClr val="FFFFFF"/>
              </a:highlight>
              <a:latin typeface="Arial"/>
              <a:ea typeface="Arial"/>
              <a:cs typeface="Arial"/>
              <a:sym typeface="Arial"/>
            </a:endParaRPr>
          </a:p>
          <a:p>
            <a:pPr indent="0" lvl="0" marL="457200" rtl="0" algn="l">
              <a:spcBef>
                <a:spcPts val="0"/>
              </a:spcBef>
              <a:spcAft>
                <a:spcPts val="1000"/>
              </a:spcAft>
              <a:buNone/>
            </a:pPr>
            <a:r>
              <a:t/>
            </a:r>
            <a:endParaRPr sz="1000">
              <a:solidFill>
                <a:schemeClr val="accent5"/>
              </a:solidFill>
              <a:highlight>
                <a:srgbClr val="FFFFFF"/>
              </a:highlight>
              <a:latin typeface="Arial"/>
              <a:ea typeface="Arial"/>
              <a:cs typeface="Arial"/>
              <a:sym typeface="Arial"/>
            </a:endParaRPr>
          </a:p>
        </p:txBody>
      </p:sp>
      <p:pic>
        <p:nvPicPr>
          <p:cNvPr id="173" name="Google Shape;173;p22"/>
          <p:cNvPicPr preferRelativeResize="0"/>
          <p:nvPr/>
        </p:nvPicPr>
        <p:blipFill>
          <a:blip r:embed="rId3">
            <a:alphaModFix/>
          </a:blip>
          <a:stretch>
            <a:fillRect/>
          </a:stretch>
        </p:blipFill>
        <p:spPr>
          <a:xfrm>
            <a:off x="6781388" y="2496111"/>
            <a:ext cx="2212050" cy="2504994"/>
          </a:xfrm>
          <a:prstGeom prst="rect">
            <a:avLst/>
          </a:prstGeom>
          <a:noFill/>
          <a:ln>
            <a:noFill/>
          </a:ln>
        </p:spPr>
      </p:pic>
      <p:grpSp>
        <p:nvGrpSpPr>
          <p:cNvPr id="174" name="Google Shape;174;p22"/>
          <p:cNvGrpSpPr/>
          <p:nvPr/>
        </p:nvGrpSpPr>
        <p:grpSpPr>
          <a:xfrm>
            <a:off x="6781388" y="2464029"/>
            <a:ext cx="2212050" cy="2537076"/>
            <a:chOff x="6803275" y="395363"/>
            <a:chExt cx="2212050" cy="2537076"/>
          </a:xfrm>
        </p:grpSpPr>
        <p:pic>
          <p:nvPicPr>
            <p:cNvPr id="175" name="Google Shape;175;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6" name="Google Shape;176;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7" name="Google Shape;177;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Make sure you import all the dependencies that you need into your new notebook when you copy and paste from previous work.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Time lost: 32 minutes</a:t>
              </a:r>
              <a:endParaRPr sz="1200">
                <a:solidFill>
                  <a:schemeClr val="dk2"/>
                </a:solidFill>
                <a:latin typeface="Raleway"/>
                <a:ea typeface="Raleway"/>
                <a:cs typeface="Raleway"/>
                <a:sym typeface="Ralew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83" name="Google Shape;183;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4" name="Google Shape;184;p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Code</a:t>
            </a:r>
            <a:endParaRPr b="1" sz="3000">
              <a:solidFill>
                <a:schemeClr val="lt2"/>
              </a:solidFill>
              <a:latin typeface="Raleway"/>
              <a:ea typeface="Raleway"/>
              <a:cs typeface="Raleway"/>
              <a:sym typeface="Raleway"/>
            </a:endParaRPr>
          </a:p>
        </p:txBody>
      </p:sp>
      <p:sp>
        <p:nvSpPr>
          <p:cNvPr id="185" name="Google Shape;185;p23"/>
          <p:cNvSpPr txBox="1"/>
          <p:nvPr>
            <p:ph idx="4294967295" type="body"/>
          </p:nvPr>
        </p:nvSpPr>
        <p:spPr>
          <a:xfrm>
            <a:off x="2855550" y="1377475"/>
            <a:ext cx="3432900" cy="2754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Raleway"/>
              <a:buChar char="➔"/>
            </a:pPr>
            <a:r>
              <a:rPr lang="en" sz="1000">
                <a:solidFill>
                  <a:schemeClr val="accent5"/>
                </a:solidFill>
                <a:highlight>
                  <a:srgbClr val="FFFFFF"/>
                </a:highlight>
                <a:latin typeface="Arial"/>
                <a:ea typeface="Arial"/>
                <a:cs typeface="Arial"/>
                <a:sym typeface="Arial"/>
              </a:rPr>
              <a:t>Slice up the world and remove the data that does not correspond to 0-45 degrees latitude (or whatever quadrant was examined). </a:t>
            </a:r>
            <a:endParaRPr sz="1000">
              <a:solidFill>
                <a:schemeClr val="accent5"/>
              </a:solidFill>
              <a:highlight>
                <a:srgbClr val="FFFFFF"/>
              </a:highlight>
              <a:latin typeface="Arial"/>
              <a:ea typeface="Arial"/>
              <a:cs typeface="Arial"/>
              <a:sym typeface="Arial"/>
            </a:endParaRPr>
          </a:p>
          <a:p>
            <a:pPr indent="0" lvl="0" marL="457200" rtl="0" algn="l">
              <a:spcBef>
                <a:spcPts val="1000"/>
              </a:spcBef>
              <a:spcAft>
                <a:spcPts val="0"/>
              </a:spcAft>
              <a:buNone/>
            </a:pPr>
            <a:r>
              <a:rPr lang="en" sz="800">
                <a:solidFill>
                  <a:srgbClr val="000000"/>
                </a:solidFill>
                <a:highlight>
                  <a:srgbClr val="FFFFFF"/>
                </a:highlight>
                <a:latin typeface="Arial"/>
                <a:ea typeface="Arial"/>
                <a:cs typeface="Arial"/>
                <a:sym typeface="Arial"/>
              </a:rPr>
              <a:t>city_data_clean=city_data_clean[(city_data_clean['lat']&gt;45) &amp; (city_data_clean['lat']&lt;90)]</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800">
                <a:solidFill>
                  <a:srgbClr val="000000"/>
                </a:solidFill>
                <a:highlight>
                  <a:srgbClr val="FFFFFF"/>
                </a:highlight>
                <a:latin typeface="Arial"/>
                <a:ea typeface="Arial"/>
                <a:cs typeface="Arial"/>
                <a:sym typeface="Arial"/>
              </a:rPr>
              <a:t>city_data_clean=city_data_clean.reset_index()</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800">
                <a:solidFill>
                  <a:srgbClr val="000000"/>
                </a:solidFill>
                <a:highlight>
                  <a:srgbClr val="FFFFFF"/>
                </a:highlight>
                <a:latin typeface="Arial"/>
                <a:ea typeface="Arial"/>
                <a:cs typeface="Arial"/>
                <a:sym typeface="Arial"/>
              </a:rPr>
              <a:t>city_data_clean</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800">
              <a:highlight>
                <a:srgbClr val="FFFFFF"/>
              </a:highlight>
              <a:latin typeface="Arial"/>
              <a:ea typeface="Arial"/>
              <a:cs typeface="Arial"/>
              <a:sym typeface="Arial"/>
            </a:endParaRPr>
          </a:p>
          <a:p>
            <a:pPr indent="-292100" lvl="0" marL="457200" rtl="0" algn="l">
              <a:spcBef>
                <a:spcPts val="0"/>
              </a:spcBef>
              <a:spcAft>
                <a:spcPts val="0"/>
              </a:spcAft>
              <a:buClr>
                <a:schemeClr val="accent5"/>
              </a:buClr>
              <a:buSzPts val="1000"/>
              <a:buFont typeface="Arial"/>
              <a:buChar char="➔"/>
            </a:pPr>
            <a:r>
              <a:rPr lang="en" sz="1000">
                <a:solidFill>
                  <a:schemeClr val="accent5"/>
                </a:solidFill>
                <a:highlight>
                  <a:srgbClr val="FFFFFF"/>
                </a:highlight>
                <a:latin typeface="Arial"/>
                <a:ea typeface="Arial"/>
                <a:cs typeface="Arial"/>
                <a:sym typeface="Arial"/>
              </a:rPr>
              <a:t>See what’s left (for top quadrant)</a:t>
            </a:r>
            <a:endParaRPr sz="800">
              <a:solidFill>
                <a:srgbClr val="1D1C1D"/>
              </a:solidFill>
              <a:highlight>
                <a:srgbClr val="FFFFFF"/>
              </a:highlight>
              <a:latin typeface="Arial"/>
              <a:ea typeface="Arial"/>
              <a:cs typeface="Arial"/>
              <a:sym typeface="Arial"/>
            </a:endParaRPr>
          </a:p>
          <a:p>
            <a:pPr indent="0" lvl="0" marL="457200" rtl="0" algn="l">
              <a:spcBef>
                <a:spcPts val="1000"/>
              </a:spcBef>
              <a:spcAft>
                <a:spcPts val="0"/>
              </a:spcAft>
              <a:buNone/>
            </a:pPr>
            <a:r>
              <a:rPr lang="en" sz="800">
                <a:solidFill>
                  <a:srgbClr val="1D1C1D"/>
                </a:solidFill>
                <a:highlight>
                  <a:srgbClr val="FFFFFF"/>
                </a:highlight>
                <a:latin typeface="Arial"/>
                <a:ea typeface="Arial"/>
                <a:cs typeface="Arial"/>
                <a:sym typeface="Arial"/>
              </a:rPr>
              <a:t>len(city_data_clean)=53</a:t>
            </a:r>
            <a:endParaRPr sz="80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800">
              <a:solidFill>
                <a:srgbClr val="1D1C1D"/>
              </a:solidFill>
              <a:highlight>
                <a:srgbClr val="FFFFFF"/>
              </a:highlight>
              <a:latin typeface="Arial"/>
              <a:ea typeface="Arial"/>
              <a:cs typeface="Arial"/>
              <a:sym typeface="Arial"/>
            </a:endParaRPr>
          </a:p>
          <a:p>
            <a:pPr indent="-292100" lvl="0" marL="457200" rtl="0" algn="l">
              <a:spcBef>
                <a:spcPts val="1000"/>
              </a:spcBef>
              <a:spcAft>
                <a:spcPts val="0"/>
              </a:spcAft>
              <a:buClr>
                <a:schemeClr val="accent5"/>
              </a:buClr>
              <a:buSzPts val="1000"/>
              <a:buFont typeface="Arial"/>
              <a:buChar char="➔"/>
            </a:pPr>
            <a:r>
              <a:rPr lang="en" sz="1000">
                <a:solidFill>
                  <a:schemeClr val="accent5"/>
                </a:solidFill>
                <a:highlight>
                  <a:srgbClr val="FFFFFF"/>
                </a:highlight>
                <a:latin typeface="Arial"/>
                <a:ea typeface="Arial"/>
                <a:cs typeface="Arial"/>
                <a:sym typeface="Arial"/>
              </a:rPr>
              <a:t>Grieve the loss of all those data points</a:t>
            </a:r>
            <a:endParaRPr sz="1000">
              <a:solidFill>
                <a:schemeClr val="accent5"/>
              </a:solidFill>
              <a:highlight>
                <a:srgbClr val="FFFFFF"/>
              </a:highlight>
              <a:latin typeface="Arial"/>
              <a:ea typeface="Arial"/>
              <a:cs typeface="Arial"/>
              <a:sym typeface="Arial"/>
            </a:endParaRPr>
          </a:p>
          <a:p>
            <a:pPr indent="0" lvl="0" marL="457200" rtl="0" algn="l">
              <a:spcBef>
                <a:spcPts val="1000"/>
              </a:spcBef>
              <a:spcAft>
                <a:spcPts val="0"/>
              </a:spcAft>
              <a:buNone/>
            </a:pPr>
            <a:r>
              <a:rPr lang="en" sz="800">
                <a:solidFill>
                  <a:srgbClr val="1D1C1D"/>
                </a:solidFill>
                <a:highlight>
                  <a:srgbClr val="FFFFFF"/>
                </a:highlight>
                <a:latin typeface="Arial"/>
                <a:ea typeface="Arial"/>
                <a:cs typeface="Arial"/>
                <a:sym typeface="Arial"/>
              </a:rPr>
              <a:t>It’s ok. We’ll work with what we have. </a:t>
            </a:r>
            <a:endParaRPr sz="1000">
              <a:solidFill>
                <a:schemeClr val="accent5"/>
              </a:solidFill>
              <a:highlight>
                <a:srgbClr val="FFFFFF"/>
              </a:highlight>
              <a:latin typeface="Arial"/>
              <a:ea typeface="Arial"/>
              <a:cs typeface="Arial"/>
              <a:sym typeface="Arial"/>
            </a:endParaRPr>
          </a:p>
          <a:p>
            <a:pPr indent="0" lvl="0" marL="457200" rtl="0" algn="l">
              <a:spcBef>
                <a:spcPts val="0"/>
              </a:spcBef>
              <a:spcAft>
                <a:spcPts val="1000"/>
              </a:spcAft>
              <a:buNone/>
            </a:pPr>
            <a:r>
              <a:t/>
            </a:r>
            <a:endParaRPr sz="1000">
              <a:solidFill>
                <a:schemeClr val="accent5"/>
              </a:solidFill>
              <a:highlight>
                <a:srgbClr val="FFFFFF"/>
              </a:highlight>
              <a:latin typeface="Arial"/>
              <a:ea typeface="Arial"/>
              <a:cs typeface="Arial"/>
              <a:sym typeface="Arial"/>
            </a:endParaRPr>
          </a:p>
        </p:txBody>
      </p:sp>
      <p:pic>
        <p:nvPicPr>
          <p:cNvPr id="186" name="Google Shape;186;p23"/>
          <p:cNvPicPr preferRelativeResize="0"/>
          <p:nvPr/>
        </p:nvPicPr>
        <p:blipFill>
          <a:blip r:embed="rId3">
            <a:alphaModFix/>
          </a:blip>
          <a:stretch>
            <a:fillRect/>
          </a:stretch>
        </p:blipFill>
        <p:spPr>
          <a:xfrm>
            <a:off x="6781388" y="2496111"/>
            <a:ext cx="2212050" cy="2504994"/>
          </a:xfrm>
          <a:prstGeom prst="rect">
            <a:avLst/>
          </a:prstGeom>
          <a:noFill/>
          <a:ln>
            <a:noFill/>
          </a:ln>
        </p:spPr>
      </p:pic>
      <p:grpSp>
        <p:nvGrpSpPr>
          <p:cNvPr id="187" name="Google Shape;187;p23"/>
          <p:cNvGrpSpPr/>
          <p:nvPr/>
        </p:nvGrpSpPr>
        <p:grpSpPr>
          <a:xfrm>
            <a:off x="6781388" y="2464029"/>
            <a:ext cx="2212050" cy="2537076"/>
            <a:chOff x="6803275" y="395363"/>
            <a:chExt cx="2212050" cy="2537076"/>
          </a:xfrm>
        </p:grpSpPr>
        <p:pic>
          <p:nvPicPr>
            <p:cNvPr id="188" name="Google Shape;188;p2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89" name="Google Shape;189;p2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0" name="Google Shape;190;p2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Make sure you rerun the code from the top each time you change something significant.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Time lost: 12 minutes</a:t>
              </a:r>
              <a:endParaRPr sz="1200">
                <a:solidFill>
                  <a:schemeClr val="dk2"/>
                </a:solidFill>
                <a:latin typeface="Raleway"/>
                <a:ea typeface="Raleway"/>
                <a:cs typeface="Raleway"/>
                <a:sym typeface="Ralew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pic>
        <p:nvPicPr>
          <p:cNvPr id="195" name="Google Shape;195;p24"/>
          <p:cNvPicPr preferRelativeResize="0"/>
          <p:nvPr/>
        </p:nvPicPr>
        <p:blipFill>
          <a:blip r:embed="rId3">
            <a:alphaModFix/>
          </a:blip>
          <a:stretch>
            <a:fillRect/>
          </a:stretch>
        </p:blipFill>
        <p:spPr>
          <a:xfrm>
            <a:off x="-1" y="459629"/>
            <a:ext cx="4567200" cy="4224242"/>
          </a:xfrm>
          <a:prstGeom prst="rect">
            <a:avLst/>
          </a:prstGeom>
          <a:noFill/>
          <a:ln>
            <a:noFill/>
          </a:ln>
        </p:spPr>
      </p:pic>
      <p:sp>
        <p:nvSpPr>
          <p:cNvPr id="196" name="Google Shape;196;p24"/>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Jessie</a:t>
            </a:r>
            <a:r>
              <a:rPr lang="en" sz="3000">
                <a:solidFill>
                  <a:schemeClr val="dk1"/>
                </a:solidFill>
              </a:rPr>
              <a:t> </a:t>
            </a:r>
            <a:endParaRPr sz="3000">
              <a:solidFill>
                <a:schemeClr val="dk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Took the “top” quadrant of the globe, a definition determined by historic biases against the Southern Hemisphere. </a:t>
            </a:r>
            <a:r>
              <a:rPr lang="en" sz="1800"/>
              <a:t> </a:t>
            </a:r>
            <a:endParaRPr sz="1800"/>
          </a:p>
          <a:p>
            <a:pPr indent="0" lvl="0" marL="0" rtl="0" algn="l">
              <a:spcBef>
                <a:spcPts val="1600"/>
              </a:spcBef>
              <a:spcAft>
                <a:spcPts val="1600"/>
              </a:spcAft>
              <a:buClr>
                <a:schemeClr val="dk2"/>
              </a:buClr>
              <a:buSzPts val="1100"/>
              <a:buFont typeface="Arial"/>
              <a:buNone/>
            </a:pPr>
            <a:r>
              <a:rPr lang="en" sz="1800"/>
              <a:t>45 to 90 degrees</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00" name="Shape 200"/>
        <p:cNvGrpSpPr/>
        <p:nvPr/>
      </p:nvGrpSpPr>
      <p:grpSpPr>
        <a:xfrm>
          <a:off x="0" y="0"/>
          <a:ext cx="0" cy="0"/>
          <a:chOff x="0" y="0"/>
          <a:chExt cx="0" cy="0"/>
        </a:xfrm>
      </p:grpSpPr>
      <p:sp>
        <p:nvSpPr>
          <p:cNvPr id="201" name="Google Shape;201;p25"/>
          <p:cNvSpPr txBox="1"/>
          <p:nvPr>
            <p:ph idx="1" type="subTitle"/>
          </p:nvPr>
        </p:nvSpPr>
        <p:spPr>
          <a:xfrm>
            <a:off x="283100" y="246825"/>
            <a:ext cx="4045200" cy="269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We plotted the length of the days, the latitude, and amount of solar radiation</a:t>
            </a:r>
            <a:r>
              <a:rPr b="1" lang="en" sz="3000">
                <a:solidFill>
                  <a:schemeClr val="dk1"/>
                </a:solidFill>
              </a:rPr>
              <a:t>.</a:t>
            </a:r>
            <a:endParaRPr b="1" sz="3000">
              <a:solidFill>
                <a:schemeClr val="dk1"/>
              </a:solidFill>
            </a:endParaRPr>
          </a:p>
          <a:p>
            <a:pPr indent="0" lvl="0" marL="0" rtl="0" algn="l">
              <a:lnSpc>
                <a:spcPct val="115000"/>
              </a:lnSpc>
              <a:spcBef>
                <a:spcPts val="1600"/>
              </a:spcBef>
              <a:spcAft>
                <a:spcPts val="1600"/>
              </a:spcAft>
              <a:buNone/>
            </a:pPr>
            <a:r>
              <a:t/>
            </a:r>
            <a:endParaRPr sz="1800"/>
          </a:p>
        </p:txBody>
      </p:sp>
      <p:grpSp>
        <p:nvGrpSpPr>
          <p:cNvPr id="202" name="Google Shape;202;p25"/>
          <p:cNvGrpSpPr/>
          <p:nvPr/>
        </p:nvGrpSpPr>
        <p:grpSpPr>
          <a:xfrm>
            <a:off x="283088" y="2425660"/>
            <a:ext cx="2212050" cy="2537076"/>
            <a:chOff x="6803275" y="395363"/>
            <a:chExt cx="2212050" cy="2537076"/>
          </a:xfrm>
        </p:grpSpPr>
        <p:pic>
          <p:nvPicPr>
            <p:cNvPr id="203" name="Google Shape;203;p2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4" name="Google Shape;204;p25"/>
            <p:cNvPicPr preferRelativeResize="0"/>
            <p:nvPr/>
          </p:nvPicPr>
          <p:blipFill rotWithShape="1">
            <a:blip r:embed="rId4">
              <a:alphaModFix/>
            </a:blip>
            <a:srcRect b="10011" l="9244" r="2118" t="5926"/>
            <a:stretch/>
          </p:blipFill>
          <p:spPr>
            <a:xfrm rot="154826">
              <a:off x="7370675" y="419419"/>
              <a:ext cx="1077273" cy="382687"/>
            </a:xfrm>
            <a:prstGeom prst="rect">
              <a:avLst/>
            </a:prstGeom>
            <a:noFill/>
            <a:ln>
              <a:noFill/>
            </a:ln>
          </p:spPr>
        </p:pic>
        <p:sp>
          <p:nvSpPr>
            <p:cNvPr id="205" name="Google Shape;205;p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MatPlotLib is hard.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Don’t let anyone tell you otherwise.</a:t>
              </a:r>
              <a:endParaRPr b="1" sz="1200">
                <a:solidFill>
                  <a:schemeClr val="dk1"/>
                </a:solidFill>
                <a:latin typeface="Raleway"/>
                <a:ea typeface="Raleway"/>
                <a:cs typeface="Raleway"/>
                <a:sym typeface="Raleway"/>
              </a:endParaRPr>
            </a:p>
          </p:txBody>
        </p:sp>
      </p:grpSp>
      <p:pic>
        <p:nvPicPr>
          <p:cNvPr id="206" name="Google Shape;206;p25"/>
          <p:cNvPicPr preferRelativeResize="0"/>
          <p:nvPr/>
        </p:nvPicPr>
        <p:blipFill>
          <a:blip r:embed="rId5">
            <a:alphaModFix/>
          </a:blip>
          <a:stretch>
            <a:fillRect/>
          </a:stretch>
        </p:blipFill>
        <p:spPr>
          <a:xfrm>
            <a:off x="6069800" y="2940225"/>
            <a:ext cx="2895836" cy="2050875"/>
          </a:xfrm>
          <a:prstGeom prst="rect">
            <a:avLst/>
          </a:prstGeom>
          <a:noFill/>
          <a:ln>
            <a:noFill/>
          </a:ln>
        </p:spPr>
      </p:pic>
      <p:pic>
        <p:nvPicPr>
          <p:cNvPr id="207" name="Google Shape;207;p25"/>
          <p:cNvPicPr preferRelativeResize="0"/>
          <p:nvPr/>
        </p:nvPicPr>
        <p:blipFill>
          <a:blip r:embed="rId6">
            <a:alphaModFix/>
          </a:blip>
          <a:stretch>
            <a:fillRect/>
          </a:stretch>
        </p:blipFill>
        <p:spPr>
          <a:xfrm>
            <a:off x="6069800" y="152400"/>
            <a:ext cx="2846388" cy="2787825"/>
          </a:xfrm>
          <a:prstGeom prst="rect">
            <a:avLst/>
          </a:prstGeom>
          <a:noFill/>
          <a:ln>
            <a:noFill/>
          </a:ln>
        </p:spPr>
      </p:pic>
      <p:sp>
        <p:nvSpPr>
          <p:cNvPr id="208" name="Google Shape;208;p25"/>
          <p:cNvSpPr txBox="1"/>
          <p:nvPr/>
        </p:nvSpPr>
        <p:spPr>
          <a:xfrm>
            <a:off x="2855800" y="2610125"/>
            <a:ext cx="1635300" cy="238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Even within the “top” quadrant of the globe, there is a lot of variation in the length of the day and the amount of solar radiation.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12" name="Shape 212"/>
        <p:cNvGrpSpPr/>
        <p:nvPr/>
      </p:nvGrpSpPr>
      <p:grpSpPr>
        <a:xfrm>
          <a:off x="0" y="0"/>
          <a:ext cx="0" cy="0"/>
          <a:chOff x="0" y="0"/>
          <a:chExt cx="0" cy="0"/>
        </a:xfrm>
      </p:grpSpPr>
      <p:sp>
        <p:nvSpPr>
          <p:cNvPr id="213" name="Google Shape;213;p26"/>
          <p:cNvSpPr txBox="1"/>
          <p:nvPr>
            <p:ph idx="1" type="subTitle"/>
          </p:nvPr>
        </p:nvSpPr>
        <p:spPr>
          <a:xfrm>
            <a:off x="283100" y="246825"/>
            <a:ext cx="4045200" cy="269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The plot of day_length versus solar_radiation was expected to show a strong correlation</a:t>
            </a:r>
            <a:endParaRPr b="1" sz="3000">
              <a:solidFill>
                <a:schemeClr val="dk1"/>
              </a:solidFill>
            </a:endParaRPr>
          </a:p>
          <a:p>
            <a:pPr indent="0" lvl="0" marL="0" rtl="0" algn="l">
              <a:lnSpc>
                <a:spcPct val="115000"/>
              </a:lnSpc>
              <a:spcBef>
                <a:spcPts val="1600"/>
              </a:spcBef>
              <a:spcAft>
                <a:spcPts val="1600"/>
              </a:spcAft>
              <a:buNone/>
            </a:pPr>
            <a:r>
              <a:t/>
            </a:r>
            <a:endParaRPr sz="1800"/>
          </a:p>
        </p:txBody>
      </p:sp>
      <p:grpSp>
        <p:nvGrpSpPr>
          <p:cNvPr id="214" name="Google Shape;214;p26"/>
          <p:cNvGrpSpPr/>
          <p:nvPr/>
        </p:nvGrpSpPr>
        <p:grpSpPr>
          <a:xfrm>
            <a:off x="283088" y="2425660"/>
            <a:ext cx="2212050" cy="2537076"/>
            <a:chOff x="6803275" y="395363"/>
            <a:chExt cx="2212050" cy="2537076"/>
          </a:xfrm>
        </p:grpSpPr>
        <p:pic>
          <p:nvPicPr>
            <p:cNvPr id="215" name="Google Shape;215;p2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16" name="Google Shape;216;p26"/>
            <p:cNvPicPr preferRelativeResize="0"/>
            <p:nvPr/>
          </p:nvPicPr>
          <p:blipFill rotWithShape="1">
            <a:blip r:embed="rId4">
              <a:alphaModFix/>
            </a:blip>
            <a:srcRect b="10011" l="9244" r="2118" t="5926"/>
            <a:stretch/>
          </p:blipFill>
          <p:spPr>
            <a:xfrm rot="154826">
              <a:off x="7370675" y="419419"/>
              <a:ext cx="1077273" cy="382687"/>
            </a:xfrm>
            <a:prstGeom prst="rect">
              <a:avLst/>
            </a:prstGeom>
            <a:noFill/>
            <a:ln>
              <a:noFill/>
            </a:ln>
          </p:spPr>
        </p:pic>
        <p:sp>
          <p:nvSpPr>
            <p:cNvPr id="217" name="Google Shape;217;p2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Summary</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The correlation is underwhelming.</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b="1"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grpSp>
      <p:pic>
        <p:nvPicPr>
          <p:cNvPr id="218" name="Google Shape;218;p26"/>
          <p:cNvPicPr preferRelativeResize="0"/>
          <p:nvPr/>
        </p:nvPicPr>
        <p:blipFill>
          <a:blip r:embed="rId5">
            <a:alphaModFix/>
          </a:blip>
          <a:stretch>
            <a:fillRect/>
          </a:stretch>
        </p:blipFill>
        <p:spPr>
          <a:xfrm>
            <a:off x="5049175" y="922375"/>
            <a:ext cx="3913100" cy="275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283100" y="246825"/>
            <a:ext cx="4045200" cy="269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Let’s look at latitude versus solar_radiation and versus day_length.</a:t>
            </a:r>
            <a:endParaRPr b="1" sz="3000">
              <a:solidFill>
                <a:schemeClr val="dk1"/>
              </a:solidFill>
            </a:endParaRPr>
          </a:p>
          <a:p>
            <a:pPr indent="0" lvl="0" marL="0" rtl="0" algn="l">
              <a:lnSpc>
                <a:spcPct val="115000"/>
              </a:lnSpc>
              <a:spcBef>
                <a:spcPts val="1600"/>
              </a:spcBef>
              <a:spcAft>
                <a:spcPts val="1600"/>
              </a:spcAft>
              <a:buNone/>
            </a:pPr>
            <a:r>
              <a:t/>
            </a:r>
            <a:endParaRPr sz="1800"/>
          </a:p>
        </p:txBody>
      </p:sp>
      <p:grpSp>
        <p:nvGrpSpPr>
          <p:cNvPr id="224" name="Google Shape;224;p27"/>
          <p:cNvGrpSpPr/>
          <p:nvPr/>
        </p:nvGrpSpPr>
        <p:grpSpPr>
          <a:xfrm>
            <a:off x="283088" y="2425660"/>
            <a:ext cx="2212050" cy="2537076"/>
            <a:chOff x="6803275" y="395363"/>
            <a:chExt cx="2212050" cy="2537076"/>
          </a:xfrm>
        </p:grpSpPr>
        <p:pic>
          <p:nvPicPr>
            <p:cNvPr id="225" name="Google Shape;225;p2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26" name="Google Shape;226;p27"/>
            <p:cNvPicPr preferRelativeResize="0"/>
            <p:nvPr/>
          </p:nvPicPr>
          <p:blipFill rotWithShape="1">
            <a:blip r:embed="rId4">
              <a:alphaModFix/>
            </a:blip>
            <a:srcRect b="10011" l="9244" r="2118" t="5926"/>
            <a:stretch/>
          </p:blipFill>
          <p:spPr>
            <a:xfrm rot="154826">
              <a:off x="7370675" y="419419"/>
              <a:ext cx="1077273" cy="382687"/>
            </a:xfrm>
            <a:prstGeom prst="rect">
              <a:avLst/>
            </a:prstGeom>
            <a:noFill/>
            <a:ln>
              <a:noFill/>
            </a:ln>
          </p:spPr>
        </p:pic>
        <p:sp>
          <p:nvSpPr>
            <p:cNvPr id="227" name="Google Shape;227;p2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Summary</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As latitude decreases, radiation increases.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As latitude decreases, day length increases.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b="1"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grpSp>
      <p:pic>
        <p:nvPicPr>
          <p:cNvPr id="228" name="Google Shape;228;p27"/>
          <p:cNvPicPr preferRelativeResize="0"/>
          <p:nvPr/>
        </p:nvPicPr>
        <p:blipFill>
          <a:blip r:embed="rId5">
            <a:alphaModFix/>
          </a:blip>
          <a:stretch>
            <a:fillRect/>
          </a:stretch>
        </p:blipFill>
        <p:spPr>
          <a:xfrm>
            <a:off x="5780675" y="2662868"/>
            <a:ext cx="2981975" cy="2099307"/>
          </a:xfrm>
          <a:prstGeom prst="rect">
            <a:avLst/>
          </a:prstGeom>
          <a:noFill/>
          <a:ln>
            <a:noFill/>
          </a:ln>
        </p:spPr>
      </p:pic>
      <p:pic>
        <p:nvPicPr>
          <p:cNvPr id="229" name="Google Shape;229;p27"/>
          <p:cNvPicPr preferRelativeResize="0"/>
          <p:nvPr/>
        </p:nvPicPr>
        <p:blipFill>
          <a:blip r:embed="rId6">
            <a:alphaModFix/>
          </a:blip>
          <a:stretch>
            <a:fillRect/>
          </a:stretch>
        </p:blipFill>
        <p:spPr>
          <a:xfrm>
            <a:off x="5808514" y="246825"/>
            <a:ext cx="2926287" cy="209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33" name="Shape 233"/>
        <p:cNvGrpSpPr/>
        <p:nvPr/>
      </p:nvGrpSpPr>
      <p:grpSpPr>
        <a:xfrm>
          <a:off x="0" y="0"/>
          <a:ext cx="0" cy="0"/>
          <a:chOff x="0" y="0"/>
          <a:chExt cx="0" cy="0"/>
        </a:xfrm>
      </p:grpSpPr>
      <p:sp>
        <p:nvSpPr>
          <p:cNvPr id="234" name="Google Shape;234;p28"/>
          <p:cNvSpPr txBox="1"/>
          <p:nvPr>
            <p:ph idx="1" type="subTitle"/>
          </p:nvPr>
        </p:nvSpPr>
        <p:spPr>
          <a:xfrm>
            <a:off x="283100" y="246825"/>
            <a:ext cx="4045200" cy="269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Here’s radiation versus latitude, with a line</a:t>
            </a:r>
            <a:r>
              <a:rPr b="1" lang="en" sz="3000">
                <a:solidFill>
                  <a:schemeClr val="dk1"/>
                </a:solidFill>
              </a:rPr>
              <a:t>.</a:t>
            </a:r>
            <a:endParaRPr b="1" sz="3000">
              <a:solidFill>
                <a:schemeClr val="dk1"/>
              </a:solidFill>
            </a:endParaRPr>
          </a:p>
          <a:p>
            <a:pPr indent="0" lvl="0" marL="0" rtl="0" algn="l">
              <a:lnSpc>
                <a:spcPct val="115000"/>
              </a:lnSpc>
              <a:spcBef>
                <a:spcPts val="1600"/>
              </a:spcBef>
              <a:spcAft>
                <a:spcPts val="1600"/>
              </a:spcAft>
              <a:buNone/>
            </a:pPr>
            <a:r>
              <a:t/>
            </a:r>
            <a:endParaRPr sz="1800"/>
          </a:p>
        </p:txBody>
      </p:sp>
      <p:grpSp>
        <p:nvGrpSpPr>
          <p:cNvPr id="235" name="Google Shape;235;p28"/>
          <p:cNvGrpSpPr/>
          <p:nvPr/>
        </p:nvGrpSpPr>
        <p:grpSpPr>
          <a:xfrm>
            <a:off x="283088" y="2425660"/>
            <a:ext cx="2212050" cy="2537076"/>
            <a:chOff x="6803275" y="395363"/>
            <a:chExt cx="2212050" cy="2537076"/>
          </a:xfrm>
        </p:grpSpPr>
        <p:pic>
          <p:nvPicPr>
            <p:cNvPr id="236" name="Google Shape;236;p2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37" name="Google Shape;237;p28"/>
            <p:cNvPicPr preferRelativeResize="0"/>
            <p:nvPr/>
          </p:nvPicPr>
          <p:blipFill rotWithShape="1">
            <a:blip r:embed="rId4">
              <a:alphaModFix/>
            </a:blip>
            <a:srcRect b="10011" l="9244" r="2118" t="5926"/>
            <a:stretch/>
          </p:blipFill>
          <p:spPr>
            <a:xfrm rot="154826">
              <a:off x="7370675" y="419419"/>
              <a:ext cx="1077273" cy="382687"/>
            </a:xfrm>
            <a:prstGeom prst="rect">
              <a:avLst/>
            </a:prstGeom>
            <a:noFill/>
            <a:ln>
              <a:noFill/>
            </a:ln>
          </p:spPr>
        </p:pic>
        <p:sp>
          <p:nvSpPr>
            <p:cNvPr id="238" name="Google Shape;238;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Summary</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As latitude decreases, radiation increases.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Linear regression emphasizes this.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b="1"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grpSp>
      <p:pic>
        <p:nvPicPr>
          <p:cNvPr id="239" name="Google Shape;239;p28"/>
          <p:cNvPicPr preferRelativeResize="0"/>
          <p:nvPr/>
        </p:nvPicPr>
        <p:blipFill rotWithShape="1">
          <a:blip r:embed="rId5">
            <a:alphaModFix/>
          </a:blip>
          <a:srcRect b="1625" l="0" r="0" t="1634"/>
          <a:stretch/>
        </p:blipFill>
        <p:spPr>
          <a:xfrm>
            <a:off x="4890704" y="1225050"/>
            <a:ext cx="3825871" cy="269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1" y="459629"/>
            <a:ext cx="4567200" cy="4224242"/>
          </a:xfrm>
          <a:prstGeom prst="rect">
            <a:avLst/>
          </a:prstGeom>
          <a:noFill/>
          <a:ln>
            <a:noFill/>
          </a:ln>
        </p:spPr>
      </p:pic>
      <p:sp>
        <p:nvSpPr>
          <p:cNvPr id="245" name="Google Shape;245;p29"/>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Justin</a:t>
            </a:r>
            <a:r>
              <a:rPr lang="en" sz="3000">
                <a:solidFill>
                  <a:schemeClr val="dk1"/>
                </a:solidFill>
              </a:rPr>
              <a:t> </a:t>
            </a:r>
            <a:endParaRPr sz="3000">
              <a:solidFill>
                <a:schemeClr val="dk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Took the “upper middle” quadrant of the globe, a definition determined by historic biases against the Southern Hemisphere. </a:t>
            </a:r>
            <a:r>
              <a:rPr lang="en" sz="1800"/>
              <a:t> </a:t>
            </a:r>
            <a:endParaRPr sz="1800"/>
          </a:p>
          <a:p>
            <a:pPr indent="0" lvl="0" marL="0" rtl="0" algn="l">
              <a:spcBef>
                <a:spcPts val="1600"/>
              </a:spcBef>
              <a:spcAft>
                <a:spcPts val="1600"/>
              </a:spcAft>
              <a:buClr>
                <a:schemeClr val="dk2"/>
              </a:buClr>
              <a:buSzPts val="1100"/>
              <a:buFont typeface="Arial"/>
              <a:buNone/>
            </a:pPr>
            <a:r>
              <a:rPr lang="en" sz="1800"/>
              <a:t>0 to 45 degrees</a:t>
            </a:r>
            <a:endParaRPr sz="1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49" name="Shape 249"/>
        <p:cNvGrpSpPr/>
        <p:nvPr/>
      </p:nvGrpSpPr>
      <p:grpSpPr>
        <a:xfrm>
          <a:off x="0" y="0"/>
          <a:ext cx="0" cy="0"/>
          <a:chOff x="0" y="0"/>
          <a:chExt cx="0" cy="0"/>
        </a:xfrm>
      </p:grpSpPr>
      <p:sp>
        <p:nvSpPr>
          <p:cNvPr id="250" name="Google Shape;250;p30"/>
          <p:cNvSpPr txBox="1"/>
          <p:nvPr>
            <p:ph idx="1" type="subTitle"/>
          </p:nvPr>
        </p:nvSpPr>
        <p:spPr>
          <a:xfrm>
            <a:off x="283100" y="629500"/>
            <a:ext cx="4045200" cy="3585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The “upper middle” quadrant also failed to overwhelm with day_length versus solar_radiation</a:t>
            </a:r>
            <a:r>
              <a:rPr b="1" lang="en" sz="3000">
                <a:solidFill>
                  <a:schemeClr val="dk1"/>
                </a:solidFill>
              </a:rPr>
              <a:t>.</a:t>
            </a:r>
            <a:endParaRPr b="1" sz="3000">
              <a:solidFill>
                <a:schemeClr val="dk1"/>
              </a:solidFill>
            </a:endParaRPr>
          </a:p>
          <a:p>
            <a:pPr indent="0" lvl="0" marL="0" rtl="0" algn="l">
              <a:lnSpc>
                <a:spcPct val="115000"/>
              </a:lnSpc>
              <a:spcBef>
                <a:spcPts val="1600"/>
              </a:spcBef>
              <a:spcAft>
                <a:spcPts val="1600"/>
              </a:spcAft>
              <a:buNone/>
            </a:pPr>
            <a:r>
              <a:t/>
            </a:r>
            <a:endParaRPr sz="1800"/>
          </a:p>
        </p:txBody>
      </p:sp>
      <p:pic>
        <p:nvPicPr>
          <p:cNvPr id="251" name="Google Shape;251;p30"/>
          <p:cNvPicPr preferRelativeResize="0"/>
          <p:nvPr/>
        </p:nvPicPr>
        <p:blipFill>
          <a:blip r:embed="rId3">
            <a:alphaModFix/>
          </a:blip>
          <a:stretch>
            <a:fillRect/>
          </a:stretch>
        </p:blipFill>
        <p:spPr>
          <a:xfrm>
            <a:off x="4790125" y="564875"/>
            <a:ext cx="4200750" cy="294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55" name="Shape 255"/>
        <p:cNvGrpSpPr/>
        <p:nvPr/>
      </p:nvGrpSpPr>
      <p:grpSpPr>
        <a:xfrm>
          <a:off x="0" y="0"/>
          <a:ext cx="0" cy="0"/>
          <a:chOff x="0" y="0"/>
          <a:chExt cx="0" cy="0"/>
        </a:xfrm>
      </p:grpSpPr>
      <p:sp>
        <p:nvSpPr>
          <p:cNvPr id="256" name="Google Shape;256;p31"/>
          <p:cNvSpPr txBox="1"/>
          <p:nvPr>
            <p:ph idx="1" type="subTitle"/>
          </p:nvPr>
        </p:nvSpPr>
        <p:spPr>
          <a:xfrm>
            <a:off x="283100" y="629500"/>
            <a:ext cx="4045200" cy="2295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But the relationship between day_length and latitude ftw</a:t>
            </a:r>
            <a:r>
              <a:rPr b="1" lang="en" sz="3000">
                <a:solidFill>
                  <a:schemeClr val="dk1"/>
                </a:solidFill>
              </a:rPr>
              <a:t>.</a:t>
            </a:r>
            <a:endParaRPr b="1" sz="3000">
              <a:solidFill>
                <a:schemeClr val="dk1"/>
              </a:solidFill>
            </a:endParaRPr>
          </a:p>
          <a:p>
            <a:pPr indent="0" lvl="0" marL="0" rtl="0" algn="l">
              <a:lnSpc>
                <a:spcPct val="115000"/>
              </a:lnSpc>
              <a:spcBef>
                <a:spcPts val="1600"/>
              </a:spcBef>
              <a:spcAft>
                <a:spcPts val="1600"/>
              </a:spcAft>
              <a:buNone/>
            </a:pPr>
            <a:r>
              <a:t/>
            </a:r>
            <a:endParaRPr sz="1800"/>
          </a:p>
        </p:txBody>
      </p:sp>
      <p:pic>
        <p:nvPicPr>
          <p:cNvPr id="257" name="Google Shape;257;p31"/>
          <p:cNvPicPr preferRelativeResize="0"/>
          <p:nvPr/>
        </p:nvPicPr>
        <p:blipFill rotWithShape="1">
          <a:blip r:embed="rId3">
            <a:alphaModFix/>
          </a:blip>
          <a:srcRect b="709" l="0" r="0" t="709"/>
          <a:stretch/>
        </p:blipFill>
        <p:spPr>
          <a:xfrm>
            <a:off x="4919899" y="1120737"/>
            <a:ext cx="4045200" cy="2902013"/>
          </a:xfrm>
          <a:prstGeom prst="rect">
            <a:avLst/>
          </a:prstGeom>
          <a:noFill/>
          <a:ln>
            <a:noFill/>
          </a:ln>
        </p:spPr>
      </p:pic>
      <p:pic>
        <p:nvPicPr>
          <p:cNvPr id="258" name="Google Shape;258;p31"/>
          <p:cNvPicPr preferRelativeResize="0"/>
          <p:nvPr/>
        </p:nvPicPr>
        <p:blipFill>
          <a:blip r:embed="rId4">
            <a:alphaModFix/>
          </a:blip>
          <a:stretch>
            <a:fillRect/>
          </a:stretch>
        </p:blipFill>
        <p:spPr>
          <a:xfrm>
            <a:off x="283088" y="2526817"/>
            <a:ext cx="2212050" cy="2504994"/>
          </a:xfrm>
          <a:prstGeom prst="rect">
            <a:avLst/>
          </a:prstGeom>
          <a:noFill/>
          <a:ln>
            <a:noFill/>
          </a:ln>
        </p:spPr>
      </p:pic>
      <p:pic>
        <p:nvPicPr>
          <p:cNvPr descr="Piece of duct tape sticking a note to the slide" id="259" name="Google Shape;259;p31"/>
          <p:cNvPicPr preferRelativeResize="0"/>
          <p:nvPr/>
        </p:nvPicPr>
        <p:blipFill rotWithShape="1">
          <a:blip r:embed="rId5">
            <a:alphaModFix/>
          </a:blip>
          <a:srcRect b="10011" l="9244" r="2118" t="5926"/>
          <a:stretch/>
        </p:blipFill>
        <p:spPr>
          <a:xfrm rot="154826">
            <a:off x="850488" y="2449716"/>
            <a:ext cx="1077273" cy="382687"/>
          </a:xfrm>
          <a:prstGeom prst="rect">
            <a:avLst/>
          </a:prstGeom>
          <a:noFill/>
          <a:ln>
            <a:noFill/>
          </a:ln>
        </p:spPr>
      </p:pic>
      <p:sp>
        <p:nvSpPr>
          <p:cNvPr id="260" name="Google Shape;260;p31"/>
          <p:cNvSpPr txBox="1"/>
          <p:nvPr/>
        </p:nvSpPr>
        <p:spPr>
          <a:xfrm>
            <a:off x="424613" y="2714528"/>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Summary</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Day length and radiation show no clear relationship.</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But day length and latitude show a strong correlation.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b="1"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35775" y="712150"/>
            <a:ext cx="8060400" cy="11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We all wear sunscreen, right?</a:t>
            </a:r>
            <a:endParaRPr sz="3600">
              <a:solidFill>
                <a:schemeClr val="dk1"/>
              </a:solidFill>
            </a:endParaRPr>
          </a:p>
          <a:p>
            <a:pPr indent="0" lvl="0" marL="0" rtl="0" algn="l">
              <a:spcBef>
                <a:spcPts val="0"/>
              </a:spcBef>
              <a:spcAft>
                <a:spcPts val="0"/>
              </a:spcAft>
              <a:buNone/>
            </a:pPr>
            <a:r>
              <a:rPr lang="en" sz="3600">
                <a:solidFill>
                  <a:schemeClr val="dk1"/>
                </a:solidFill>
              </a:rPr>
              <a:t>					</a:t>
            </a:r>
            <a:r>
              <a:rPr lang="en" sz="2400">
                <a:solidFill>
                  <a:schemeClr val="dk1"/>
                </a:solidFill>
              </a:rPr>
              <a:t>(You should!)</a:t>
            </a:r>
            <a:endParaRPr sz="2400">
              <a:solidFill>
                <a:schemeClr val="dk1"/>
              </a:solidFill>
            </a:endParaRPr>
          </a:p>
          <a:p>
            <a:pPr indent="0" lvl="0" marL="0" rtl="0" algn="l">
              <a:spcBef>
                <a:spcPts val="0"/>
              </a:spcBef>
              <a:spcAft>
                <a:spcPts val="0"/>
              </a:spcAft>
              <a:buNone/>
            </a:pPr>
            <a:r>
              <a:t/>
            </a:r>
            <a:endParaRPr sz="3600">
              <a:solidFill>
                <a:schemeClr val="dk1"/>
              </a:solidFill>
            </a:endParaRPr>
          </a:p>
          <a:p>
            <a:pPr indent="457200" lvl="0" marL="0" rtl="0" algn="l">
              <a:spcBef>
                <a:spcPts val="1600"/>
              </a:spcBef>
              <a:spcAft>
                <a:spcPts val="1600"/>
              </a:spcAft>
              <a:buNone/>
            </a:pPr>
            <a:r>
              <a:rPr lang="en" sz="3600">
                <a:solidFill>
                  <a:schemeClr val="dk1"/>
                </a:solidFill>
              </a:rPr>
              <a:t> </a:t>
            </a:r>
            <a:endParaRPr sz="2400"/>
          </a:p>
        </p:txBody>
      </p:sp>
      <p:sp>
        <p:nvSpPr>
          <p:cNvPr id="81" name="Google Shape;81;p14"/>
          <p:cNvSpPr txBox="1"/>
          <p:nvPr>
            <p:ph idx="4294967295" type="title"/>
          </p:nvPr>
        </p:nvSpPr>
        <p:spPr>
          <a:xfrm>
            <a:off x="790475" y="236607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It makes sense that exposure to sunlight would be associated with exposure to solar radiation, right? The more sunlight, the more radiation.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We looked at a dataset to see if there was a data-provable relationship between the amount of sunlight a location receives and the amount of solar radiation  measureable. </a:t>
            </a:r>
            <a:endParaRPr b="0" sz="1800">
              <a:latin typeface="Lato"/>
              <a:ea typeface="Lato"/>
              <a:cs typeface="Lato"/>
              <a:sym typeface="Lato"/>
            </a:endParaRPr>
          </a:p>
        </p:txBody>
      </p:sp>
      <p:pic>
        <p:nvPicPr>
          <p:cNvPr id="82" name="Google Shape;82;p14"/>
          <p:cNvPicPr preferRelativeResize="0"/>
          <p:nvPr/>
        </p:nvPicPr>
        <p:blipFill rotWithShape="1">
          <a:blip r:embed="rId3">
            <a:alphaModFix/>
          </a:blip>
          <a:srcRect b="0" l="27898" r="27894" t="0"/>
          <a:stretch/>
        </p:blipFill>
        <p:spPr>
          <a:xfrm>
            <a:off x="7343776" y="2804500"/>
            <a:ext cx="1572270" cy="20513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pic>
        <p:nvPicPr>
          <p:cNvPr id="265" name="Google Shape;265;p32"/>
          <p:cNvPicPr preferRelativeResize="0"/>
          <p:nvPr/>
        </p:nvPicPr>
        <p:blipFill>
          <a:blip r:embed="rId3">
            <a:alphaModFix/>
          </a:blip>
          <a:stretch>
            <a:fillRect/>
          </a:stretch>
        </p:blipFill>
        <p:spPr>
          <a:xfrm>
            <a:off x="-1" y="459629"/>
            <a:ext cx="4567200" cy="4224242"/>
          </a:xfrm>
          <a:prstGeom prst="rect">
            <a:avLst/>
          </a:prstGeom>
          <a:noFill/>
          <a:ln>
            <a:noFill/>
          </a:ln>
        </p:spPr>
      </p:pic>
      <p:sp>
        <p:nvSpPr>
          <p:cNvPr id="266" name="Google Shape;266;p32"/>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Mohamed</a:t>
            </a:r>
            <a:r>
              <a:rPr lang="en" sz="3000">
                <a:solidFill>
                  <a:schemeClr val="dk1"/>
                </a:solidFill>
              </a:rPr>
              <a:t> </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Took the “lower middle” quadrant of the globe, a definition determined by historic biases against the Southern Hemisphere. </a:t>
            </a:r>
            <a:r>
              <a:rPr lang="en" sz="1800"/>
              <a:t> (0 to -45 degrees)</a:t>
            </a:r>
            <a:endParaRPr sz="1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70" name="Shape 270"/>
        <p:cNvGrpSpPr/>
        <p:nvPr/>
      </p:nvGrpSpPr>
      <p:grpSpPr>
        <a:xfrm>
          <a:off x="0" y="0"/>
          <a:ext cx="0" cy="0"/>
          <a:chOff x="0" y="0"/>
          <a:chExt cx="0" cy="0"/>
        </a:xfrm>
      </p:grpSpPr>
      <p:sp>
        <p:nvSpPr>
          <p:cNvPr id="271" name="Google Shape;271;p33"/>
          <p:cNvSpPr txBox="1"/>
          <p:nvPr>
            <p:ph idx="1" type="subTitle"/>
          </p:nvPr>
        </p:nvSpPr>
        <p:spPr>
          <a:xfrm>
            <a:off x="283100" y="629500"/>
            <a:ext cx="4045200" cy="3585000"/>
          </a:xfrm>
          <a:prstGeom prst="rect">
            <a:avLst/>
          </a:prstGeom>
        </p:spPr>
        <p:txBody>
          <a:bodyPr anchorCtr="0" anchor="ctr" bIns="91425" lIns="91425" spcFirstLastPara="1" rIns="91425" wrap="square" tIns="91425">
            <a:noAutofit/>
          </a:bodyPr>
          <a:lstStyle/>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Clr>
                <a:schemeClr val="dk2"/>
              </a:buClr>
              <a:buSzPts val="1100"/>
              <a:buFont typeface="Arial"/>
              <a:buNone/>
            </a:pPr>
            <a:r>
              <a:rPr lang="en" sz="1150">
                <a:solidFill>
                  <a:schemeClr val="dk1"/>
                </a:solidFill>
                <a:latin typeface="Arial"/>
                <a:ea typeface="Arial"/>
                <a:cs typeface="Arial"/>
                <a:sym typeface="Arial"/>
              </a:rPr>
              <a:t>When comparing day length and Solar radiation between 0 and -45 degrees we see that there is no correlation.</a:t>
            </a:r>
            <a:endParaRPr sz="1150">
              <a:solidFill>
                <a:schemeClr val="dk1"/>
              </a:solidFill>
              <a:latin typeface="Arial"/>
              <a:ea typeface="Arial"/>
              <a:cs typeface="Arial"/>
              <a:sym typeface="Arial"/>
            </a:endParaRPr>
          </a:p>
          <a:p>
            <a:pPr indent="0" lvl="0" marL="0" marR="266700" rtl="0" algn="ctr">
              <a:lnSpc>
                <a:spcPct val="146668"/>
              </a:lnSpc>
              <a:spcBef>
                <a:spcPts val="0"/>
              </a:spcBef>
              <a:spcAft>
                <a:spcPts val="0"/>
              </a:spcAft>
              <a:buClr>
                <a:schemeClr val="dk2"/>
              </a:buClr>
              <a:buSzPts val="1100"/>
              <a:buFont typeface="Arial"/>
              <a:buNone/>
            </a:pPr>
            <a:r>
              <a:t/>
            </a:r>
            <a:endParaRPr sz="90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None/>
            </a:pPr>
            <a:r>
              <a:t/>
            </a:r>
            <a:endParaRPr sz="1150">
              <a:solidFill>
                <a:schemeClr val="dk1"/>
              </a:solidFill>
              <a:latin typeface="Arial"/>
              <a:ea typeface="Arial"/>
              <a:cs typeface="Arial"/>
              <a:sym typeface="Arial"/>
            </a:endParaRPr>
          </a:p>
          <a:p>
            <a:pPr indent="0" lvl="0" marL="190500" marR="190500" rtl="0" algn="l">
              <a:lnSpc>
                <a:spcPct val="146668"/>
              </a:lnSpc>
              <a:spcBef>
                <a:spcPts val="0"/>
              </a:spcBef>
              <a:spcAft>
                <a:spcPts val="0"/>
              </a:spcAft>
              <a:buClr>
                <a:schemeClr val="dk2"/>
              </a:buClr>
              <a:buSzPts val="1100"/>
              <a:buFont typeface="Arial"/>
              <a:buNone/>
            </a:pPr>
            <a:r>
              <a:rPr lang="en" sz="1150">
                <a:solidFill>
                  <a:schemeClr val="dk1"/>
                </a:solidFill>
                <a:latin typeface="Arial"/>
                <a:ea typeface="Arial"/>
                <a:cs typeface="Arial"/>
                <a:sym typeface="Arial"/>
              </a:rPr>
              <a:t>Latitude and Day L</a:t>
            </a:r>
            <a:r>
              <a:rPr lang="en" sz="1150">
                <a:solidFill>
                  <a:schemeClr val="dk1"/>
                </a:solidFill>
                <a:latin typeface="Arial"/>
                <a:ea typeface="Arial"/>
                <a:cs typeface="Arial"/>
                <a:sym typeface="Arial"/>
              </a:rPr>
              <a:t>ength</a:t>
            </a:r>
            <a:r>
              <a:rPr lang="en" sz="1150">
                <a:solidFill>
                  <a:schemeClr val="dk1"/>
                </a:solidFill>
                <a:latin typeface="Arial"/>
                <a:ea typeface="Arial"/>
                <a:cs typeface="Arial"/>
                <a:sym typeface="Arial"/>
              </a:rPr>
              <a:t> between 0 and -45 degrees do have a strong correlation.</a:t>
            </a:r>
            <a:endParaRPr sz="115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b="1" sz="3000">
              <a:solidFill>
                <a:schemeClr val="dk1"/>
              </a:solidFill>
            </a:endParaRPr>
          </a:p>
          <a:p>
            <a:pPr indent="0" lvl="0" marL="0" rtl="0" algn="l">
              <a:lnSpc>
                <a:spcPct val="115000"/>
              </a:lnSpc>
              <a:spcBef>
                <a:spcPts val="1600"/>
              </a:spcBef>
              <a:spcAft>
                <a:spcPts val="1600"/>
              </a:spcAft>
              <a:buNone/>
            </a:pPr>
            <a:r>
              <a:t/>
            </a:r>
            <a:endParaRPr sz="1800"/>
          </a:p>
        </p:txBody>
      </p:sp>
      <p:pic>
        <p:nvPicPr>
          <p:cNvPr id="272" name="Google Shape;272;p33"/>
          <p:cNvPicPr preferRelativeResize="0"/>
          <p:nvPr/>
        </p:nvPicPr>
        <p:blipFill>
          <a:blip r:embed="rId3">
            <a:alphaModFix/>
          </a:blip>
          <a:stretch>
            <a:fillRect/>
          </a:stretch>
        </p:blipFill>
        <p:spPr>
          <a:xfrm>
            <a:off x="5230975" y="2571750"/>
            <a:ext cx="3381825" cy="2404475"/>
          </a:xfrm>
          <a:prstGeom prst="rect">
            <a:avLst/>
          </a:prstGeom>
          <a:noFill/>
          <a:ln>
            <a:noFill/>
          </a:ln>
        </p:spPr>
      </p:pic>
      <p:pic>
        <p:nvPicPr>
          <p:cNvPr id="273" name="Google Shape;273;p33"/>
          <p:cNvPicPr preferRelativeResize="0"/>
          <p:nvPr/>
        </p:nvPicPr>
        <p:blipFill>
          <a:blip r:embed="rId4">
            <a:alphaModFix/>
          </a:blip>
          <a:stretch>
            <a:fillRect/>
          </a:stretch>
        </p:blipFill>
        <p:spPr>
          <a:xfrm>
            <a:off x="5190750" y="308050"/>
            <a:ext cx="3381825" cy="23801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77" name="Shape 277"/>
        <p:cNvGrpSpPr/>
        <p:nvPr/>
      </p:nvGrpSpPr>
      <p:grpSpPr>
        <a:xfrm>
          <a:off x="0" y="0"/>
          <a:ext cx="0" cy="0"/>
          <a:chOff x="0" y="0"/>
          <a:chExt cx="0" cy="0"/>
        </a:xfrm>
      </p:grpSpPr>
      <p:sp>
        <p:nvSpPr>
          <p:cNvPr id="278" name="Google Shape;278;p34"/>
          <p:cNvSpPr txBox="1"/>
          <p:nvPr>
            <p:ph idx="1" type="subTitle"/>
          </p:nvPr>
        </p:nvSpPr>
        <p:spPr>
          <a:xfrm>
            <a:off x="276025" y="601200"/>
            <a:ext cx="4045200" cy="317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3000">
              <a:solidFill>
                <a:schemeClr val="dk1"/>
              </a:solidFill>
            </a:endParaRPr>
          </a:p>
          <a:p>
            <a:pPr indent="0" lvl="0" marL="0" rtl="0" algn="l">
              <a:lnSpc>
                <a:spcPct val="115000"/>
              </a:lnSpc>
              <a:spcBef>
                <a:spcPts val="1600"/>
              </a:spcBef>
              <a:spcAft>
                <a:spcPts val="0"/>
              </a:spcAft>
              <a:buClr>
                <a:schemeClr val="dk2"/>
              </a:buClr>
              <a:buSzPts val="1100"/>
              <a:buFont typeface="Arial"/>
              <a:buNone/>
            </a:pPr>
            <a:r>
              <a:rPr lang="en" sz="2400">
                <a:solidFill>
                  <a:schemeClr val="dk1"/>
                </a:solidFill>
                <a:latin typeface="Arial"/>
                <a:ea typeface="Arial"/>
                <a:cs typeface="Arial"/>
                <a:sym typeface="Arial"/>
              </a:rPr>
              <a:t>This revelation is shocking. </a:t>
            </a:r>
            <a:endParaRPr sz="2400">
              <a:solidFill>
                <a:schemeClr val="dk1"/>
              </a:solidFill>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t/>
            </a:r>
            <a:endParaRPr sz="2400">
              <a:solidFill>
                <a:schemeClr val="dk1"/>
              </a:solidFill>
              <a:latin typeface="Arial"/>
              <a:ea typeface="Arial"/>
              <a:cs typeface="Arial"/>
              <a:sym typeface="Arial"/>
            </a:endParaRPr>
          </a:p>
          <a:p>
            <a:pPr indent="0" lvl="0" marL="0" rtl="0" algn="l">
              <a:lnSpc>
                <a:spcPct val="115000"/>
              </a:lnSpc>
              <a:spcBef>
                <a:spcPts val="1600"/>
              </a:spcBef>
              <a:spcAft>
                <a:spcPts val="1600"/>
              </a:spcAft>
              <a:buClr>
                <a:schemeClr val="dk2"/>
              </a:buClr>
              <a:buSzPts val="1100"/>
              <a:buFont typeface="Arial"/>
              <a:buNone/>
            </a:pPr>
            <a:r>
              <a:rPr lang="en" sz="2400">
                <a:solidFill>
                  <a:schemeClr val="dk1"/>
                </a:solidFill>
                <a:latin typeface="Arial"/>
                <a:ea typeface="Arial"/>
                <a:cs typeface="Arial"/>
                <a:sym typeface="Arial"/>
              </a:rPr>
              <a:t>My assumption was the longer the day, the more solar radiation a city would receive.</a:t>
            </a:r>
            <a:endParaRPr sz="2400">
              <a:solidFill>
                <a:schemeClr val="dk1"/>
              </a:solidFill>
            </a:endParaRPr>
          </a:p>
        </p:txBody>
      </p:sp>
      <p:pic>
        <p:nvPicPr>
          <p:cNvPr id="279" name="Google Shape;279;p34"/>
          <p:cNvPicPr preferRelativeResize="0"/>
          <p:nvPr/>
        </p:nvPicPr>
        <p:blipFill rotWithShape="1">
          <a:blip r:embed="rId3">
            <a:alphaModFix/>
          </a:blip>
          <a:srcRect b="6898" l="0" r="0" t="0"/>
          <a:stretch/>
        </p:blipFill>
        <p:spPr>
          <a:xfrm>
            <a:off x="4926575" y="1291813"/>
            <a:ext cx="3834800" cy="2559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pic>
        <p:nvPicPr>
          <p:cNvPr id="284" name="Google Shape;284;p35"/>
          <p:cNvPicPr preferRelativeResize="0"/>
          <p:nvPr/>
        </p:nvPicPr>
        <p:blipFill>
          <a:blip r:embed="rId3">
            <a:alphaModFix/>
          </a:blip>
          <a:stretch>
            <a:fillRect/>
          </a:stretch>
        </p:blipFill>
        <p:spPr>
          <a:xfrm>
            <a:off x="-1" y="459629"/>
            <a:ext cx="4567200" cy="4224242"/>
          </a:xfrm>
          <a:prstGeom prst="rect">
            <a:avLst/>
          </a:prstGeom>
          <a:noFill/>
          <a:ln>
            <a:noFill/>
          </a:ln>
        </p:spPr>
      </p:pic>
      <p:sp>
        <p:nvSpPr>
          <p:cNvPr id="285" name="Google Shape;285;p35"/>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Rich</a:t>
            </a:r>
            <a:r>
              <a:rPr lang="en" sz="3000">
                <a:solidFill>
                  <a:schemeClr val="dk1"/>
                </a:solidFill>
              </a:rPr>
              <a:t> </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Took the “lowest” quadrant of the globe, a definition determined by historic biases against the Southern Hemisphere. </a:t>
            </a:r>
            <a:r>
              <a:rPr lang="en" sz="1800"/>
              <a:t> (-45 to -90 degrees)</a:t>
            </a:r>
            <a:endParaRPr sz="1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89" name="Shape 289"/>
        <p:cNvGrpSpPr/>
        <p:nvPr/>
      </p:nvGrpSpPr>
      <p:grpSpPr>
        <a:xfrm>
          <a:off x="0" y="0"/>
          <a:ext cx="0" cy="0"/>
          <a:chOff x="0" y="0"/>
          <a:chExt cx="0" cy="0"/>
        </a:xfrm>
      </p:grpSpPr>
      <p:pic>
        <p:nvPicPr>
          <p:cNvPr id="290" name="Google Shape;290;p36"/>
          <p:cNvPicPr preferRelativeResize="0"/>
          <p:nvPr/>
        </p:nvPicPr>
        <p:blipFill>
          <a:blip r:embed="rId3">
            <a:alphaModFix/>
          </a:blip>
          <a:stretch>
            <a:fillRect/>
          </a:stretch>
        </p:blipFill>
        <p:spPr>
          <a:xfrm>
            <a:off x="689438" y="142000"/>
            <a:ext cx="3165750" cy="2374325"/>
          </a:xfrm>
          <a:prstGeom prst="rect">
            <a:avLst/>
          </a:prstGeom>
          <a:noFill/>
          <a:ln>
            <a:noFill/>
          </a:ln>
        </p:spPr>
      </p:pic>
      <p:pic>
        <p:nvPicPr>
          <p:cNvPr id="291" name="Google Shape;291;p36"/>
          <p:cNvPicPr preferRelativeResize="0"/>
          <p:nvPr/>
        </p:nvPicPr>
        <p:blipFill>
          <a:blip r:embed="rId4">
            <a:alphaModFix/>
          </a:blip>
          <a:stretch>
            <a:fillRect/>
          </a:stretch>
        </p:blipFill>
        <p:spPr>
          <a:xfrm>
            <a:off x="541325" y="2646550"/>
            <a:ext cx="3461976" cy="2316651"/>
          </a:xfrm>
          <a:prstGeom prst="rect">
            <a:avLst/>
          </a:prstGeom>
          <a:noFill/>
          <a:ln>
            <a:noFill/>
          </a:ln>
        </p:spPr>
      </p:pic>
      <p:pic>
        <p:nvPicPr>
          <p:cNvPr id="292" name="Google Shape;292;p36"/>
          <p:cNvPicPr preferRelativeResize="0"/>
          <p:nvPr/>
        </p:nvPicPr>
        <p:blipFill>
          <a:blip r:embed="rId5">
            <a:alphaModFix/>
          </a:blip>
          <a:stretch>
            <a:fillRect/>
          </a:stretch>
        </p:blipFill>
        <p:spPr>
          <a:xfrm>
            <a:off x="4787576" y="1200150"/>
            <a:ext cx="4114800" cy="2743200"/>
          </a:xfrm>
          <a:prstGeom prst="rect">
            <a:avLst/>
          </a:prstGeom>
          <a:noFill/>
          <a:ln>
            <a:noFill/>
          </a:ln>
        </p:spPr>
      </p:pic>
      <p:sp>
        <p:nvSpPr>
          <p:cNvPr id="293" name="Google Shape;293;p36"/>
          <p:cNvSpPr txBox="1"/>
          <p:nvPr/>
        </p:nvSpPr>
        <p:spPr>
          <a:xfrm>
            <a:off x="2508925" y="273425"/>
            <a:ext cx="13302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Mohamed</a:t>
            </a:r>
            <a:endParaRPr>
              <a:latin typeface="Lato"/>
              <a:ea typeface="Lato"/>
              <a:cs typeface="Lato"/>
              <a:sym typeface="Lato"/>
            </a:endParaRPr>
          </a:p>
        </p:txBody>
      </p:sp>
      <p:sp>
        <p:nvSpPr>
          <p:cNvPr id="294" name="Google Shape;294;p36"/>
          <p:cNvSpPr txBox="1"/>
          <p:nvPr/>
        </p:nvSpPr>
        <p:spPr>
          <a:xfrm>
            <a:off x="1555600" y="287225"/>
            <a:ext cx="692700" cy="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Rich</a:t>
            </a:r>
            <a:endParaRPr>
              <a:latin typeface="Lato"/>
              <a:ea typeface="Lato"/>
              <a:cs typeface="Lato"/>
              <a:sym typeface="Lato"/>
            </a:endParaRPr>
          </a:p>
        </p:txBody>
      </p:sp>
      <p:sp>
        <p:nvSpPr>
          <p:cNvPr id="295" name="Google Shape;295;p36"/>
          <p:cNvSpPr txBox="1"/>
          <p:nvPr/>
        </p:nvSpPr>
        <p:spPr>
          <a:xfrm>
            <a:off x="6089425" y="4070125"/>
            <a:ext cx="2250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Perfect Bell Curve!</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99" name="Shape 299"/>
        <p:cNvGrpSpPr/>
        <p:nvPr/>
      </p:nvGrpSpPr>
      <p:grpSpPr>
        <a:xfrm>
          <a:off x="0" y="0"/>
          <a:ext cx="0" cy="0"/>
          <a:chOff x="0" y="0"/>
          <a:chExt cx="0" cy="0"/>
        </a:xfrm>
      </p:grpSpPr>
      <p:pic>
        <p:nvPicPr>
          <p:cNvPr id="300" name="Google Shape;300;p37"/>
          <p:cNvPicPr preferRelativeResize="0"/>
          <p:nvPr/>
        </p:nvPicPr>
        <p:blipFill>
          <a:blip r:embed="rId3">
            <a:alphaModFix/>
          </a:blip>
          <a:stretch>
            <a:fillRect/>
          </a:stretch>
        </p:blipFill>
        <p:spPr>
          <a:xfrm>
            <a:off x="268350" y="950525"/>
            <a:ext cx="4114800" cy="2743200"/>
          </a:xfrm>
          <a:prstGeom prst="rect">
            <a:avLst/>
          </a:prstGeom>
          <a:noFill/>
          <a:ln>
            <a:noFill/>
          </a:ln>
        </p:spPr>
      </p:pic>
      <p:pic>
        <p:nvPicPr>
          <p:cNvPr id="301" name="Google Shape;301;p37"/>
          <p:cNvPicPr preferRelativeResize="0"/>
          <p:nvPr/>
        </p:nvPicPr>
        <p:blipFill>
          <a:blip r:embed="rId4">
            <a:alphaModFix/>
          </a:blip>
          <a:stretch>
            <a:fillRect/>
          </a:stretch>
        </p:blipFill>
        <p:spPr>
          <a:xfrm>
            <a:off x="4735075" y="950525"/>
            <a:ext cx="4114800" cy="274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05" name="Shape 305"/>
        <p:cNvGrpSpPr/>
        <p:nvPr/>
      </p:nvGrpSpPr>
      <p:grpSpPr>
        <a:xfrm>
          <a:off x="0" y="0"/>
          <a:ext cx="0" cy="0"/>
          <a:chOff x="0" y="0"/>
          <a:chExt cx="0" cy="0"/>
        </a:xfrm>
      </p:grpSpPr>
      <p:sp>
        <p:nvSpPr>
          <p:cNvPr id="306" name="Google Shape;306;p38"/>
          <p:cNvSpPr txBox="1"/>
          <p:nvPr>
            <p:ph idx="1" type="subTitle"/>
          </p:nvPr>
        </p:nvSpPr>
        <p:spPr>
          <a:xfrm>
            <a:off x="283100" y="153525"/>
            <a:ext cx="4045200" cy="4744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200">
              <a:solidFill>
                <a:schemeClr val="dk1"/>
              </a:solidFill>
              <a:latin typeface="Arial"/>
              <a:ea typeface="Arial"/>
              <a:cs typeface="Arial"/>
              <a:sym typeface="Arial"/>
            </a:endParaRPr>
          </a:p>
          <a:p>
            <a:pPr indent="0" lvl="0" marL="0" rtl="0" algn="l">
              <a:lnSpc>
                <a:spcPct val="115000"/>
              </a:lnSpc>
              <a:spcBef>
                <a:spcPts val="1600"/>
              </a:spcBef>
              <a:spcAft>
                <a:spcPts val="1600"/>
              </a:spcAft>
              <a:buNone/>
            </a:pPr>
            <a:r>
              <a:t/>
            </a:r>
            <a:endParaRPr sz="1800"/>
          </a:p>
        </p:txBody>
      </p:sp>
      <p:pic>
        <p:nvPicPr>
          <p:cNvPr id="307" name="Google Shape;307;p38"/>
          <p:cNvPicPr preferRelativeResize="0"/>
          <p:nvPr/>
        </p:nvPicPr>
        <p:blipFill>
          <a:blip r:embed="rId3">
            <a:alphaModFix/>
          </a:blip>
          <a:stretch>
            <a:fillRect/>
          </a:stretch>
        </p:blipFill>
        <p:spPr>
          <a:xfrm>
            <a:off x="4857600" y="945000"/>
            <a:ext cx="4114800" cy="2743200"/>
          </a:xfrm>
          <a:prstGeom prst="rect">
            <a:avLst/>
          </a:prstGeom>
          <a:noFill/>
          <a:ln>
            <a:noFill/>
          </a:ln>
        </p:spPr>
      </p:pic>
      <p:pic>
        <p:nvPicPr>
          <p:cNvPr id="308" name="Google Shape;308;p38"/>
          <p:cNvPicPr preferRelativeResize="0"/>
          <p:nvPr/>
        </p:nvPicPr>
        <p:blipFill>
          <a:blip r:embed="rId4">
            <a:alphaModFix/>
          </a:blip>
          <a:stretch>
            <a:fillRect/>
          </a:stretch>
        </p:blipFill>
        <p:spPr>
          <a:xfrm>
            <a:off x="975913" y="1418292"/>
            <a:ext cx="2212050" cy="2504994"/>
          </a:xfrm>
          <a:prstGeom prst="rect">
            <a:avLst/>
          </a:prstGeom>
          <a:noFill/>
          <a:ln>
            <a:noFill/>
          </a:ln>
        </p:spPr>
      </p:pic>
      <p:pic>
        <p:nvPicPr>
          <p:cNvPr descr="Piece of duct tape sticking a note to the slide" id="309" name="Google Shape;309;p38"/>
          <p:cNvPicPr preferRelativeResize="0"/>
          <p:nvPr/>
        </p:nvPicPr>
        <p:blipFill rotWithShape="1">
          <a:blip r:embed="rId5">
            <a:alphaModFix/>
          </a:blip>
          <a:srcRect b="10011" l="9244" r="2118" t="5926"/>
          <a:stretch/>
        </p:blipFill>
        <p:spPr>
          <a:xfrm rot="154826">
            <a:off x="1543313" y="1341191"/>
            <a:ext cx="1077273" cy="382687"/>
          </a:xfrm>
          <a:prstGeom prst="rect">
            <a:avLst/>
          </a:prstGeom>
          <a:noFill/>
          <a:ln>
            <a:noFill/>
          </a:ln>
        </p:spPr>
      </p:pic>
      <p:sp>
        <p:nvSpPr>
          <p:cNvPr id="310" name="Google Shape;310;p38"/>
          <p:cNvSpPr txBox="1"/>
          <p:nvPr/>
        </p:nvSpPr>
        <p:spPr>
          <a:xfrm>
            <a:off x="1117438" y="16060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Review the </a:t>
            </a:r>
            <a:r>
              <a:rPr lang="en" sz="1200">
                <a:solidFill>
                  <a:schemeClr val="dk2"/>
                </a:solidFill>
                <a:latin typeface="Raleway"/>
                <a:ea typeface="Raleway"/>
                <a:cs typeface="Raleway"/>
                <a:sym typeface="Raleway"/>
              </a:rPr>
              <a:t> data before assigning quartiles.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b="1"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4" name="Shape 314"/>
        <p:cNvGrpSpPr/>
        <p:nvPr/>
      </p:nvGrpSpPr>
      <p:grpSpPr>
        <a:xfrm>
          <a:off x="0" y="0"/>
          <a:ext cx="0" cy="0"/>
          <a:chOff x="0" y="0"/>
          <a:chExt cx="0" cy="0"/>
        </a:xfrm>
      </p:grpSpPr>
      <p:pic>
        <p:nvPicPr>
          <p:cNvPr id="315" name="Google Shape;315;p39"/>
          <p:cNvPicPr preferRelativeResize="0"/>
          <p:nvPr/>
        </p:nvPicPr>
        <p:blipFill>
          <a:blip r:embed="rId3">
            <a:alphaModFix/>
          </a:blip>
          <a:stretch>
            <a:fillRect/>
          </a:stretch>
        </p:blipFill>
        <p:spPr>
          <a:xfrm>
            <a:off x="2444700" y="285550"/>
            <a:ext cx="4254600" cy="5019150"/>
          </a:xfrm>
          <a:prstGeom prst="rect">
            <a:avLst/>
          </a:prstGeom>
          <a:noFill/>
          <a:ln>
            <a:noFill/>
          </a:ln>
        </p:spPr>
      </p:pic>
      <p:pic>
        <p:nvPicPr>
          <p:cNvPr descr="Piece of duct tape sticking a note to the slide" id="316" name="Google Shape;316;p39"/>
          <p:cNvPicPr preferRelativeResize="0"/>
          <p:nvPr/>
        </p:nvPicPr>
        <p:blipFill rotWithShape="1">
          <a:blip r:embed="rId4">
            <a:alphaModFix/>
          </a:blip>
          <a:srcRect b="10011" l="9244" r="2118" t="5926"/>
          <a:stretch/>
        </p:blipFill>
        <p:spPr>
          <a:xfrm rot="154828">
            <a:off x="3536000" y="46276"/>
            <a:ext cx="2072000" cy="736050"/>
          </a:xfrm>
          <a:prstGeom prst="rect">
            <a:avLst/>
          </a:prstGeom>
          <a:noFill/>
          <a:ln>
            <a:noFill/>
          </a:ln>
        </p:spPr>
      </p:pic>
      <p:sp>
        <p:nvSpPr>
          <p:cNvPr id="317" name="Google Shape;317;p39"/>
          <p:cNvSpPr txBox="1"/>
          <p:nvPr/>
        </p:nvSpPr>
        <p:spPr>
          <a:xfrm>
            <a:off x="2855550" y="705774"/>
            <a:ext cx="3432900" cy="62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 Conclusion</a:t>
            </a:r>
            <a:endParaRPr b="1" sz="3000">
              <a:solidFill>
                <a:schemeClr val="lt2"/>
              </a:solidFill>
              <a:latin typeface="Raleway"/>
              <a:ea typeface="Raleway"/>
              <a:cs typeface="Raleway"/>
              <a:sym typeface="Raleway"/>
            </a:endParaRPr>
          </a:p>
        </p:txBody>
      </p:sp>
      <p:sp>
        <p:nvSpPr>
          <p:cNvPr id="318" name="Google Shape;318;p39"/>
          <p:cNvSpPr txBox="1"/>
          <p:nvPr>
            <p:ph idx="4294967295" type="body"/>
          </p:nvPr>
        </p:nvSpPr>
        <p:spPr>
          <a:xfrm>
            <a:off x="2855550" y="1243650"/>
            <a:ext cx="3432900" cy="3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We expected the data to support the hypothesis that more minutes of daylight would correspond to more solar radiation. However,</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It did not</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We reject the hypothesis</a:t>
            </a:r>
            <a:endParaRPr b="1" sz="1400">
              <a:solidFill>
                <a:schemeClr val="dk1"/>
              </a:solidFill>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We did </a:t>
            </a:r>
            <a:r>
              <a:rPr b="1" lang="en" sz="1200">
                <a:latin typeface="Raleway"/>
                <a:ea typeface="Raleway"/>
                <a:cs typeface="Raleway"/>
                <a:sym typeface="Raleway"/>
              </a:rPr>
              <a:t>not</a:t>
            </a:r>
            <a:r>
              <a:rPr lang="en" sz="1200">
                <a:latin typeface="Raleway"/>
                <a:ea typeface="Raleway"/>
                <a:cs typeface="Raleway"/>
                <a:sym typeface="Raleway"/>
              </a:rPr>
              <a:t> find a correlation between minutes of daylight and solar radiation.</a:t>
            </a:r>
            <a:endParaRPr b="1" sz="1400">
              <a:solidFill>
                <a:schemeClr val="dk1"/>
              </a:solidFill>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But we find an interesting relationship</a:t>
            </a:r>
            <a:br>
              <a:rPr lang="en" sz="1200">
                <a:latin typeface="Raleway"/>
                <a:ea typeface="Raleway"/>
                <a:cs typeface="Raleway"/>
                <a:sym typeface="Raleway"/>
              </a:rPr>
            </a:br>
            <a:r>
              <a:rPr lang="en" sz="1200">
                <a:latin typeface="Raleway"/>
                <a:ea typeface="Raleway"/>
                <a:cs typeface="Raleway"/>
                <a:sym typeface="Raleway"/>
              </a:rPr>
              <a:t>There does appear to be a strong correlation between latitude and radiation. </a:t>
            </a:r>
            <a:endParaRPr sz="1200">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Considerations of the Data</a:t>
            </a:r>
            <a:endParaRPr/>
          </a:p>
        </p:txBody>
      </p:sp>
      <p:sp>
        <p:nvSpPr>
          <p:cNvPr id="324" name="Google Shape;324;p40"/>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Cities are not evenly-distributed. They cluster in some quadrants, and so the data isn’t weighted evenly.</a:t>
            </a:r>
            <a:r>
              <a:rPr lang="en" sz="2100"/>
              <a:t> </a:t>
            </a:r>
            <a:endParaRPr b="0" sz="1400">
              <a:solidFill>
                <a:schemeClr val="lt1"/>
              </a:solidFill>
            </a:endParaRPr>
          </a:p>
        </p:txBody>
      </p:sp>
      <p:sp>
        <p:nvSpPr>
          <p:cNvPr id="328" name="Google Shape;328;p40"/>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could only pull one moment of data--which leaves half the world in darkness. This could be why we had so many 0.0 values for solar_radiation to clean.</a:t>
            </a:r>
            <a:endParaRPr sz="1400">
              <a:solidFill>
                <a:schemeClr val="lt1"/>
              </a:solidFill>
            </a:endParaRPr>
          </a:p>
          <a:p>
            <a:pPr indent="0" lvl="0" marL="0" rtl="0" algn="l">
              <a:spcBef>
                <a:spcPts val="1200"/>
              </a:spcBef>
              <a:spcAft>
                <a:spcPts val="1200"/>
              </a:spcAft>
              <a:buNone/>
            </a:pPr>
            <a:r>
              <a:t/>
            </a:r>
            <a:endParaRPr sz="1400">
              <a:solidFill>
                <a:schemeClr val="lt1"/>
              </a:solidFill>
            </a:endParaRPr>
          </a:p>
        </p:txBody>
      </p:sp>
      <p:sp>
        <p:nvSpPr>
          <p:cNvPr id="329" name="Google Shape;329;p40"/>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There may not be complete data available from every locations--some may have thermometers, but not radiation-measurement devices. Our lack of complete data could also be attributed to this. </a:t>
            </a:r>
            <a:endParaRPr b="0" sz="1400">
              <a:solidFill>
                <a:schemeClr val="lt1"/>
              </a:solidFill>
            </a:endParaRPr>
          </a:p>
        </p:txBody>
      </p:sp>
      <p:sp>
        <p:nvSpPr>
          <p:cNvPr id="330" name="Google Shape;330;p4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Interpret results with caution</a:t>
            </a:r>
            <a:endParaRPr i="1" sz="1200">
              <a:solidFill>
                <a:schemeClr val="accent5"/>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336" name="Google Shape;336;p4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37" name="Google Shape;337;p4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500">
                <a:solidFill>
                  <a:schemeClr val="lt2"/>
                </a:solidFill>
                <a:latin typeface="Raleway"/>
                <a:ea typeface="Raleway"/>
                <a:cs typeface="Raleway"/>
                <a:sym typeface="Raleway"/>
              </a:rPr>
              <a:t>Thanks for Watching!</a:t>
            </a:r>
            <a:endParaRPr b="1" sz="2500">
              <a:solidFill>
                <a:schemeClr val="lt2"/>
              </a:solidFill>
              <a:latin typeface="Raleway"/>
              <a:ea typeface="Raleway"/>
              <a:cs typeface="Raleway"/>
              <a:sym typeface="Raleway"/>
            </a:endParaRPr>
          </a:p>
        </p:txBody>
      </p:sp>
      <p:sp>
        <p:nvSpPr>
          <p:cNvPr id="338" name="Google Shape;338;p41"/>
          <p:cNvSpPr txBox="1"/>
          <p:nvPr>
            <p:ph idx="4294967295" type="body"/>
          </p:nvPr>
        </p:nvSpPr>
        <p:spPr>
          <a:xfrm>
            <a:off x="2855550" y="1983953"/>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Raleway"/>
                <a:ea typeface="Raleway"/>
                <a:cs typeface="Raleway"/>
                <a:sym typeface="Raleway"/>
              </a:rPr>
              <a:t>We had fun working on this project and we hope you enjoyed thinking about how the sun fries us into our inevitable deaths!</a:t>
            </a:r>
            <a:endParaRPr sz="1200" u="sng">
              <a:solidFill>
                <a:schemeClr val="dk1"/>
              </a:solidFill>
              <a:latin typeface="Raleway"/>
              <a:ea typeface="Raleway"/>
              <a:cs typeface="Raleway"/>
              <a:sym typeface="Raleway"/>
            </a:endParaRPr>
          </a:p>
        </p:txBody>
      </p:sp>
      <p:grpSp>
        <p:nvGrpSpPr>
          <p:cNvPr id="339" name="Google Shape;339;p41"/>
          <p:cNvGrpSpPr/>
          <p:nvPr/>
        </p:nvGrpSpPr>
        <p:grpSpPr>
          <a:xfrm>
            <a:off x="6754663" y="2041810"/>
            <a:ext cx="2212050" cy="2537076"/>
            <a:chOff x="6803275" y="395363"/>
            <a:chExt cx="2212050" cy="2537076"/>
          </a:xfrm>
        </p:grpSpPr>
        <p:pic>
          <p:nvPicPr>
            <p:cNvPr id="340" name="Google Shape;340;p4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341" name="Google Shape;341;p41"/>
            <p:cNvPicPr preferRelativeResize="0"/>
            <p:nvPr/>
          </p:nvPicPr>
          <p:blipFill rotWithShape="1">
            <a:blip r:embed="rId4">
              <a:alphaModFix/>
            </a:blip>
            <a:srcRect b="10011" l="9244" r="2118" t="5926"/>
            <a:stretch/>
          </p:blipFill>
          <p:spPr>
            <a:xfrm rot="154826">
              <a:off x="7370675" y="419419"/>
              <a:ext cx="1077273" cy="382687"/>
            </a:xfrm>
            <a:prstGeom prst="rect">
              <a:avLst/>
            </a:prstGeom>
            <a:noFill/>
            <a:ln>
              <a:noFill/>
            </a:ln>
          </p:spPr>
        </p:pic>
        <p:sp>
          <p:nvSpPr>
            <p:cNvPr id="342" name="Google Shape;342;p4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When writing your hypothesis, don’t get too attached to the outcome. The data may not support it and you’ll have to change your mind.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b="1"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8" name="Google Shape;88;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9" name="Google Shape;89;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Hypothesis</a:t>
            </a:r>
            <a:endParaRPr b="1" sz="3000">
              <a:solidFill>
                <a:schemeClr val="lt2"/>
              </a:solidFill>
              <a:latin typeface="Raleway"/>
              <a:ea typeface="Raleway"/>
              <a:cs typeface="Raleway"/>
              <a:sym typeface="Raleway"/>
            </a:endParaRPr>
          </a:p>
        </p:txBody>
      </p:sp>
      <p:sp>
        <p:nvSpPr>
          <p:cNvPr id="90" name="Google Shape;90;p15"/>
          <p:cNvSpPr txBox="1"/>
          <p:nvPr>
            <p:ph idx="4294967295" type="body"/>
          </p:nvPr>
        </p:nvSpPr>
        <p:spPr>
          <a:xfrm>
            <a:off x="2855550" y="1377476"/>
            <a:ext cx="3432900" cy="25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If</a:t>
            </a:r>
            <a:br>
              <a:rPr lang="en" sz="1400">
                <a:latin typeface="Raleway"/>
                <a:ea typeface="Raleway"/>
                <a:cs typeface="Raleway"/>
                <a:sym typeface="Raleway"/>
              </a:rPr>
            </a:br>
            <a:r>
              <a:rPr lang="en" sz="1150">
                <a:solidFill>
                  <a:srgbClr val="1D1C1D"/>
                </a:solidFill>
                <a:highlight>
                  <a:srgbClr val="FFFFFF"/>
                </a:highlight>
                <a:latin typeface="Arial"/>
                <a:ea typeface="Arial"/>
                <a:cs typeface="Arial"/>
                <a:sym typeface="Arial"/>
              </a:rPr>
              <a:t>the amount of daylight represents the amount of solar radiation for a region,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Then</a:t>
            </a:r>
            <a:br>
              <a:rPr lang="en" sz="1400">
                <a:latin typeface="Raleway"/>
                <a:ea typeface="Raleway"/>
                <a:cs typeface="Raleway"/>
                <a:sym typeface="Raleway"/>
              </a:rPr>
            </a:br>
            <a:r>
              <a:rPr lang="en" sz="1150">
                <a:solidFill>
                  <a:srgbClr val="1D1C1D"/>
                </a:solidFill>
                <a:highlight>
                  <a:srgbClr val="FFFFFF"/>
                </a:highlight>
                <a:latin typeface="Arial"/>
                <a:ea typeface="Arial"/>
                <a:cs typeface="Arial"/>
                <a:sym typeface="Arial"/>
              </a:rPr>
              <a:t>we expect to see a correlation between amount of daylight and the amount of solar radiation measure in each city.</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t/>
            </a:r>
            <a:endParaRPr sz="1200">
              <a:solidFill>
                <a:schemeClr val="dk2"/>
              </a:solidFill>
              <a:latin typeface="Raleway"/>
              <a:ea typeface="Raleway"/>
              <a:cs typeface="Raleway"/>
              <a:sym typeface="Raleway"/>
            </a:endParaRPr>
          </a:p>
        </p:txBody>
      </p:sp>
      <p:sp>
        <p:nvSpPr>
          <p:cNvPr id="91" name="Google Shape;91;p15"/>
          <p:cNvSpPr txBox="1"/>
          <p:nvPr/>
        </p:nvSpPr>
        <p:spPr>
          <a:xfrm>
            <a:off x="2872425" y="3969050"/>
            <a:ext cx="3495000" cy="665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1000"/>
              </a:spcAft>
              <a:buClr>
                <a:schemeClr val="dk1"/>
              </a:buClr>
              <a:buSzPts val="1400"/>
              <a:buFont typeface="Raleway"/>
              <a:buChar char="➔"/>
            </a:pPr>
            <a:r>
              <a:rPr b="1" lang="en">
                <a:solidFill>
                  <a:schemeClr val="dk1"/>
                </a:solidFill>
                <a:latin typeface="Raleway"/>
                <a:ea typeface="Raleway"/>
                <a:cs typeface="Raleway"/>
                <a:sym typeface="Raleway"/>
              </a:rPr>
              <a:t>Let’s Find Out!</a:t>
            </a:r>
            <a:br>
              <a:rPr lang="en">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Brace yourselves for data!</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We pulled our data from Weatherbit.io.</a:t>
            </a:r>
            <a:r>
              <a:rPr lang="en"/>
              <a:t> </a:t>
            </a:r>
            <a:endParaRPr>
              <a:solidFill>
                <a:schemeClr val="accent5"/>
              </a:solidFill>
            </a:endParaRPr>
          </a:p>
          <a:p>
            <a:pPr indent="0" lvl="0" marL="0" rtl="0" algn="l">
              <a:spcBef>
                <a:spcPts val="0"/>
              </a:spcBef>
              <a:spcAft>
                <a:spcPts val="0"/>
              </a:spcAft>
              <a:buNone/>
            </a:pPr>
            <a:r>
              <a:t/>
            </a:r>
            <a:endParaRPr>
              <a:solidFill>
                <a:schemeClr val="accent5"/>
              </a:solidFill>
            </a:endParaRPr>
          </a:p>
        </p:txBody>
      </p:sp>
      <p:grpSp>
        <p:nvGrpSpPr>
          <p:cNvPr id="97" name="Google Shape;97;p16"/>
          <p:cNvGrpSpPr/>
          <p:nvPr/>
        </p:nvGrpSpPr>
        <p:grpSpPr>
          <a:xfrm>
            <a:off x="6781388" y="2464029"/>
            <a:ext cx="2212050" cy="2537076"/>
            <a:chOff x="6803275" y="395363"/>
            <a:chExt cx="2212050" cy="2537076"/>
          </a:xfrm>
        </p:grpSpPr>
        <p:pic>
          <p:nvPicPr>
            <p:cNvPr id="98" name="Google Shape;98;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9" name="Google Shape;99;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0" name="Google Shape;100;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When using Jupyter Notebook, you have to have your “config” file named “config.py” or else Jupyter will not </a:t>
              </a:r>
              <a:r>
                <a:rPr lang="en" sz="1200">
                  <a:solidFill>
                    <a:schemeClr val="dk2"/>
                  </a:solidFill>
                  <a:latin typeface="Raleway"/>
                  <a:ea typeface="Raleway"/>
                  <a:cs typeface="Raleway"/>
                  <a:sym typeface="Raleway"/>
                </a:rPr>
                <a:t>acknowledge</a:t>
              </a:r>
              <a:r>
                <a:rPr lang="en" sz="1200">
                  <a:solidFill>
                    <a:schemeClr val="dk2"/>
                  </a:solidFill>
                  <a:latin typeface="Raleway"/>
                  <a:ea typeface="Raleway"/>
                  <a:cs typeface="Raleway"/>
                  <a:sym typeface="Raleway"/>
                </a:rPr>
                <a:t> it.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(Time lost: 48 minutes)</a:t>
              </a:r>
              <a:endParaRPr sz="1200">
                <a:solidFill>
                  <a:schemeClr val="dk2"/>
                </a:solidFill>
                <a:latin typeface="Raleway"/>
                <a:ea typeface="Raleway"/>
                <a:cs typeface="Raleway"/>
                <a:sym typeface="Raleway"/>
              </a:endParaRPr>
            </a:p>
          </p:txBody>
        </p:sp>
      </p:grpSp>
      <p:sp>
        <p:nvSpPr>
          <p:cNvPr id="101" name="Google Shape;101;p16"/>
          <p:cNvSpPr txBox="1"/>
          <p:nvPr/>
        </p:nvSpPr>
        <p:spPr>
          <a:xfrm>
            <a:off x="368500" y="2663875"/>
            <a:ext cx="5059200" cy="20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800">
                <a:solidFill>
                  <a:schemeClr val="accent5"/>
                </a:solidFill>
                <a:latin typeface="Raleway"/>
                <a:ea typeface="Raleway"/>
                <a:cs typeface="Raleway"/>
                <a:sym typeface="Raleway"/>
              </a:rPr>
              <a:t>And then wrote </a:t>
            </a:r>
            <a:endParaRPr b="1" sz="3800">
              <a:solidFill>
                <a:schemeClr val="accent5"/>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n" sz="3800">
                <a:solidFill>
                  <a:schemeClr val="accent5"/>
                </a:solidFill>
                <a:latin typeface="Raleway"/>
                <a:ea typeface="Raleway"/>
                <a:cs typeface="Raleway"/>
                <a:sym typeface="Raleway"/>
              </a:rPr>
              <a:t>some code to see </a:t>
            </a:r>
            <a:endParaRPr b="1" sz="3800">
              <a:solidFill>
                <a:schemeClr val="accent5"/>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n" sz="3800">
                <a:solidFill>
                  <a:schemeClr val="accent5"/>
                </a:solidFill>
                <a:latin typeface="Raleway"/>
                <a:ea typeface="Raleway"/>
                <a:cs typeface="Raleway"/>
                <a:sym typeface="Raleway"/>
              </a:rPr>
              <a:t>what was going on.</a:t>
            </a:r>
            <a:r>
              <a:rPr b="1" lang="en" sz="4800">
                <a:solidFill>
                  <a:schemeClr val="accent5"/>
                </a:solidFill>
                <a:latin typeface="Raleway"/>
                <a:ea typeface="Raleway"/>
                <a:cs typeface="Raleway"/>
                <a:sym typeface="Raleway"/>
              </a:rPr>
              <a:t> </a:t>
            </a:r>
            <a:endParaRPr>
              <a:latin typeface="Lato"/>
              <a:ea typeface="Lato"/>
              <a:cs typeface="Lato"/>
              <a:sym typeface="Lato"/>
            </a:endParaRPr>
          </a:p>
        </p:txBody>
      </p:sp>
      <p:sp>
        <p:nvSpPr>
          <p:cNvPr id="102" name="Google Shape;102;p16"/>
          <p:cNvSpPr txBox="1"/>
          <p:nvPr/>
        </p:nvSpPr>
        <p:spPr>
          <a:xfrm>
            <a:off x="4107125" y="1650500"/>
            <a:ext cx="33165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800">
                <a:solidFill>
                  <a:schemeClr val="lt1"/>
                </a:solidFill>
                <a:latin typeface="Raleway"/>
                <a:ea typeface="Raleway"/>
                <a:cs typeface="Raleway"/>
                <a:sym typeface="Raleway"/>
              </a:rPr>
              <a:t>(Yeah, we know, but it was free.)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8" name="Google Shape;108;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9" name="Google Shape;109;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Code</a:t>
            </a:r>
            <a:endParaRPr b="1" sz="3000">
              <a:solidFill>
                <a:schemeClr val="lt2"/>
              </a:solidFill>
              <a:latin typeface="Raleway"/>
              <a:ea typeface="Raleway"/>
              <a:cs typeface="Raleway"/>
              <a:sym typeface="Raleway"/>
            </a:endParaRPr>
          </a:p>
        </p:txBody>
      </p:sp>
      <p:sp>
        <p:nvSpPr>
          <p:cNvPr id="110" name="Google Shape;110;p17"/>
          <p:cNvSpPr txBox="1"/>
          <p:nvPr>
            <p:ph idx="4294967295" type="body"/>
          </p:nvPr>
        </p:nvSpPr>
        <p:spPr>
          <a:xfrm>
            <a:off x="2855550" y="1377475"/>
            <a:ext cx="3432900" cy="275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aleway"/>
              <a:buChar char="➔"/>
            </a:pPr>
            <a:r>
              <a:rPr lang="en" sz="1150">
                <a:solidFill>
                  <a:srgbClr val="000000"/>
                </a:solidFill>
                <a:highlight>
                  <a:srgbClr val="FFFFFF"/>
                </a:highlight>
                <a:latin typeface="Arial"/>
                <a:ea typeface="Arial"/>
                <a:cs typeface="Arial"/>
                <a:sym typeface="Arial"/>
              </a:rPr>
              <a:t>for i,city in enumerate(cities):</a:t>
            </a:r>
            <a:endParaRPr sz="115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city_data = requests.get(url).json()</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try:</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lat = city_data["data"][0]["lat"]</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temp = city_data["data"][0]["temp"]</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solar_rad = city_data["data"][0]["solar_rad"]</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…*some code abridged*           </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except:</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0"/>
              </a:spcAft>
              <a:buClr>
                <a:srgbClr val="000000"/>
              </a:buClr>
              <a:buSzPts val="800"/>
              <a:buFont typeface="Raleway"/>
              <a:buChar char="➔"/>
            </a:pPr>
            <a:r>
              <a:rPr lang="en" sz="800">
                <a:solidFill>
                  <a:srgbClr val="000000"/>
                </a:solidFill>
                <a:highlight>
                  <a:srgbClr val="FFFFFF"/>
                </a:highlight>
                <a:latin typeface="Arial"/>
                <a:ea typeface="Arial"/>
                <a:cs typeface="Arial"/>
                <a:sym typeface="Arial"/>
              </a:rPr>
              <a:t>                print("missed " + city)</a:t>
            </a:r>
            <a:endParaRPr sz="800">
              <a:solidFill>
                <a:srgbClr val="000000"/>
              </a:solidFill>
              <a:highlight>
                <a:srgbClr val="FFFFFF"/>
              </a:highlight>
              <a:latin typeface="Arial"/>
              <a:ea typeface="Arial"/>
              <a:cs typeface="Arial"/>
              <a:sym typeface="Arial"/>
            </a:endParaRPr>
          </a:p>
          <a:p>
            <a:pPr indent="-279400" lvl="0" marL="457200" rtl="0" algn="l">
              <a:spcBef>
                <a:spcPts val="1000"/>
              </a:spcBef>
              <a:spcAft>
                <a:spcPts val="1000"/>
              </a:spcAft>
              <a:buClr>
                <a:schemeClr val="dk1"/>
              </a:buClr>
              <a:buSzPts val="800"/>
              <a:buFont typeface="Raleway"/>
              <a:buChar char="➔"/>
            </a:pPr>
            <a:r>
              <a:rPr lang="en" sz="800">
                <a:solidFill>
                  <a:srgbClr val="1D1C1D"/>
                </a:solidFill>
                <a:highlight>
                  <a:srgbClr val="FFFFFF"/>
                </a:highlight>
                <a:latin typeface="Arial"/>
                <a:ea typeface="Arial"/>
                <a:cs typeface="Arial"/>
                <a:sym typeface="Arial"/>
              </a:rPr>
              <a:t>cities_df.head(6) </a:t>
            </a:r>
            <a:endParaRPr sz="1200">
              <a:solidFill>
                <a:schemeClr val="dk2"/>
              </a:solidFill>
              <a:latin typeface="Raleway"/>
              <a:ea typeface="Raleway"/>
              <a:cs typeface="Raleway"/>
              <a:sym typeface="Raleway"/>
            </a:endParaRPr>
          </a:p>
        </p:txBody>
      </p:sp>
      <p:pic>
        <p:nvPicPr>
          <p:cNvPr id="111" name="Google Shape;111;p17"/>
          <p:cNvPicPr preferRelativeResize="0"/>
          <p:nvPr/>
        </p:nvPicPr>
        <p:blipFill>
          <a:blip r:embed="rId3">
            <a:alphaModFix/>
          </a:blip>
          <a:stretch>
            <a:fillRect/>
          </a:stretch>
        </p:blipFill>
        <p:spPr>
          <a:xfrm>
            <a:off x="6781388" y="2496111"/>
            <a:ext cx="2212050" cy="2504994"/>
          </a:xfrm>
          <a:prstGeom prst="rect">
            <a:avLst/>
          </a:prstGeom>
          <a:noFill/>
          <a:ln>
            <a:noFill/>
          </a:ln>
        </p:spPr>
      </p:pic>
      <p:grpSp>
        <p:nvGrpSpPr>
          <p:cNvPr id="112" name="Google Shape;112;p17"/>
          <p:cNvGrpSpPr/>
          <p:nvPr/>
        </p:nvGrpSpPr>
        <p:grpSpPr>
          <a:xfrm>
            <a:off x="6781388" y="2464029"/>
            <a:ext cx="2212050" cy="2537076"/>
            <a:chOff x="6803275" y="395363"/>
            <a:chExt cx="2212050" cy="2537076"/>
          </a:xfrm>
        </p:grpSpPr>
        <p:pic>
          <p:nvPicPr>
            <p:cNvPr id="113" name="Google Shape;113;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4" name="Google Shape;114;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5" name="Google Shape;115;p17"/>
            <p:cNvSpPr txBox="1"/>
            <p:nvPr/>
          </p:nvSpPr>
          <p:spPr>
            <a:xfrm>
              <a:off x="6944812" y="684234"/>
              <a:ext cx="1929000" cy="21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Summary</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called the API and made a loop that fetched the specific items from the JSON--lat, long, temp, etc. These results were sent to a list, arranged in a dataframe and saved to a CSV file.</a:t>
              </a:r>
              <a:endParaRPr sz="12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1" name="Google Shape;121;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2" name="Google Shape;122;p1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Code</a:t>
            </a:r>
            <a:endParaRPr b="1" sz="3000">
              <a:solidFill>
                <a:schemeClr val="lt2"/>
              </a:solidFill>
              <a:latin typeface="Raleway"/>
              <a:ea typeface="Raleway"/>
              <a:cs typeface="Raleway"/>
              <a:sym typeface="Raleway"/>
            </a:endParaRPr>
          </a:p>
        </p:txBody>
      </p:sp>
      <p:sp>
        <p:nvSpPr>
          <p:cNvPr id="123" name="Google Shape;123;p18"/>
          <p:cNvSpPr txBox="1"/>
          <p:nvPr>
            <p:ph idx="4294967295" type="body"/>
          </p:nvPr>
        </p:nvSpPr>
        <p:spPr>
          <a:xfrm>
            <a:off x="2855550" y="1377475"/>
            <a:ext cx="3432900" cy="27543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def timeDiff(sunrise, sunset):</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if (sunrise &gt; 0 and sunset &gt; 0):  </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Convert the integer sunrise and sunset to actual date-time #variables</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rise = datetime.datetime.fromtimestamp(sunrise)</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set = datetime.datetime.fromtimestamp(sunset)</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rise = sunrise</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sset = sunset</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fmt = '%Y-%m-%d %H:%M:%S'</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This converts to date/time objects</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d1 = datetime.datetime.strptime(rise, fmt)</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d2 = datetime.datetime.strptime(sset, fmt)</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compute the number of minutes between the two dates</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diff = d2 - d1</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return ((diff.days * 24 * 60) + (diff.seconds/60))</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 else:</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en" sz="800">
                <a:solidFill>
                  <a:srgbClr val="000000"/>
                </a:solidFill>
                <a:highlight>
                  <a:srgbClr val="FFFFFF"/>
                </a:highlight>
                <a:latin typeface="Arial"/>
                <a:ea typeface="Arial"/>
                <a:cs typeface="Arial"/>
                <a:sym typeface="Arial"/>
              </a:rPr>
              <a:t>     #   return (0)</a:t>
            </a:r>
            <a:endParaRPr sz="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800">
              <a:solidFill>
                <a:schemeClr val="accent5"/>
              </a:solidFill>
              <a:highlight>
                <a:srgbClr val="FFFFFF"/>
              </a:highlight>
              <a:latin typeface="Arial"/>
              <a:ea typeface="Arial"/>
              <a:cs typeface="Arial"/>
              <a:sym typeface="Arial"/>
            </a:endParaRPr>
          </a:p>
          <a:p>
            <a:pPr indent="0" lvl="0" marL="457200" rtl="0" algn="l">
              <a:spcBef>
                <a:spcPts val="1000"/>
              </a:spcBef>
              <a:spcAft>
                <a:spcPts val="1000"/>
              </a:spcAft>
              <a:buNone/>
            </a:pPr>
            <a:r>
              <a:t/>
            </a:r>
            <a:endParaRPr sz="800">
              <a:solidFill>
                <a:schemeClr val="accent5"/>
              </a:solidFill>
              <a:highlight>
                <a:srgbClr val="FFFFFF"/>
              </a:highlight>
              <a:latin typeface="Arial"/>
              <a:ea typeface="Arial"/>
              <a:cs typeface="Arial"/>
              <a:sym typeface="Arial"/>
            </a:endParaRPr>
          </a:p>
        </p:txBody>
      </p:sp>
      <p:pic>
        <p:nvPicPr>
          <p:cNvPr id="124" name="Google Shape;124;p18"/>
          <p:cNvPicPr preferRelativeResize="0"/>
          <p:nvPr/>
        </p:nvPicPr>
        <p:blipFill>
          <a:blip r:embed="rId3">
            <a:alphaModFix/>
          </a:blip>
          <a:stretch>
            <a:fillRect/>
          </a:stretch>
        </p:blipFill>
        <p:spPr>
          <a:xfrm>
            <a:off x="6781388" y="2496111"/>
            <a:ext cx="2212050" cy="2504994"/>
          </a:xfrm>
          <a:prstGeom prst="rect">
            <a:avLst/>
          </a:prstGeom>
          <a:noFill/>
          <a:ln>
            <a:noFill/>
          </a:ln>
        </p:spPr>
      </p:pic>
      <p:grpSp>
        <p:nvGrpSpPr>
          <p:cNvPr id="125" name="Google Shape;125;p18"/>
          <p:cNvGrpSpPr/>
          <p:nvPr/>
        </p:nvGrpSpPr>
        <p:grpSpPr>
          <a:xfrm>
            <a:off x="6781388" y="2464029"/>
            <a:ext cx="2212050" cy="2537076"/>
            <a:chOff x="6803275" y="395363"/>
            <a:chExt cx="2212050" cy="2537076"/>
          </a:xfrm>
        </p:grpSpPr>
        <p:pic>
          <p:nvPicPr>
            <p:cNvPr id="126" name="Google Shape;126;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7" name="Google Shape;127;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8" name="Google Shape;128;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Summary</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made variables for the sun’s journey and converted those variables from timestamps into date-time objects and then converted to minutes. </a:t>
              </a:r>
              <a:endParaRPr sz="1200">
                <a:solidFill>
                  <a:schemeClr val="dk2"/>
                </a:solidFill>
                <a:latin typeface="Raleway"/>
                <a:ea typeface="Raleway"/>
                <a:cs typeface="Raleway"/>
                <a:sym typeface="Raleway"/>
              </a:endParaRPr>
            </a:p>
          </p:txBody>
        </p:sp>
      </p:grpSp>
      <p:grpSp>
        <p:nvGrpSpPr>
          <p:cNvPr id="129" name="Google Shape;129;p18"/>
          <p:cNvGrpSpPr/>
          <p:nvPr/>
        </p:nvGrpSpPr>
        <p:grpSpPr>
          <a:xfrm>
            <a:off x="184263" y="2276854"/>
            <a:ext cx="2212050" cy="2537076"/>
            <a:chOff x="6803275" y="395363"/>
            <a:chExt cx="2212050" cy="2537076"/>
          </a:xfrm>
        </p:grpSpPr>
        <p:pic>
          <p:nvPicPr>
            <p:cNvPr id="130" name="Google Shape;130;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1" name="Google Shape;131;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32" name="Google Shape;132;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Joe knows lots of cool code.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Ask him for help</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260849" y="73517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Plots</a:t>
            </a:r>
            <a:r>
              <a:rPr lang="en">
                <a:solidFill>
                  <a:schemeClr val="accent5"/>
                </a:solidFill>
              </a:rPr>
              <a:t>!</a:t>
            </a:r>
            <a:r>
              <a:rPr lang="en"/>
              <a:t> (On our own.)</a:t>
            </a:r>
            <a:endParaRPr/>
          </a:p>
          <a:p>
            <a:pPr indent="0" lvl="0" marL="0" rtl="0" algn="l">
              <a:spcBef>
                <a:spcPts val="1000"/>
              </a:spcBef>
              <a:spcAft>
                <a:spcPts val="0"/>
              </a:spcAft>
              <a:buNone/>
            </a:pPr>
            <a:r>
              <a:rPr b="0" lang="en" sz="2400"/>
              <a:t>We each took the CSV file and </a:t>
            </a:r>
            <a:endParaRPr b="0" sz="2400"/>
          </a:p>
          <a:p>
            <a:pPr indent="0" lvl="0" marL="0" rtl="0" algn="l">
              <a:spcBef>
                <a:spcPts val="1000"/>
              </a:spcBef>
              <a:spcAft>
                <a:spcPts val="0"/>
              </a:spcAft>
              <a:buNone/>
            </a:pPr>
            <a:r>
              <a:rPr b="0" lang="en" sz="2400"/>
              <a:t>cleaned, sorted, and analyzed our own </a:t>
            </a:r>
            <a:endParaRPr b="0" sz="2400"/>
          </a:p>
          <a:p>
            <a:pPr indent="0" lvl="0" marL="0" rtl="0" algn="l">
              <a:spcBef>
                <a:spcPts val="1000"/>
              </a:spcBef>
              <a:spcAft>
                <a:spcPts val="1000"/>
              </a:spcAft>
              <a:buNone/>
            </a:pPr>
            <a:r>
              <a:rPr b="0" lang="en" sz="2400"/>
              <a:t>portion of the globe.</a:t>
            </a:r>
            <a:endParaRPr b="0" sz="2400"/>
          </a:p>
        </p:txBody>
      </p:sp>
      <p:grpSp>
        <p:nvGrpSpPr>
          <p:cNvPr id="138" name="Google Shape;138;p19"/>
          <p:cNvGrpSpPr/>
          <p:nvPr/>
        </p:nvGrpSpPr>
        <p:grpSpPr>
          <a:xfrm>
            <a:off x="3526388" y="2571760"/>
            <a:ext cx="2212050" cy="2537076"/>
            <a:chOff x="6803275" y="395363"/>
            <a:chExt cx="2212050" cy="2537076"/>
          </a:xfrm>
        </p:grpSpPr>
        <p:pic>
          <p:nvPicPr>
            <p:cNvPr id="139" name="Google Shape;139;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0" name="Google Shape;140;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1" name="Google Shape;141;p19"/>
            <p:cNvSpPr txBox="1"/>
            <p:nvPr/>
          </p:nvSpPr>
          <p:spPr>
            <a:xfrm>
              <a:off x="6944800" y="6779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GitHub hates your soul and it will win. Resistance is futile.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JaeJun can help.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Time lost: 106 minutes</a:t>
              </a:r>
              <a:endParaRPr sz="1200">
                <a:solidFill>
                  <a:schemeClr val="dk2"/>
                </a:solidFill>
                <a:latin typeface="Raleway"/>
                <a:ea typeface="Raleway"/>
                <a:cs typeface="Raleway"/>
                <a:sym typeface="Raleway"/>
              </a:endParaRPr>
            </a:p>
          </p:txBody>
        </p:sp>
      </p:grpSp>
      <p:grpSp>
        <p:nvGrpSpPr>
          <p:cNvPr id="142" name="Google Shape;142;p19"/>
          <p:cNvGrpSpPr/>
          <p:nvPr/>
        </p:nvGrpSpPr>
        <p:grpSpPr>
          <a:xfrm>
            <a:off x="6565288" y="2571760"/>
            <a:ext cx="2212050" cy="2537076"/>
            <a:chOff x="6803275" y="395363"/>
            <a:chExt cx="2212050" cy="2537076"/>
          </a:xfrm>
        </p:grpSpPr>
        <p:pic>
          <p:nvPicPr>
            <p:cNvPr id="143" name="Google Shape;143;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4" name="Google Shape;144;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5" name="Google Shape;145;p19"/>
            <p:cNvSpPr txBox="1"/>
            <p:nvPr/>
          </p:nvSpPr>
          <p:spPr>
            <a:xfrm>
              <a:off x="6944800" y="6779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GrubHub loves your soul and it delivers.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Tip your driver.</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Time saved: 53 minutes</a:t>
              </a:r>
              <a:endParaRPr sz="1200">
                <a:solidFill>
                  <a:schemeClr val="dk2"/>
                </a:solidFill>
                <a:latin typeface="Raleway"/>
                <a:ea typeface="Raleway"/>
                <a:cs typeface="Raleway"/>
                <a:sym typeface="Ralew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49" name="Shape 149"/>
        <p:cNvGrpSpPr/>
        <p:nvPr/>
      </p:nvGrpSpPr>
      <p:grpSpPr>
        <a:xfrm>
          <a:off x="0" y="0"/>
          <a:ext cx="0" cy="0"/>
          <a:chOff x="0" y="0"/>
          <a:chExt cx="0" cy="0"/>
        </a:xfrm>
      </p:grpSpPr>
      <p:sp>
        <p:nvSpPr>
          <p:cNvPr id="150" name="Google Shape;150;p20"/>
          <p:cNvSpPr txBox="1"/>
          <p:nvPr>
            <p:ph type="title"/>
          </p:nvPr>
        </p:nvSpPr>
        <p:spPr>
          <a:xfrm>
            <a:off x="187675" y="518875"/>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We split the globe into four quadrants and each took a portion. </a:t>
            </a:r>
            <a:endParaRPr b="0" sz="2400">
              <a:solidFill>
                <a:schemeClr val="dk2"/>
              </a:solidFill>
            </a:endParaRPr>
          </a:p>
        </p:txBody>
      </p:sp>
      <p:pic>
        <p:nvPicPr>
          <p:cNvPr id="151" name="Google Shape;151;p20"/>
          <p:cNvPicPr preferRelativeResize="0"/>
          <p:nvPr/>
        </p:nvPicPr>
        <p:blipFill>
          <a:blip r:embed="rId3">
            <a:alphaModFix/>
          </a:blip>
          <a:stretch>
            <a:fillRect/>
          </a:stretch>
        </p:blipFill>
        <p:spPr>
          <a:xfrm>
            <a:off x="4596817" y="518875"/>
            <a:ext cx="4547184" cy="4205725"/>
          </a:xfrm>
          <a:prstGeom prst="rect">
            <a:avLst/>
          </a:prstGeom>
          <a:noFill/>
          <a:ln>
            <a:noFill/>
          </a:ln>
        </p:spPr>
      </p:pic>
      <p:grpSp>
        <p:nvGrpSpPr>
          <p:cNvPr id="152" name="Google Shape;152;p20"/>
          <p:cNvGrpSpPr/>
          <p:nvPr/>
        </p:nvGrpSpPr>
        <p:grpSpPr>
          <a:xfrm>
            <a:off x="378538" y="2258885"/>
            <a:ext cx="2212050" cy="2537076"/>
            <a:chOff x="6803275" y="395363"/>
            <a:chExt cx="2212050" cy="2537076"/>
          </a:xfrm>
        </p:grpSpPr>
        <p:pic>
          <p:nvPicPr>
            <p:cNvPr id="153" name="Google Shape;153;p20"/>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54" name="Google Shape;154;p20"/>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55" name="Google Shape;155;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Teamwork:</a:t>
              </a:r>
              <a:endParaRPr b="1">
                <a:solidFill>
                  <a:schemeClr val="dk1"/>
                </a:solidFill>
                <a:latin typeface="Raleway"/>
                <a:ea typeface="Raleway"/>
                <a:cs typeface="Raleway"/>
                <a:sym typeface="Raleway"/>
              </a:endParaRPr>
            </a:p>
            <a:p>
              <a:pPr indent="-304800" lvl="0" marL="457200" rtl="0" algn="l">
                <a:spcBef>
                  <a:spcPts val="80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Justin: </a:t>
              </a:r>
              <a:endParaRPr sz="1200">
                <a:solidFill>
                  <a:schemeClr val="dk2"/>
                </a:solidFill>
                <a:latin typeface="Raleway"/>
                <a:ea typeface="Raleway"/>
                <a:cs typeface="Raleway"/>
                <a:sym typeface="Raleway"/>
              </a:endParaRPr>
            </a:p>
            <a:p>
              <a:pPr indent="-304800" lvl="1" marL="9144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0 to 45</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Jessie: </a:t>
              </a:r>
              <a:endParaRPr sz="1200">
                <a:solidFill>
                  <a:schemeClr val="dk2"/>
                </a:solidFill>
                <a:latin typeface="Raleway"/>
                <a:ea typeface="Raleway"/>
                <a:cs typeface="Raleway"/>
                <a:sym typeface="Raleway"/>
              </a:endParaRPr>
            </a:p>
            <a:p>
              <a:pPr indent="-304800" lvl="1" marL="9144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45 to 90</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Mohamed: </a:t>
              </a:r>
              <a:endParaRPr sz="1200">
                <a:solidFill>
                  <a:schemeClr val="dk2"/>
                </a:solidFill>
                <a:latin typeface="Raleway"/>
                <a:ea typeface="Raleway"/>
                <a:cs typeface="Raleway"/>
                <a:sym typeface="Raleway"/>
              </a:endParaRPr>
            </a:p>
            <a:p>
              <a:pPr indent="-304800" lvl="1" marL="9144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0 to -45)</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Rich</a:t>
              </a:r>
              <a:endParaRPr sz="1200">
                <a:solidFill>
                  <a:schemeClr val="dk2"/>
                </a:solidFill>
                <a:latin typeface="Raleway"/>
                <a:ea typeface="Raleway"/>
                <a:cs typeface="Raleway"/>
                <a:sym typeface="Raleway"/>
              </a:endParaRPr>
            </a:p>
            <a:p>
              <a:pPr indent="-304800" lvl="1" marL="9144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-45 to -90</a:t>
              </a:r>
              <a:endParaRPr sz="1200">
                <a:solidFill>
                  <a:schemeClr val="dk2"/>
                </a:solidFill>
                <a:latin typeface="Raleway"/>
                <a:ea typeface="Raleway"/>
                <a:cs typeface="Raleway"/>
                <a:sym typeface="Ralewa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pic>
        <p:nvPicPr>
          <p:cNvPr id="160" name="Google Shape;160;p21"/>
          <p:cNvPicPr preferRelativeResize="0"/>
          <p:nvPr/>
        </p:nvPicPr>
        <p:blipFill>
          <a:blip r:embed="rId3">
            <a:alphaModFix/>
          </a:blip>
          <a:stretch>
            <a:fillRect/>
          </a:stretch>
        </p:blipFill>
        <p:spPr>
          <a:xfrm>
            <a:off x="1239425" y="132025"/>
            <a:ext cx="4254600" cy="4952475"/>
          </a:xfrm>
          <a:prstGeom prst="rect">
            <a:avLst/>
          </a:prstGeom>
          <a:noFill/>
          <a:ln>
            <a:noFill/>
          </a:ln>
        </p:spPr>
      </p:pic>
      <p:pic>
        <p:nvPicPr>
          <p:cNvPr descr="Piece of duct tape sticking a note to the slide" id="161" name="Google Shape;161;p21"/>
          <p:cNvPicPr preferRelativeResize="0"/>
          <p:nvPr/>
        </p:nvPicPr>
        <p:blipFill rotWithShape="1">
          <a:blip r:embed="rId4">
            <a:alphaModFix/>
          </a:blip>
          <a:srcRect b="10011" l="9244" r="2118" t="5926"/>
          <a:stretch/>
        </p:blipFill>
        <p:spPr>
          <a:xfrm rot="154828">
            <a:off x="2330725" y="76551"/>
            <a:ext cx="2072000" cy="736050"/>
          </a:xfrm>
          <a:prstGeom prst="rect">
            <a:avLst/>
          </a:prstGeom>
          <a:noFill/>
          <a:ln>
            <a:noFill/>
          </a:ln>
        </p:spPr>
      </p:pic>
      <p:sp>
        <p:nvSpPr>
          <p:cNvPr id="162" name="Google Shape;162;p21"/>
          <p:cNvSpPr txBox="1"/>
          <p:nvPr/>
        </p:nvSpPr>
        <p:spPr>
          <a:xfrm>
            <a:off x="1650275" y="5580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Data</a:t>
            </a:r>
            <a:endParaRPr b="1" sz="3000">
              <a:solidFill>
                <a:schemeClr val="lt2"/>
              </a:solidFill>
              <a:latin typeface="Raleway"/>
              <a:ea typeface="Raleway"/>
              <a:cs typeface="Raleway"/>
              <a:sym typeface="Raleway"/>
            </a:endParaRPr>
          </a:p>
        </p:txBody>
      </p:sp>
      <p:sp>
        <p:nvSpPr>
          <p:cNvPr id="163" name="Google Shape;163;p21"/>
          <p:cNvSpPr txBox="1"/>
          <p:nvPr>
            <p:ph idx="4294967295" type="body"/>
          </p:nvPr>
        </p:nvSpPr>
        <p:spPr>
          <a:xfrm>
            <a:off x="1650275" y="1270000"/>
            <a:ext cx="3432900" cy="34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The dataset we  called from the API was...sketchy. And required cleaning.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Aching Absence</a:t>
            </a:r>
            <a:br>
              <a:rPr lang="en" sz="1200">
                <a:latin typeface="Raleway"/>
                <a:ea typeface="Raleway"/>
                <a:cs typeface="Raleway"/>
                <a:sym typeface="Raleway"/>
              </a:rPr>
            </a:br>
            <a:r>
              <a:rPr lang="en" sz="1200">
                <a:latin typeface="Raleway"/>
                <a:ea typeface="Raleway"/>
                <a:cs typeface="Raleway"/>
                <a:sym typeface="Raleway"/>
              </a:rPr>
              <a:t>We had a lot of values returned as “0.0” for the “Solar Radiation” call.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 We Paid For</a:t>
            </a:r>
            <a:br>
              <a:rPr lang="en" sz="1400">
                <a:latin typeface="Raleway"/>
                <a:ea typeface="Raleway"/>
                <a:cs typeface="Raleway"/>
                <a:sym typeface="Raleway"/>
              </a:rPr>
            </a:br>
            <a:r>
              <a:rPr lang="en" sz="1200">
                <a:latin typeface="Raleway"/>
                <a:ea typeface="Raleway"/>
                <a:cs typeface="Raleway"/>
                <a:sym typeface="Raleway"/>
              </a:rPr>
              <a:t>Was nothing. Which means that we could only call one specific moment in time, not historic or cumulative data.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What We Did</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We cleaned the “0.0” values from the data and worked with the remainder.</a:t>
            </a:r>
            <a:endParaRPr b="1" sz="1400">
              <a:solidFill>
                <a:schemeClr val="dk1"/>
              </a:solidFill>
              <a:latin typeface="Raleway"/>
              <a:ea typeface="Raleway"/>
              <a:cs typeface="Raleway"/>
              <a:sym typeface="Raleway"/>
            </a:endParaRPr>
          </a:p>
        </p:txBody>
      </p:sp>
      <p:pic>
        <p:nvPicPr>
          <p:cNvPr id="164" name="Google Shape;164;p21"/>
          <p:cNvPicPr preferRelativeResize="0"/>
          <p:nvPr/>
        </p:nvPicPr>
        <p:blipFill>
          <a:blip r:embed="rId5">
            <a:alphaModFix/>
          </a:blip>
          <a:stretch>
            <a:fillRect/>
          </a:stretch>
        </p:blipFill>
        <p:spPr>
          <a:xfrm>
            <a:off x="5760568" y="522325"/>
            <a:ext cx="3215682" cy="41718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