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46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384" y="150"/>
      </p:cViewPr>
      <p:guideLst>
        <p:guide orient="horz" pos="2208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63B52-DCD4-4D32-AE92-6BE55BB83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2D3D0-FC96-420F-8CE3-D44E02E2E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170FE-A6CE-4956-9CF7-0C00A87A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0FDE-070A-4442-B6F6-7E6F4719339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1046D-8ECC-412C-849F-E7DB69E1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3E1D4-B8F1-41A8-8354-014EEB14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1441-0ECA-454D-95B6-A85E8FDA0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9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E43B1-8067-40CA-BE88-12C7CE4B1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3E39F-F257-4A22-BB9C-2A4C05021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EF102-7698-4656-8829-DF5561B7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0FDE-070A-4442-B6F6-7E6F4719339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E7C49-1CDF-4750-8F28-F0A99067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2BD50-F74F-4E65-80D3-6A5D5CBC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1441-0ECA-454D-95B6-A85E8FDA0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1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1A4985-086F-4D57-8EBA-07B4CB860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F20A7-ECFA-446C-9044-FF8A07B53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A0658-EF6D-4885-9FBC-93AC8AA34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0FDE-070A-4442-B6F6-7E6F4719339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01467-DEA4-4CBB-8128-36335D03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5BD31-1AEC-40A8-B38A-6CB96459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1441-0ECA-454D-95B6-A85E8FDA0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34206-8124-44B4-9BE6-D7D8F1013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2598C-15B2-4A6B-84C0-F7760B52B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18848-0492-48D7-8616-CFCE16657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0FDE-070A-4442-B6F6-7E6F4719339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82214-A78F-46CD-A532-6F2D1A99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3DDA2-221D-49E9-B285-6A99C58F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1441-0ECA-454D-95B6-A85E8FDA0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6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B5456-8462-4280-8D43-DD6B1C1C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42F6E-C7C0-4FED-A5FB-B202BD691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CE1EC-07DD-4F52-A55E-A3326517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0FDE-070A-4442-B6F6-7E6F4719339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4BDE6-AF67-4972-B961-12045CA6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4DCA3-750C-46B1-B96E-48FCAE3E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1441-0ECA-454D-95B6-A85E8FDA0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0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8DD5-AB45-46F1-AA27-3270E7648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1CBF6-B3D0-41D0-8BEA-1F919F539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E2C24-9DF8-4CC8-94A6-E8E4D982A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1ABE7-558C-4334-9308-2491A798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0FDE-070A-4442-B6F6-7E6F4719339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72A2A-82FE-4902-9833-C25E7308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653E5-26DA-4388-A50B-C6E0A91B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1441-0ECA-454D-95B6-A85E8FDA0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4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5DEE0-ACF0-47D0-AA30-EF3F1DC1C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11B97-B504-4077-B9B2-EEA0D89EA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15DD8-E067-4F97-B91C-2DE86F3BD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F67AE4-AC6F-43C5-9EFA-426FFD5E0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00EA09-6D95-4362-964E-E6570D054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F0B269-D935-4A37-95F5-C1457777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0FDE-070A-4442-B6F6-7E6F4719339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9D99C3-CCAD-4A78-B11D-09A97BE0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817B8-AE9D-4BF4-A3AC-58F9FB59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1441-0ECA-454D-95B6-A85E8FDA0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0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2D70-A3E0-4D5C-BB2A-372F5922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201BC-0079-4B4F-932D-B0133B611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0FDE-070A-4442-B6F6-7E6F4719339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E07B0-1F3F-44E4-82BF-7C2C41ECB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22158-9AD2-400D-AF06-800793E4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1441-0ECA-454D-95B6-A85E8FDA0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3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A55A1-A1C9-4352-AE05-52022FB5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0FDE-070A-4442-B6F6-7E6F4719339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C8A87F-D816-47D8-A9CF-53160643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406BC-C9CF-4837-8655-A568E982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1441-0ECA-454D-95B6-A85E8FDA0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9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D31C-9942-40E5-8281-B26BD5B6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1128D-E3FA-4D8E-AE69-348414C7D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BF769-AFDE-4206-9215-CCAF826FD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71004-DF65-4A0A-BF65-97F5D72D3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0FDE-070A-4442-B6F6-7E6F4719339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1AF3C-A963-4F23-BF9F-0EC2718B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3236D-985E-468F-BC70-8D6FEFF6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1441-0ECA-454D-95B6-A85E8FDA0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1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40291-7332-4631-9DBA-218FA1397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B61BBA-C5EE-485F-B6FB-87306F45B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7ED28-1F4D-475F-8060-0C4C7958A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0AE52-B2AC-4D99-BEB6-A7EF4EE9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0FDE-070A-4442-B6F6-7E6F4719339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A5C82-4394-48EF-9132-23BEA8F95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B581F-32A6-4651-A7CD-53211A7D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1441-0ECA-454D-95B6-A85E8FDA0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2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EAF9D-77E6-4905-B5AA-FF386E1A0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220FC-E858-4D5C-BA70-29310F5E1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D283D-4A88-4239-95A4-3A025E737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A0FDE-070A-4442-B6F6-7E6F4719339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7FEB2-1D04-469E-B02F-FDE3CCA37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1E3F2-69C5-464D-93FE-EE38CBAE7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91441-0ECA-454D-95B6-A85E8FDA0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3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FAEE-E428-4CF3-B366-DF36FA082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Diagrams for including “snags” in DayCent forest model</a:t>
            </a:r>
            <a:br>
              <a:rPr lang="en-US" dirty="0"/>
            </a:br>
            <a:r>
              <a:rPr lang="en-US" dirty="0" err="1"/>
              <a:t>a.k.a</a:t>
            </a:r>
            <a:r>
              <a:rPr lang="en-US" dirty="0"/>
              <a:t> </a:t>
            </a:r>
            <a:r>
              <a:rPr lang="en-US" dirty="0" err="1"/>
              <a:t>DailyDayCent_muvp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br>
              <a:rPr lang="en-US" dirty="0"/>
            </a:br>
            <a:r>
              <a:rPr lang="en-US" dirty="0"/>
              <a:t>‘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’ for snags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80924-6AA1-422D-9D08-602DE01203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Melannie Hartman</a:t>
            </a:r>
          </a:p>
          <a:p>
            <a:r>
              <a:rPr lang="en-US" dirty="0"/>
              <a:t>October 26, 2018</a:t>
            </a:r>
          </a:p>
        </p:txBody>
      </p:sp>
    </p:spTree>
    <p:extLst>
      <p:ext uri="{BB962C8B-B14F-4D97-AF65-F5344CB8AC3E}">
        <p14:creationId xmlns:p14="http://schemas.microsoft.com/office/powerpoint/2010/main" val="524797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18265-E0C5-4003-B5C4-24F14D0B6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63" y="40243"/>
            <a:ext cx="10515600" cy="1325563"/>
          </a:xfrm>
        </p:spPr>
        <p:txBody>
          <a:bodyPr/>
          <a:lstStyle/>
          <a:p>
            <a:r>
              <a:rPr lang="en-US" dirty="0"/>
              <a:t>Death of trees: snag updates to TREM and FIRE events for N in fine branches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E587CB-7BBC-454C-8457-151DA3A23EAF}"/>
              </a:ext>
            </a:extLst>
          </p:cNvPr>
          <p:cNvSpPr/>
          <p:nvPr/>
        </p:nvSpPr>
        <p:spPr>
          <a:xfrm>
            <a:off x="1519703" y="2070588"/>
            <a:ext cx="1828800" cy="905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fbrche</a:t>
            </a:r>
            <a:r>
              <a:rPr lang="en-US" dirty="0">
                <a:solidFill>
                  <a:schemeClr val="tx1"/>
                </a:solidFill>
              </a:rPr>
              <a:t>(N)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live fine branches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0CE91E-EB17-4691-8E47-7A1FF070EC33}"/>
              </a:ext>
            </a:extLst>
          </p:cNvPr>
          <p:cNvSpPr/>
          <p:nvPr/>
        </p:nvSpPr>
        <p:spPr>
          <a:xfrm>
            <a:off x="2130592" y="5257800"/>
            <a:ext cx="1659088" cy="9056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minerl</a:t>
            </a:r>
            <a:r>
              <a:rPr lang="en-US" sz="1600" dirty="0">
                <a:solidFill>
                  <a:schemeClr val="tx1"/>
                </a:solidFill>
              </a:rPr>
              <a:t>(1,N)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41FECD-2115-408F-A9A6-F8F68127E21A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>
            <a:off x="2434103" y="2976196"/>
            <a:ext cx="5863" cy="769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D14E004-A36B-4763-8850-06ADE8920B4D}"/>
              </a:ext>
            </a:extLst>
          </p:cNvPr>
          <p:cNvSpPr txBox="1"/>
          <p:nvPr/>
        </p:nvSpPr>
        <p:spPr>
          <a:xfrm>
            <a:off x="2415073" y="3225837"/>
            <a:ext cx="2710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fbrche</a:t>
            </a:r>
            <a:r>
              <a:rPr lang="en-US" sz="1400" dirty="0"/>
              <a:t>(N)*REMF(2)*(1- LV2STD(2))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0AFEC-2E97-4A67-A4EC-E31B667C6F71}"/>
              </a:ext>
            </a:extLst>
          </p:cNvPr>
          <p:cNvSpPr txBox="1"/>
          <p:nvPr/>
        </p:nvSpPr>
        <p:spPr>
          <a:xfrm>
            <a:off x="8764302" y="2523392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trem.100</a:t>
            </a:r>
          </a:p>
          <a:p>
            <a:r>
              <a:rPr lang="en-US" sz="1400" dirty="0"/>
              <a:t>parameters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874EFA-032A-4877-A8DA-DB688B611E1B}"/>
              </a:ext>
            </a:extLst>
          </p:cNvPr>
          <p:cNvSpPr/>
          <p:nvPr/>
        </p:nvSpPr>
        <p:spPr>
          <a:xfrm>
            <a:off x="1525566" y="3745500"/>
            <a:ext cx="1828800" cy="9056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terem</a:t>
            </a:r>
            <a:r>
              <a:rPr lang="en-US" sz="1600" dirty="0">
                <a:solidFill>
                  <a:schemeClr val="tx1"/>
                </a:solidFill>
              </a:rPr>
              <a:t>(N)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0F1D74-1C2B-4AD3-B2FC-BAE70D7FA4F1}"/>
              </a:ext>
            </a:extLst>
          </p:cNvPr>
          <p:cNvSpPr txBox="1"/>
          <p:nvPr/>
        </p:nvSpPr>
        <p:spPr>
          <a:xfrm>
            <a:off x="44792" y="3206801"/>
            <a:ext cx="1159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REMF(2)</a:t>
            </a:r>
          </a:p>
          <a:p>
            <a:r>
              <a:rPr lang="en-US" sz="1200" dirty="0">
                <a:solidFill>
                  <a:srgbClr val="0070C0"/>
                </a:solidFill>
              </a:rPr>
              <a:t>*RETF(2,2)</a:t>
            </a:r>
          </a:p>
          <a:p>
            <a:r>
              <a:rPr lang="en-US" sz="1200" dirty="0">
                <a:solidFill>
                  <a:srgbClr val="0070C0"/>
                </a:solidFill>
              </a:rPr>
              <a:t>*(1-LV2STD(2))</a:t>
            </a:r>
          </a:p>
          <a:p>
            <a:r>
              <a:rPr lang="en-US" sz="1200" dirty="0">
                <a:solidFill>
                  <a:srgbClr val="0070C0"/>
                </a:solidFill>
              </a:rPr>
              <a:t>*</a:t>
            </a:r>
            <a:r>
              <a:rPr lang="en-US" sz="1200" dirty="0" err="1">
                <a:solidFill>
                  <a:srgbClr val="0070C0"/>
                </a:solidFill>
              </a:rPr>
              <a:t>fbrche</a:t>
            </a:r>
            <a:r>
              <a:rPr lang="en-US" sz="1200" dirty="0">
                <a:solidFill>
                  <a:srgbClr val="0070C0"/>
                </a:solidFill>
              </a:rPr>
              <a:t>(N) as dead surface wood when cutting </a:t>
            </a:r>
            <a:r>
              <a:rPr lang="en-US" sz="1200" dirty="0">
                <a:solidFill>
                  <a:srgbClr val="FF0000"/>
                </a:solidFill>
              </a:rPr>
              <a:t>or as mineral N when burning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31EE7465-52B5-49E6-A84C-503A848D031E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V="1">
            <a:off x="1038831" y="2523392"/>
            <a:ext cx="480872" cy="273440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70147A2-DCBD-4E63-8448-BBBE201DF7C7}"/>
              </a:ext>
            </a:extLst>
          </p:cNvPr>
          <p:cNvSpPr txBox="1"/>
          <p:nvPr/>
        </p:nvSpPr>
        <p:spPr>
          <a:xfrm>
            <a:off x="1107556" y="2914503"/>
            <a:ext cx="808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STEP 1 </a:t>
            </a:r>
          </a:p>
          <a:p>
            <a:r>
              <a:rPr lang="en-US" sz="1600" b="1" dirty="0"/>
              <a:t>(TREM)</a:t>
            </a:r>
          </a:p>
          <a:p>
            <a:r>
              <a:rPr lang="en-US" sz="1600" b="1" dirty="0" err="1"/>
              <a:t>livrem</a:t>
            </a:r>
            <a:endParaRPr lang="en-US" sz="16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189F5F9-0B67-4E72-939A-D27AEBBADE1F}"/>
              </a:ext>
            </a:extLst>
          </p:cNvPr>
          <p:cNvSpPr txBox="1"/>
          <p:nvPr/>
        </p:nvSpPr>
        <p:spPr>
          <a:xfrm>
            <a:off x="3153560" y="1331740"/>
            <a:ext cx="5495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STEP 4 (TREM)</a:t>
            </a:r>
          </a:p>
          <a:p>
            <a:r>
              <a:rPr lang="en-US" sz="1600" b="1" dirty="0" err="1">
                <a:solidFill>
                  <a:srgbClr val="C00000"/>
                </a:solidFill>
              </a:rPr>
              <a:t>killlv</a:t>
            </a:r>
            <a:r>
              <a:rPr lang="en-US" sz="1600" b="1" dirty="0">
                <a:solidFill>
                  <a:srgbClr val="C00000"/>
                </a:solidFill>
              </a:rPr>
              <a:t> (transfer of live fine branches to attached dead branches)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3F73BD5-13D2-4A76-82B5-A4F188CE8EB6}"/>
              </a:ext>
            </a:extLst>
          </p:cNvPr>
          <p:cNvSpPr txBox="1"/>
          <p:nvPr/>
        </p:nvSpPr>
        <p:spPr>
          <a:xfrm>
            <a:off x="6584205" y="4683327"/>
            <a:ext cx="2017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STEP 5a (TREM)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cutrn</a:t>
            </a:r>
            <a:r>
              <a:rPr lang="en-US" b="1" dirty="0">
                <a:solidFill>
                  <a:srgbClr val="0070C0"/>
                </a:solidFill>
              </a:rPr>
              <a:t> (cutting only)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9A8D10-93EE-4049-B0BF-1C0238B87872}"/>
              </a:ext>
            </a:extLst>
          </p:cNvPr>
          <p:cNvSpPr txBox="1"/>
          <p:nvPr/>
        </p:nvSpPr>
        <p:spPr>
          <a:xfrm>
            <a:off x="9112320" y="5547752"/>
            <a:ext cx="2913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6 (FIRE)</a:t>
            </a:r>
          </a:p>
          <a:p>
            <a:r>
              <a:rPr lang="en-US" b="1" dirty="0" err="1"/>
              <a:t>grem</a:t>
            </a:r>
            <a:r>
              <a:rPr lang="en-US" b="1" dirty="0"/>
              <a:t> (burning of dead wood</a:t>
            </a:r>
          </a:p>
          <a:p>
            <a:r>
              <a:rPr lang="en-US" b="1" dirty="0"/>
              <a:t>and litter on the ground)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7E0B1D9-A159-4B92-ACCB-04ECB16F3F76}"/>
              </a:ext>
            </a:extLst>
          </p:cNvPr>
          <p:cNvCxnSpPr>
            <a:cxnSpLocks/>
          </p:cNvCxnSpPr>
          <p:nvPr/>
        </p:nvCxnSpPr>
        <p:spPr>
          <a:xfrm>
            <a:off x="1055096" y="4352191"/>
            <a:ext cx="1294785" cy="8991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5538605-6013-4AEC-B900-76D7BA88F296}"/>
              </a:ext>
            </a:extLst>
          </p:cNvPr>
          <p:cNvSpPr txBox="1"/>
          <p:nvPr/>
        </p:nvSpPr>
        <p:spPr>
          <a:xfrm>
            <a:off x="1204424" y="4836410"/>
            <a:ext cx="801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 return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EF857D-4A91-4A54-B76B-4B00B55997C5}"/>
              </a:ext>
            </a:extLst>
          </p:cNvPr>
          <p:cNvSpPr/>
          <p:nvPr/>
        </p:nvSpPr>
        <p:spPr>
          <a:xfrm>
            <a:off x="5480854" y="2071996"/>
            <a:ext cx="1828800" cy="9056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dfbrche</a:t>
            </a:r>
            <a:r>
              <a:rPr lang="en-US" dirty="0">
                <a:solidFill>
                  <a:schemeClr val="tx1"/>
                </a:solidFill>
              </a:rPr>
              <a:t>(N)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dead attached fine branches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57E4A3-0B56-4AE8-856E-17D6B8C4306A}"/>
              </a:ext>
            </a:extLst>
          </p:cNvPr>
          <p:cNvCxnSpPr>
            <a:stCxn id="3" idx="3"/>
            <a:endCxn id="49" idx="1"/>
          </p:cNvCxnSpPr>
          <p:nvPr/>
        </p:nvCxnSpPr>
        <p:spPr>
          <a:xfrm>
            <a:off x="3348503" y="2523392"/>
            <a:ext cx="2132351" cy="14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2EFE0F0-CD22-4847-83C8-3AAB276256DF}"/>
              </a:ext>
            </a:extLst>
          </p:cNvPr>
          <p:cNvSpPr txBox="1"/>
          <p:nvPr/>
        </p:nvSpPr>
        <p:spPr>
          <a:xfrm>
            <a:off x="3348503" y="2096969"/>
            <a:ext cx="209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C00000"/>
                </a:solidFill>
              </a:rPr>
              <a:t>fbrche</a:t>
            </a:r>
            <a:r>
              <a:rPr lang="en-US" sz="1200" dirty="0">
                <a:solidFill>
                  <a:srgbClr val="C00000"/>
                </a:solidFill>
              </a:rPr>
              <a:t>(N)*REMF(2)*LV2STD(2)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3BEAA2-DC9D-4AC2-B43C-53F7030D5756}"/>
              </a:ext>
            </a:extLst>
          </p:cNvPr>
          <p:cNvCxnSpPr>
            <a:stCxn id="49" idx="2"/>
            <a:endCxn id="19" idx="3"/>
          </p:cNvCxnSpPr>
          <p:nvPr/>
        </p:nvCxnSpPr>
        <p:spPr>
          <a:xfrm flipH="1">
            <a:off x="3354366" y="2977604"/>
            <a:ext cx="3040888" cy="1220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C4E4832-8CD6-4D7D-9141-A66063984901}"/>
              </a:ext>
            </a:extLst>
          </p:cNvPr>
          <p:cNvSpPr txBox="1"/>
          <p:nvPr/>
        </p:nvSpPr>
        <p:spPr>
          <a:xfrm>
            <a:off x="3538927" y="4003198"/>
            <a:ext cx="1684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dfbrche</a:t>
            </a:r>
            <a:r>
              <a:rPr lang="en-US" sz="1400" dirty="0"/>
              <a:t>(N)*REMF(7)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E2E129-A21B-4447-912B-437809E1EEF0}"/>
              </a:ext>
            </a:extLst>
          </p:cNvPr>
          <p:cNvCxnSpPr>
            <a:cxnSpLocks/>
            <a:stCxn id="49" idx="2"/>
            <a:endCxn id="6" idx="3"/>
          </p:cNvCxnSpPr>
          <p:nvPr/>
        </p:nvCxnSpPr>
        <p:spPr>
          <a:xfrm flipH="1">
            <a:off x="3789680" y="2977604"/>
            <a:ext cx="2605574" cy="2733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972363-8D3E-4E56-AEFF-7F9C939006F9}"/>
              </a:ext>
            </a:extLst>
          </p:cNvPr>
          <p:cNvCxnSpPr>
            <a:cxnSpLocks/>
          </p:cNvCxnSpPr>
          <p:nvPr/>
        </p:nvCxnSpPr>
        <p:spPr>
          <a:xfrm flipH="1">
            <a:off x="1796620" y="4862994"/>
            <a:ext cx="2823238" cy="39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170ADB7-26BB-435D-8987-B930A1C434D3}"/>
              </a:ext>
            </a:extLst>
          </p:cNvPr>
          <p:cNvSpPr txBox="1"/>
          <p:nvPr/>
        </p:nvSpPr>
        <p:spPr>
          <a:xfrm>
            <a:off x="3946291" y="5402827"/>
            <a:ext cx="801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 return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275524E-237B-4933-9FA1-5BC48884DBED}"/>
              </a:ext>
            </a:extLst>
          </p:cNvPr>
          <p:cNvSpPr txBox="1"/>
          <p:nvPr/>
        </p:nvSpPr>
        <p:spPr>
          <a:xfrm>
            <a:off x="5300440" y="3964336"/>
            <a:ext cx="1200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REMF(7)</a:t>
            </a:r>
          </a:p>
          <a:p>
            <a:r>
              <a:rPr lang="en-US" sz="1200" dirty="0">
                <a:solidFill>
                  <a:srgbClr val="0070C0"/>
                </a:solidFill>
              </a:rPr>
              <a:t>*RETF(5,2)</a:t>
            </a:r>
          </a:p>
          <a:p>
            <a:r>
              <a:rPr lang="en-US" sz="1200" dirty="0">
                <a:solidFill>
                  <a:srgbClr val="0070C0"/>
                </a:solidFill>
              </a:rPr>
              <a:t>*</a:t>
            </a:r>
            <a:r>
              <a:rPr lang="en-US" sz="1200" dirty="0" err="1">
                <a:solidFill>
                  <a:srgbClr val="0070C0"/>
                </a:solidFill>
              </a:rPr>
              <a:t>dfbrche</a:t>
            </a:r>
            <a:r>
              <a:rPr lang="en-US" sz="1200" dirty="0">
                <a:solidFill>
                  <a:srgbClr val="0070C0"/>
                </a:solidFill>
              </a:rPr>
              <a:t>(N) as dead surface wood when cutting </a:t>
            </a:r>
            <a:r>
              <a:rPr lang="en-US" sz="1200" dirty="0">
                <a:solidFill>
                  <a:srgbClr val="FF0000"/>
                </a:solidFill>
              </a:rPr>
              <a:t>or as mineral N when burning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D10D68-3AFA-484C-ABFF-8201EECD6AA2}"/>
              </a:ext>
            </a:extLst>
          </p:cNvPr>
          <p:cNvSpPr txBox="1"/>
          <p:nvPr/>
        </p:nvSpPr>
        <p:spPr>
          <a:xfrm>
            <a:off x="6557814" y="3071529"/>
            <a:ext cx="14542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STEP 2 </a:t>
            </a:r>
          </a:p>
          <a:p>
            <a:r>
              <a:rPr lang="en-US" sz="1600" b="1" dirty="0"/>
              <a:t>(TREM)</a:t>
            </a:r>
          </a:p>
          <a:p>
            <a:r>
              <a:rPr lang="en-US" sz="1600" b="1" dirty="0" err="1"/>
              <a:t>stdedrem</a:t>
            </a:r>
            <a:r>
              <a:rPr lang="en-US" sz="1600" b="1" dirty="0"/>
              <a:t> (standing dead tree removal)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E446037-7CDE-4A5E-AC87-7E338ACBA926}"/>
              </a:ext>
            </a:extLst>
          </p:cNvPr>
          <p:cNvSpPr txBox="1"/>
          <p:nvPr/>
        </p:nvSpPr>
        <p:spPr>
          <a:xfrm>
            <a:off x="9112320" y="4072223"/>
            <a:ext cx="1745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STEP 3 (TREM)</a:t>
            </a:r>
          </a:p>
          <a:p>
            <a:r>
              <a:rPr lang="en-US" b="1" dirty="0" err="1">
                <a:solidFill>
                  <a:srgbClr val="7030A0"/>
                </a:solidFill>
              </a:rPr>
              <a:t>dedrem</a:t>
            </a:r>
            <a:r>
              <a:rPr lang="en-US" b="1" dirty="0">
                <a:solidFill>
                  <a:srgbClr val="7030A0"/>
                </a:solidFill>
              </a:rPr>
              <a:t> (surface dead removal, cutting only)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F9FED0-0DFD-4C11-837E-198FB8E2462B}"/>
              </a:ext>
            </a:extLst>
          </p:cNvPr>
          <p:cNvSpPr/>
          <p:nvPr/>
        </p:nvSpPr>
        <p:spPr>
          <a:xfrm>
            <a:off x="143638" y="5282767"/>
            <a:ext cx="1828800" cy="905608"/>
          </a:xfrm>
          <a:prstGeom prst="rect">
            <a:avLst/>
          </a:prstGeom>
          <a:solidFill>
            <a:srgbClr val="CC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wood1e(N)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dead fine branches on the ground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B815C28-0B5E-433E-AC69-092F89B46BB2}"/>
              </a:ext>
            </a:extLst>
          </p:cNvPr>
          <p:cNvSpPr/>
          <p:nvPr/>
        </p:nvSpPr>
        <p:spPr>
          <a:xfrm>
            <a:off x="4282169" y="5890799"/>
            <a:ext cx="1828799" cy="9056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som3e(N)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passive pool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F4CD606-B37D-4C21-953E-C719654DC141}"/>
              </a:ext>
            </a:extLst>
          </p:cNvPr>
          <p:cNvCxnSpPr/>
          <p:nvPr/>
        </p:nvCxnSpPr>
        <p:spPr>
          <a:xfrm>
            <a:off x="3186111" y="6558213"/>
            <a:ext cx="1096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A8F143-0DE4-4A4C-9BB8-AEDE4F2F47AF}"/>
              </a:ext>
            </a:extLst>
          </p:cNvPr>
          <p:cNvSpPr txBox="1"/>
          <p:nvPr/>
        </p:nvSpPr>
        <p:spPr>
          <a:xfrm>
            <a:off x="1570547" y="6404325"/>
            <a:ext cx="1689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charcoal/varat3(1,N)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2C2FD0-BAA9-4991-BDAA-EE96004FA5B6}"/>
              </a:ext>
            </a:extLst>
          </p:cNvPr>
          <p:cNvSpPr txBox="1"/>
          <p:nvPr/>
        </p:nvSpPr>
        <p:spPr>
          <a:xfrm>
            <a:off x="6584204" y="5272552"/>
            <a:ext cx="26576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STEP 5b (TREM) elemental return to surface mineral pool when live or dead biomass is burned (</a:t>
            </a:r>
            <a:r>
              <a:rPr lang="en-US" dirty="0" err="1">
                <a:solidFill>
                  <a:srgbClr val="FF0000"/>
                </a:solidFill>
              </a:rPr>
              <a:t>firrtn</a:t>
            </a:r>
            <a:r>
              <a:rPr lang="en-US" dirty="0">
                <a:solidFill>
                  <a:srgbClr val="FF0000"/>
                </a:solidFill>
              </a:rPr>
              <a:t> fire only).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ABCA8A-C3F4-4BE5-8C8F-6B3C5A956684}"/>
              </a:ext>
            </a:extLst>
          </p:cNvPr>
          <p:cNvSpPr txBox="1"/>
          <p:nvPr/>
        </p:nvSpPr>
        <p:spPr>
          <a:xfrm>
            <a:off x="9690828" y="1020673"/>
            <a:ext cx="21061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Currently, </a:t>
            </a:r>
            <a:r>
              <a:rPr lang="en-US" sz="1400" i="1" dirty="0" err="1">
                <a:solidFill>
                  <a:srgbClr val="FF0000"/>
                </a:solidFill>
              </a:rPr>
              <a:t>terem</a:t>
            </a:r>
            <a:r>
              <a:rPr lang="en-US" sz="1400" i="1" dirty="0">
                <a:solidFill>
                  <a:srgbClr val="FF0000"/>
                </a:solidFill>
              </a:rPr>
              <a:t>(N) is not reduced by the amount of N returned.</a:t>
            </a:r>
          </a:p>
        </p:txBody>
      </p:sp>
    </p:spTree>
    <p:extLst>
      <p:ext uri="{BB962C8B-B14F-4D97-AF65-F5344CB8AC3E}">
        <p14:creationId xmlns:p14="http://schemas.microsoft.com/office/powerpoint/2010/main" val="4272533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18265-E0C5-4003-B5C4-24F14D0B6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63" y="40243"/>
            <a:ext cx="10515600" cy="1325563"/>
          </a:xfrm>
        </p:spPr>
        <p:txBody>
          <a:bodyPr/>
          <a:lstStyle/>
          <a:p>
            <a:r>
              <a:rPr lang="en-US" dirty="0"/>
              <a:t>Death of trees: snag updates to TREM and FIRE events for N in large wood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E587CB-7BBC-454C-8457-151DA3A23EAF}"/>
              </a:ext>
            </a:extLst>
          </p:cNvPr>
          <p:cNvSpPr/>
          <p:nvPr/>
        </p:nvSpPr>
        <p:spPr>
          <a:xfrm>
            <a:off x="1519703" y="2070588"/>
            <a:ext cx="1828800" cy="905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rlwode</a:t>
            </a:r>
            <a:r>
              <a:rPr lang="en-US" dirty="0">
                <a:solidFill>
                  <a:schemeClr val="tx1"/>
                </a:solidFill>
              </a:rPr>
              <a:t>(N)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live large wood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0CE91E-EB17-4691-8E47-7A1FF070EC33}"/>
              </a:ext>
            </a:extLst>
          </p:cNvPr>
          <p:cNvSpPr/>
          <p:nvPr/>
        </p:nvSpPr>
        <p:spPr>
          <a:xfrm>
            <a:off x="2130592" y="5257800"/>
            <a:ext cx="1659088" cy="9056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minerl</a:t>
            </a:r>
            <a:r>
              <a:rPr lang="en-US" sz="1600" dirty="0">
                <a:solidFill>
                  <a:schemeClr val="tx1"/>
                </a:solidFill>
              </a:rPr>
              <a:t>(1,N)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41FECD-2115-408F-A9A6-F8F68127E21A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>
            <a:off x="2434103" y="2976196"/>
            <a:ext cx="5863" cy="769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D14E004-A36B-4763-8850-06ADE8920B4D}"/>
              </a:ext>
            </a:extLst>
          </p:cNvPr>
          <p:cNvSpPr txBox="1"/>
          <p:nvPr/>
        </p:nvSpPr>
        <p:spPr>
          <a:xfrm>
            <a:off x="2415073" y="3225837"/>
            <a:ext cx="2751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rlwode</a:t>
            </a:r>
            <a:r>
              <a:rPr lang="en-US" sz="1400" dirty="0"/>
              <a:t>(N)*REMF(3)*(1- LV2STD(3))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0AFEC-2E97-4A67-A4EC-E31B667C6F71}"/>
              </a:ext>
            </a:extLst>
          </p:cNvPr>
          <p:cNvSpPr txBox="1"/>
          <p:nvPr/>
        </p:nvSpPr>
        <p:spPr>
          <a:xfrm>
            <a:off x="8764302" y="2523392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trem.100</a:t>
            </a:r>
          </a:p>
          <a:p>
            <a:r>
              <a:rPr lang="en-US" sz="1400" dirty="0"/>
              <a:t>parameters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874EFA-032A-4877-A8DA-DB688B611E1B}"/>
              </a:ext>
            </a:extLst>
          </p:cNvPr>
          <p:cNvSpPr/>
          <p:nvPr/>
        </p:nvSpPr>
        <p:spPr>
          <a:xfrm>
            <a:off x="1525566" y="3745500"/>
            <a:ext cx="1828800" cy="9056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terem</a:t>
            </a:r>
            <a:r>
              <a:rPr lang="en-US" sz="1600" dirty="0">
                <a:solidFill>
                  <a:schemeClr val="tx1"/>
                </a:solidFill>
              </a:rPr>
              <a:t>(N)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0F1D74-1C2B-4AD3-B2FC-BAE70D7FA4F1}"/>
              </a:ext>
            </a:extLst>
          </p:cNvPr>
          <p:cNvSpPr txBox="1"/>
          <p:nvPr/>
        </p:nvSpPr>
        <p:spPr>
          <a:xfrm>
            <a:off x="44792" y="3206801"/>
            <a:ext cx="1159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REMF(3)</a:t>
            </a:r>
          </a:p>
          <a:p>
            <a:r>
              <a:rPr lang="en-US" sz="1200" dirty="0">
                <a:solidFill>
                  <a:srgbClr val="0070C0"/>
                </a:solidFill>
              </a:rPr>
              <a:t>*RETF(3,2)</a:t>
            </a:r>
          </a:p>
          <a:p>
            <a:r>
              <a:rPr lang="en-US" sz="1200" dirty="0">
                <a:solidFill>
                  <a:srgbClr val="0070C0"/>
                </a:solidFill>
              </a:rPr>
              <a:t>*(1-LV2STD(3))</a:t>
            </a:r>
          </a:p>
          <a:p>
            <a:r>
              <a:rPr lang="en-US" sz="1200" dirty="0">
                <a:solidFill>
                  <a:srgbClr val="0070C0"/>
                </a:solidFill>
              </a:rPr>
              <a:t>*</a:t>
            </a:r>
            <a:r>
              <a:rPr lang="en-US" sz="1200" dirty="0" err="1">
                <a:solidFill>
                  <a:srgbClr val="0070C0"/>
                </a:solidFill>
              </a:rPr>
              <a:t>rlwode</a:t>
            </a:r>
            <a:r>
              <a:rPr lang="en-US" sz="1200" dirty="0">
                <a:solidFill>
                  <a:srgbClr val="0070C0"/>
                </a:solidFill>
              </a:rPr>
              <a:t>(N) as dead surface wood when cutting </a:t>
            </a:r>
            <a:r>
              <a:rPr lang="en-US" sz="1200" dirty="0">
                <a:solidFill>
                  <a:srgbClr val="FF0000"/>
                </a:solidFill>
              </a:rPr>
              <a:t>or as mineral N when burning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31EE7465-52B5-49E6-A84C-503A848D031E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V="1">
            <a:off x="1038831" y="2523392"/>
            <a:ext cx="480872" cy="273440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70147A2-DCBD-4E63-8448-BBBE201DF7C7}"/>
              </a:ext>
            </a:extLst>
          </p:cNvPr>
          <p:cNvSpPr txBox="1"/>
          <p:nvPr/>
        </p:nvSpPr>
        <p:spPr>
          <a:xfrm>
            <a:off x="1107556" y="2914503"/>
            <a:ext cx="808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STEP 1 </a:t>
            </a:r>
          </a:p>
          <a:p>
            <a:r>
              <a:rPr lang="en-US" sz="1600" b="1" dirty="0"/>
              <a:t>(TREM)</a:t>
            </a:r>
          </a:p>
          <a:p>
            <a:r>
              <a:rPr lang="en-US" sz="1600" b="1" dirty="0" err="1"/>
              <a:t>livrem</a:t>
            </a:r>
            <a:endParaRPr lang="en-US" sz="16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189F5F9-0B67-4E72-939A-D27AEBBADE1F}"/>
              </a:ext>
            </a:extLst>
          </p:cNvPr>
          <p:cNvSpPr txBox="1"/>
          <p:nvPr/>
        </p:nvSpPr>
        <p:spPr>
          <a:xfrm>
            <a:off x="3153560" y="1331740"/>
            <a:ext cx="5453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STEP 4 (TREM)</a:t>
            </a:r>
          </a:p>
          <a:p>
            <a:r>
              <a:rPr lang="en-US" sz="1600" b="1" dirty="0" err="1">
                <a:solidFill>
                  <a:srgbClr val="C00000"/>
                </a:solidFill>
              </a:rPr>
              <a:t>killlv</a:t>
            </a:r>
            <a:r>
              <a:rPr lang="en-US" sz="1600" b="1" dirty="0">
                <a:solidFill>
                  <a:srgbClr val="C00000"/>
                </a:solidFill>
              </a:rPr>
              <a:t> (transfer of live large wood to standing dead large wood)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3F73BD5-13D2-4A76-82B5-A4F188CE8EB6}"/>
              </a:ext>
            </a:extLst>
          </p:cNvPr>
          <p:cNvSpPr txBox="1"/>
          <p:nvPr/>
        </p:nvSpPr>
        <p:spPr>
          <a:xfrm>
            <a:off x="6584205" y="4683327"/>
            <a:ext cx="2017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STEP 5a (TREM)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cutrn</a:t>
            </a:r>
            <a:r>
              <a:rPr lang="en-US" b="1" dirty="0">
                <a:solidFill>
                  <a:srgbClr val="0070C0"/>
                </a:solidFill>
              </a:rPr>
              <a:t> (cutting only)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9A8D10-93EE-4049-B0BF-1C0238B87872}"/>
              </a:ext>
            </a:extLst>
          </p:cNvPr>
          <p:cNvSpPr txBox="1"/>
          <p:nvPr/>
        </p:nvSpPr>
        <p:spPr>
          <a:xfrm>
            <a:off x="9112320" y="5547752"/>
            <a:ext cx="2913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6 (FIRE)</a:t>
            </a:r>
          </a:p>
          <a:p>
            <a:r>
              <a:rPr lang="en-US" b="1" dirty="0" err="1"/>
              <a:t>grem</a:t>
            </a:r>
            <a:r>
              <a:rPr lang="en-US" b="1" dirty="0"/>
              <a:t> (burning of dead wood</a:t>
            </a:r>
          </a:p>
          <a:p>
            <a:r>
              <a:rPr lang="en-US" b="1" dirty="0"/>
              <a:t>and litter on the ground)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7E0B1D9-A159-4B92-ACCB-04ECB16F3F76}"/>
              </a:ext>
            </a:extLst>
          </p:cNvPr>
          <p:cNvCxnSpPr>
            <a:cxnSpLocks/>
          </p:cNvCxnSpPr>
          <p:nvPr/>
        </p:nvCxnSpPr>
        <p:spPr>
          <a:xfrm>
            <a:off x="1055096" y="4352191"/>
            <a:ext cx="1294785" cy="8991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5538605-6013-4AEC-B900-76D7BA88F296}"/>
              </a:ext>
            </a:extLst>
          </p:cNvPr>
          <p:cNvSpPr txBox="1"/>
          <p:nvPr/>
        </p:nvSpPr>
        <p:spPr>
          <a:xfrm>
            <a:off x="1204424" y="4836410"/>
            <a:ext cx="801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 return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EF857D-4A91-4A54-B76B-4B00B55997C5}"/>
              </a:ext>
            </a:extLst>
          </p:cNvPr>
          <p:cNvSpPr/>
          <p:nvPr/>
        </p:nvSpPr>
        <p:spPr>
          <a:xfrm>
            <a:off x="5480854" y="2071996"/>
            <a:ext cx="1828800" cy="9056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dlwode</a:t>
            </a:r>
            <a:r>
              <a:rPr lang="en-US" dirty="0">
                <a:solidFill>
                  <a:schemeClr val="tx1"/>
                </a:solidFill>
              </a:rPr>
              <a:t>(N)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dead standing large wood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57E4A3-0B56-4AE8-856E-17D6B8C4306A}"/>
              </a:ext>
            </a:extLst>
          </p:cNvPr>
          <p:cNvCxnSpPr>
            <a:stCxn id="3" idx="3"/>
            <a:endCxn id="49" idx="1"/>
          </p:cNvCxnSpPr>
          <p:nvPr/>
        </p:nvCxnSpPr>
        <p:spPr>
          <a:xfrm>
            <a:off x="3348503" y="2523392"/>
            <a:ext cx="2132351" cy="14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2EFE0F0-CD22-4847-83C8-3AAB276256DF}"/>
              </a:ext>
            </a:extLst>
          </p:cNvPr>
          <p:cNvSpPr txBox="1"/>
          <p:nvPr/>
        </p:nvSpPr>
        <p:spPr>
          <a:xfrm>
            <a:off x="3348503" y="2096969"/>
            <a:ext cx="2128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C00000"/>
                </a:solidFill>
              </a:rPr>
              <a:t>rlwode</a:t>
            </a:r>
            <a:r>
              <a:rPr lang="en-US" sz="1200" dirty="0">
                <a:solidFill>
                  <a:srgbClr val="C00000"/>
                </a:solidFill>
              </a:rPr>
              <a:t>(N)*REMF(3)*LV2STD(3)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3BEAA2-DC9D-4AC2-B43C-53F7030D5756}"/>
              </a:ext>
            </a:extLst>
          </p:cNvPr>
          <p:cNvCxnSpPr>
            <a:stCxn id="49" idx="2"/>
            <a:endCxn id="19" idx="3"/>
          </p:cNvCxnSpPr>
          <p:nvPr/>
        </p:nvCxnSpPr>
        <p:spPr>
          <a:xfrm flipH="1">
            <a:off x="3354366" y="2977604"/>
            <a:ext cx="3040888" cy="1220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C4E4832-8CD6-4D7D-9141-A66063984901}"/>
              </a:ext>
            </a:extLst>
          </p:cNvPr>
          <p:cNvSpPr txBox="1"/>
          <p:nvPr/>
        </p:nvSpPr>
        <p:spPr>
          <a:xfrm>
            <a:off x="3538927" y="4003198"/>
            <a:ext cx="1662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dlwode</a:t>
            </a:r>
            <a:r>
              <a:rPr lang="en-US" sz="1400" dirty="0"/>
              <a:t>(N)*REMF(8)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E2E129-A21B-4447-912B-437809E1EEF0}"/>
              </a:ext>
            </a:extLst>
          </p:cNvPr>
          <p:cNvCxnSpPr>
            <a:cxnSpLocks/>
            <a:stCxn id="49" idx="2"/>
            <a:endCxn id="6" idx="3"/>
          </p:cNvCxnSpPr>
          <p:nvPr/>
        </p:nvCxnSpPr>
        <p:spPr>
          <a:xfrm flipH="1">
            <a:off x="3789680" y="2977604"/>
            <a:ext cx="2605574" cy="2733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972363-8D3E-4E56-AEFF-7F9C939006F9}"/>
              </a:ext>
            </a:extLst>
          </p:cNvPr>
          <p:cNvCxnSpPr>
            <a:cxnSpLocks/>
          </p:cNvCxnSpPr>
          <p:nvPr/>
        </p:nvCxnSpPr>
        <p:spPr>
          <a:xfrm flipH="1">
            <a:off x="1796620" y="4862994"/>
            <a:ext cx="2823238" cy="39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170ADB7-26BB-435D-8987-B930A1C434D3}"/>
              </a:ext>
            </a:extLst>
          </p:cNvPr>
          <p:cNvSpPr txBox="1"/>
          <p:nvPr/>
        </p:nvSpPr>
        <p:spPr>
          <a:xfrm>
            <a:off x="3946291" y="5402827"/>
            <a:ext cx="801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 return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275524E-237B-4933-9FA1-5BC48884DBED}"/>
              </a:ext>
            </a:extLst>
          </p:cNvPr>
          <p:cNvSpPr txBox="1"/>
          <p:nvPr/>
        </p:nvSpPr>
        <p:spPr>
          <a:xfrm>
            <a:off x="5300440" y="3964336"/>
            <a:ext cx="1200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REMF(8)</a:t>
            </a:r>
          </a:p>
          <a:p>
            <a:r>
              <a:rPr lang="en-US" sz="1200" dirty="0">
                <a:solidFill>
                  <a:srgbClr val="0070C0"/>
                </a:solidFill>
              </a:rPr>
              <a:t>*RETF(6,2)</a:t>
            </a:r>
          </a:p>
          <a:p>
            <a:r>
              <a:rPr lang="en-US" sz="1200" dirty="0">
                <a:solidFill>
                  <a:srgbClr val="0070C0"/>
                </a:solidFill>
              </a:rPr>
              <a:t>*</a:t>
            </a:r>
            <a:r>
              <a:rPr lang="en-US" sz="1200" dirty="0" err="1">
                <a:solidFill>
                  <a:srgbClr val="0070C0"/>
                </a:solidFill>
              </a:rPr>
              <a:t>dlwode</a:t>
            </a:r>
            <a:r>
              <a:rPr lang="en-US" sz="1200" dirty="0">
                <a:solidFill>
                  <a:srgbClr val="0070C0"/>
                </a:solidFill>
              </a:rPr>
              <a:t>(N) as dead surface wood when cutting </a:t>
            </a:r>
            <a:r>
              <a:rPr lang="en-US" sz="1200" dirty="0">
                <a:solidFill>
                  <a:srgbClr val="FF0000"/>
                </a:solidFill>
              </a:rPr>
              <a:t>or as mineral N when burning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D10D68-3AFA-484C-ABFF-8201EECD6AA2}"/>
              </a:ext>
            </a:extLst>
          </p:cNvPr>
          <p:cNvSpPr txBox="1"/>
          <p:nvPr/>
        </p:nvSpPr>
        <p:spPr>
          <a:xfrm>
            <a:off x="6557814" y="3071529"/>
            <a:ext cx="14542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STEP 2 </a:t>
            </a:r>
          </a:p>
          <a:p>
            <a:r>
              <a:rPr lang="en-US" sz="1600" b="1" dirty="0"/>
              <a:t>(TREM)</a:t>
            </a:r>
          </a:p>
          <a:p>
            <a:r>
              <a:rPr lang="en-US" sz="1600" b="1" dirty="0" err="1"/>
              <a:t>stdedrem</a:t>
            </a:r>
            <a:r>
              <a:rPr lang="en-US" sz="1600" b="1" dirty="0"/>
              <a:t> (standing dead tree removal)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E446037-7CDE-4A5E-AC87-7E338ACBA926}"/>
              </a:ext>
            </a:extLst>
          </p:cNvPr>
          <p:cNvSpPr txBox="1"/>
          <p:nvPr/>
        </p:nvSpPr>
        <p:spPr>
          <a:xfrm>
            <a:off x="9112320" y="4072223"/>
            <a:ext cx="1745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STEP 3 (TREM)</a:t>
            </a:r>
          </a:p>
          <a:p>
            <a:r>
              <a:rPr lang="en-US" b="1" dirty="0" err="1">
                <a:solidFill>
                  <a:srgbClr val="7030A0"/>
                </a:solidFill>
              </a:rPr>
              <a:t>dedrem</a:t>
            </a:r>
            <a:r>
              <a:rPr lang="en-US" b="1" dirty="0">
                <a:solidFill>
                  <a:srgbClr val="7030A0"/>
                </a:solidFill>
              </a:rPr>
              <a:t> (surface dead removal, cutting only)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F9FED0-0DFD-4C11-837E-198FB8E2462B}"/>
              </a:ext>
            </a:extLst>
          </p:cNvPr>
          <p:cNvSpPr/>
          <p:nvPr/>
        </p:nvSpPr>
        <p:spPr>
          <a:xfrm>
            <a:off x="143638" y="5282767"/>
            <a:ext cx="1828800" cy="905608"/>
          </a:xfrm>
          <a:prstGeom prst="rect">
            <a:avLst/>
          </a:prstGeom>
          <a:solidFill>
            <a:srgbClr val="CC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wood2c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dead large wood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 on the ground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0DCE267-7A7C-46EF-AB1D-57C9455749B5}"/>
              </a:ext>
            </a:extLst>
          </p:cNvPr>
          <p:cNvSpPr/>
          <p:nvPr/>
        </p:nvSpPr>
        <p:spPr>
          <a:xfrm>
            <a:off x="4282169" y="5890799"/>
            <a:ext cx="1828799" cy="9056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som3e(N)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passive pool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C6774F-7D50-4C03-B395-55FE209F3A3B}"/>
              </a:ext>
            </a:extLst>
          </p:cNvPr>
          <p:cNvCxnSpPr/>
          <p:nvPr/>
        </p:nvCxnSpPr>
        <p:spPr>
          <a:xfrm>
            <a:off x="3186111" y="6558213"/>
            <a:ext cx="1096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2095099-FB14-4BFF-8D9C-87E80FE5DF98}"/>
              </a:ext>
            </a:extLst>
          </p:cNvPr>
          <p:cNvSpPr txBox="1"/>
          <p:nvPr/>
        </p:nvSpPr>
        <p:spPr>
          <a:xfrm>
            <a:off x="1570547" y="6404325"/>
            <a:ext cx="1689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charcoal/varat3(1,N)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09B36E-D3FB-4E78-BEC6-FD6A8DA2AED9}"/>
              </a:ext>
            </a:extLst>
          </p:cNvPr>
          <p:cNvSpPr txBox="1"/>
          <p:nvPr/>
        </p:nvSpPr>
        <p:spPr>
          <a:xfrm>
            <a:off x="6584204" y="5272552"/>
            <a:ext cx="26576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STEP 5b (TREM) elemental return to surface mineral pool when live or dead biomass is burned (</a:t>
            </a:r>
            <a:r>
              <a:rPr lang="en-US" dirty="0" err="1">
                <a:solidFill>
                  <a:srgbClr val="FF0000"/>
                </a:solidFill>
              </a:rPr>
              <a:t>firrtn</a:t>
            </a:r>
            <a:r>
              <a:rPr lang="en-US" dirty="0">
                <a:solidFill>
                  <a:srgbClr val="FF0000"/>
                </a:solidFill>
              </a:rPr>
              <a:t>, fire only).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DE8424-97C7-4654-80E9-73FF4FF83ED1}"/>
              </a:ext>
            </a:extLst>
          </p:cNvPr>
          <p:cNvSpPr txBox="1"/>
          <p:nvPr/>
        </p:nvSpPr>
        <p:spPr>
          <a:xfrm>
            <a:off x="9690828" y="1020673"/>
            <a:ext cx="21061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Currently, </a:t>
            </a:r>
            <a:r>
              <a:rPr lang="en-US" sz="1400" i="1" dirty="0" err="1">
                <a:solidFill>
                  <a:srgbClr val="FF0000"/>
                </a:solidFill>
              </a:rPr>
              <a:t>terem</a:t>
            </a:r>
            <a:r>
              <a:rPr lang="en-US" sz="1400" i="1" dirty="0">
                <a:solidFill>
                  <a:srgbClr val="FF0000"/>
                </a:solidFill>
              </a:rPr>
              <a:t>(N) is not reduced by the amount of N returned.</a:t>
            </a:r>
          </a:p>
        </p:txBody>
      </p:sp>
    </p:spTree>
    <p:extLst>
      <p:ext uri="{BB962C8B-B14F-4D97-AF65-F5344CB8AC3E}">
        <p14:creationId xmlns:p14="http://schemas.microsoft.com/office/powerpoint/2010/main" val="364698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18265-E0C5-4003-B5C4-24F14D0B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 of trees: current above-ground processes in absence of TREM events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E587CB-7BBC-454C-8457-151DA3A23EAF}"/>
              </a:ext>
            </a:extLst>
          </p:cNvPr>
          <p:cNvSpPr/>
          <p:nvPr/>
        </p:nvSpPr>
        <p:spPr>
          <a:xfrm>
            <a:off x="1529862" y="2523392"/>
            <a:ext cx="1828800" cy="905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rleavc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live leaves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EF7A6C-5837-4CF5-A599-200EB5387E62}"/>
              </a:ext>
            </a:extLst>
          </p:cNvPr>
          <p:cNvSpPr/>
          <p:nvPr/>
        </p:nvSpPr>
        <p:spPr>
          <a:xfrm>
            <a:off x="4267200" y="2523392"/>
            <a:ext cx="1828800" cy="905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fbrchc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live fine branches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9DA1D-49A7-4E03-9B71-718B65A7A69E}"/>
              </a:ext>
            </a:extLst>
          </p:cNvPr>
          <p:cNvSpPr/>
          <p:nvPr/>
        </p:nvSpPr>
        <p:spPr>
          <a:xfrm>
            <a:off x="7004540" y="2523392"/>
            <a:ext cx="1828800" cy="905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rlwodc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live large wood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0CE91E-EB17-4691-8E47-7A1FF070EC33}"/>
              </a:ext>
            </a:extLst>
          </p:cNvPr>
          <p:cNvSpPr/>
          <p:nvPr/>
        </p:nvSpPr>
        <p:spPr>
          <a:xfrm>
            <a:off x="1529862" y="4352192"/>
            <a:ext cx="1828800" cy="9056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Surface structural and metabolic litter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29D272-716C-443E-ADF4-99BB1AD0C492}"/>
              </a:ext>
            </a:extLst>
          </p:cNvPr>
          <p:cNvSpPr/>
          <p:nvPr/>
        </p:nvSpPr>
        <p:spPr>
          <a:xfrm>
            <a:off x="4267200" y="4352192"/>
            <a:ext cx="1828800" cy="905608"/>
          </a:xfrm>
          <a:prstGeom prst="rect">
            <a:avLst/>
          </a:prstGeom>
          <a:solidFill>
            <a:srgbClr val="CC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wood1c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dead fine branches on the ground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255D37-5121-4621-A15F-F4BDB7B3B374}"/>
              </a:ext>
            </a:extLst>
          </p:cNvPr>
          <p:cNvSpPr/>
          <p:nvPr/>
        </p:nvSpPr>
        <p:spPr>
          <a:xfrm>
            <a:off x="7004540" y="4352192"/>
            <a:ext cx="1828800" cy="905608"/>
          </a:xfrm>
          <a:prstGeom prst="rect">
            <a:avLst/>
          </a:prstGeom>
          <a:solidFill>
            <a:srgbClr val="CC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wood2c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dead large wood on the ground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41FECD-2115-408F-A9A6-F8F68127E21A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2444262" y="3429000"/>
            <a:ext cx="0" cy="923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D28951-1EDF-4C76-AB18-34D2B3657A67}"/>
              </a:ext>
            </a:extLst>
          </p:cNvPr>
          <p:cNvCxnSpPr/>
          <p:nvPr/>
        </p:nvCxnSpPr>
        <p:spPr>
          <a:xfrm>
            <a:off x="7914642" y="3429000"/>
            <a:ext cx="0" cy="923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372F4E-5255-4D24-B43C-CFA0C27FD01F}"/>
              </a:ext>
            </a:extLst>
          </p:cNvPr>
          <p:cNvCxnSpPr/>
          <p:nvPr/>
        </p:nvCxnSpPr>
        <p:spPr>
          <a:xfrm>
            <a:off x="5181600" y="3429000"/>
            <a:ext cx="0" cy="923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5B7A6CB-44C7-4AFB-9479-B987927521B4}"/>
              </a:ext>
            </a:extLst>
          </p:cNvPr>
          <p:cNvSpPr txBox="1"/>
          <p:nvPr/>
        </p:nvSpPr>
        <p:spPr>
          <a:xfrm>
            <a:off x="5177304" y="3714722"/>
            <a:ext cx="138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WOODR(FBRCH)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D2DA9-8A12-4FBB-A3BE-A9E49596ACAE}"/>
              </a:ext>
            </a:extLst>
          </p:cNvPr>
          <p:cNvSpPr txBox="1"/>
          <p:nvPr/>
        </p:nvSpPr>
        <p:spPr>
          <a:xfrm>
            <a:off x="7940824" y="3714721"/>
            <a:ext cx="1468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WOODR(LWOOD)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14E004-A36B-4763-8850-06ADE8920B4D}"/>
              </a:ext>
            </a:extLst>
          </p:cNvPr>
          <p:cNvSpPr txBox="1"/>
          <p:nvPr/>
        </p:nvSpPr>
        <p:spPr>
          <a:xfrm>
            <a:off x="2442115" y="3591611"/>
            <a:ext cx="2113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WOODR(LEAF) deciduous</a:t>
            </a:r>
          </a:p>
          <a:p>
            <a:r>
              <a:rPr lang="en-US" sz="1400" dirty="0"/>
              <a:t>LEAFDR(month) evergreen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0AFEC-2E97-4A67-A4EC-E31B667C6F71}"/>
              </a:ext>
            </a:extLst>
          </p:cNvPr>
          <p:cNvSpPr txBox="1"/>
          <p:nvPr/>
        </p:nvSpPr>
        <p:spPr>
          <a:xfrm>
            <a:off x="330992" y="3545443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tree.100</a:t>
            </a:r>
          </a:p>
          <a:p>
            <a:r>
              <a:rPr lang="en-US" sz="1400" dirty="0"/>
              <a:t>parameters:</a:t>
            </a:r>
          </a:p>
        </p:txBody>
      </p:sp>
    </p:spTree>
    <p:extLst>
      <p:ext uri="{BB962C8B-B14F-4D97-AF65-F5344CB8AC3E}">
        <p14:creationId xmlns:p14="http://schemas.microsoft.com/office/powerpoint/2010/main" val="333312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18265-E0C5-4003-B5C4-24F14D0B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 of trees: proposed above-ground processes in absence of TREM events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E587CB-7BBC-454C-8457-151DA3A23EAF}"/>
              </a:ext>
            </a:extLst>
          </p:cNvPr>
          <p:cNvSpPr/>
          <p:nvPr/>
        </p:nvSpPr>
        <p:spPr>
          <a:xfrm>
            <a:off x="1529862" y="2003443"/>
            <a:ext cx="1828800" cy="905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rleavc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live leaves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EF7A6C-5837-4CF5-A599-200EB5387E62}"/>
              </a:ext>
            </a:extLst>
          </p:cNvPr>
          <p:cNvSpPr/>
          <p:nvPr/>
        </p:nvSpPr>
        <p:spPr>
          <a:xfrm>
            <a:off x="4273061" y="1971547"/>
            <a:ext cx="1828800" cy="905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fbrchc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live fine branches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9DA1D-49A7-4E03-9B71-718B65A7A69E}"/>
              </a:ext>
            </a:extLst>
          </p:cNvPr>
          <p:cNvSpPr/>
          <p:nvPr/>
        </p:nvSpPr>
        <p:spPr>
          <a:xfrm>
            <a:off x="7016260" y="1953151"/>
            <a:ext cx="1828800" cy="905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rlwodc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live large wood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0CE91E-EB17-4691-8E47-7A1FF070EC33}"/>
              </a:ext>
            </a:extLst>
          </p:cNvPr>
          <p:cNvSpPr/>
          <p:nvPr/>
        </p:nvSpPr>
        <p:spPr>
          <a:xfrm>
            <a:off x="1529862" y="5479952"/>
            <a:ext cx="1828800" cy="9056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Surface structural and metabolic litter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29D272-716C-443E-ADF4-99BB1AD0C492}"/>
              </a:ext>
            </a:extLst>
          </p:cNvPr>
          <p:cNvSpPr/>
          <p:nvPr/>
        </p:nvSpPr>
        <p:spPr>
          <a:xfrm>
            <a:off x="4309405" y="5435909"/>
            <a:ext cx="1828800" cy="905608"/>
          </a:xfrm>
          <a:prstGeom prst="rect">
            <a:avLst/>
          </a:prstGeom>
          <a:solidFill>
            <a:srgbClr val="CC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wood1c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dead fine branches on the ground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255D37-5121-4621-A15F-F4BDB7B3B374}"/>
              </a:ext>
            </a:extLst>
          </p:cNvPr>
          <p:cNvSpPr/>
          <p:nvPr/>
        </p:nvSpPr>
        <p:spPr>
          <a:xfrm>
            <a:off x="7004540" y="5435909"/>
            <a:ext cx="1828800" cy="905608"/>
          </a:xfrm>
          <a:prstGeom prst="rect">
            <a:avLst/>
          </a:prstGeom>
          <a:solidFill>
            <a:srgbClr val="CC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wood2c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dead large wood on the ground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41FECD-2115-408F-A9A6-F8F68127E21A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444262" y="2909051"/>
            <a:ext cx="0" cy="923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D28951-1EDF-4C76-AB18-34D2B3657A67}"/>
              </a:ext>
            </a:extLst>
          </p:cNvPr>
          <p:cNvCxnSpPr/>
          <p:nvPr/>
        </p:nvCxnSpPr>
        <p:spPr>
          <a:xfrm>
            <a:off x="7918940" y="2858759"/>
            <a:ext cx="0" cy="923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372F4E-5255-4D24-B43C-CFA0C27FD01F}"/>
              </a:ext>
            </a:extLst>
          </p:cNvPr>
          <p:cNvCxnSpPr/>
          <p:nvPr/>
        </p:nvCxnSpPr>
        <p:spPr>
          <a:xfrm>
            <a:off x="5181600" y="2883861"/>
            <a:ext cx="0" cy="923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5B7A6CB-44C7-4AFB-9479-B987927521B4}"/>
              </a:ext>
            </a:extLst>
          </p:cNvPr>
          <p:cNvSpPr txBox="1"/>
          <p:nvPr/>
        </p:nvSpPr>
        <p:spPr>
          <a:xfrm>
            <a:off x="5223805" y="3216758"/>
            <a:ext cx="138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WOODR(FBRCH)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D2DA9-8A12-4FBB-A3BE-A9E49596ACAE}"/>
              </a:ext>
            </a:extLst>
          </p:cNvPr>
          <p:cNvSpPr txBox="1"/>
          <p:nvPr/>
        </p:nvSpPr>
        <p:spPr>
          <a:xfrm>
            <a:off x="7859540" y="3216758"/>
            <a:ext cx="1468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WOODR(LWOOD)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14E004-A36B-4763-8850-06ADE8920B4D}"/>
              </a:ext>
            </a:extLst>
          </p:cNvPr>
          <p:cNvSpPr txBox="1"/>
          <p:nvPr/>
        </p:nvSpPr>
        <p:spPr>
          <a:xfrm>
            <a:off x="2411656" y="3158014"/>
            <a:ext cx="2113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WOODR(LEAF) deciduous</a:t>
            </a:r>
          </a:p>
          <a:p>
            <a:r>
              <a:rPr lang="en-US" sz="1400" dirty="0"/>
              <a:t>LEAFDR(month) evergreen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0AFEC-2E97-4A67-A4EC-E31B667C6F71}"/>
              </a:ext>
            </a:extLst>
          </p:cNvPr>
          <p:cNvSpPr txBox="1"/>
          <p:nvPr/>
        </p:nvSpPr>
        <p:spPr>
          <a:xfrm>
            <a:off x="350170" y="3177349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tree.100</a:t>
            </a:r>
          </a:p>
          <a:p>
            <a:r>
              <a:rPr lang="en-US" sz="1400" dirty="0"/>
              <a:t>parameters: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C68EF4-9F93-4D9D-9189-BF30C2133AC5}"/>
              </a:ext>
            </a:extLst>
          </p:cNvPr>
          <p:cNvSpPr/>
          <p:nvPr/>
        </p:nvSpPr>
        <p:spPr>
          <a:xfrm>
            <a:off x="1529862" y="3825994"/>
            <a:ext cx="1828800" cy="9056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dleavc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dead attached leaves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3BEE67-37F6-42E4-BF59-DB072566C960}"/>
              </a:ext>
            </a:extLst>
          </p:cNvPr>
          <p:cNvSpPr/>
          <p:nvPr/>
        </p:nvSpPr>
        <p:spPr>
          <a:xfrm>
            <a:off x="4309405" y="3781951"/>
            <a:ext cx="1828800" cy="9056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dfbrchc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dead attached branches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656EF6-D8B4-4815-BF71-23C33008F06B}"/>
              </a:ext>
            </a:extLst>
          </p:cNvPr>
          <p:cNvSpPr/>
          <p:nvPr/>
        </p:nvSpPr>
        <p:spPr>
          <a:xfrm>
            <a:off x="7016260" y="3764367"/>
            <a:ext cx="1828800" cy="9056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dlwodc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dead standing large wood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9EC0E3-A5BF-4BB0-AE4A-32FC5CDD572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427678" y="4731602"/>
            <a:ext cx="16584" cy="748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C4FD31-27D3-4730-A1D4-738BE541DDA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201358" y="4687559"/>
            <a:ext cx="22447" cy="748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AA2144-74CC-49EA-9A92-C42AE0D4B4B4}"/>
              </a:ext>
            </a:extLst>
          </p:cNvPr>
          <p:cNvCxnSpPr>
            <a:cxnSpLocks/>
          </p:cNvCxnSpPr>
          <p:nvPr/>
        </p:nvCxnSpPr>
        <p:spPr>
          <a:xfrm>
            <a:off x="7930660" y="4704683"/>
            <a:ext cx="16584" cy="748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86E1B2E-E8B4-4AC6-924D-F1FF6960B30D}"/>
              </a:ext>
            </a:extLst>
          </p:cNvPr>
          <p:cNvSpPr txBox="1"/>
          <p:nvPr/>
        </p:nvSpPr>
        <p:spPr>
          <a:xfrm>
            <a:off x="10096191" y="2957482"/>
            <a:ext cx="17213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relative difference between the death rate and the fall rate determines how much accumulates in the above-ground standing dead biomass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CB9628-CD2D-4C69-931C-7A7E9E715A0C}"/>
              </a:ext>
            </a:extLst>
          </p:cNvPr>
          <p:cNvSpPr txBox="1"/>
          <p:nvPr/>
        </p:nvSpPr>
        <p:spPr>
          <a:xfrm>
            <a:off x="278731" y="4844167"/>
            <a:ext cx="1176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New tree.100</a:t>
            </a:r>
          </a:p>
          <a:p>
            <a:r>
              <a:rPr lang="en-US" sz="1400" dirty="0"/>
              <a:t>parameters: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6EC167-49CF-44B6-9C01-A4463169753E}"/>
              </a:ext>
            </a:extLst>
          </p:cNvPr>
          <p:cNvSpPr txBox="1"/>
          <p:nvPr/>
        </p:nvSpPr>
        <p:spPr>
          <a:xfrm>
            <a:off x="2469023" y="4952921"/>
            <a:ext cx="895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DLVFALRT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112154-52C2-4F83-AF2F-5C51AABABF45}"/>
              </a:ext>
            </a:extLst>
          </p:cNvPr>
          <p:cNvSpPr txBox="1"/>
          <p:nvPr/>
        </p:nvSpPr>
        <p:spPr>
          <a:xfrm>
            <a:off x="7982326" y="4882234"/>
            <a:ext cx="956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DLWFALRT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6457D6-3343-453A-A8E2-D94D8FD76D4A}"/>
              </a:ext>
            </a:extLst>
          </p:cNvPr>
          <p:cNvSpPr txBox="1"/>
          <p:nvPr/>
        </p:nvSpPr>
        <p:spPr>
          <a:xfrm>
            <a:off x="5212581" y="4914334"/>
            <a:ext cx="910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DFBFALRT</a:t>
            </a:r>
          </a:p>
        </p:txBody>
      </p:sp>
    </p:spTree>
    <p:extLst>
      <p:ext uri="{BB962C8B-B14F-4D97-AF65-F5344CB8AC3E}">
        <p14:creationId xmlns:p14="http://schemas.microsoft.com/office/powerpoint/2010/main" val="275962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18265-E0C5-4003-B5C4-24F14D0B6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63" y="40243"/>
            <a:ext cx="10515600" cy="1325563"/>
          </a:xfrm>
        </p:spPr>
        <p:txBody>
          <a:bodyPr/>
          <a:lstStyle/>
          <a:p>
            <a:r>
              <a:rPr lang="en-US" dirty="0"/>
              <a:t>Death of trees: current above-ground processes with TREM and FIRE events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E587CB-7BBC-454C-8457-151DA3A23EAF}"/>
              </a:ext>
            </a:extLst>
          </p:cNvPr>
          <p:cNvSpPr/>
          <p:nvPr/>
        </p:nvSpPr>
        <p:spPr>
          <a:xfrm>
            <a:off x="1519703" y="2070588"/>
            <a:ext cx="1828800" cy="905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rleavc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live leaves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EF7A6C-5837-4CF5-A599-200EB5387E62}"/>
              </a:ext>
            </a:extLst>
          </p:cNvPr>
          <p:cNvSpPr/>
          <p:nvPr/>
        </p:nvSpPr>
        <p:spPr>
          <a:xfrm>
            <a:off x="4273061" y="2065458"/>
            <a:ext cx="1828800" cy="905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fbrchc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live fine branches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9DA1D-49A7-4E03-9B71-718B65A7A69E}"/>
              </a:ext>
            </a:extLst>
          </p:cNvPr>
          <p:cNvSpPr/>
          <p:nvPr/>
        </p:nvSpPr>
        <p:spPr>
          <a:xfrm>
            <a:off x="7000242" y="2065458"/>
            <a:ext cx="1828800" cy="905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rlwodc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live large wood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0CE91E-EB17-4691-8E47-7A1FF070EC33}"/>
              </a:ext>
            </a:extLst>
          </p:cNvPr>
          <p:cNvSpPr/>
          <p:nvPr/>
        </p:nvSpPr>
        <p:spPr>
          <a:xfrm>
            <a:off x="2130592" y="5257800"/>
            <a:ext cx="1223774" cy="9056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som3c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passive pool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29D272-716C-443E-ADF4-99BB1AD0C492}"/>
              </a:ext>
            </a:extLst>
          </p:cNvPr>
          <p:cNvSpPr/>
          <p:nvPr/>
        </p:nvSpPr>
        <p:spPr>
          <a:xfrm>
            <a:off x="4258607" y="5257800"/>
            <a:ext cx="1828800" cy="905608"/>
          </a:xfrm>
          <a:prstGeom prst="rect">
            <a:avLst/>
          </a:prstGeom>
          <a:solidFill>
            <a:srgbClr val="CC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wood1c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dead fine branches on the ground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255D37-5121-4621-A15F-F4BDB7B3B374}"/>
              </a:ext>
            </a:extLst>
          </p:cNvPr>
          <p:cNvSpPr/>
          <p:nvPr/>
        </p:nvSpPr>
        <p:spPr>
          <a:xfrm>
            <a:off x="7026424" y="5251352"/>
            <a:ext cx="1828800" cy="905608"/>
          </a:xfrm>
          <a:prstGeom prst="rect">
            <a:avLst/>
          </a:prstGeom>
          <a:solidFill>
            <a:srgbClr val="CC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wood2c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dead large wood on the ground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41FECD-2115-408F-A9A6-F8F68127E21A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>
            <a:off x="2434103" y="2976196"/>
            <a:ext cx="5863" cy="769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D28951-1EDF-4C76-AB18-34D2B3657A67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914642" y="2971066"/>
            <a:ext cx="26182" cy="778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372F4E-5255-4D24-B43C-CFA0C27FD01F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flipH="1">
            <a:off x="5171443" y="2971066"/>
            <a:ext cx="16018" cy="778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5B7A6CB-44C7-4AFB-9479-B987927521B4}"/>
              </a:ext>
            </a:extLst>
          </p:cNvPr>
          <p:cNvSpPr txBox="1"/>
          <p:nvPr/>
        </p:nvSpPr>
        <p:spPr>
          <a:xfrm>
            <a:off x="5173007" y="3265949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REMF(2)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D2DA9-8A12-4FBB-A3BE-A9E49596ACAE}"/>
              </a:ext>
            </a:extLst>
          </p:cNvPr>
          <p:cNvSpPr txBox="1"/>
          <p:nvPr/>
        </p:nvSpPr>
        <p:spPr>
          <a:xfrm>
            <a:off x="7940824" y="326594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REMF(3)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14E004-A36B-4763-8850-06ADE8920B4D}"/>
              </a:ext>
            </a:extLst>
          </p:cNvPr>
          <p:cNvSpPr txBox="1"/>
          <p:nvPr/>
        </p:nvSpPr>
        <p:spPr>
          <a:xfrm>
            <a:off x="2429807" y="3275111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REMF(1)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0AFEC-2E97-4A67-A4EC-E31B667C6F71}"/>
              </a:ext>
            </a:extLst>
          </p:cNvPr>
          <p:cNvSpPr txBox="1"/>
          <p:nvPr/>
        </p:nvSpPr>
        <p:spPr>
          <a:xfrm>
            <a:off x="8741820" y="3135909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trem.100</a:t>
            </a:r>
          </a:p>
          <a:p>
            <a:r>
              <a:rPr lang="en-US" sz="1400" dirty="0"/>
              <a:t>parameters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874EFA-032A-4877-A8DA-DB688B611E1B}"/>
              </a:ext>
            </a:extLst>
          </p:cNvPr>
          <p:cNvSpPr/>
          <p:nvPr/>
        </p:nvSpPr>
        <p:spPr>
          <a:xfrm>
            <a:off x="1525566" y="3745500"/>
            <a:ext cx="1828800" cy="9056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tcrem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69F326-6A89-43C5-8B59-5283226D7182}"/>
              </a:ext>
            </a:extLst>
          </p:cNvPr>
          <p:cNvSpPr/>
          <p:nvPr/>
        </p:nvSpPr>
        <p:spPr>
          <a:xfrm>
            <a:off x="7026424" y="3749532"/>
            <a:ext cx="1828800" cy="9056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tcrem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E9ACAF-5630-4F80-931E-C748DFBC238F}"/>
              </a:ext>
            </a:extLst>
          </p:cNvPr>
          <p:cNvSpPr/>
          <p:nvPr/>
        </p:nvSpPr>
        <p:spPr>
          <a:xfrm>
            <a:off x="4257043" y="3749532"/>
            <a:ext cx="1828800" cy="9056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tcrem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10F3E9-0980-4EA6-9FB4-A3AD05AEFCD0}"/>
              </a:ext>
            </a:extLst>
          </p:cNvPr>
          <p:cNvSpPr txBox="1"/>
          <p:nvPr/>
        </p:nvSpPr>
        <p:spPr>
          <a:xfrm>
            <a:off x="5142310" y="4820465"/>
            <a:ext cx="15856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REMF(4) when cutting</a:t>
            </a:r>
          </a:p>
          <a:p>
            <a:r>
              <a:rPr lang="en-US" sz="1100" dirty="0"/>
              <a:t>FDREM(3) when burning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5C5883-B715-429C-BC09-D730CD80CE89}"/>
              </a:ext>
            </a:extLst>
          </p:cNvPr>
          <p:cNvSpPr txBox="1"/>
          <p:nvPr/>
        </p:nvSpPr>
        <p:spPr>
          <a:xfrm>
            <a:off x="7965123" y="4799866"/>
            <a:ext cx="15856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REMF(5) when cutting</a:t>
            </a:r>
          </a:p>
          <a:p>
            <a:r>
              <a:rPr lang="en-US" sz="1100" dirty="0"/>
              <a:t>FDREM(4) when burning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45E3A8-01E2-4CB7-9809-3A8327231928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173007" y="4651108"/>
            <a:ext cx="10164" cy="606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F0AA1A8-D50D-4BA2-A3FB-6FD708E8929F}"/>
              </a:ext>
            </a:extLst>
          </p:cNvPr>
          <p:cNvCxnSpPr>
            <a:cxnSpLocks/>
          </p:cNvCxnSpPr>
          <p:nvPr/>
        </p:nvCxnSpPr>
        <p:spPr>
          <a:xfrm flipV="1">
            <a:off x="7965123" y="4653845"/>
            <a:ext cx="10164" cy="606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52F1D87-00EF-404B-8AFF-F4A767EF3FC7}"/>
              </a:ext>
            </a:extLst>
          </p:cNvPr>
          <p:cNvSpPr txBox="1"/>
          <p:nvPr/>
        </p:nvSpPr>
        <p:spPr>
          <a:xfrm>
            <a:off x="2465316" y="4684014"/>
            <a:ext cx="1723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trem.100  and fire.100 parameters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0630F4F-4236-4BF0-BA01-9C4DF419D75F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3354366" y="5710604"/>
            <a:ext cx="9042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A909F6A-9EAC-4392-9D73-FC5A836CB39D}"/>
              </a:ext>
            </a:extLst>
          </p:cNvPr>
          <p:cNvSpPr/>
          <p:nvPr/>
        </p:nvSpPr>
        <p:spPr>
          <a:xfrm>
            <a:off x="2949147" y="6483940"/>
            <a:ext cx="709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charcoal = </a:t>
            </a:r>
            <a:r>
              <a:rPr lang="en-US" sz="1400" dirty="0" err="1"/>
              <a:t>fdfrem</a:t>
            </a:r>
            <a:r>
              <a:rPr lang="en-US" sz="1400" dirty="0"/>
              <a:t>(3) * fret(2,1) * wood1c + </a:t>
            </a:r>
            <a:r>
              <a:rPr lang="en-US" sz="1400" dirty="0" err="1"/>
              <a:t>fdfrem</a:t>
            </a:r>
            <a:r>
              <a:rPr lang="en-US" sz="1400" dirty="0"/>
              <a:t>(4) * fret(3,1) * wood2c (fire.100 parameters)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C95B0D4-0C50-40CD-833C-0FA76E36CD7A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 flipH="1">
            <a:off x="5550869" y="3767006"/>
            <a:ext cx="187589" cy="4592321"/>
          </a:xfrm>
          <a:prstGeom prst="bentConnector4">
            <a:avLst>
              <a:gd name="adj1" fmla="val -121862"/>
              <a:gd name="adj2" fmla="val 831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1618FBB-1CB6-4E23-9E7D-A37AB8909E65}"/>
              </a:ext>
            </a:extLst>
          </p:cNvPr>
          <p:cNvSpPr txBox="1"/>
          <p:nvPr/>
        </p:nvSpPr>
        <p:spPr>
          <a:xfrm>
            <a:off x="3390239" y="5677427"/>
            <a:ext cx="797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charcoal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0F1D74-1C2B-4AD3-B2FC-BAE70D7FA4F1}"/>
              </a:ext>
            </a:extLst>
          </p:cNvPr>
          <p:cNvSpPr txBox="1"/>
          <p:nvPr/>
        </p:nvSpPr>
        <p:spPr>
          <a:xfrm>
            <a:off x="102929" y="3379726"/>
            <a:ext cx="1001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REMF(1)</a:t>
            </a:r>
          </a:p>
          <a:p>
            <a:r>
              <a:rPr lang="en-US" sz="1200" dirty="0">
                <a:solidFill>
                  <a:srgbClr val="0070C0"/>
                </a:solidFill>
              </a:rPr>
              <a:t>*RETF(1,1)</a:t>
            </a:r>
          </a:p>
          <a:p>
            <a:r>
              <a:rPr lang="en-US" sz="1200" dirty="0">
                <a:solidFill>
                  <a:srgbClr val="0070C0"/>
                </a:solidFill>
              </a:rPr>
              <a:t>*</a:t>
            </a:r>
            <a:r>
              <a:rPr lang="en-US" sz="1200" dirty="0" err="1">
                <a:solidFill>
                  <a:srgbClr val="0070C0"/>
                </a:solidFill>
              </a:rPr>
              <a:t>rleavc</a:t>
            </a:r>
            <a:endParaRPr lang="en-US" sz="1200" dirty="0">
              <a:solidFill>
                <a:srgbClr val="0070C0"/>
              </a:solidFill>
            </a:endParaRPr>
          </a:p>
          <a:p>
            <a:r>
              <a:rPr lang="en-US" sz="1200" dirty="0">
                <a:solidFill>
                  <a:srgbClr val="0070C0"/>
                </a:solidFill>
              </a:rPr>
              <a:t>when cutting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5D6029-5DE9-43EC-A1D5-30E67772EF89}"/>
              </a:ext>
            </a:extLst>
          </p:cNvPr>
          <p:cNvSpPr/>
          <p:nvPr/>
        </p:nvSpPr>
        <p:spPr>
          <a:xfrm>
            <a:off x="124431" y="5257800"/>
            <a:ext cx="1828800" cy="9056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Surface structural and metabolic litter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31EE7465-52B5-49E6-A84C-503A848D031E}"/>
              </a:ext>
            </a:extLst>
          </p:cNvPr>
          <p:cNvCxnSpPr>
            <a:stCxn id="3" idx="1"/>
            <a:endCxn id="61" idx="0"/>
          </p:cNvCxnSpPr>
          <p:nvPr/>
        </p:nvCxnSpPr>
        <p:spPr>
          <a:xfrm rot="10800000" flipV="1">
            <a:off x="1038831" y="2523392"/>
            <a:ext cx="480872" cy="273440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D532A633-0B94-4E49-B22C-B3116EA62380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H="1" flipV="1">
            <a:off x="4273060" y="2518262"/>
            <a:ext cx="191247" cy="2692516"/>
          </a:xfrm>
          <a:prstGeom prst="curvedConnector4">
            <a:avLst>
              <a:gd name="adj1" fmla="val -316093"/>
              <a:gd name="adj2" fmla="val 9274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6D42B00-79B5-4051-9F10-6FA8F07EA59B}"/>
              </a:ext>
            </a:extLst>
          </p:cNvPr>
          <p:cNvSpPr txBox="1"/>
          <p:nvPr/>
        </p:nvSpPr>
        <p:spPr>
          <a:xfrm>
            <a:off x="3746073" y="2941973"/>
            <a:ext cx="1001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REMF(2)</a:t>
            </a:r>
          </a:p>
          <a:p>
            <a:r>
              <a:rPr lang="en-US" sz="1200" dirty="0">
                <a:solidFill>
                  <a:srgbClr val="0070C0"/>
                </a:solidFill>
              </a:rPr>
              <a:t>*RETF(2,1)</a:t>
            </a:r>
          </a:p>
          <a:p>
            <a:r>
              <a:rPr lang="en-US" sz="1200" dirty="0">
                <a:solidFill>
                  <a:srgbClr val="0070C0"/>
                </a:solidFill>
              </a:rPr>
              <a:t>*</a:t>
            </a:r>
            <a:r>
              <a:rPr lang="en-US" sz="1200" dirty="0" err="1">
                <a:solidFill>
                  <a:srgbClr val="0070C0"/>
                </a:solidFill>
              </a:rPr>
              <a:t>fbrchc</a:t>
            </a:r>
            <a:endParaRPr lang="en-US" sz="1200" dirty="0">
              <a:solidFill>
                <a:srgbClr val="0070C0"/>
              </a:solidFill>
            </a:endParaRPr>
          </a:p>
          <a:p>
            <a:r>
              <a:rPr lang="en-US" sz="1200" dirty="0">
                <a:solidFill>
                  <a:srgbClr val="0070C0"/>
                </a:solidFill>
              </a:rPr>
              <a:t>when cutting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64443AB-B4E3-48EE-9D4B-B9C49B447E48}"/>
              </a:ext>
            </a:extLst>
          </p:cNvPr>
          <p:cNvSpPr txBox="1"/>
          <p:nvPr/>
        </p:nvSpPr>
        <p:spPr>
          <a:xfrm>
            <a:off x="6463830" y="2963850"/>
            <a:ext cx="1001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REMF(3)</a:t>
            </a:r>
          </a:p>
          <a:p>
            <a:r>
              <a:rPr lang="en-US" sz="1200" dirty="0">
                <a:solidFill>
                  <a:srgbClr val="0070C0"/>
                </a:solidFill>
              </a:rPr>
              <a:t>*RETF(3,1)</a:t>
            </a:r>
          </a:p>
          <a:p>
            <a:r>
              <a:rPr lang="en-US" sz="1200" dirty="0">
                <a:solidFill>
                  <a:srgbClr val="0070C0"/>
                </a:solidFill>
              </a:rPr>
              <a:t>*</a:t>
            </a:r>
            <a:r>
              <a:rPr lang="en-US" sz="1200" dirty="0" err="1">
                <a:solidFill>
                  <a:srgbClr val="0070C0"/>
                </a:solidFill>
              </a:rPr>
              <a:t>rlwodc</a:t>
            </a:r>
            <a:endParaRPr lang="en-US" sz="1200" dirty="0">
              <a:solidFill>
                <a:srgbClr val="0070C0"/>
              </a:solidFill>
            </a:endParaRPr>
          </a:p>
          <a:p>
            <a:r>
              <a:rPr lang="en-US" sz="1200" dirty="0">
                <a:solidFill>
                  <a:srgbClr val="0070C0"/>
                </a:solidFill>
              </a:rPr>
              <a:t>when cutting</a:t>
            </a: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6914B66C-5501-40A8-B440-78D5BE207ADF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007670" y="2492735"/>
            <a:ext cx="191247" cy="2692516"/>
          </a:xfrm>
          <a:prstGeom prst="curvedConnector4">
            <a:avLst>
              <a:gd name="adj1" fmla="val -316093"/>
              <a:gd name="adj2" fmla="val 927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18792E2-A0EA-40FF-823F-8AB4FE57D4D8}"/>
              </a:ext>
            </a:extLst>
          </p:cNvPr>
          <p:cNvSpPr txBox="1"/>
          <p:nvPr/>
        </p:nvSpPr>
        <p:spPr>
          <a:xfrm>
            <a:off x="9812414" y="1835245"/>
            <a:ext cx="21800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It appears that there was originally no way burned live wood becomes charcoal in the way burned dead wood does. Add this flow to </a:t>
            </a:r>
            <a:r>
              <a:rPr lang="en-US" dirty="0" err="1">
                <a:solidFill>
                  <a:srgbClr val="FF0000"/>
                </a:solidFill>
              </a:rPr>
              <a:t>firrtn</a:t>
            </a:r>
            <a:r>
              <a:rPr lang="en-US" dirty="0">
                <a:solidFill>
                  <a:srgbClr val="FF0000"/>
                </a:solidFill>
              </a:rPr>
              <a:t> (see next slide).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70147A2-DCBD-4E63-8448-BBBE201DF7C7}"/>
              </a:ext>
            </a:extLst>
          </p:cNvPr>
          <p:cNvSpPr txBox="1"/>
          <p:nvPr/>
        </p:nvSpPr>
        <p:spPr>
          <a:xfrm>
            <a:off x="1107556" y="2914503"/>
            <a:ext cx="808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STEP 1 </a:t>
            </a:r>
          </a:p>
          <a:p>
            <a:r>
              <a:rPr lang="en-US" sz="1600" b="1" dirty="0"/>
              <a:t>(TREM)</a:t>
            </a:r>
          </a:p>
          <a:p>
            <a:r>
              <a:rPr lang="en-US" sz="1600" b="1" dirty="0" err="1"/>
              <a:t>livrem</a:t>
            </a:r>
            <a:endParaRPr lang="en-US" sz="16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189F5F9-0B67-4E72-939A-D27AEBBADE1F}"/>
              </a:ext>
            </a:extLst>
          </p:cNvPr>
          <p:cNvSpPr txBox="1"/>
          <p:nvPr/>
        </p:nvSpPr>
        <p:spPr>
          <a:xfrm>
            <a:off x="9659486" y="4613009"/>
            <a:ext cx="2256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STEP 2 (TREM)</a:t>
            </a:r>
          </a:p>
          <a:p>
            <a:r>
              <a:rPr lang="en-US" b="1" dirty="0" err="1">
                <a:solidFill>
                  <a:srgbClr val="7030A0"/>
                </a:solidFill>
              </a:rPr>
              <a:t>dedrem</a:t>
            </a:r>
            <a:r>
              <a:rPr lang="en-US" b="1" dirty="0">
                <a:solidFill>
                  <a:srgbClr val="7030A0"/>
                </a:solidFill>
              </a:rPr>
              <a:t> (cutting only)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3F73BD5-13D2-4A76-82B5-A4F188CE8EB6}"/>
              </a:ext>
            </a:extLst>
          </p:cNvPr>
          <p:cNvSpPr txBox="1"/>
          <p:nvPr/>
        </p:nvSpPr>
        <p:spPr>
          <a:xfrm>
            <a:off x="3411687" y="1385276"/>
            <a:ext cx="2017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STEP 3 (TREM)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cutrn</a:t>
            </a:r>
            <a:r>
              <a:rPr lang="en-US" b="1" dirty="0">
                <a:solidFill>
                  <a:srgbClr val="0070C0"/>
                </a:solidFill>
              </a:rPr>
              <a:t> (cutting only)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9A8D10-93EE-4049-B0BF-1C0238B87872}"/>
              </a:ext>
            </a:extLst>
          </p:cNvPr>
          <p:cNvSpPr txBox="1"/>
          <p:nvPr/>
        </p:nvSpPr>
        <p:spPr>
          <a:xfrm>
            <a:off x="9112320" y="5547752"/>
            <a:ext cx="2913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4 (FIRE)</a:t>
            </a:r>
          </a:p>
          <a:p>
            <a:r>
              <a:rPr lang="en-US" b="1" dirty="0" err="1"/>
              <a:t>grem</a:t>
            </a:r>
            <a:r>
              <a:rPr lang="en-US" b="1" dirty="0"/>
              <a:t> (burning of dead wood</a:t>
            </a:r>
          </a:p>
          <a:p>
            <a:r>
              <a:rPr lang="en-US" b="1" dirty="0"/>
              <a:t>and litter on the ground)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7A1CF0-BDEE-49B5-940D-58CFE780CABD}"/>
              </a:ext>
            </a:extLst>
          </p:cNvPr>
          <p:cNvSpPr txBox="1"/>
          <p:nvPr/>
        </p:nvSpPr>
        <p:spPr>
          <a:xfrm>
            <a:off x="9785736" y="1027143"/>
            <a:ext cx="1945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Currently, </a:t>
            </a:r>
            <a:r>
              <a:rPr lang="en-US" sz="1400" i="1" dirty="0" err="1">
                <a:solidFill>
                  <a:srgbClr val="FF0000"/>
                </a:solidFill>
              </a:rPr>
              <a:t>tcrem</a:t>
            </a:r>
            <a:r>
              <a:rPr lang="en-US" sz="1400" i="1" dirty="0">
                <a:solidFill>
                  <a:srgbClr val="FF0000"/>
                </a:solidFill>
              </a:rPr>
              <a:t> is not reduced by the amount of charcoal returned.</a:t>
            </a:r>
          </a:p>
        </p:txBody>
      </p:sp>
    </p:spTree>
    <p:extLst>
      <p:ext uri="{BB962C8B-B14F-4D97-AF65-F5344CB8AC3E}">
        <p14:creationId xmlns:p14="http://schemas.microsoft.com/office/powerpoint/2010/main" val="396357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18265-E0C5-4003-B5C4-24F14D0B6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63" y="40243"/>
            <a:ext cx="10515600" cy="1325563"/>
          </a:xfrm>
        </p:spPr>
        <p:txBody>
          <a:bodyPr/>
          <a:lstStyle/>
          <a:p>
            <a:r>
              <a:rPr lang="en-US" dirty="0"/>
              <a:t>Death of trees: current above-ground processes with TREM and FIRE events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E587CB-7BBC-454C-8457-151DA3A23EAF}"/>
              </a:ext>
            </a:extLst>
          </p:cNvPr>
          <p:cNvSpPr/>
          <p:nvPr/>
        </p:nvSpPr>
        <p:spPr>
          <a:xfrm>
            <a:off x="1519703" y="2070588"/>
            <a:ext cx="1828800" cy="905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rleavc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live leaves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EF7A6C-5837-4CF5-A599-200EB5387E62}"/>
              </a:ext>
            </a:extLst>
          </p:cNvPr>
          <p:cNvSpPr/>
          <p:nvPr/>
        </p:nvSpPr>
        <p:spPr>
          <a:xfrm>
            <a:off x="4273061" y="2065458"/>
            <a:ext cx="1828800" cy="905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fbrchc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live fine branches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9DA1D-49A7-4E03-9B71-718B65A7A69E}"/>
              </a:ext>
            </a:extLst>
          </p:cNvPr>
          <p:cNvSpPr/>
          <p:nvPr/>
        </p:nvSpPr>
        <p:spPr>
          <a:xfrm>
            <a:off x="7000242" y="2065458"/>
            <a:ext cx="1828800" cy="905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rlwodc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live large wood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0CE91E-EB17-4691-8E47-7A1FF070EC33}"/>
              </a:ext>
            </a:extLst>
          </p:cNvPr>
          <p:cNvSpPr/>
          <p:nvPr/>
        </p:nvSpPr>
        <p:spPr>
          <a:xfrm>
            <a:off x="2130592" y="5257800"/>
            <a:ext cx="1223774" cy="9056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som3c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passive pool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29D272-716C-443E-ADF4-99BB1AD0C492}"/>
              </a:ext>
            </a:extLst>
          </p:cNvPr>
          <p:cNvSpPr/>
          <p:nvPr/>
        </p:nvSpPr>
        <p:spPr>
          <a:xfrm>
            <a:off x="4258607" y="5257800"/>
            <a:ext cx="1828800" cy="905608"/>
          </a:xfrm>
          <a:prstGeom prst="rect">
            <a:avLst/>
          </a:prstGeom>
          <a:solidFill>
            <a:srgbClr val="CC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wood1c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dead fine branches on the ground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255D37-5121-4621-A15F-F4BDB7B3B374}"/>
              </a:ext>
            </a:extLst>
          </p:cNvPr>
          <p:cNvSpPr/>
          <p:nvPr/>
        </p:nvSpPr>
        <p:spPr>
          <a:xfrm>
            <a:off x="7026424" y="5251352"/>
            <a:ext cx="1828800" cy="905608"/>
          </a:xfrm>
          <a:prstGeom prst="rect">
            <a:avLst/>
          </a:prstGeom>
          <a:solidFill>
            <a:srgbClr val="CC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wood2c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dead large wood on the ground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41FECD-2115-408F-A9A6-F8F68127E21A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>
            <a:off x="2434103" y="2976196"/>
            <a:ext cx="5863" cy="769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D28951-1EDF-4C76-AB18-34D2B3657A67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914642" y="2971066"/>
            <a:ext cx="26182" cy="778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372F4E-5255-4D24-B43C-CFA0C27FD01F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flipH="1">
            <a:off x="5171443" y="2971066"/>
            <a:ext cx="16018" cy="778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5B7A6CB-44C7-4AFB-9479-B987927521B4}"/>
              </a:ext>
            </a:extLst>
          </p:cNvPr>
          <p:cNvSpPr txBox="1"/>
          <p:nvPr/>
        </p:nvSpPr>
        <p:spPr>
          <a:xfrm>
            <a:off x="5173007" y="3265949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REMF(2)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D2DA9-8A12-4FBB-A3BE-A9E49596ACAE}"/>
              </a:ext>
            </a:extLst>
          </p:cNvPr>
          <p:cNvSpPr txBox="1"/>
          <p:nvPr/>
        </p:nvSpPr>
        <p:spPr>
          <a:xfrm>
            <a:off x="7940824" y="326594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REMF(3)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14E004-A36B-4763-8850-06ADE8920B4D}"/>
              </a:ext>
            </a:extLst>
          </p:cNvPr>
          <p:cNvSpPr txBox="1"/>
          <p:nvPr/>
        </p:nvSpPr>
        <p:spPr>
          <a:xfrm>
            <a:off x="2429807" y="3275111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REMF(1)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0AFEC-2E97-4A67-A4EC-E31B667C6F71}"/>
              </a:ext>
            </a:extLst>
          </p:cNvPr>
          <p:cNvSpPr txBox="1"/>
          <p:nvPr/>
        </p:nvSpPr>
        <p:spPr>
          <a:xfrm>
            <a:off x="8741820" y="3135909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trem.100</a:t>
            </a:r>
          </a:p>
          <a:p>
            <a:r>
              <a:rPr lang="en-US" sz="1400" dirty="0"/>
              <a:t>parameters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874EFA-032A-4877-A8DA-DB688B611E1B}"/>
              </a:ext>
            </a:extLst>
          </p:cNvPr>
          <p:cNvSpPr/>
          <p:nvPr/>
        </p:nvSpPr>
        <p:spPr>
          <a:xfrm>
            <a:off x="1525566" y="3745500"/>
            <a:ext cx="1828800" cy="9056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tcrem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69F326-6A89-43C5-8B59-5283226D7182}"/>
              </a:ext>
            </a:extLst>
          </p:cNvPr>
          <p:cNvSpPr/>
          <p:nvPr/>
        </p:nvSpPr>
        <p:spPr>
          <a:xfrm>
            <a:off x="7026424" y="3749532"/>
            <a:ext cx="1828800" cy="9056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tcrem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E9ACAF-5630-4F80-931E-C748DFBC238F}"/>
              </a:ext>
            </a:extLst>
          </p:cNvPr>
          <p:cNvSpPr/>
          <p:nvPr/>
        </p:nvSpPr>
        <p:spPr>
          <a:xfrm>
            <a:off x="4257043" y="3749532"/>
            <a:ext cx="1828800" cy="9056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tcrem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10F3E9-0980-4EA6-9FB4-A3AD05AEFCD0}"/>
              </a:ext>
            </a:extLst>
          </p:cNvPr>
          <p:cNvSpPr txBox="1"/>
          <p:nvPr/>
        </p:nvSpPr>
        <p:spPr>
          <a:xfrm>
            <a:off x="5142310" y="4820465"/>
            <a:ext cx="15856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REMF(4) when cutting</a:t>
            </a:r>
          </a:p>
          <a:p>
            <a:r>
              <a:rPr lang="en-US" sz="1100" dirty="0"/>
              <a:t>FDREM(3) when burning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5C5883-B715-429C-BC09-D730CD80CE89}"/>
              </a:ext>
            </a:extLst>
          </p:cNvPr>
          <p:cNvSpPr txBox="1"/>
          <p:nvPr/>
        </p:nvSpPr>
        <p:spPr>
          <a:xfrm>
            <a:off x="7965123" y="4799866"/>
            <a:ext cx="15856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REMF(5) when cutting</a:t>
            </a:r>
          </a:p>
          <a:p>
            <a:r>
              <a:rPr lang="en-US" sz="1100" dirty="0"/>
              <a:t>FDREM(4) when burning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45E3A8-01E2-4CB7-9809-3A8327231928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173007" y="4651108"/>
            <a:ext cx="10164" cy="606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F0AA1A8-D50D-4BA2-A3FB-6FD708E8929F}"/>
              </a:ext>
            </a:extLst>
          </p:cNvPr>
          <p:cNvCxnSpPr>
            <a:cxnSpLocks/>
          </p:cNvCxnSpPr>
          <p:nvPr/>
        </p:nvCxnSpPr>
        <p:spPr>
          <a:xfrm flipV="1">
            <a:off x="7965123" y="4653845"/>
            <a:ext cx="10164" cy="606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52F1D87-00EF-404B-8AFF-F4A767EF3FC7}"/>
              </a:ext>
            </a:extLst>
          </p:cNvPr>
          <p:cNvSpPr txBox="1"/>
          <p:nvPr/>
        </p:nvSpPr>
        <p:spPr>
          <a:xfrm>
            <a:off x="2465316" y="4684014"/>
            <a:ext cx="1723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trem.100  and fire.100 parameters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0630F4F-4236-4BF0-BA01-9C4DF419D75F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3354366" y="5710604"/>
            <a:ext cx="9042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A909F6A-9EAC-4392-9D73-FC5A836CB39D}"/>
              </a:ext>
            </a:extLst>
          </p:cNvPr>
          <p:cNvSpPr/>
          <p:nvPr/>
        </p:nvSpPr>
        <p:spPr>
          <a:xfrm>
            <a:off x="2949147" y="6483940"/>
            <a:ext cx="709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charcoal = </a:t>
            </a:r>
            <a:r>
              <a:rPr lang="en-US" sz="1400" dirty="0" err="1"/>
              <a:t>fdfrem</a:t>
            </a:r>
            <a:r>
              <a:rPr lang="en-US" sz="1400" dirty="0"/>
              <a:t>(3) * fret(2,1) * wood1c + </a:t>
            </a:r>
            <a:r>
              <a:rPr lang="en-US" sz="1400" dirty="0" err="1"/>
              <a:t>fdfrem</a:t>
            </a:r>
            <a:r>
              <a:rPr lang="en-US" sz="1400" dirty="0"/>
              <a:t>(4) * fret(3,1) * wood2c (fire.100 parameters)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C95B0D4-0C50-40CD-833C-0FA76E36CD7A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 flipH="1">
            <a:off x="5550869" y="3767006"/>
            <a:ext cx="187589" cy="4592321"/>
          </a:xfrm>
          <a:prstGeom prst="bentConnector4">
            <a:avLst>
              <a:gd name="adj1" fmla="val -121862"/>
              <a:gd name="adj2" fmla="val 831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1618FBB-1CB6-4E23-9E7D-A37AB8909E65}"/>
              </a:ext>
            </a:extLst>
          </p:cNvPr>
          <p:cNvSpPr txBox="1"/>
          <p:nvPr/>
        </p:nvSpPr>
        <p:spPr>
          <a:xfrm>
            <a:off x="3390239" y="5677427"/>
            <a:ext cx="797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charcoal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0F1D74-1C2B-4AD3-B2FC-BAE70D7FA4F1}"/>
              </a:ext>
            </a:extLst>
          </p:cNvPr>
          <p:cNvSpPr txBox="1"/>
          <p:nvPr/>
        </p:nvSpPr>
        <p:spPr>
          <a:xfrm>
            <a:off x="102929" y="3379726"/>
            <a:ext cx="10548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REMF(1)</a:t>
            </a:r>
          </a:p>
          <a:p>
            <a:r>
              <a:rPr lang="en-US" sz="1200" dirty="0">
                <a:solidFill>
                  <a:srgbClr val="0070C0"/>
                </a:solidFill>
              </a:rPr>
              <a:t>*RETF(1,1)</a:t>
            </a:r>
          </a:p>
          <a:p>
            <a:r>
              <a:rPr lang="en-US" sz="1200" dirty="0">
                <a:solidFill>
                  <a:srgbClr val="0070C0"/>
                </a:solidFill>
              </a:rPr>
              <a:t>*</a:t>
            </a:r>
            <a:r>
              <a:rPr lang="en-US" sz="1200" dirty="0" err="1">
                <a:solidFill>
                  <a:srgbClr val="0070C0"/>
                </a:solidFill>
              </a:rPr>
              <a:t>rleavc</a:t>
            </a:r>
            <a:r>
              <a:rPr lang="en-US" sz="1200" dirty="0">
                <a:solidFill>
                  <a:srgbClr val="0070C0"/>
                </a:solidFill>
              </a:rPr>
              <a:t> as litter when cutting </a:t>
            </a:r>
            <a:r>
              <a:rPr lang="en-US" sz="1200" dirty="0">
                <a:solidFill>
                  <a:srgbClr val="FF0000"/>
                </a:solidFill>
              </a:rPr>
              <a:t>or as charcoal when burning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5D6029-5DE9-43EC-A1D5-30E67772EF89}"/>
              </a:ext>
            </a:extLst>
          </p:cNvPr>
          <p:cNvSpPr/>
          <p:nvPr/>
        </p:nvSpPr>
        <p:spPr>
          <a:xfrm>
            <a:off x="124431" y="5257800"/>
            <a:ext cx="1828800" cy="9056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Surface structural and metabolic litter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31EE7465-52B5-49E6-A84C-503A848D031E}"/>
              </a:ext>
            </a:extLst>
          </p:cNvPr>
          <p:cNvCxnSpPr>
            <a:stCxn id="3" idx="1"/>
            <a:endCxn id="61" idx="0"/>
          </p:cNvCxnSpPr>
          <p:nvPr/>
        </p:nvCxnSpPr>
        <p:spPr>
          <a:xfrm rot="10800000" flipV="1">
            <a:off x="1038831" y="2523392"/>
            <a:ext cx="480872" cy="273440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D532A633-0B94-4E49-B22C-B3116EA62380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H="1" flipV="1">
            <a:off x="4273060" y="2518262"/>
            <a:ext cx="191247" cy="2692516"/>
          </a:xfrm>
          <a:prstGeom prst="curvedConnector4">
            <a:avLst>
              <a:gd name="adj1" fmla="val -316093"/>
              <a:gd name="adj2" fmla="val 9274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6D42B00-79B5-4051-9F10-6FA8F07EA59B}"/>
              </a:ext>
            </a:extLst>
          </p:cNvPr>
          <p:cNvSpPr txBox="1"/>
          <p:nvPr/>
        </p:nvSpPr>
        <p:spPr>
          <a:xfrm>
            <a:off x="3746073" y="2941973"/>
            <a:ext cx="1087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REMF(2)</a:t>
            </a:r>
          </a:p>
          <a:p>
            <a:r>
              <a:rPr lang="en-US" sz="1200" dirty="0">
                <a:solidFill>
                  <a:srgbClr val="0070C0"/>
                </a:solidFill>
              </a:rPr>
              <a:t>*RETF(2,1)</a:t>
            </a:r>
          </a:p>
          <a:p>
            <a:r>
              <a:rPr lang="en-US" sz="1200" dirty="0">
                <a:solidFill>
                  <a:srgbClr val="0070C0"/>
                </a:solidFill>
              </a:rPr>
              <a:t>*</a:t>
            </a:r>
            <a:r>
              <a:rPr lang="en-US" sz="1200" dirty="0" err="1">
                <a:solidFill>
                  <a:srgbClr val="0070C0"/>
                </a:solidFill>
              </a:rPr>
              <a:t>fbrchc</a:t>
            </a:r>
            <a:endParaRPr lang="en-US" sz="1200" dirty="0">
              <a:solidFill>
                <a:srgbClr val="0070C0"/>
              </a:solidFill>
            </a:endParaRPr>
          </a:p>
          <a:p>
            <a:r>
              <a:rPr lang="en-US" sz="1200" dirty="0">
                <a:solidFill>
                  <a:srgbClr val="0070C0"/>
                </a:solidFill>
              </a:rPr>
              <a:t>when cutting </a:t>
            </a:r>
            <a:r>
              <a:rPr lang="en-US" sz="1200" dirty="0">
                <a:solidFill>
                  <a:srgbClr val="FF0000"/>
                </a:solidFill>
              </a:rPr>
              <a:t>or burning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64443AB-B4E3-48EE-9D4B-B9C49B447E48}"/>
              </a:ext>
            </a:extLst>
          </p:cNvPr>
          <p:cNvSpPr txBox="1"/>
          <p:nvPr/>
        </p:nvSpPr>
        <p:spPr>
          <a:xfrm>
            <a:off x="6463830" y="2963850"/>
            <a:ext cx="1031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REMF(3)</a:t>
            </a:r>
          </a:p>
          <a:p>
            <a:r>
              <a:rPr lang="en-US" sz="1200" dirty="0">
                <a:solidFill>
                  <a:srgbClr val="0070C0"/>
                </a:solidFill>
              </a:rPr>
              <a:t>*RETF(3,1)</a:t>
            </a:r>
          </a:p>
          <a:p>
            <a:r>
              <a:rPr lang="en-US" sz="1200" dirty="0">
                <a:solidFill>
                  <a:srgbClr val="0070C0"/>
                </a:solidFill>
              </a:rPr>
              <a:t>*</a:t>
            </a:r>
            <a:r>
              <a:rPr lang="en-US" sz="1200" dirty="0" err="1">
                <a:solidFill>
                  <a:srgbClr val="0070C0"/>
                </a:solidFill>
              </a:rPr>
              <a:t>rlwodc</a:t>
            </a:r>
            <a:endParaRPr lang="en-US" sz="1200" dirty="0">
              <a:solidFill>
                <a:srgbClr val="0070C0"/>
              </a:solidFill>
            </a:endParaRPr>
          </a:p>
          <a:p>
            <a:r>
              <a:rPr lang="en-US" sz="1200" dirty="0">
                <a:solidFill>
                  <a:srgbClr val="0070C0"/>
                </a:solidFill>
              </a:rPr>
              <a:t>when cutting</a:t>
            </a:r>
            <a:r>
              <a:rPr lang="en-US" sz="1200" dirty="0">
                <a:solidFill>
                  <a:srgbClr val="FF0000"/>
                </a:solidFill>
              </a:rPr>
              <a:t> or burning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6914B66C-5501-40A8-B440-78D5BE207ADF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007670" y="2492735"/>
            <a:ext cx="191247" cy="2692516"/>
          </a:xfrm>
          <a:prstGeom prst="curvedConnector4">
            <a:avLst>
              <a:gd name="adj1" fmla="val -316093"/>
              <a:gd name="adj2" fmla="val 927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18792E2-A0EA-40FF-823F-8AB4FE57D4D8}"/>
              </a:ext>
            </a:extLst>
          </p:cNvPr>
          <p:cNvSpPr txBox="1"/>
          <p:nvPr/>
        </p:nvSpPr>
        <p:spPr>
          <a:xfrm>
            <a:off x="10042756" y="2288223"/>
            <a:ext cx="2180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Added STEP 3b: return of C as charcoal when live biomass is burned (</a:t>
            </a:r>
            <a:r>
              <a:rPr lang="en-US" dirty="0" err="1">
                <a:solidFill>
                  <a:srgbClr val="FF0000"/>
                </a:solidFill>
              </a:rPr>
              <a:t>firrtn</a:t>
            </a:r>
            <a:r>
              <a:rPr lang="en-US" dirty="0">
                <a:solidFill>
                  <a:srgbClr val="FF0000"/>
                </a:solidFill>
              </a:rPr>
              <a:t>).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70147A2-DCBD-4E63-8448-BBBE201DF7C7}"/>
              </a:ext>
            </a:extLst>
          </p:cNvPr>
          <p:cNvSpPr txBox="1"/>
          <p:nvPr/>
        </p:nvSpPr>
        <p:spPr>
          <a:xfrm>
            <a:off x="1107556" y="2914503"/>
            <a:ext cx="808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STEP 1 </a:t>
            </a:r>
          </a:p>
          <a:p>
            <a:r>
              <a:rPr lang="en-US" sz="1600" b="1" dirty="0"/>
              <a:t>(TREM)</a:t>
            </a:r>
          </a:p>
          <a:p>
            <a:r>
              <a:rPr lang="en-US" sz="1600" b="1" dirty="0" err="1"/>
              <a:t>livrem</a:t>
            </a:r>
            <a:endParaRPr lang="en-US" sz="16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189F5F9-0B67-4E72-939A-D27AEBBADE1F}"/>
              </a:ext>
            </a:extLst>
          </p:cNvPr>
          <p:cNvSpPr txBox="1"/>
          <p:nvPr/>
        </p:nvSpPr>
        <p:spPr>
          <a:xfrm>
            <a:off x="9659486" y="4613009"/>
            <a:ext cx="2256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STEP 2 (TREM)</a:t>
            </a:r>
          </a:p>
          <a:p>
            <a:r>
              <a:rPr lang="en-US" b="1" dirty="0" err="1">
                <a:solidFill>
                  <a:srgbClr val="7030A0"/>
                </a:solidFill>
              </a:rPr>
              <a:t>dedrem</a:t>
            </a:r>
            <a:r>
              <a:rPr lang="en-US" b="1" dirty="0">
                <a:solidFill>
                  <a:srgbClr val="7030A0"/>
                </a:solidFill>
              </a:rPr>
              <a:t> (cutting only)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3F73BD5-13D2-4A76-82B5-A4F188CE8EB6}"/>
              </a:ext>
            </a:extLst>
          </p:cNvPr>
          <p:cNvSpPr txBox="1"/>
          <p:nvPr/>
        </p:nvSpPr>
        <p:spPr>
          <a:xfrm>
            <a:off x="3411687" y="1385276"/>
            <a:ext cx="2017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STEP 3a (TREM)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cutrn</a:t>
            </a:r>
            <a:r>
              <a:rPr lang="en-US" b="1" dirty="0">
                <a:solidFill>
                  <a:srgbClr val="0070C0"/>
                </a:solidFill>
              </a:rPr>
              <a:t> (cutting only)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9A8D10-93EE-4049-B0BF-1C0238B87872}"/>
              </a:ext>
            </a:extLst>
          </p:cNvPr>
          <p:cNvSpPr txBox="1"/>
          <p:nvPr/>
        </p:nvSpPr>
        <p:spPr>
          <a:xfrm>
            <a:off x="9112320" y="5547752"/>
            <a:ext cx="2913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4 (FIRE)</a:t>
            </a:r>
          </a:p>
          <a:p>
            <a:r>
              <a:rPr lang="en-US" b="1" dirty="0" err="1"/>
              <a:t>grem</a:t>
            </a:r>
            <a:r>
              <a:rPr lang="en-US" b="1" dirty="0"/>
              <a:t> (burning of dead wood</a:t>
            </a:r>
          </a:p>
          <a:p>
            <a:r>
              <a:rPr lang="en-US" b="1" dirty="0"/>
              <a:t>and litter on the ground)</a:t>
            </a: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3F6A1DF-758D-4364-8AC3-8FBC9989F2A2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3288899" y="2518262"/>
            <a:ext cx="984163" cy="2739538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0037DF60-3C24-4BA9-ACE1-C562FFDF6F5C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3326338" y="2518262"/>
            <a:ext cx="3673904" cy="2739536"/>
          </a:xfrm>
          <a:prstGeom prst="curvedConnector3">
            <a:avLst>
              <a:gd name="adj1" fmla="val 2345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7E0B1D9-A159-4B92-ACCB-04ECB16F3F76}"/>
              </a:ext>
            </a:extLst>
          </p:cNvPr>
          <p:cNvCxnSpPr>
            <a:cxnSpLocks/>
          </p:cNvCxnSpPr>
          <p:nvPr/>
        </p:nvCxnSpPr>
        <p:spPr>
          <a:xfrm>
            <a:off x="1055096" y="4352191"/>
            <a:ext cx="1294785" cy="8991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5538605-6013-4AEC-B900-76D7BA88F296}"/>
              </a:ext>
            </a:extLst>
          </p:cNvPr>
          <p:cNvSpPr txBox="1"/>
          <p:nvPr/>
        </p:nvSpPr>
        <p:spPr>
          <a:xfrm>
            <a:off x="1204424" y="4836410"/>
            <a:ext cx="797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charcoal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C70C6C-A5FB-4261-9048-00425161C9CF}"/>
              </a:ext>
            </a:extLst>
          </p:cNvPr>
          <p:cNvSpPr txBox="1"/>
          <p:nvPr/>
        </p:nvSpPr>
        <p:spPr>
          <a:xfrm>
            <a:off x="3398834" y="2335280"/>
            <a:ext cx="797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charcoal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D9B010-BB71-45CA-BB0D-960D36901D3D}"/>
              </a:ext>
            </a:extLst>
          </p:cNvPr>
          <p:cNvSpPr txBox="1"/>
          <p:nvPr/>
        </p:nvSpPr>
        <p:spPr>
          <a:xfrm>
            <a:off x="6183416" y="2288223"/>
            <a:ext cx="797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charcoal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9A11A07-4F27-44C0-B96A-AC433E07F65E}"/>
              </a:ext>
            </a:extLst>
          </p:cNvPr>
          <p:cNvSpPr txBox="1"/>
          <p:nvPr/>
        </p:nvSpPr>
        <p:spPr>
          <a:xfrm>
            <a:off x="9785736" y="1027143"/>
            <a:ext cx="1945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Currently, </a:t>
            </a:r>
            <a:r>
              <a:rPr lang="en-US" sz="1400" i="1" dirty="0" err="1">
                <a:solidFill>
                  <a:srgbClr val="FF0000"/>
                </a:solidFill>
              </a:rPr>
              <a:t>tcrem</a:t>
            </a:r>
            <a:r>
              <a:rPr lang="en-US" sz="1400" i="1" dirty="0">
                <a:solidFill>
                  <a:srgbClr val="FF0000"/>
                </a:solidFill>
              </a:rPr>
              <a:t> is not reduced by the amount of charcoal returned.</a:t>
            </a:r>
          </a:p>
        </p:txBody>
      </p:sp>
    </p:spTree>
    <p:extLst>
      <p:ext uri="{BB962C8B-B14F-4D97-AF65-F5344CB8AC3E}">
        <p14:creationId xmlns:p14="http://schemas.microsoft.com/office/powerpoint/2010/main" val="378860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18265-E0C5-4003-B5C4-24F14D0B6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63" y="40243"/>
            <a:ext cx="10515600" cy="1325563"/>
          </a:xfrm>
        </p:spPr>
        <p:txBody>
          <a:bodyPr/>
          <a:lstStyle/>
          <a:p>
            <a:r>
              <a:rPr lang="en-US" dirty="0"/>
              <a:t>Death of trees: snag updates to TREM and FIRE events for carbon in leaves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E587CB-7BBC-454C-8457-151DA3A23EAF}"/>
              </a:ext>
            </a:extLst>
          </p:cNvPr>
          <p:cNvSpPr/>
          <p:nvPr/>
        </p:nvSpPr>
        <p:spPr>
          <a:xfrm>
            <a:off x="1519703" y="2070588"/>
            <a:ext cx="1828800" cy="905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rleavc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live leaves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0CE91E-EB17-4691-8E47-7A1FF070EC33}"/>
              </a:ext>
            </a:extLst>
          </p:cNvPr>
          <p:cNvSpPr/>
          <p:nvPr/>
        </p:nvSpPr>
        <p:spPr>
          <a:xfrm>
            <a:off x="2130592" y="5257800"/>
            <a:ext cx="1659088" cy="9056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som3c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passive pool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41FECD-2115-408F-A9A6-F8F68127E21A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>
            <a:off x="2434103" y="2976196"/>
            <a:ext cx="5863" cy="769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D14E004-A36B-4763-8850-06ADE8920B4D}"/>
              </a:ext>
            </a:extLst>
          </p:cNvPr>
          <p:cNvSpPr txBox="1"/>
          <p:nvPr/>
        </p:nvSpPr>
        <p:spPr>
          <a:xfrm>
            <a:off x="2415073" y="3225837"/>
            <a:ext cx="2449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rleavc</a:t>
            </a:r>
            <a:r>
              <a:rPr lang="en-US" sz="1400" dirty="0"/>
              <a:t>*REMF(1)*(1- LV2STD(1))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0AFEC-2E97-4A67-A4EC-E31B667C6F71}"/>
              </a:ext>
            </a:extLst>
          </p:cNvPr>
          <p:cNvSpPr txBox="1"/>
          <p:nvPr/>
        </p:nvSpPr>
        <p:spPr>
          <a:xfrm>
            <a:off x="9241822" y="2266269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trem.100</a:t>
            </a:r>
          </a:p>
          <a:p>
            <a:r>
              <a:rPr lang="en-US" sz="1400" dirty="0"/>
              <a:t>parameters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874EFA-032A-4877-A8DA-DB688B611E1B}"/>
              </a:ext>
            </a:extLst>
          </p:cNvPr>
          <p:cNvSpPr/>
          <p:nvPr/>
        </p:nvSpPr>
        <p:spPr>
          <a:xfrm>
            <a:off x="1525566" y="3745500"/>
            <a:ext cx="1828800" cy="9056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tcrem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0F1D74-1C2B-4AD3-B2FC-BAE70D7FA4F1}"/>
              </a:ext>
            </a:extLst>
          </p:cNvPr>
          <p:cNvSpPr txBox="1"/>
          <p:nvPr/>
        </p:nvSpPr>
        <p:spPr>
          <a:xfrm>
            <a:off x="102929" y="3379726"/>
            <a:ext cx="12008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REMF(1)</a:t>
            </a:r>
          </a:p>
          <a:p>
            <a:r>
              <a:rPr lang="en-US" sz="1200" dirty="0">
                <a:solidFill>
                  <a:srgbClr val="0070C0"/>
                </a:solidFill>
              </a:rPr>
              <a:t>*RETF(1,1)</a:t>
            </a:r>
          </a:p>
          <a:p>
            <a:r>
              <a:rPr lang="en-US" sz="1200" dirty="0">
                <a:solidFill>
                  <a:srgbClr val="0070C0"/>
                </a:solidFill>
              </a:rPr>
              <a:t>*(1-LV2STD(1))</a:t>
            </a:r>
          </a:p>
          <a:p>
            <a:r>
              <a:rPr lang="en-US" sz="1200" dirty="0">
                <a:solidFill>
                  <a:srgbClr val="0070C0"/>
                </a:solidFill>
              </a:rPr>
              <a:t>*</a:t>
            </a:r>
            <a:r>
              <a:rPr lang="en-US" sz="1200" dirty="0" err="1">
                <a:solidFill>
                  <a:srgbClr val="0070C0"/>
                </a:solidFill>
              </a:rPr>
              <a:t>rleavc</a:t>
            </a:r>
            <a:r>
              <a:rPr lang="en-US" sz="1200" dirty="0">
                <a:solidFill>
                  <a:srgbClr val="0070C0"/>
                </a:solidFill>
              </a:rPr>
              <a:t> as litter when cutting </a:t>
            </a:r>
            <a:r>
              <a:rPr lang="en-US" sz="1200" dirty="0">
                <a:solidFill>
                  <a:srgbClr val="FF0000"/>
                </a:solidFill>
              </a:rPr>
              <a:t>or as charcoal when burning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5D6029-5DE9-43EC-A1D5-30E67772EF89}"/>
              </a:ext>
            </a:extLst>
          </p:cNvPr>
          <p:cNvSpPr/>
          <p:nvPr/>
        </p:nvSpPr>
        <p:spPr>
          <a:xfrm>
            <a:off x="124431" y="5257800"/>
            <a:ext cx="1828800" cy="9056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Surface structural and metabolic litter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31EE7465-52B5-49E6-A84C-503A848D031E}"/>
              </a:ext>
            </a:extLst>
          </p:cNvPr>
          <p:cNvCxnSpPr>
            <a:stCxn id="3" idx="1"/>
            <a:endCxn id="61" idx="0"/>
          </p:cNvCxnSpPr>
          <p:nvPr/>
        </p:nvCxnSpPr>
        <p:spPr>
          <a:xfrm rot="10800000" flipV="1">
            <a:off x="1038831" y="2523392"/>
            <a:ext cx="480872" cy="273440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70147A2-DCBD-4E63-8448-BBBE201DF7C7}"/>
              </a:ext>
            </a:extLst>
          </p:cNvPr>
          <p:cNvSpPr txBox="1"/>
          <p:nvPr/>
        </p:nvSpPr>
        <p:spPr>
          <a:xfrm>
            <a:off x="1107556" y="2914503"/>
            <a:ext cx="808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STEP 1 </a:t>
            </a:r>
          </a:p>
          <a:p>
            <a:r>
              <a:rPr lang="en-US" sz="1600" b="1" dirty="0"/>
              <a:t>(TREM)</a:t>
            </a:r>
          </a:p>
          <a:p>
            <a:r>
              <a:rPr lang="en-US" sz="1600" b="1" dirty="0" err="1"/>
              <a:t>livrem</a:t>
            </a:r>
            <a:endParaRPr lang="en-US" sz="16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189F5F9-0B67-4E72-939A-D27AEBBADE1F}"/>
              </a:ext>
            </a:extLst>
          </p:cNvPr>
          <p:cNvSpPr txBox="1"/>
          <p:nvPr/>
        </p:nvSpPr>
        <p:spPr>
          <a:xfrm>
            <a:off x="3153560" y="1331740"/>
            <a:ext cx="4635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STEP 4 (TREM)</a:t>
            </a:r>
          </a:p>
          <a:p>
            <a:r>
              <a:rPr lang="en-US" sz="1600" b="1" dirty="0" err="1">
                <a:solidFill>
                  <a:srgbClr val="C00000"/>
                </a:solidFill>
              </a:rPr>
              <a:t>killlv</a:t>
            </a:r>
            <a:r>
              <a:rPr lang="en-US" sz="1600" b="1" dirty="0">
                <a:solidFill>
                  <a:srgbClr val="C00000"/>
                </a:solidFill>
              </a:rPr>
              <a:t> (transfer of live leaves to dead attached leaves)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3F73BD5-13D2-4A76-82B5-A4F188CE8EB6}"/>
              </a:ext>
            </a:extLst>
          </p:cNvPr>
          <p:cNvSpPr txBox="1"/>
          <p:nvPr/>
        </p:nvSpPr>
        <p:spPr>
          <a:xfrm>
            <a:off x="6584205" y="4683327"/>
            <a:ext cx="2017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STEP 5a (TREM)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cutrn</a:t>
            </a:r>
            <a:r>
              <a:rPr lang="en-US" b="1" dirty="0">
                <a:solidFill>
                  <a:srgbClr val="0070C0"/>
                </a:solidFill>
              </a:rPr>
              <a:t> (cutting only)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9A8D10-93EE-4049-B0BF-1C0238B87872}"/>
              </a:ext>
            </a:extLst>
          </p:cNvPr>
          <p:cNvSpPr txBox="1"/>
          <p:nvPr/>
        </p:nvSpPr>
        <p:spPr>
          <a:xfrm>
            <a:off x="9112320" y="5547752"/>
            <a:ext cx="2913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6 (FIRE)</a:t>
            </a:r>
          </a:p>
          <a:p>
            <a:r>
              <a:rPr lang="en-US" b="1" dirty="0" err="1"/>
              <a:t>grem</a:t>
            </a:r>
            <a:r>
              <a:rPr lang="en-US" b="1" dirty="0"/>
              <a:t> (burning of dead wood</a:t>
            </a:r>
          </a:p>
          <a:p>
            <a:r>
              <a:rPr lang="en-US" b="1" dirty="0"/>
              <a:t>and litter on the ground)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7E0B1D9-A159-4B92-ACCB-04ECB16F3F76}"/>
              </a:ext>
            </a:extLst>
          </p:cNvPr>
          <p:cNvCxnSpPr>
            <a:cxnSpLocks/>
          </p:cNvCxnSpPr>
          <p:nvPr/>
        </p:nvCxnSpPr>
        <p:spPr>
          <a:xfrm>
            <a:off x="1055096" y="4352191"/>
            <a:ext cx="1294785" cy="8991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5538605-6013-4AEC-B900-76D7BA88F296}"/>
              </a:ext>
            </a:extLst>
          </p:cNvPr>
          <p:cNvSpPr txBox="1"/>
          <p:nvPr/>
        </p:nvSpPr>
        <p:spPr>
          <a:xfrm>
            <a:off x="1204424" y="4836410"/>
            <a:ext cx="797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charcoal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EF857D-4A91-4A54-B76B-4B00B55997C5}"/>
              </a:ext>
            </a:extLst>
          </p:cNvPr>
          <p:cNvSpPr/>
          <p:nvPr/>
        </p:nvSpPr>
        <p:spPr>
          <a:xfrm>
            <a:off x="5480854" y="2071996"/>
            <a:ext cx="1828800" cy="9056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dleavc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dead attached leaves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57E4A3-0B56-4AE8-856E-17D6B8C4306A}"/>
              </a:ext>
            </a:extLst>
          </p:cNvPr>
          <p:cNvCxnSpPr>
            <a:stCxn id="3" idx="3"/>
            <a:endCxn id="49" idx="1"/>
          </p:cNvCxnSpPr>
          <p:nvPr/>
        </p:nvCxnSpPr>
        <p:spPr>
          <a:xfrm>
            <a:off x="3348503" y="2523392"/>
            <a:ext cx="2132351" cy="14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2EFE0F0-CD22-4847-83C8-3AAB276256DF}"/>
              </a:ext>
            </a:extLst>
          </p:cNvPr>
          <p:cNvSpPr txBox="1"/>
          <p:nvPr/>
        </p:nvSpPr>
        <p:spPr>
          <a:xfrm>
            <a:off x="3348503" y="2096969"/>
            <a:ext cx="2154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C00000"/>
                </a:solidFill>
              </a:rPr>
              <a:t>rleavc</a:t>
            </a:r>
            <a:r>
              <a:rPr lang="en-US" sz="1400" dirty="0">
                <a:solidFill>
                  <a:srgbClr val="C00000"/>
                </a:solidFill>
              </a:rPr>
              <a:t>*REMF(1)*LV2STD(1)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3BEAA2-DC9D-4AC2-B43C-53F7030D5756}"/>
              </a:ext>
            </a:extLst>
          </p:cNvPr>
          <p:cNvCxnSpPr>
            <a:stCxn id="49" idx="2"/>
            <a:endCxn id="19" idx="3"/>
          </p:cNvCxnSpPr>
          <p:nvPr/>
        </p:nvCxnSpPr>
        <p:spPr>
          <a:xfrm flipH="1">
            <a:off x="3354366" y="2977604"/>
            <a:ext cx="3040888" cy="1220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C4E4832-8CD6-4D7D-9141-A66063984901}"/>
              </a:ext>
            </a:extLst>
          </p:cNvPr>
          <p:cNvSpPr txBox="1"/>
          <p:nvPr/>
        </p:nvSpPr>
        <p:spPr>
          <a:xfrm>
            <a:off x="3538927" y="4003198"/>
            <a:ext cx="1360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dleavc</a:t>
            </a:r>
            <a:r>
              <a:rPr lang="en-US" sz="1400" dirty="0"/>
              <a:t>*REMF(6)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E2E129-A21B-4447-912B-437809E1EEF0}"/>
              </a:ext>
            </a:extLst>
          </p:cNvPr>
          <p:cNvCxnSpPr>
            <a:cxnSpLocks/>
            <a:stCxn id="49" idx="2"/>
            <a:endCxn id="6" idx="3"/>
          </p:cNvCxnSpPr>
          <p:nvPr/>
        </p:nvCxnSpPr>
        <p:spPr>
          <a:xfrm flipH="1">
            <a:off x="3789680" y="2977604"/>
            <a:ext cx="2605574" cy="2733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972363-8D3E-4E56-AEFF-7F9C939006F9}"/>
              </a:ext>
            </a:extLst>
          </p:cNvPr>
          <p:cNvCxnSpPr>
            <a:cxnSpLocks/>
          </p:cNvCxnSpPr>
          <p:nvPr/>
        </p:nvCxnSpPr>
        <p:spPr>
          <a:xfrm flipH="1">
            <a:off x="1796620" y="4862994"/>
            <a:ext cx="2823238" cy="39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170ADB7-26BB-435D-8987-B930A1C434D3}"/>
              </a:ext>
            </a:extLst>
          </p:cNvPr>
          <p:cNvSpPr txBox="1"/>
          <p:nvPr/>
        </p:nvSpPr>
        <p:spPr>
          <a:xfrm>
            <a:off x="3946291" y="5402827"/>
            <a:ext cx="797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charcoal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275524E-237B-4933-9FA1-5BC48884DBED}"/>
              </a:ext>
            </a:extLst>
          </p:cNvPr>
          <p:cNvSpPr txBox="1"/>
          <p:nvPr/>
        </p:nvSpPr>
        <p:spPr>
          <a:xfrm>
            <a:off x="5300440" y="3964336"/>
            <a:ext cx="1200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REMF(6)</a:t>
            </a:r>
          </a:p>
          <a:p>
            <a:r>
              <a:rPr lang="en-US" sz="1200" dirty="0">
                <a:solidFill>
                  <a:srgbClr val="0070C0"/>
                </a:solidFill>
              </a:rPr>
              <a:t>*RETF(4,1)</a:t>
            </a:r>
          </a:p>
          <a:p>
            <a:r>
              <a:rPr lang="en-US" sz="1200" dirty="0">
                <a:solidFill>
                  <a:srgbClr val="0070C0"/>
                </a:solidFill>
              </a:rPr>
              <a:t>*</a:t>
            </a:r>
            <a:r>
              <a:rPr lang="en-US" sz="1200" dirty="0" err="1">
                <a:solidFill>
                  <a:srgbClr val="0070C0"/>
                </a:solidFill>
              </a:rPr>
              <a:t>dleavc</a:t>
            </a:r>
            <a:r>
              <a:rPr lang="en-US" sz="1200" dirty="0">
                <a:solidFill>
                  <a:srgbClr val="0070C0"/>
                </a:solidFill>
              </a:rPr>
              <a:t> as litter when cutting </a:t>
            </a:r>
            <a:r>
              <a:rPr lang="en-US" sz="1200" dirty="0">
                <a:solidFill>
                  <a:srgbClr val="FF0000"/>
                </a:solidFill>
              </a:rPr>
              <a:t>or as charcoal when burning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D10D68-3AFA-484C-ABFF-8201EECD6AA2}"/>
              </a:ext>
            </a:extLst>
          </p:cNvPr>
          <p:cNvSpPr txBox="1"/>
          <p:nvPr/>
        </p:nvSpPr>
        <p:spPr>
          <a:xfrm>
            <a:off x="6557814" y="3071529"/>
            <a:ext cx="14542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STEP 2 </a:t>
            </a:r>
          </a:p>
          <a:p>
            <a:r>
              <a:rPr lang="en-US" sz="1600" b="1" dirty="0"/>
              <a:t>(TREM)</a:t>
            </a:r>
          </a:p>
          <a:p>
            <a:r>
              <a:rPr lang="en-US" sz="1600" b="1" dirty="0" err="1"/>
              <a:t>stdedrem</a:t>
            </a:r>
            <a:r>
              <a:rPr lang="en-US" sz="1600" b="1" dirty="0"/>
              <a:t> (standing dead tree removal)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E446037-7CDE-4A5E-AC87-7E338ACBA926}"/>
              </a:ext>
            </a:extLst>
          </p:cNvPr>
          <p:cNvSpPr txBox="1"/>
          <p:nvPr/>
        </p:nvSpPr>
        <p:spPr>
          <a:xfrm>
            <a:off x="9112320" y="4072223"/>
            <a:ext cx="1745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STEP 3 (TREM)</a:t>
            </a:r>
          </a:p>
          <a:p>
            <a:r>
              <a:rPr lang="en-US" b="1" dirty="0" err="1">
                <a:solidFill>
                  <a:srgbClr val="7030A0"/>
                </a:solidFill>
              </a:rPr>
              <a:t>dedrem</a:t>
            </a:r>
            <a:r>
              <a:rPr lang="en-US" b="1" dirty="0">
                <a:solidFill>
                  <a:srgbClr val="7030A0"/>
                </a:solidFill>
              </a:rPr>
              <a:t> (surface dead removal, cutting only)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B13463-773F-4572-ABFA-EE7C576A6F8C}"/>
              </a:ext>
            </a:extLst>
          </p:cNvPr>
          <p:cNvSpPr txBox="1"/>
          <p:nvPr/>
        </p:nvSpPr>
        <p:spPr>
          <a:xfrm>
            <a:off x="6584205" y="5272552"/>
            <a:ext cx="2322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STEP 5b (TREM) return of C as charcoal when live or dead biomass is burned (</a:t>
            </a:r>
            <a:r>
              <a:rPr lang="en-US" dirty="0" err="1">
                <a:solidFill>
                  <a:srgbClr val="FF0000"/>
                </a:solidFill>
              </a:rPr>
              <a:t>firrtn</a:t>
            </a:r>
            <a:r>
              <a:rPr lang="en-US" dirty="0">
                <a:solidFill>
                  <a:srgbClr val="FF0000"/>
                </a:solidFill>
              </a:rPr>
              <a:t>, fire only).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83CF36-BC28-4424-B14C-1E8BAA803BDB}"/>
              </a:ext>
            </a:extLst>
          </p:cNvPr>
          <p:cNvSpPr txBox="1"/>
          <p:nvPr/>
        </p:nvSpPr>
        <p:spPr>
          <a:xfrm>
            <a:off x="9785736" y="1027143"/>
            <a:ext cx="1945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Currently, </a:t>
            </a:r>
            <a:r>
              <a:rPr lang="en-US" sz="1400" i="1" dirty="0" err="1">
                <a:solidFill>
                  <a:srgbClr val="FF0000"/>
                </a:solidFill>
              </a:rPr>
              <a:t>tcrem</a:t>
            </a:r>
            <a:r>
              <a:rPr lang="en-US" sz="1400" i="1" dirty="0">
                <a:solidFill>
                  <a:srgbClr val="FF0000"/>
                </a:solidFill>
              </a:rPr>
              <a:t> is not reduced by the amount of charcoal returned.</a:t>
            </a:r>
          </a:p>
        </p:txBody>
      </p:sp>
    </p:spTree>
    <p:extLst>
      <p:ext uri="{BB962C8B-B14F-4D97-AF65-F5344CB8AC3E}">
        <p14:creationId xmlns:p14="http://schemas.microsoft.com/office/powerpoint/2010/main" val="345129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18265-E0C5-4003-B5C4-24F14D0B6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63" y="40243"/>
            <a:ext cx="10515600" cy="1325563"/>
          </a:xfrm>
        </p:spPr>
        <p:txBody>
          <a:bodyPr/>
          <a:lstStyle/>
          <a:p>
            <a:r>
              <a:rPr lang="en-US" dirty="0"/>
              <a:t>Death of trees: snag updates to TREM and FIRE events for carbon in fine branches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E587CB-7BBC-454C-8457-151DA3A23EAF}"/>
              </a:ext>
            </a:extLst>
          </p:cNvPr>
          <p:cNvSpPr/>
          <p:nvPr/>
        </p:nvSpPr>
        <p:spPr>
          <a:xfrm>
            <a:off x="1519703" y="2070588"/>
            <a:ext cx="1828800" cy="905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fbrchc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live fine branches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0CE91E-EB17-4691-8E47-7A1FF070EC33}"/>
              </a:ext>
            </a:extLst>
          </p:cNvPr>
          <p:cNvSpPr/>
          <p:nvPr/>
        </p:nvSpPr>
        <p:spPr>
          <a:xfrm>
            <a:off x="2130592" y="5257800"/>
            <a:ext cx="1659088" cy="9056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som3c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passive pool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41FECD-2115-408F-A9A6-F8F68127E21A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>
            <a:off x="2434103" y="2976196"/>
            <a:ext cx="5863" cy="769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D14E004-A36B-4763-8850-06ADE8920B4D}"/>
              </a:ext>
            </a:extLst>
          </p:cNvPr>
          <p:cNvSpPr txBox="1"/>
          <p:nvPr/>
        </p:nvSpPr>
        <p:spPr>
          <a:xfrm>
            <a:off x="2415073" y="3225837"/>
            <a:ext cx="2460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fbrchc</a:t>
            </a:r>
            <a:r>
              <a:rPr lang="en-US" sz="1400" dirty="0"/>
              <a:t>*REMF(2)*(1- LV2STD(2))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0AFEC-2E97-4A67-A4EC-E31B667C6F71}"/>
              </a:ext>
            </a:extLst>
          </p:cNvPr>
          <p:cNvSpPr txBox="1"/>
          <p:nvPr/>
        </p:nvSpPr>
        <p:spPr>
          <a:xfrm>
            <a:off x="8764302" y="2523392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trem.100</a:t>
            </a:r>
          </a:p>
          <a:p>
            <a:r>
              <a:rPr lang="en-US" sz="1400" dirty="0"/>
              <a:t>parameters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874EFA-032A-4877-A8DA-DB688B611E1B}"/>
              </a:ext>
            </a:extLst>
          </p:cNvPr>
          <p:cNvSpPr/>
          <p:nvPr/>
        </p:nvSpPr>
        <p:spPr>
          <a:xfrm>
            <a:off x="1525566" y="3745500"/>
            <a:ext cx="1828800" cy="9056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tcrem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0F1D74-1C2B-4AD3-B2FC-BAE70D7FA4F1}"/>
              </a:ext>
            </a:extLst>
          </p:cNvPr>
          <p:cNvSpPr txBox="1"/>
          <p:nvPr/>
        </p:nvSpPr>
        <p:spPr>
          <a:xfrm>
            <a:off x="44792" y="3206801"/>
            <a:ext cx="1159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REMF(2)</a:t>
            </a:r>
          </a:p>
          <a:p>
            <a:r>
              <a:rPr lang="en-US" sz="1200" dirty="0">
                <a:solidFill>
                  <a:srgbClr val="0070C0"/>
                </a:solidFill>
              </a:rPr>
              <a:t>*RETF(2,1)</a:t>
            </a:r>
          </a:p>
          <a:p>
            <a:r>
              <a:rPr lang="en-US" sz="1200" dirty="0">
                <a:solidFill>
                  <a:srgbClr val="0070C0"/>
                </a:solidFill>
              </a:rPr>
              <a:t>*(1-LV2STD(2))</a:t>
            </a:r>
          </a:p>
          <a:p>
            <a:r>
              <a:rPr lang="en-US" sz="1200" dirty="0">
                <a:solidFill>
                  <a:srgbClr val="0070C0"/>
                </a:solidFill>
              </a:rPr>
              <a:t>*</a:t>
            </a:r>
            <a:r>
              <a:rPr lang="en-US" sz="1200" dirty="0" err="1">
                <a:solidFill>
                  <a:srgbClr val="0070C0"/>
                </a:solidFill>
              </a:rPr>
              <a:t>fbrchc</a:t>
            </a:r>
            <a:r>
              <a:rPr lang="en-US" sz="1200" dirty="0">
                <a:solidFill>
                  <a:srgbClr val="0070C0"/>
                </a:solidFill>
              </a:rPr>
              <a:t> as dead surface wood when cutting </a:t>
            </a:r>
            <a:r>
              <a:rPr lang="en-US" sz="1200" dirty="0">
                <a:solidFill>
                  <a:srgbClr val="FF0000"/>
                </a:solidFill>
              </a:rPr>
              <a:t>or as charcoal when burning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31EE7465-52B5-49E6-A84C-503A848D031E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V="1">
            <a:off x="1038831" y="2523392"/>
            <a:ext cx="480872" cy="273440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70147A2-DCBD-4E63-8448-BBBE201DF7C7}"/>
              </a:ext>
            </a:extLst>
          </p:cNvPr>
          <p:cNvSpPr txBox="1"/>
          <p:nvPr/>
        </p:nvSpPr>
        <p:spPr>
          <a:xfrm>
            <a:off x="1107556" y="2914503"/>
            <a:ext cx="808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STEP 1 </a:t>
            </a:r>
          </a:p>
          <a:p>
            <a:r>
              <a:rPr lang="en-US" sz="1600" b="1" dirty="0"/>
              <a:t>(TREM)</a:t>
            </a:r>
          </a:p>
          <a:p>
            <a:r>
              <a:rPr lang="en-US" sz="1600" b="1" dirty="0" err="1"/>
              <a:t>livrem</a:t>
            </a:r>
            <a:endParaRPr lang="en-US" sz="16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189F5F9-0B67-4E72-939A-D27AEBBADE1F}"/>
              </a:ext>
            </a:extLst>
          </p:cNvPr>
          <p:cNvSpPr txBox="1"/>
          <p:nvPr/>
        </p:nvSpPr>
        <p:spPr>
          <a:xfrm>
            <a:off x="3153560" y="1331740"/>
            <a:ext cx="5495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STEP 4 (TREM)</a:t>
            </a:r>
          </a:p>
          <a:p>
            <a:r>
              <a:rPr lang="en-US" sz="1600" b="1" dirty="0" err="1">
                <a:solidFill>
                  <a:srgbClr val="C00000"/>
                </a:solidFill>
              </a:rPr>
              <a:t>killlv</a:t>
            </a:r>
            <a:r>
              <a:rPr lang="en-US" sz="1600" b="1" dirty="0">
                <a:solidFill>
                  <a:srgbClr val="C00000"/>
                </a:solidFill>
              </a:rPr>
              <a:t> (transfer of live fine branches to attached dead branches)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3F73BD5-13D2-4A76-82B5-A4F188CE8EB6}"/>
              </a:ext>
            </a:extLst>
          </p:cNvPr>
          <p:cNvSpPr txBox="1"/>
          <p:nvPr/>
        </p:nvSpPr>
        <p:spPr>
          <a:xfrm>
            <a:off x="6584205" y="4683327"/>
            <a:ext cx="2017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STEP 5a (TREM)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cutrn</a:t>
            </a:r>
            <a:r>
              <a:rPr lang="en-US" b="1" dirty="0">
                <a:solidFill>
                  <a:srgbClr val="0070C0"/>
                </a:solidFill>
              </a:rPr>
              <a:t> (cutting only)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9A8D10-93EE-4049-B0BF-1C0238B87872}"/>
              </a:ext>
            </a:extLst>
          </p:cNvPr>
          <p:cNvSpPr txBox="1"/>
          <p:nvPr/>
        </p:nvSpPr>
        <p:spPr>
          <a:xfrm>
            <a:off x="9112320" y="5547752"/>
            <a:ext cx="2913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6 (FIRE)</a:t>
            </a:r>
          </a:p>
          <a:p>
            <a:r>
              <a:rPr lang="en-US" b="1" dirty="0" err="1"/>
              <a:t>grem</a:t>
            </a:r>
            <a:r>
              <a:rPr lang="en-US" b="1" dirty="0"/>
              <a:t> (burning of dead wood</a:t>
            </a:r>
          </a:p>
          <a:p>
            <a:r>
              <a:rPr lang="en-US" b="1" dirty="0"/>
              <a:t>and litter on the ground)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7E0B1D9-A159-4B92-ACCB-04ECB16F3F76}"/>
              </a:ext>
            </a:extLst>
          </p:cNvPr>
          <p:cNvCxnSpPr>
            <a:cxnSpLocks/>
          </p:cNvCxnSpPr>
          <p:nvPr/>
        </p:nvCxnSpPr>
        <p:spPr>
          <a:xfrm>
            <a:off x="1055096" y="4352191"/>
            <a:ext cx="1294785" cy="8991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5538605-6013-4AEC-B900-76D7BA88F296}"/>
              </a:ext>
            </a:extLst>
          </p:cNvPr>
          <p:cNvSpPr txBox="1"/>
          <p:nvPr/>
        </p:nvSpPr>
        <p:spPr>
          <a:xfrm>
            <a:off x="1204424" y="4836410"/>
            <a:ext cx="797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charcoal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EF857D-4A91-4A54-B76B-4B00B55997C5}"/>
              </a:ext>
            </a:extLst>
          </p:cNvPr>
          <p:cNvSpPr/>
          <p:nvPr/>
        </p:nvSpPr>
        <p:spPr>
          <a:xfrm>
            <a:off x="5480854" y="2071996"/>
            <a:ext cx="1828800" cy="9056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dfbrchc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dead attached fine branches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57E4A3-0B56-4AE8-856E-17D6B8C4306A}"/>
              </a:ext>
            </a:extLst>
          </p:cNvPr>
          <p:cNvCxnSpPr>
            <a:stCxn id="3" idx="3"/>
            <a:endCxn id="49" idx="1"/>
          </p:cNvCxnSpPr>
          <p:nvPr/>
        </p:nvCxnSpPr>
        <p:spPr>
          <a:xfrm>
            <a:off x="3348503" y="2523392"/>
            <a:ext cx="2132351" cy="14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2EFE0F0-CD22-4847-83C8-3AAB276256DF}"/>
              </a:ext>
            </a:extLst>
          </p:cNvPr>
          <p:cNvSpPr txBox="1"/>
          <p:nvPr/>
        </p:nvSpPr>
        <p:spPr>
          <a:xfrm>
            <a:off x="3348503" y="2096969"/>
            <a:ext cx="2176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C00000"/>
                </a:solidFill>
              </a:rPr>
              <a:t>fbrchc</a:t>
            </a:r>
            <a:r>
              <a:rPr lang="en-US" sz="1400" dirty="0">
                <a:solidFill>
                  <a:srgbClr val="C00000"/>
                </a:solidFill>
              </a:rPr>
              <a:t>*REMF(2)*LV2STD(2)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3BEAA2-DC9D-4AC2-B43C-53F7030D5756}"/>
              </a:ext>
            </a:extLst>
          </p:cNvPr>
          <p:cNvCxnSpPr>
            <a:stCxn id="49" idx="2"/>
            <a:endCxn id="19" idx="3"/>
          </p:cNvCxnSpPr>
          <p:nvPr/>
        </p:nvCxnSpPr>
        <p:spPr>
          <a:xfrm flipH="1">
            <a:off x="3354366" y="2977604"/>
            <a:ext cx="3040888" cy="1220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C4E4832-8CD6-4D7D-9141-A66063984901}"/>
              </a:ext>
            </a:extLst>
          </p:cNvPr>
          <p:cNvSpPr txBox="1"/>
          <p:nvPr/>
        </p:nvSpPr>
        <p:spPr>
          <a:xfrm>
            <a:off x="3538927" y="4003198"/>
            <a:ext cx="1445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dfbrchc</a:t>
            </a:r>
            <a:r>
              <a:rPr lang="en-US" sz="1400" dirty="0"/>
              <a:t>*REMF(7)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E2E129-A21B-4447-912B-437809E1EEF0}"/>
              </a:ext>
            </a:extLst>
          </p:cNvPr>
          <p:cNvCxnSpPr>
            <a:cxnSpLocks/>
            <a:stCxn id="49" idx="2"/>
            <a:endCxn id="6" idx="3"/>
          </p:cNvCxnSpPr>
          <p:nvPr/>
        </p:nvCxnSpPr>
        <p:spPr>
          <a:xfrm flipH="1">
            <a:off x="3789680" y="2977604"/>
            <a:ext cx="2605574" cy="2733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972363-8D3E-4E56-AEFF-7F9C939006F9}"/>
              </a:ext>
            </a:extLst>
          </p:cNvPr>
          <p:cNvCxnSpPr>
            <a:cxnSpLocks/>
          </p:cNvCxnSpPr>
          <p:nvPr/>
        </p:nvCxnSpPr>
        <p:spPr>
          <a:xfrm flipH="1">
            <a:off x="1796620" y="4862994"/>
            <a:ext cx="2823238" cy="39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170ADB7-26BB-435D-8987-B930A1C434D3}"/>
              </a:ext>
            </a:extLst>
          </p:cNvPr>
          <p:cNvSpPr txBox="1"/>
          <p:nvPr/>
        </p:nvSpPr>
        <p:spPr>
          <a:xfrm>
            <a:off x="3946291" y="5402827"/>
            <a:ext cx="797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charcoal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275524E-237B-4933-9FA1-5BC48884DBED}"/>
              </a:ext>
            </a:extLst>
          </p:cNvPr>
          <p:cNvSpPr txBox="1"/>
          <p:nvPr/>
        </p:nvSpPr>
        <p:spPr>
          <a:xfrm>
            <a:off x="5300440" y="3964336"/>
            <a:ext cx="1200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REMF(7)</a:t>
            </a:r>
          </a:p>
          <a:p>
            <a:r>
              <a:rPr lang="en-US" sz="1200" dirty="0">
                <a:solidFill>
                  <a:srgbClr val="0070C0"/>
                </a:solidFill>
              </a:rPr>
              <a:t>*RETF(5,1)</a:t>
            </a:r>
          </a:p>
          <a:p>
            <a:r>
              <a:rPr lang="en-US" sz="1200" dirty="0">
                <a:solidFill>
                  <a:srgbClr val="0070C0"/>
                </a:solidFill>
              </a:rPr>
              <a:t>*</a:t>
            </a:r>
            <a:r>
              <a:rPr lang="en-US" sz="1200" dirty="0" err="1">
                <a:solidFill>
                  <a:srgbClr val="0070C0"/>
                </a:solidFill>
              </a:rPr>
              <a:t>dfbrchc</a:t>
            </a:r>
            <a:r>
              <a:rPr lang="en-US" sz="1200" dirty="0">
                <a:solidFill>
                  <a:srgbClr val="0070C0"/>
                </a:solidFill>
              </a:rPr>
              <a:t> as dead surface wood when cutting </a:t>
            </a:r>
            <a:r>
              <a:rPr lang="en-US" sz="1200" dirty="0">
                <a:solidFill>
                  <a:srgbClr val="FF0000"/>
                </a:solidFill>
              </a:rPr>
              <a:t>or as charcoal when burning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D10D68-3AFA-484C-ABFF-8201EECD6AA2}"/>
              </a:ext>
            </a:extLst>
          </p:cNvPr>
          <p:cNvSpPr txBox="1"/>
          <p:nvPr/>
        </p:nvSpPr>
        <p:spPr>
          <a:xfrm>
            <a:off x="6557814" y="3071529"/>
            <a:ext cx="14542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STEP 2 </a:t>
            </a:r>
          </a:p>
          <a:p>
            <a:r>
              <a:rPr lang="en-US" sz="1600" b="1" dirty="0"/>
              <a:t>(TREM)</a:t>
            </a:r>
          </a:p>
          <a:p>
            <a:r>
              <a:rPr lang="en-US" sz="1600" b="1" dirty="0" err="1"/>
              <a:t>stdedrem</a:t>
            </a:r>
            <a:r>
              <a:rPr lang="en-US" sz="1600" b="1" dirty="0"/>
              <a:t> (standing dead tree removal)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E446037-7CDE-4A5E-AC87-7E338ACBA926}"/>
              </a:ext>
            </a:extLst>
          </p:cNvPr>
          <p:cNvSpPr txBox="1"/>
          <p:nvPr/>
        </p:nvSpPr>
        <p:spPr>
          <a:xfrm>
            <a:off x="9112320" y="4072223"/>
            <a:ext cx="1745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STEP 3 (TREM)</a:t>
            </a:r>
          </a:p>
          <a:p>
            <a:r>
              <a:rPr lang="en-US" b="1" dirty="0" err="1">
                <a:solidFill>
                  <a:srgbClr val="7030A0"/>
                </a:solidFill>
              </a:rPr>
              <a:t>dedrem</a:t>
            </a:r>
            <a:r>
              <a:rPr lang="en-US" b="1" dirty="0">
                <a:solidFill>
                  <a:srgbClr val="7030A0"/>
                </a:solidFill>
              </a:rPr>
              <a:t> (surface dead removal, cutting only)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F9FED0-0DFD-4C11-837E-198FB8E2462B}"/>
              </a:ext>
            </a:extLst>
          </p:cNvPr>
          <p:cNvSpPr/>
          <p:nvPr/>
        </p:nvSpPr>
        <p:spPr>
          <a:xfrm>
            <a:off x="143638" y="5282767"/>
            <a:ext cx="1828800" cy="905608"/>
          </a:xfrm>
          <a:prstGeom prst="rect">
            <a:avLst/>
          </a:prstGeom>
          <a:solidFill>
            <a:srgbClr val="CC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wood1c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dead fine branches on the ground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17596554-FDDC-4550-9B09-1129A6E43600}"/>
              </a:ext>
            </a:extLst>
          </p:cNvPr>
          <p:cNvCxnSpPr>
            <a:stCxn id="30" idx="2"/>
          </p:cNvCxnSpPr>
          <p:nvPr/>
        </p:nvCxnSpPr>
        <p:spPr>
          <a:xfrm rot="5400000" flipH="1" flipV="1">
            <a:off x="1908455" y="5312991"/>
            <a:ext cx="24967" cy="1725802"/>
          </a:xfrm>
          <a:prstGeom prst="curvedConnector4">
            <a:avLst>
              <a:gd name="adj1" fmla="val -915609"/>
              <a:gd name="adj2" fmla="val 994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CEBD1C1-2B52-4D59-9128-8E6DA3F6BF89}"/>
              </a:ext>
            </a:extLst>
          </p:cNvPr>
          <p:cNvSpPr/>
          <p:nvPr/>
        </p:nvSpPr>
        <p:spPr>
          <a:xfrm>
            <a:off x="899371" y="6462323"/>
            <a:ext cx="48982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charcoal = </a:t>
            </a:r>
            <a:r>
              <a:rPr lang="en-US" sz="1400" dirty="0" err="1"/>
              <a:t>fdfrem</a:t>
            </a:r>
            <a:r>
              <a:rPr lang="en-US" sz="1400" dirty="0"/>
              <a:t>(3) * fret(2,1) * wood1c (fire.100 parameters)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0AFF42-8B30-4BCD-A61F-8D5DF260BD13}"/>
              </a:ext>
            </a:extLst>
          </p:cNvPr>
          <p:cNvSpPr txBox="1"/>
          <p:nvPr/>
        </p:nvSpPr>
        <p:spPr>
          <a:xfrm>
            <a:off x="6584205" y="5272552"/>
            <a:ext cx="2322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STEP 5b (TREM) return of C as charcoal when live or dead biomass is burned (</a:t>
            </a:r>
            <a:r>
              <a:rPr lang="en-US" dirty="0" err="1">
                <a:solidFill>
                  <a:srgbClr val="FF0000"/>
                </a:solidFill>
              </a:rPr>
              <a:t>firrtn</a:t>
            </a:r>
            <a:r>
              <a:rPr lang="en-US" dirty="0">
                <a:solidFill>
                  <a:srgbClr val="FF0000"/>
                </a:solidFill>
              </a:rPr>
              <a:t>, fire only).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683CB6-8CDC-4C4C-9D8B-F35210EA4AA5}"/>
              </a:ext>
            </a:extLst>
          </p:cNvPr>
          <p:cNvSpPr txBox="1"/>
          <p:nvPr/>
        </p:nvSpPr>
        <p:spPr>
          <a:xfrm>
            <a:off x="9785736" y="1027143"/>
            <a:ext cx="1945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Currently, </a:t>
            </a:r>
            <a:r>
              <a:rPr lang="en-US" sz="1400" i="1" dirty="0" err="1">
                <a:solidFill>
                  <a:srgbClr val="FF0000"/>
                </a:solidFill>
              </a:rPr>
              <a:t>tcrem</a:t>
            </a:r>
            <a:r>
              <a:rPr lang="en-US" sz="1400" i="1" dirty="0">
                <a:solidFill>
                  <a:srgbClr val="FF0000"/>
                </a:solidFill>
              </a:rPr>
              <a:t> is not reduced by the amount of charcoal returned.</a:t>
            </a:r>
          </a:p>
        </p:txBody>
      </p:sp>
    </p:spTree>
    <p:extLst>
      <p:ext uri="{BB962C8B-B14F-4D97-AF65-F5344CB8AC3E}">
        <p14:creationId xmlns:p14="http://schemas.microsoft.com/office/powerpoint/2010/main" val="3215231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18265-E0C5-4003-B5C4-24F14D0B6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63" y="40243"/>
            <a:ext cx="10515600" cy="1325563"/>
          </a:xfrm>
        </p:spPr>
        <p:txBody>
          <a:bodyPr/>
          <a:lstStyle/>
          <a:p>
            <a:r>
              <a:rPr lang="en-US" dirty="0"/>
              <a:t>Death of trees: snag updates to TREM and FIRE events for carbon in large wood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E587CB-7BBC-454C-8457-151DA3A23EAF}"/>
              </a:ext>
            </a:extLst>
          </p:cNvPr>
          <p:cNvSpPr/>
          <p:nvPr/>
        </p:nvSpPr>
        <p:spPr>
          <a:xfrm>
            <a:off x="1519703" y="2070588"/>
            <a:ext cx="1828800" cy="905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rlwodc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live large wood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0CE91E-EB17-4691-8E47-7A1FF070EC33}"/>
              </a:ext>
            </a:extLst>
          </p:cNvPr>
          <p:cNvSpPr/>
          <p:nvPr/>
        </p:nvSpPr>
        <p:spPr>
          <a:xfrm>
            <a:off x="2130592" y="5257800"/>
            <a:ext cx="1659088" cy="9056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som3c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passive pool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41FECD-2115-408F-A9A6-F8F68127E21A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>
            <a:off x="2434103" y="2976196"/>
            <a:ext cx="5863" cy="769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D14E004-A36B-4763-8850-06ADE8920B4D}"/>
              </a:ext>
            </a:extLst>
          </p:cNvPr>
          <p:cNvSpPr txBox="1"/>
          <p:nvPr/>
        </p:nvSpPr>
        <p:spPr>
          <a:xfrm>
            <a:off x="2415073" y="3225837"/>
            <a:ext cx="2512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rlwodc</a:t>
            </a:r>
            <a:r>
              <a:rPr lang="en-US" sz="1400" dirty="0"/>
              <a:t>*REMF(3)*(1- LV2STD(3))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0AFEC-2E97-4A67-A4EC-E31B667C6F71}"/>
              </a:ext>
            </a:extLst>
          </p:cNvPr>
          <p:cNvSpPr txBox="1"/>
          <p:nvPr/>
        </p:nvSpPr>
        <p:spPr>
          <a:xfrm>
            <a:off x="8764302" y="2523392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trem.100</a:t>
            </a:r>
          </a:p>
          <a:p>
            <a:r>
              <a:rPr lang="en-US" sz="1400" dirty="0"/>
              <a:t>parameters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874EFA-032A-4877-A8DA-DB688B611E1B}"/>
              </a:ext>
            </a:extLst>
          </p:cNvPr>
          <p:cNvSpPr/>
          <p:nvPr/>
        </p:nvSpPr>
        <p:spPr>
          <a:xfrm>
            <a:off x="1525566" y="3745500"/>
            <a:ext cx="1828800" cy="9056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tcrem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0F1D74-1C2B-4AD3-B2FC-BAE70D7FA4F1}"/>
              </a:ext>
            </a:extLst>
          </p:cNvPr>
          <p:cNvSpPr txBox="1"/>
          <p:nvPr/>
        </p:nvSpPr>
        <p:spPr>
          <a:xfrm>
            <a:off x="44792" y="3206801"/>
            <a:ext cx="1159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REMF(3)</a:t>
            </a:r>
          </a:p>
          <a:p>
            <a:r>
              <a:rPr lang="en-US" sz="1200" dirty="0">
                <a:solidFill>
                  <a:srgbClr val="0070C0"/>
                </a:solidFill>
              </a:rPr>
              <a:t>*RETF(3,1)</a:t>
            </a:r>
          </a:p>
          <a:p>
            <a:r>
              <a:rPr lang="en-US" sz="1200" dirty="0">
                <a:solidFill>
                  <a:srgbClr val="0070C0"/>
                </a:solidFill>
              </a:rPr>
              <a:t>*(1-LV2STD(3))</a:t>
            </a:r>
          </a:p>
          <a:p>
            <a:r>
              <a:rPr lang="en-US" sz="1200" dirty="0">
                <a:solidFill>
                  <a:srgbClr val="0070C0"/>
                </a:solidFill>
              </a:rPr>
              <a:t>*</a:t>
            </a:r>
            <a:r>
              <a:rPr lang="en-US" sz="1200" dirty="0" err="1">
                <a:solidFill>
                  <a:srgbClr val="0070C0"/>
                </a:solidFill>
              </a:rPr>
              <a:t>rlwodc</a:t>
            </a:r>
            <a:r>
              <a:rPr lang="en-US" sz="1200" dirty="0">
                <a:solidFill>
                  <a:srgbClr val="0070C0"/>
                </a:solidFill>
              </a:rPr>
              <a:t> as dead surface wood when cutting </a:t>
            </a:r>
            <a:r>
              <a:rPr lang="en-US" sz="1200" dirty="0">
                <a:solidFill>
                  <a:srgbClr val="FF0000"/>
                </a:solidFill>
              </a:rPr>
              <a:t>or as charcoal when burning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31EE7465-52B5-49E6-A84C-503A848D031E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V="1">
            <a:off x="1038831" y="2523392"/>
            <a:ext cx="480872" cy="273440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70147A2-DCBD-4E63-8448-BBBE201DF7C7}"/>
              </a:ext>
            </a:extLst>
          </p:cNvPr>
          <p:cNvSpPr txBox="1"/>
          <p:nvPr/>
        </p:nvSpPr>
        <p:spPr>
          <a:xfrm>
            <a:off x="1107556" y="2914503"/>
            <a:ext cx="808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STEP 1 </a:t>
            </a:r>
          </a:p>
          <a:p>
            <a:r>
              <a:rPr lang="en-US" sz="1600" b="1" dirty="0"/>
              <a:t>(TREM)</a:t>
            </a:r>
          </a:p>
          <a:p>
            <a:r>
              <a:rPr lang="en-US" sz="1600" b="1" dirty="0" err="1"/>
              <a:t>livrem</a:t>
            </a:r>
            <a:endParaRPr lang="en-US" sz="16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189F5F9-0B67-4E72-939A-D27AEBBADE1F}"/>
              </a:ext>
            </a:extLst>
          </p:cNvPr>
          <p:cNvSpPr txBox="1"/>
          <p:nvPr/>
        </p:nvSpPr>
        <p:spPr>
          <a:xfrm>
            <a:off x="3153560" y="1331740"/>
            <a:ext cx="5453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STEP 4 (TREM)</a:t>
            </a:r>
          </a:p>
          <a:p>
            <a:r>
              <a:rPr lang="en-US" sz="1600" b="1" dirty="0" err="1">
                <a:solidFill>
                  <a:srgbClr val="C00000"/>
                </a:solidFill>
              </a:rPr>
              <a:t>killlv</a:t>
            </a:r>
            <a:r>
              <a:rPr lang="en-US" sz="1600" b="1" dirty="0">
                <a:solidFill>
                  <a:srgbClr val="C00000"/>
                </a:solidFill>
              </a:rPr>
              <a:t> (transfer of live large wood to standing dead large wood)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3F73BD5-13D2-4A76-82B5-A4F188CE8EB6}"/>
              </a:ext>
            </a:extLst>
          </p:cNvPr>
          <p:cNvSpPr txBox="1"/>
          <p:nvPr/>
        </p:nvSpPr>
        <p:spPr>
          <a:xfrm>
            <a:off x="6584205" y="4683327"/>
            <a:ext cx="2017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STEP 5a (TREM)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cutrn</a:t>
            </a:r>
            <a:r>
              <a:rPr lang="en-US" b="1" dirty="0">
                <a:solidFill>
                  <a:srgbClr val="0070C0"/>
                </a:solidFill>
              </a:rPr>
              <a:t> (cutting only)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9A8D10-93EE-4049-B0BF-1C0238B87872}"/>
              </a:ext>
            </a:extLst>
          </p:cNvPr>
          <p:cNvSpPr txBox="1"/>
          <p:nvPr/>
        </p:nvSpPr>
        <p:spPr>
          <a:xfrm>
            <a:off x="9112320" y="5547752"/>
            <a:ext cx="2913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6 (FIRE)</a:t>
            </a:r>
          </a:p>
          <a:p>
            <a:r>
              <a:rPr lang="en-US" b="1" dirty="0" err="1"/>
              <a:t>grem</a:t>
            </a:r>
            <a:r>
              <a:rPr lang="en-US" b="1" dirty="0"/>
              <a:t> (burning of dead wood</a:t>
            </a:r>
          </a:p>
          <a:p>
            <a:r>
              <a:rPr lang="en-US" b="1" dirty="0"/>
              <a:t>and litter on the ground)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7E0B1D9-A159-4B92-ACCB-04ECB16F3F76}"/>
              </a:ext>
            </a:extLst>
          </p:cNvPr>
          <p:cNvCxnSpPr>
            <a:cxnSpLocks/>
          </p:cNvCxnSpPr>
          <p:nvPr/>
        </p:nvCxnSpPr>
        <p:spPr>
          <a:xfrm>
            <a:off x="1055096" y="4352191"/>
            <a:ext cx="1294785" cy="8991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5538605-6013-4AEC-B900-76D7BA88F296}"/>
              </a:ext>
            </a:extLst>
          </p:cNvPr>
          <p:cNvSpPr txBox="1"/>
          <p:nvPr/>
        </p:nvSpPr>
        <p:spPr>
          <a:xfrm>
            <a:off x="1204424" y="4836410"/>
            <a:ext cx="797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charcoal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EF857D-4A91-4A54-B76B-4B00B55997C5}"/>
              </a:ext>
            </a:extLst>
          </p:cNvPr>
          <p:cNvSpPr/>
          <p:nvPr/>
        </p:nvSpPr>
        <p:spPr>
          <a:xfrm>
            <a:off x="5480854" y="2071996"/>
            <a:ext cx="1828800" cy="9056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dlwodc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dead standing large wood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41CDF2-625A-4587-BD71-7392DD5C221F}"/>
              </a:ext>
            </a:extLst>
          </p:cNvPr>
          <p:cNvSpPr txBox="1"/>
          <p:nvPr/>
        </p:nvSpPr>
        <p:spPr>
          <a:xfrm>
            <a:off x="6584205" y="5272552"/>
            <a:ext cx="2322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STEP 5b (TREM) return of C as charcoal when live or dead biomass is burned (</a:t>
            </a:r>
            <a:r>
              <a:rPr lang="en-US" dirty="0" err="1">
                <a:solidFill>
                  <a:srgbClr val="FF0000"/>
                </a:solidFill>
              </a:rPr>
              <a:t>firrtn</a:t>
            </a:r>
            <a:r>
              <a:rPr lang="en-US" dirty="0">
                <a:solidFill>
                  <a:srgbClr val="FF0000"/>
                </a:solidFill>
              </a:rPr>
              <a:t>, fire only).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57E4A3-0B56-4AE8-856E-17D6B8C4306A}"/>
              </a:ext>
            </a:extLst>
          </p:cNvPr>
          <p:cNvCxnSpPr>
            <a:stCxn id="3" idx="3"/>
            <a:endCxn id="49" idx="1"/>
          </p:cNvCxnSpPr>
          <p:nvPr/>
        </p:nvCxnSpPr>
        <p:spPr>
          <a:xfrm>
            <a:off x="3348503" y="2523392"/>
            <a:ext cx="2132351" cy="14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2EFE0F0-CD22-4847-83C8-3AAB276256DF}"/>
              </a:ext>
            </a:extLst>
          </p:cNvPr>
          <p:cNvSpPr txBox="1"/>
          <p:nvPr/>
        </p:nvSpPr>
        <p:spPr>
          <a:xfrm>
            <a:off x="3348503" y="2096969"/>
            <a:ext cx="2217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C00000"/>
                </a:solidFill>
              </a:rPr>
              <a:t>rlwodc</a:t>
            </a:r>
            <a:r>
              <a:rPr lang="en-US" sz="1400" dirty="0">
                <a:solidFill>
                  <a:srgbClr val="C00000"/>
                </a:solidFill>
              </a:rPr>
              <a:t>*REMF(3)*LV2STD(3)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3BEAA2-DC9D-4AC2-B43C-53F7030D5756}"/>
              </a:ext>
            </a:extLst>
          </p:cNvPr>
          <p:cNvCxnSpPr>
            <a:stCxn id="49" idx="2"/>
            <a:endCxn id="19" idx="3"/>
          </p:cNvCxnSpPr>
          <p:nvPr/>
        </p:nvCxnSpPr>
        <p:spPr>
          <a:xfrm flipH="1">
            <a:off x="3354366" y="2977604"/>
            <a:ext cx="3040888" cy="1220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C4E4832-8CD6-4D7D-9141-A66063984901}"/>
              </a:ext>
            </a:extLst>
          </p:cNvPr>
          <p:cNvSpPr txBox="1"/>
          <p:nvPr/>
        </p:nvSpPr>
        <p:spPr>
          <a:xfrm>
            <a:off x="3538927" y="4003198"/>
            <a:ext cx="1423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dlwodc</a:t>
            </a:r>
            <a:r>
              <a:rPr lang="en-US" sz="1400" dirty="0"/>
              <a:t>*REMF(8)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E2E129-A21B-4447-912B-437809E1EEF0}"/>
              </a:ext>
            </a:extLst>
          </p:cNvPr>
          <p:cNvCxnSpPr>
            <a:cxnSpLocks/>
            <a:stCxn id="49" idx="2"/>
            <a:endCxn id="6" idx="3"/>
          </p:cNvCxnSpPr>
          <p:nvPr/>
        </p:nvCxnSpPr>
        <p:spPr>
          <a:xfrm flipH="1">
            <a:off x="3789680" y="2977604"/>
            <a:ext cx="2605574" cy="2733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972363-8D3E-4E56-AEFF-7F9C939006F9}"/>
              </a:ext>
            </a:extLst>
          </p:cNvPr>
          <p:cNvCxnSpPr>
            <a:cxnSpLocks/>
          </p:cNvCxnSpPr>
          <p:nvPr/>
        </p:nvCxnSpPr>
        <p:spPr>
          <a:xfrm flipH="1">
            <a:off x="1796620" y="4862994"/>
            <a:ext cx="2823238" cy="39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170ADB7-26BB-435D-8987-B930A1C434D3}"/>
              </a:ext>
            </a:extLst>
          </p:cNvPr>
          <p:cNvSpPr txBox="1"/>
          <p:nvPr/>
        </p:nvSpPr>
        <p:spPr>
          <a:xfrm>
            <a:off x="3946291" y="5402827"/>
            <a:ext cx="797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charcoal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275524E-237B-4933-9FA1-5BC48884DBED}"/>
              </a:ext>
            </a:extLst>
          </p:cNvPr>
          <p:cNvSpPr txBox="1"/>
          <p:nvPr/>
        </p:nvSpPr>
        <p:spPr>
          <a:xfrm>
            <a:off x="5300440" y="3964336"/>
            <a:ext cx="1200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REMF(8)</a:t>
            </a:r>
          </a:p>
          <a:p>
            <a:r>
              <a:rPr lang="en-US" sz="1200" dirty="0">
                <a:solidFill>
                  <a:srgbClr val="0070C0"/>
                </a:solidFill>
              </a:rPr>
              <a:t>*RETF(6,1)</a:t>
            </a:r>
          </a:p>
          <a:p>
            <a:r>
              <a:rPr lang="en-US" sz="1200" dirty="0">
                <a:solidFill>
                  <a:srgbClr val="0070C0"/>
                </a:solidFill>
              </a:rPr>
              <a:t>*</a:t>
            </a:r>
            <a:r>
              <a:rPr lang="en-US" sz="1200" dirty="0" err="1">
                <a:solidFill>
                  <a:srgbClr val="0070C0"/>
                </a:solidFill>
              </a:rPr>
              <a:t>dlwodc</a:t>
            </a:r>
            <a:r>
              <a:rPr lang="en-US" sz="1200" dirty="0">
                <a:solidFill>
                  <a:srgbClr val="0070C0"/>
                </a:solidFill>
              </a:rPr>
              <a:t> as dead surface wood when cutting </a:t>
            </a:r>
            <a:r>
              <a:rPr lang="en-US" sz="1200" dirty="0">
                <a:solidFill>
                  <a:srgbClr val="FF0000"/>
                </a:solidFill>
              </a:rPr>
              <a:t>or as charcoal when burning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D10D68-3AFA-484C-ABFF-8201EECD6AA2}"/>
              </a:ext>
            </a:extLst>
          </p:cNvPr>
          <p:cNvSpPr txBox="1"/>
          <p:nvPr/>
        </p:nvSpPr>
        <p:spPr>
          <a:xfrm>
            <a:off x="6557814" y="3071529"/>
            <a:ext cx="14542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STEP 2 </a:t>
            </a:r>
          </a:p>
          <a:p>
            <a:r>
              <a:rPr lang="en-US" sz="1600" b="1" dirty="0"/>
              <a:t>(TREM)</a:t>
            </a:r>
          </a:p>
          <a:p>
            <a:r>
              <a:rPr lang="en-US" sz="1600" b="1" dirty="0" err="1"/>
              <a:t>stdedrem</a:t>
            </a:r>
            <a:r>
              <a:rPr lang="en-US" sz="1600" b="1" dirty="0"/>
              <a:t> (standing dead tree removal)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E446037-7CDE-4A5E-AC87-7E338ACBA926}"/>
              </a:ext>
            </a:extLst>
          </p:cNvPr>
          <p:cNvSpPr txBox="1"/>
          <p:nvPr/>
        </p:nvSpPr>
        <p:spPr>
          <a:xfrm>
            <a:off x="9112320" y="4072223"/>
            <a:ext cx="1745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STEP 3 (TREM)</a:t>
            </a:r>
          </a:p>
          <a:p>
            <a:r>
              <a:rPr lang="en-US" b="1" dirty="0" err="1">
                <a:solidFill>
                  <a:srgbClr val="7030A0"/>
                </a:solidFill>
              </a:rPr>
              <a:t>dedrem</a:t>
            </a:r>
            <a:r>
              <a:rPr lang="en-US" b="1" dirty="0">
                <a:solidFill>
                  <a:srgbClr val="7030A0"/>
                </a:solidFill>
              </a:rPr>
              <a:t> (surface dead removal, cutting only)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F9FED0-0DFD-4C11-837E-198FB8E2462B}"/>
              </a:ext>
            </a:extLst>
          </p:cNvPr>
          <p:cNvSpPr/>
          <p:nvPr/>
        </p:nvSpPr>
        <p:spPr>
          <a:xfrm>
            <a:off x="143638" y="5282767"/>
            <a:ext cx="1828800" cy="905608"/>
          </a:xfrm>
          <a:prstGeom prst="rect">
            <a:avLst/>
          </a:prstGeom>
          <a:solidFill>
            <a:srgbClr val="CC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wood2c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dead large wood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 on the ground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17596554-FDDC-4550-9B09-1129A6E43600}"/>
              </a:ext>
            </a:extLst>
          </p:cNvPr>
          <p:cNvCxnSpPr>
            <a:stCxn id="30" idx="2"/>
          </p:cNvCxnSpPr>
          <p:nvPr/>
        </p:nvCxnSpPr>
        <p:spPr>
          <a:xfrm rot="5400000" flipH="1" flipV="1">
            <a:off x="1908455" y="5312991"/>
            <a:ext cx="24967" cy="1725802"/>
          </a:xfrm>
          <a:prstGeom prst="curvedConnector4">
            <a:avLst>
              <a:gd name="adj1" fmla="val -915609"/>
              <a:gd name="adj2" fmla="val 994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CEBD1C1-2B52-4D59-9128-8E6DA3F6BF89}"/>
              </a:ext>
            </a:extLst>
          </p:cNvPr>
          <p:cNvSpPr/>
          <p:nvPr/>
        </p:nvSpPr>
        <p:spPr>
          <a:xfrm>
            <a:off x="899371" y="6462323"/>
            <a:ext cx="47684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charcoal = </a:t>
            </a:r>
            <a:r>
              <a:rPr lang="en-US" sz="1400" dirty="0" err="1"/>
              <a:t>fdfrem</a:t>
            </a:r>
            <a:r>
              <a:rPr lang="en-US" sz="1400" dirty="0"/>
              <a:t>(4) * fret(4,1) * wood2c (fire.100 parameters)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B5A6B5-8211-41BE-80A9-057D47D417B7}"/>
              </a:ext>
            </a:extLst>
          </p:cNvPr>
          <p:cNvSpPr txBox="1"/>
          <p:nvPr/>
        </p:nvSpPr>
        <p:spPr>
          <a:xfrm>
            <a:off x="9785736" y="1027143"/>
            <a:ext cx="1945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Currently, </a:t>
            </a:r>
            <a:r>
              <a:rPr lang="en-US" sz="1400" i="1" dirty="0" err="1">
                <a:solidFill>
                  <a:srgbClr val="FF0000"/>
                </a:solidFill>
              </a:rPr>
              <a:t>tcrem</a:t>
            </a:r>
            <a:r>
              <a:rPr lang="en-US" sz="1400" i="1" dirty="0">
                <a:solidFill>
                  <a:srgbClr val="FF0000"/>
                </a:solidFill>
              </a:rPr>
              <a:t> is not reduced by the amount of charcoal returned.</a:t>
            </a:r>
          </a:p>
        </p:txBody>
      </p:sp>
    </p:spTree>
    <p:extLst>
      <p:ext uri="{BB962C8B-B14F-4D97-AF65-F5344CB8AC3E}">
        <p14:creationId xmlns:p14="http://schemas.microsoft.com/office/powerpoint/2010/main" val="3134796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18265-E0C5-4003-B5C4-24F14D0B6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63" y="40243"/>
            <a:ext cx="10515600" cy="1325563"/>
          </a:xfrm>
        </p:spPr>
        <p:txBody>
          <a:bodyPr/>
          <a:lstStyle/>
          <a:p>
            <a:r>
              <a:rPr lang="en-US" dirty="0"/>
              <a:t>Death of trees: snag updates to TREM and FIRE events for N in leaves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E587CB-7BBC-454C-8457-151DA3A23EAF}"/>
              </a:ext>
            </a:extLst>
          </p:cNvPr>
          <p:cNvSpPr/>
          <p:nvPr/>
        </p:nvSpPr>
        <p:spPr>
          <a:xfrm>
            <a:off x="1519703" y="2070588"/>
            <a:ext cx="1828800" cy="905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rleave</a:t>
            </a:r>
            <a:r>
              <a:rPr lang="en-US" dirty="0">
                <a:solidFill>
                  <a:schemeClr val="tx1"/>
                </a:solidFill>
              </a:rPr>
              <a:t>(N)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live leaves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0CE91E-EB17-4691-8E47-7A1FF070EC33}"/>
              </a:ext>
            </a:extLst>
          </p:cNvPr>
          <p:cNvSpPr/>
          <p:nvPr/>
        </p:nvSpPr>
        <p:spPr>
          <a:xfrm>
            <a:off x="4247001" y="5855631"/>
            <a:ext cx="1828799" cy="9056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som3e(N)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passive pool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41FECD-2115-408F-A9A6-F8F68127E21A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>
            <a:off x="2434103" y="2976196"/>
            <a:ext cx="5863" cy="769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D14E004-A36B-4763-8850-06ADE8920B4D}"/>
              </a:ext>
            </a:extLst>
          </p:cNvPr>
          <p:cNvSpPr txBox="1"/>
          <p:nvPr/>
        </p:nvSpPr>
        <p:spPr>
          <a:xfrm>
            <a:off x="2415073" y="3225837"/>
            <a:ext cx="2724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rleave</a:t>
            </a:r>
            <a:r>
              <a:rPr lang="en-US" sz="1400" dirty="0"/>
              <a:t>(N)*REMF(1)*(1- LV2STD(1))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0AFEC-2E97-4A67-A4EC-E31B667C6F71}"/>
              </a:ext>
            </a:extLst>
          </p:cNvPr>
          <p:cNvSpPr txBox="1"/>
          <p:nvPr/>
        </p:nvSpPr>
        <p:spPr>
          <a:xfrm>
            <a:off x="9241822" y="2266269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trem.100</a:t>
            </a:r>
          </a:p>
          <a:p>
            <a:r>
              <a:rPr lang="en-US" sz="1400" dirty="0"/>
              <a:t>parameters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874EFA-032A-4877-A8DA-DB688B611E1B}"/>
              </a:ext>
            </a:extLst>
          </p:cNvPr>
          <p:cNvSpPr/>
          <p:nvPr/>
        </p:nvSpPr>
        <p:spPr>
          <a:xfrm>
            <a:off x="1525566" y="3745500"/>
            <a:ext cx="1828800" cy="9056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terem</a:t>
            </a:r>
            <a:r>
              <a:rPr lang="en-US" sz="1600" dirty="0">
                <a:solidFill>
                  <a:schemeClr val="tx1"/>
                </a:solidFill>
              </a:rPr>
              <a:t>(N)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0F1D74-1C2B-4AD3-B2FC-BAE70D7FA4F1}"/>
              </a:ext>
            </a:extLst>
          </p:cNvPr>
          <p:cNvSpPr txBox="1"/>
          <p:nvPr/>
        </p:nvSpPr>
        <p:spPr>
          <a:xfrm>
            <a:off x="102929" y="3379726"/>
            <a:ext cx="1200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REMF(1)</a:t>
            </a:r>
          </a:p>
          <a:p>
            <a:r>
              <a:rPr lang="en-US" sz="1200" dirty="0">
                <a:solidFill>
                  <a:srgbClr val="0070C0"/>
                </a:solidFill>
              </a:rPr>
              <a:t>*RETF(1,2)</a:t>
            </a:r>
          </a:p>
          <a:p>
            <a:r>
              <a:rPr lang="en-US" sz="1200" dirty="0">
                <a:solidFill>
                  <a:srgbClr val="0070C0"/>
                </a:solidFill>
              </a:rPr>
              <a:t>*(1-LV2STD(1))</a:t>
            </a:r>
          </a:p>
          <a:p>
            <a:r>
              <a:rPr lang="en-US" sz="1200" dirty="0">
                <a:solidFill>
                  <a:srgbClr val="0070C0"/>
                </a:solidFill>
              </a:rPr>
              <a:t>*</a:t>
            </a:r>
            <a:r>
              <a:rPr lang="en-US" sz="1200" dirty="0" err="1">
                <a:solidFill>
                  <a:srgbClr val="0070C0"/>
                </a:solidFill>
              </a:rPr>
              <a:t>rleave</a:t>
            </a:r>
            <a:r>
              <a:rPr lang="en-US" sz="1200" dirty="0">
                <a:solidFill>
                  <a:srgbClr val="0070C0"/>
                </a:solidFill>
              </a:rPr>
              <a:t>(N) as litter when cutting </a:t>
            </a:r>
            <a:r>
              <a:rPr lang="en-US" sz="1200" dirty="0">
                <a:solidFill>
                  <a:srgbClr val="FF0000"/>
                </a:solidFill>
              </a:rPr>
              <a:t>or as mineral N when burning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5D6029-5DE9-43EC-A1D5-30E67772EF89}"/>
              </a:ext>
            </a:extLst>
          </p:cNvPr>
          <p:cNvSpPr/>
          <p:nvPr/>
        </p:nvSpPr>
        <p:spPr>
          <a:xfrm>
            <a:off x="124431" y="5257800"/>
            <a:ext cx="1828800" cy="9056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Surface structural and metabolic litter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31EE7465-52B5-49E6-A84C-503A848D031E}"/>
              </a:ext>
            </a:extLst>
          </p:cNvPr>
          <p:cNvCxnSpPr>
            <a:stCxn id="3" idx="1"/>
            <a:endCxn id="61" idx="0"/>
          </p:cNvCxnSpPr>
          <p:nvPr/>
        </p:nvCxnSpPr>
        <p:spPr>
          <a:xfrm rot="10800000" flipV="1">
            <a:off x="1038831" y="2523392"/>
            <a:ext cx="480872" cy="273440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70147A2-DCBD-4E63-8448-BBBE201DF7C7}"/>
              </a:ext>
            </a:extLst>
          </p:cNvPr>
          <p:cNvSpPr txBox="1"/>
          <p:nvPr/>
        </p:nvSpPr>
        <p:spPr>
          <a:xfrm>
            <a:off x="1107556" y="2914503"/>
            <a:ext cx="808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STEP 1 </a:t>
            </a:r>
          </a:p>
          <a:p>
            <a:r>
              <a:rPr lang="en-US" sz="1600" b="1" dirty="0"/>
              <a:t>(TREM)</a:t>
            </a:r>
          </a:p>
          <a:p>
            <a:r>
              <a:rPr lang="en-US" sz="1600" b="1" dirty="0" err="1"/>
              <a:t>livrem</a:t>
            </a:r>
            <a:endParaRPr lang="en-US" sz="16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189F5F9-0B67-4E72-939A-D27AEBBADE1F}"/>
              </a:ext>
            </a:extLst>
          </p:cNvPr>
          <p:cNvSpPr txBox="1"/>
          <p:nvPr/>
        </p:nvSpPr>
        <p:spPr>
          <a:xfrm>
            <a:off x="3153560" y="1331740"/>
            <a:ext cx="4635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STEP 4 (TREM)</a:t>
            </a:r>
          </a:p>
          <a:p>
            <a:r>
              <a:rPr lang="en-US" sz="1600" b="1" dirty="0" err="1">
                <a:solidFill>
                  <a:srgbClr val="C00000"/>
                </a:solidFill>
              </a:rPr>
              <a:t>killlv</a:t>
            </a:r>
            <a:r>
              <a:rPr lang="en-US" sz="1600" b="1" dirty="0">
                <a:solidFill>
                  <a:srgbClr val="C00000"/>
                </a:solidFill>
              </a:rPr>
              <a:t> (transfer of live leaves to dead attached leaves)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3F73BD5-13D2-4A76-82B5-A4F188CE8EB6}"/>
              </a:ext>
            </a:extLst>
          </p:cNvPr>
          <p:cNvSpPr txBox="1"/>
          <p:nvPr/>
        </p:nvSpPr>
        <p:spPr>
          <a:xfrm>
            <a:off x="6584205" y="4683327"/>
            <a:ext cx="2017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STEP 5a (TREM)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cutrn</a:t>
            </a:r>
            <a:r>
              <a:rPr lang="en-US" b="1" dirty="0">
                <a:solidFill>
                  <a:srgbClr val="0070C0"/>
                </a:solidFill>
              </a:rPr>
              <a:t> (cutting only)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9A8D10-93EE-4049-B0BF-1C0238B87872}"/>
              </a:ext>
            </a:extLst>
          </p:cNvPr>
          <p:cNvSpPr txBox="1"/>
          <p:nvPr/>
        </p:nvSpPr>
        <p:spPr>
          <a:xfrm>
            <a:off x="9112320" y="5547752"/>
            <a:ext cx="2913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6 (FIRE)</a:t>
            </a:r>
          </a:p>
          <a:p>
            <a:r>
              <a:rPr lang="en-US" b="1" dirty="0" err="1"/>
              <a:t>grem</a:t>
            </a:r>
            <a:r>
              <a:rPr lang="en-US" b="1" dirty="0"/>
              <a:t> (burning of dead wood</a:t>
            </a:r>
          </a:p>
          <a:p>
            <a:r>
              <a:rPr lang="en-US" b="1" dirty="0"/>
              <a:t>and litter on the ground)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7E0B1D9-A159-4B92-ACCB-04ECB16F3F76}"/>
              </a:ext>
            </a:extLst>
          </p:cNvPr>
          <p:cNvCxnSpPr>
            <a:cxnSpLocks/>
          </p:cNvCxnSpPr>
          <p:nvPr/>
        </p:nvCxnSpPr>
        <p:spPr>
          <a:xfrm>
            <a:off x="1055096" y="4352191"/>
            <a:ext cx="1294785" cy="8991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5538605-6013-4AEC-B900-76D7BA88F296}"/>
              </a:ext>
            </a:extLst>
          </p:cNvPr>
          <p:cNvSpPr txBox="1"/>
          <p:nvPr/>
        </p:nvSpPr>
        <p:spPr>
          <a:xfrm>
            <a:off x="1204424" y="4836410"/>
            <a:ext cx="801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 return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EF857D-4A91-4A54-B76B-4B00B55997C5}"/>
              </a:ext>
            </a:extLst>
          </p:cNvPr>
          <p:cNvSpPr/>
          <p:nvPr/>
        </p:nvSpPr>
        <p:spPr>
          <a:xfrm>
            <a:off x="5480854" y="2071996"/>
            <a:ext cx="1828800" cy="9056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dleave</a:t>
            </a:r>
            <a:r>
              <a:rPr lang="en-US" dirty="0">
                <a:solidFill>
                  <a:schemeClr val="tx1"/>
                </a:solidFill>
              </a:rPr>
              <a:t>(N)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dead attached leaves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41CDF2-625A-4587-BD71-7392DD5C221F}"/>
              </a:ext>
            </a:extLst>
          </p:cNvPr>
          <p:cNvSpPr txBox="1"/>
          <p:nvPr/>
        </p:nvSpPr>
        <p:spPr>
          <a:xfrm>
            <a:off x="6584204" y="5272552"/>
            <a:ext cx="26576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STEP 5b (TREM) elemental return to surface mineral pool when live or dead biomass is burned (</a:t>
            </a:r>
            <a:r>
              <a:rPr lang="en-US" dirty="0" err="1">
                <a:solidFill>
                  <a:srgbClr val="FF0000"/>
                </a:solidFill>
              </a:rPr>
              <a:t>firrtn</a:t>
            </a:r>
            <a:r>
              <a:rPr lang="en-US" dirty="0">
                <a:solidFill>
                  <a:srgbClr val="FF0000"/>
                </a:solidFill>
              </a:rPr>
              <a:t> fire only).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57E4A3-0B56-4AE8-856E-17D6B8C4306A}"/>
              </a:ext>
            </a:extLst>
          </p:cNvPr>
          <p:cNvCxnSpPr>
            <a:stCxn id="3" idx="3"/>
            <a:endCxn id="49" idx="1"/>
          </p:cNvCxnSpPr>
          <p:nvPr/>
        </p:nvCxnSpPr>
        <p:spPr>
          <a:xfrm>
            <a:off x="3348503" y="2523392"/>
            <a:ext cx="2132351" cy="14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2EFE0F0-CD22-4847-83C8-3AAB276256DF}"/>
              </a:ext>
            </a:extLst>
          </p:cNvPr>
          <p:cNvSpPr txBox="1"/>
          <p:nvPr/>
        </p:nvSpPr>
        <p:spPr>
          <a:xfrm>
            <a:off x="3348503" y="2096969"/>
            <a:ext cx="2072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C00000"/>
                </a:solidFill>
              </a:rPr>
              <a:t>rleave</a:t>
            </a:r>
            <a:r>
              <a:rPr lang="en-US" sz="1200" dirty="0">
                <a:solidFill>
                  <a:srgbClr val="C00000"/>
                </a:solidFill>
              </a:rPr>
              <a:t>(N)*REMF(1)*LV2STD(1)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3BEAA2-DC9D-4AC2-B43C-53F7030D5756}"/>
              </a:ext>
            </a:extLst>
          </p:cNvPr>
          <p:cNvCxnSpPr>
            <a:stCxn id="49" idx="2"/>
            <a:endCxn id="19" idx="3"/>
          </p:cNvCxnSpPr>
          <p:nvPr/>
        </p:nvCxnSpPr>
        <p:spPr>
          <a:xfrm flipH="1">
            <a:off x="3354366" y="2977604"/>
            <a:ext cx="3040888" cy="1220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C4E4832-8CD6-4D7D-9141-A66063984901}"/>
              </a:ext>
            </a:extLst>
          </p:cNvPr>
          <p:cNvSpPr txBox="1"/>
          <p:nvPr/>
        </p:nvSpPr>
        <p:spPr>
          <a:xfrm>
            <a:off x="3538927" y="4003198"/>
            <a:ext cx="1600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dleave</a:t>
            </a:r>
            <a:r>
              <a:rPr lang="en-US" sz="1400" dirty="0"/>
              <a:t>(N)*REMF(6)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E2E129-A21B-4447-912B-437809E1EEF0}"/>
              </a:ext>
            </a:extLst>
          </p:cNvPr>
          <p:cNvCxnSpPr>
            <a:cxnSpLocks/>
            <a:stCxn id="49" idx="2"/>
            <a:endCxn id="30" idx="3"/>
          </p:cNvCxnSpPr>
          <p:nvPr/>
        </p:nvCxnSpPr>
        <p:spPr>
          <a:xfrm flipH="1">
            <a:off x="3791518" y="2977604"/>
            <a:ext cx="2603736" cy="2733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972363-8D3E-4E56-AEFF-7F9C939006F9}"/>
              </a:ext>
            </a:extLst>
          </p:cNvPr>
          <p:cNvCxnSpPr>
            <a:cxnSpLocks/>
          </p:cNvCxnSpPr>
          <p:nvPr/>
        </p:nvCxnSpPr>
        <p:spPr>
          <a:xfrm flipH="1">
            <a:off x="1796620" y="4862994"/>
            <a:ext cx="2823238" cy="39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170ADB7-26BB-435D-8987-B930A1C434D3}"/>
              </a:ext>
            </a:extLst>
          </p:cNvPr>
          <p:cNvSpPr txBox="1"/>
          <p:nvPr/>
        </p:nvSpPr>
        <p:spPr>
          <a:xfrm>
            <a:off x="3946291" y="5402827"/>
            <a:ext cx="801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 return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275524E-237B-4933-9FA1-5BC48884DBED}"/>
              </a:ext>
            </a:extLst>
          </p:cNvPr>
          <p:cNvSpPr txBox="1"/>
          <p:nvPr/>
        </p:nvSpPr>
        <p:spPr>
          <a:xfrm>
            <a:off x="5300440" y="3964336"/>
            <a:ext cx="12008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REMF(6)</a:t>
            </a:r>
          </a:p>
          <a:p>
            <a:r>
              <a:rPr lang="en-US" sz="1200" dirty="0">
                <a:solidFill>
                  <a:srgbClr val="0070C0"/>
                </a:solidFill>
              </a:rPr>
              <a:t>*RETF(4,2)</a:t>
            </a:r>
          </a:p>
          <a:p>
            <a:r>
              <a:rPr lang="en-US" sz="1200" dirty="0">
                <a:solidFill>
                  <a:srgbClr val="0070C0"/>
                </a:solidFill>
              </a:rPr>
              <a:t>*</a:t>
            </a:r>
            <a:r>
              <a:rPr lang="en-US" sz="1200" dirty="0" err="1">
                <a:solidFill>
                  <a:srgbClr val="0070C0"/>
                </a:solidFill>
              </a:rPr>
              <a:t>dleave</a:t>
            </a:r>
            <a:r>
              <a:rPr lang="en-US" sz="1200" dirty="0">
                <a:solidFill>
                  <a:srgbClr val="0070C0"/>
                </a:solidFill>
              </a:rPr>
              <a:t>(N) as litter when cutting </a:t>
            </a:r>
            <a:r>
              <a:rPr lang="en-US" sz="1200" dirty="0">
                <a:solidFill>
                  <a:srgbClr val="FF0000"/>
                </a:solidFill>
              </a:rPr>
              <a:t>or as mineral N when burning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D10D68-3AFA-484C-ABFF-8201EECD6AA2}"/>
              </a:ext>
            </a:extLst>
          </p:cNvPr>
          <p:cNvSpPr txBox="1"/>
          <p:nvPr/>
        </p:nvSpPr>
        <p:spPr>
          <a:xfrm>
            <a:off x="6557814" y="3071529"/>
            <a:ext cx="14542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STEP 2 </a:t>
            </a:r>
          </a:p>
          <a:p>
            <a:r>
              <a:rPr lang="en-US" sz="1600" b="1" dirty="0"/>
              <a:t>(TREM)</a:t>
            </a:r>
          </a:p>
          <a:p>
            <a:r>
              <a:rPr lang="en-US" sz="1600" b="1" dirty="0" err="1"/>
              <a:t>stdedrem</a:t>
            </a:r>
            <a:r>
              <a:rPr lang="en-US" sz="1600" b="1" dirty="0"/>
              <a:t> (standing dead tree removal)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E446037-7CDE-4A5E-AC87-7E338ACBA926}"/>
              </a:ext>
            </a:extLst>
          </p:cNvPr>
          <p:cNvSpPr txBox="1"/>
          <p:nvPr/>
        </p:nvSpPr>
        <p:spPr>
          <a:xfrm>
            <a:off x="9112320" y="4072223"/>
            <a:ext cx="1745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STEP 3 (TREM)</a:t>
            </a:r>
          </a:p>
          <a:p>
            <a:r>
              <a:rPr lang="en-US" b="1" dirty="0" err="1">
                <a:solidFill>
                  <a:srgbClr val="7030A0"/>
                </a:solidFill>
              </a:rPr>
              <a:t>dedrem</a:t>
            </a:r>
            <a:r>
              <a:rPr lang="en-US" b="1" dirty="0">
                <a:solidFill>
                  <a:srgbClr val="7030A0"/>
                </a:solidFill>
              </a:rPr>
              <a:t> (surface dead removal, cutting only)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A22DA3-3556-43DE-93B2-8C88C4961067}"/>
              </a:ext>
            </a:extLst>
          </p:cNvPr>
          <p:cNvSpPr/>
          <p:nvPr/>
        </p:nvSpPr>
        <p:spPr>
          <a:xfrm>
            <a:off x="2132430" y="5257800"/>
            <a:ext cx="1659088" cy="9056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minerl</a:t>
            </a:r>
            <a:r>
              <a:rPr lang="en-US" sz="1600" dirty="0">
                <a:solidFill>
                  <a:schemeClr val="tx1"/>
                </a:solidFill>
              </a:rPr>
              <a:t>(1,N)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E87F71-96FB-40A0-B0AC-20DAFFFB0A2B}"/>
              </a:ext>
            </a:extLst>
          </p:cNvPr>
          <p:cNvCxnSpPr/>
          <p:nvPr/>
        </p:nvCxnSpPr>
        <p:spPr>
          <a:xfrm>
            <a:off x="3132612" y="6471082"/>
            <a:ext cx="1096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65121F9-277B-4618-BCFD-0AFF1A53050C}"/>
              </a:ext>
            </a:extLst>
          </p:cNvPr>
          <p:cNvSpPr txBox="1"/>
          <p:nvPr/>
        </p:nvSpPr>
        <p:spPr>
          <a:xfrm>
            <a:off x="1487009" y="6317193"/>
            <a:ext cx="1689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charcoal/varat3(1,N)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9B63FA-FF3F-4A7E-ADBC-00A4459E8C2B}"/>
              </a:ext>
            </a:extLst>
          </p:cNvPr>
          <p:cNvSpPr txBox="1"/>
          <p:nvPr/>
        </p:nvSpPr>
        <p:spPr>
          <a:xfrm>
            <a:off x="9690828" y="1020673"/>
            <a:ext cx="21061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Currently, </a:t>
            </a:r>
            <a:r>
              <a:rPr lang="en-US" sz="1400" i="1" dirty="0" err="1">
                <a:solidFill>
                  <a:srgbClr val="FF0000"/>
                </a:solidFill>
              </a:rPr>
              <a:t>terem</a:t>
            </a:r>
            <a:r>
              <a:rPr lang="en-US" sz="1400" i="1" dirty="0">
                <a:solidFill>
                  <a:srgbClr val="FF0000"/>
                </a:solidFill>
              </a:rPr>
              <a:t>(N) is not reduced by the amount of N returned.</a:t>
            </a:r>
          </a:p>
        </p:txBody>
      </p:sp>
    </p:spTree>
    <p:extLst>
      <p:ext uri="{BB962C8B-B14F-4D97-AF65-F5344CB8AC3E}">
        <p14:creationId xmlns:p14="http://schemas.microsoft.com/office/powerpoint/2010/main" val="2385603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2232</Words>
  <Application>Microsoft Office PowerPoint</Application>
  <PresentationFormat>Widescreen</PresentationFormat>
  <Paragraphs>413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Diagrams for including “snags” in DayCent forest model a.k.a DailyDayCent_muvps ‘s’ for snags</vt:lpstr>
      <vt:lpstr>Death of trees: current above-ground processes in absence of TREM events</vt:lpstr>
      <vt:lpstr>Death of trees: proposed above-ground processes in absence of TREM events</vt:lpstr>
      <vt:lpstr>Death of trees: current above-ground processes with TREM and FIRE events</vt:lpstr>
      <vt:lpstr>Death of trees: current above-ground processes with TREM and FIRE events</vt:lpstr>
      <vt:lpstr>Death of trees: snag updates to TREM and FIRE events for carbon in leaves</vt:lpstr>
      <vt:lpstr>Death of trees: snag updates to TREM and FIRE events for carbon in fine branches</vt:lpstr>
      <vt:lpstr>Death of trees: snag updates to TREM and FIRE events for carbon in large wood</vt:lpstr>
      <vt:lpstr>Death of trees: snag updates to TREM and FIRE events for N in leaves</vt:lpstr>
      <vt:lpstr>Death of trees: snag updates to TREM and FIRE events for N in fine branches</vt:lpstr>
      <vt:lpstr>Death of trees: snag updates to TREM and FIRE events for N in large wood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 for including “snags” in DayCent forest model</dc:title>
  <dc:creator>Melannie Hartman</dc:creator>
  <cp:lastModifiedBy>Melannie Hartman</cp:lastModifiedBy>
  <cp:revision>56</cp:revision>
  <dcterms:created xsi:type="dcterms:W3CDTF">2018-09-13T20:28:33Z</dcterms:created>
  <dcterms:modified xsi:type="dcterms:W3CDTF">2018-10-26T22:18:23Z</dcterms:modified>
</cp:coreProperties>
</file>