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8" r:id="rId3"/>
    <p:sldId id="257" r:id="rId4"/>
    <p:sldId id="259" r:id="rId5"/>
    <p:sldId id="263"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E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2FA3A-1A85-4219-A93F-A1AEDBB7E1D8}" type="datetimeFigureOut">
              <a:rPr lang="en-US" smtClean="0"/>
              <a:t>4/8/2022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61098-DED7-4A85-8BD1-C3345086E3F7}" type="slidenum">
              <a:rPr lang="en-US" smtClean="0"/>
              <a:t>‹#›</a:t>
            </a:fld>
            <a:endParaRPr lang="en-US"/>
          </a:p>
        </p:txBody>
      </p:sp>
    </p:spTree>
    <p:extLst>
      <p:ext uri="{BB962C8B-B14F-4D97-AF65-F5344CB8AC3E}">
        <p14:creationId xmlns:p14="http://schemas.microsoft.com/office/powerpoint/2010/main" val="1575198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161098-DED7-4A85-8BD1-C3345086E3F7}" type="slidenum">
              <a:rPr lang="en-US" smtClean="0"/>
              <a:t>3</a:t>
            </a:fld>
            <a:endParaRPr lang="en-US"/>
          </a:p>
        </p:txBody>
      </p:sp>
    </p:spTree>
    <p:extLst>
      <p:ext uri="{BB962C8B-B14F-4D97-AF65-F5344CB8AC3E}">
        <p14:creationId xmlns:p14="http://schemas.microsoft.com/office/powerpoint/2010/main" val="812782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DE355DC-DB8F-4182-9716-9AF9C7920A7D}" type="datetimeFigureOut">
              <a:rPr lang="en-US" smtClean="0"/>
              <a:t>4/8/2022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160509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355DC-DB8F-4182-9716-9AF9C7920A7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182922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355DC-DB8F-4182-9716-9AF9C7920A7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2557883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355DC-DB8F-4182-9716-9AF9C7920A7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31FF-D141-4A50-9A05-15567A2ABF5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1602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355DC-DB8F-4182-9716-9AF9C7920A7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22830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E355DC-DB8F-4182-9716-9AF9C7920A7D}"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484347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E355DC-DB8F-4182-9716-9AF9C7920A7D}"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4223595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355DC-DB8F-4182-9716-9AF9C7920A7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24105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355DC-DB8F-4182-9716-9AF9C7920A7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116718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355DC-DB8F-4182-9716-9AF9C7920A7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86707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355DC-DB8F-4182-9716-9AF9C7920A7D}"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210730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E355DC-DB8F-4182-9716-9AF9C7920A7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151451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E355DC-DB8F-4182-9716-9AF9C7920A7D}"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195529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E355DC-DB8F-4182-9716-9AF9C7920A7D}"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126191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355DC-DB8F-4182-9716-9AF9C7920A7D}" type="datetimeFigureOut">
              <a:rPr lang="en-US" smtClean="0"/>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277531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355DC-DB8F-4182-9716-9AF9C7920A7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99226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355DC-DB8F-4182-9716-9AF9C7920A7D}"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31FF-D141-4A50-9A05-15567A2ABF56}" type="slidenum">
              <a:rPr lang="en-US" smtClean="0"/>
              <a:t>‹#›</a:t>
            </a:fld>
            <a:endParaRPr lang="en-US"/>
          </a:p>
        </p:txBody>
      </p:sp>
    </p:spTree>
    <p:extLst>
      <p:ext uri="{BB962C8B-B14F-4D97-AF65-F5344CB8AC3E}">
        <p14:creationId xmlns:p14="http://schemas.microsoft.com/office/powerpoint/2010/main" val="74483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E355DC-DB8F-4182-9716-9AF9C7920A7D}" type="datetimeFigureOut">
              <a:rPr lang="en-US" smtClean="0"/>
              <a:t>4/8/2022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1331FF-D141-4A50-9A05-15567A2ABF56}" type="slidenum">
              <a:rPr lang="en-US" smtClean="0"/>
              <a:t>‹#›</a:t>
            </a:fld>
            <a:endParaRPr lang="en-US"/>
          </a:p>
        </p:txBody>
      </p:sp>
    </p:spTree>
    <p:extLst>
      <p:ext uri="{BB962C8B-B14F-4D97-AF65-F5344CB8AC3E}">
        <p14:creationId xmlns:p14="http://schemas.microsoft.com/office/powerpoint/2010/main" val="23530876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EB90-ACDC-47D0-9321-503C9A77626B}"/>
              </a:ext>
            </a:extLst>
          </p:cNvPr>
          <p:cNvSpPr>
            <a:spLocks noGrp="1"/>
          </p:cNvSpPr>
          <p:nvPr>
            <p:ph type="ctrTitle"/>
          </p:nvPr>
        </p:nvSpPr>
        <p:spPr/>
        <p:txBody>
          <a:bodyPr/>
          <a:lstStyle/>
          <a:p>
            <a:r>
              <a:rPr lang="en-US" dirty="0"/>
              <a:t>Big Mountain Resort Increased Revenue</a:t>
            </a:r>
          </a:p>
        </p:txBody>
      </p:sp>
      <p:sp>
        <p:nvSpPr>
          <p:cNvPr id="3" name="Subtitle 2">
            <a:extLst>
              <a:ext uri="{FF2B5EF4-FFF2-40B4-BE49-F238E27FC236}">
                <a16:creationId xmlns:a16="http://schemas.microsoft.com/office/drawing/2014/main" id="{5653E5E1-BFF7-4F8A-8E97-D3C9B22DE6F4}"/>
              </a:ext>
            </a:extLst>
          </p:cNvPr>
          <p:cNvSpPr>
            <a:spLocks noGrp="1"/>
          </p:cNvSpPr>
          <p:nvPr>
            <p:ph type="subTitle" idx="1"/>
          </p:nvPr>
        </p:nvSpPr>
        <p:spPr/>
        <p:txBody>
          <a:bodyPr/>
          <a:lstStyle/>
          <a:p>
            <a:r>
              <a:rPr lang="en-US" dirty="0"/>
              <a:t>Justin Bell</a:t>
            </a:r>
          </a:p>
        </p:txBody>
      </p:sp>
    </p:spTree>
    <p:extLst>
      <p:ext uri="{BB962C8B-B14F-4D97-AF65-F5344CB8AC3E}">
        <p14:creationId xmlns:p14="http://schemas.microsoft.com/office/powerpoint/2010/main" val="38193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397A-07DE-4C08-AE39-FAD382169D5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3A3E98B-BB5C-43D3-B9CF-7EECC3D166C6}"/>
              </a:ext>
            </a:extLst>
          </p:cNvPr>
          <p:cNvSpPr>
            <a:spLocks noGrp="1"/>
          </p:cNvSpPr>
          <p:nvPr>
            <p:ph idx="1"/>
          </p:nvPr>
        </p:nvSpPr>
        <p:spPr>
          <a:xfrm>
            <a:off x="1141412" y="2618764"/>
            <a:ext cx="9905999" cy="3541714"/>
          </a:xfrm>
        </p:spPr>
        <p:txBody>
          <a:bodyPr/>
          <a:lstStyle/>
          <a:p>
            <a:pPr marL="0" indent="0" algn="ctr" rtl="0">
              <a:spcBef>
                <a:spcPts val="0"/>
              </a:spcBef>
              <a:spcAft>
                <a:spcPts val="0"/>
              </a:spcAft>
              <a:buNone/>
            </a:pPr>
            <a:r>
              <a:rPr lang="en-US" b="1" i="0" u="none" strike="noStrike" dirty="0">
                <a:effectLst/>
              </a:rPr>
              <a:t>What opportunities exist for Big Mountain Resort to increase seasonal revenue by enough to offset the recently increased operational costs due to the addition of their new $1.54M chair lift, through either cutting down on costs without undermining ticket value or justifying higher ticket prices by the end of the upcoming season? </a:t>
            </a:r>
            <a:endParaRPr lang="en-US" b="0" dirty="0">
              <a:effectLst/>
            </a:endParaRPr>
          </a:p>
          <a:p>
            <a:pPr marL="0" indent="0" algn="ctr">
              <a:buNone/>
            </a:pPr>
            <a:br>
              <a:rPr lang="en-US" dirty="0"/>
            </a:br>
            <a:endParaRPr lang="en-US" dirty="0"/>
          </a:p>
        </p:txBody>
      </p:sp>
    </p:spTree>
    <p:extLst>
      <p:ext uri="{BB962C8B-B14F-4D97-AF65-F5344CB8AC3E}">
        <p14:creationId xmlns:p14="http://schemas.microsoft.com/office/powerpoint/2010/main" val="368437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0008-8796-4185-B96F-A5376EA4B345}"/>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DED9DCD9-6B16-4A56-A1E7-7365EE853260}"/>
              </a:ext>
            </a:extLst>
          </p:cNvPr>
          <p:cNvSpPr>
            <a:spLocks noGrp="1"/>
          </p:cNvSpPr>
          <p:nvPr>
            <p:ph idx="1"/>
          </p:nvPr>
        </p:nvSpPr>
        <p:spPr/>
        <p:txBody>
          <a:bodyPr/>
          <a:lstStyle/>
          <a:p>
            <a:pPr marL="0" indent="0">
              <a:buNone/>
            </a:pPr>
            <a:r>
              <a:rPr lang="en-US" dirty="0"/>
              <a:t>Our model indicates that Big Mountain Resort should increase their ticket prices by $1.99. This can only be justified if adding a run and chairlift, as well as increasing the vertical drop by 150 feet, does not exceed an increased operational cost of $1,934,638.</a:t>
            </a:r>
          </a:p>
        </p:txBody>
      </p:sp>
      <p:sp>
        <p:nvSpPr>
          <p:cNvPr id="4" name="Arrow: Right 3">
            <a:extLst>
              <a:ext uri="{FF2B5EF4-FFF2-40B4-BE49-F238E27FC236}">
                <a16:creationId xmlns:a16="http://schemas.microsoft.com/office/drawing/2014/main" id="{49EAD6C8-27A0-4FF8-BA2B-2F2C357701DD}"/>
              </a:ext>
            </a:extLst>
          </p:cNvPr>
          <p:cNvSpPr/>
          <p:nvPr/>
        </p:nvSpPr>
        <p:spPr>
          <a:xfrm>
            <a:off x="5586045" y="4906107"/>
            <a:ext cx="1019909" cy="650632"/>
          </a:xfrm>
          <a:prstGeom prst="rightArrow">
            <a:avLst/>
          </a:prstGeom>
          <a:solidFill>
            <a:schemeClr val="tx1"/>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a16="http://schemas.microsoft.com/office/drawing/2014/main" id="{CB764BF1-8D1E-4C46-8788-66CE14B1F63F}"/>
              </a:ext>
            </a:extLst>
          </p:cNvPr>
          <p:cNvSpPr/>
          <p:nvPr/>
        </p:nvSpPr>
        <p:spPr>
          <a:xfrm>
            <a:off x="7224344" y="4687765"/>
            <a:ext cx="1972410" cy="1103436"/>
          </a:xfrm>
          <a:prstGeom prst="ellipse">
            <a:avLst/>
          </a:prstGeom>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$82.99</a:t>
            </a:r>
          </a:p>
        </p:txBody>
      </p:sp>
      <p:sp>
        <p:nvSpPr>
          <p:cNvPr id="8" name="Oval 7">
            <a:extLst>
              <a:ext uri="{FF2B5EF4-FFF2-40B4-BE49-F238E27FC236}">
                <a16:creationId xmlns:a16="http://schemas.microsoft.com/office/drawing/2014/main" id="{0CFE7BE0-41E2-444B-A043-5619A9600478}"/>
              </a:ext>
            </a:extLst>
          </p:cNvPr>
          <p:cNvSpPr/>
          <p:nvPr/>
        </p:nvSpPr>
        <p:spPr>
          <a:xfrm>
            <a:off x="2995246" y="4687765"/>
            <a:ext cx="1972410" cy="1103436"/>
          </a:xfrm>
          <a:prstGeom prst="ellipse">
            <a:avLst/>
          </a:prstGeom>
          <a:solidFill>
            <a:srgbClr val="AE0E40"/>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$81.00</a:t>
            </a:r>
          </a:p>
        </p:txBody>
      </p:sp>
    </p:spTree>
    <p:extLst>
      <p:ext uri="{BB962C8B-B14F-4D97-AF65-F5344CB8AC3E}">
        <p14:creationId xmlns:p14="http://schemas.microsoft.com/office/powerpoint/2010/main" val="395349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A1FE-398E-41E9-BFCF-332241C20848}"/>
              </a:ext>
            </a:extLst>
          </p:cNvPr>
          <p:cNvSpPr>
            <a:spLocks noGrp="1"/>
          </p:cNvSpPr>
          <p:nvPr>
            <p:ph type="title"/>
          </p:nvPr>
        </p:nvSpPr>
        <p:spPr/>
        <p:txBody>
          <a:bodyPr/>
          <a:lstStyle/>
          <a:p>
            <a:r>
              <a:rPr lang="en-US" dirty="0"/>
              <a:t>Modeling/Analysis Results</a:t>
            </a:r>
          </a:p>
        </p:txBody>
      </p:sp>
      <p:sp>
        <p:nvSpPr>
          <p:cNvPr id="3" name="Content Placeholder 2">
            <a:extLst>
              <a:ext uri="{FF2B5EF4-FFF2-40B4-BE49-F238E27FC236}">
                <a16:creationId xmlns:a16="http://schemas.microsoft.com/office/drawing/2014/main" id="{DACAE466-035C-412C-8ADC-DDA64AAA0FC2}"/>
              </a:ext>
            </a:extLst>
          </p:cNvPr>
          <p:cNvSpPr>
            <a:spLocks noGrp="1"/>
          </p:cNvSpPr>
          <p:nvPr>
            <p:ph idx="1"/>
          </p:nvPr>
        </p:nvSpPr>
        <p:spPr>
          <a:xfrm>
            <a:off x="1141412" y="2249487"/>
            <a:ext cx="4037257" cy="3541714"/>
          </a:xfrm>
        </p:spPr>
        <p:txBody>
          <a:bodyPr/>
          <a:lstStyle/>
          <a:p>
            <a:pPr marL="0" indent="0">
              <a:buNone/>
            </a:pPr>
            <a:r>
              <a:rPr lang="en-US" dirty="0"/>
              <a:t>Using the model we selected, the following plot demonstrates which features are among the most important in accurately predicting ticket price.</a:t>
            </a:r>
          </a:p>
        </p:txBody>
      </p:sp>
      <p:pic>
        <p:nvPicPr>
          <p:cNvPr id="5" name="Picture 4">
            <a:extLst>
              <a:ext uri="{FF2B5EF4-FFF2-40B4-BE49-F238E27FC236}">
                <a16:creationId xmlns:a16="http://schemas.microsoft.com/office/drawing/2014/main" id="{AC65A6F0-84FB-499D-8144-2F537C5F4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722" y="1950677"/>
            <a:ext cx="5532193" cy="4399200"/>
          </a:xfrm>
          <a:prstGeom prst="rect">
            <a:avLst/>
          </a:prstGeom>
        </p:spPr>
      </p:pic>
    </p:spTree>
    <p:extLst>
      <p:ext uri="{BB962C8B-B14F-4D97-AF65-F5344CB8AC3E}">
        <p14:creationId xmlns:p14="http://schemas.microsoft.com/office/powerpoint/2010/main" val="283610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A1FE-398E-41E9-BFCF-332241C20848}"/>
              </a:ext>
            </a:extLst>
          </p:cNvPr>
          <p:cNvSpPr>
            <a:spLocks noGrp="1"/>
          </p:cNvSpPr>
          <p:nvPr>
            <p:ph type="title"/>
          </p:nvPr>
        </p:nvSpPr>
        <p:spPr/>
        <p:txBody>
          <a:bodyPr/>
          <a:lstStyle/>
          <a:p>
            <a:r>
              <a:rPr lang="en-US" dirty="0"/>
              <a:t>Modeling/Analysis Results</a:t>
            </a:r>
          </a:p>
        </p:txBody>
      </p:sp>
      <p:sp>
        <p:nvSpPr>
          <p:cNvPr id="3" name="Content Placeholder 2">
            <a:extLst>
              <a:ext uri="{FF2B5EF4-FFF2-40B4-BE49-F238E27FC236}">
                <a16:creationId xmlns:a16="http://schemas.microsoft.com/office/drawing/2014/main" id="{DACAE466-035C-412C-8ADC-DDA64AAA0FC2}"/>
              </a:ext>
            </a:extLst>
          </p:cNvPr>
          <p:cNvSpPr>
            <a:spLocks noGrp="1"/>
          </p:cNvSpPr>
          <p:nvPr>
            <p:ph idx="1"/>
          </p:nvPr>
        </p:nvSpPr>
        <p:spPr/>
        <p:txBody>
          <a:bodyPr/>
          <a:lstStyle/>
          <a:p>
            <a:pPr marL="0" indent="0">
              <a:buNone/>
            </a:pPr>
            <a:r>
              <a:rPr lang="en-US" dirty="0"/>
              <a:t>Taking a closer look at the two most important features of our model, we can see that our resort is among the top when compared to other resorts in the same market.</a:t>
            </a:r>
          </a:p>
        </p:txBody>
      </p:sp>
      <p:pic>
        <p:nvPicPr>
          <p:cNvPr id="5" name="Picture 4">
            <a:extLst>
              <a:ext uri="{FF2B5EF4-FFF2-40B4-BE49-F238E27FC236}">
                <a16:creationId xmlns:a16="http://schemas.microsoft.com/office/drawing/2014/main" id="{74EEAA12-A0C0-455F-A9A7-A90D296F6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10" y="3806618"/>
            <a:ext cx="4197279" cy="2260073"/>
          </a:xfrm>
          <a:prstGeom prst="rect">
            <a:avLst/>
          </a:prstGeom>
        </p:spPr>
      </p:pic>
      <p:pic>
        <p:nvPicPr>
          <p:cNvPr id="7" name="Picture 6">
            <a:extLst>
              <a:ext uri="{FF2B5EF4-FFF2-40B4-BE49-F238E27FC236}">
                <a16:creationId xmlns:a16="http://schemas.microsoft.com/office/drawing/2014/main" id="{5E56F62A-8308-430E-B4A7-DDC742E8F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312" y="3810464"/>
            <a:ext cx="4156562" cy="2256227"/>
          </a:xfrm>
          <a:prstGeom prst="rect">
            <a:avLst/>
          </a:prstGeom>
        </p:spPr>
      </p:pic>
      <p:sp>
        <p:nvSpPr>
          <p:cNvPr id="13" name="Diamond 12">
            <a:extLst>
              <a:ext uri="{FF2B5EF4-FFF2-40B4-BE49-F238E27FC236}">
                <a16:creationId xmlns:a16="http://schemas.microsoft.com/office/drawing/2014/main" id="{85C3D24C-069D-4AD6-9A80-732EC621FAFA}"/>
              </a:ext>
            </a:extLst>
          </p:cNvPr>
          <p:cNvSpPr/>
          <p:nvPr/>
        </p:nvSpPr>
        <p:spPr>
          <a:xfrm>
            <a:off x="1405168" y="3621977"/>
            <a:ext cx="360484" cy="369277"/>
          </a:xfrm>
          <a:prstGeom prst="diamond">
            <a:avLst/>
          </a:prstGeom>
          <a:solidFill>
            <a:schemeClr val="accent3">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Diamond 13">
            <a:extLst>
              <a:ext uri="{FF2B5EF4-FFF2-40B4-BE49-F238E27FC236}">
                <a16:creationId xmlns:a16="http://schemas.microsoft.com/office/drawing/2014/main" id="{AB0D86FF-69A2-48C1-963A-A6426866EA62}"/>
              </a:ext>
            </a:extLst>
          </p:cNvPr>
          <p:cNvSpPr/>
          <p:nvPr/>
        </p:nvSpPr>
        <p:spPr>
          <a:xfrm>
            <a:off x="6226687" y="3621978"/>
            <a:ext cx="360484" cy="369277"/>
          </a:xfrm>
          <a:prstGeom prst="diamond">
            <a:avLst/>
          </a:prstGeom>
          <a:solidFill>
            <a:schemeClr val="accent3">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352901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A1FE-398E-41E9-BFCF-332241C20848}"/>
              </a:ext>
            </a:extLst>
          </p:cNvPr>
          <p:cNvSpPr>
            <a:spLocks noGrp="1"/>
          </p:cNvSpPr>
          <p:nvPr>
            <p:ph type="title"/>
          </p:nvPr>
        </p:nvSpPr>
        <p:spPr/>
        <p:txBody>
          <a:bodyPr/>
          <a:lstStyle/>
          <a:p>
            <a:r>
              <a:rPr lang="en-US" dirty="0"/>
              <a:t>Modeling/Analysis Results</a:t>
            </a:r>
          </a:p>
        </p:txBody>
      </p:sp>
      <p:sp>
        <p:nvSpPr>
          <p:cNvPr id="3" name="Content Placeholder 2">
            <a:extLst>
              <a:ext uri="{FF2B5EF4-FFF2-40B4-BE49-F238E27FC236}">
                <a16:creationId xmlns:a16="http://schemas.microsoft.com/office/drawing/2014/main" id="{DACAE466-035C-412C-8ADC-DDA64AAA0FC2}"/>
              </a:ext>
            </a:extLst>
          </p:cNvPr>
          <p:cNvSpPr>
            <a:spLocks noGrp="1"/>
          </p:cNvSpPr>
          <p:nvPr>
            <p:ph idx="1"/>
          </p:nvPr>
        </p:nvSpPr>
        <p:spPr/>
        <p:txBody>
          <a:bodyPr/>
          <a:lstStyle/>
          <a:p>
            <a:pPr marL="0" indent="0">
              <a:buNone/>
            </a:pPr>
            <a:r>
              <a:rPr lang="en-US" dirty="0"/>
              <a:t>Similarly, for both the third and fourth most important features, we see our resort ahead of most others.</a:t>
            </a:r>
          </a:p>
        </p:txBody>
      </p:sp>
      <p:pic>
        <p:nvPicPr>
          <p:cNvPr id="6" name="Picture 5">
            <a:extLst>
              <a:ext uri="{FF2B5EF4-FFF2-40B4-BE49-F238E27FC236}">
                <a16:creationId xmlns:a16="http://schemas.microsoft.com/office/drawing/2014/main" id="{18849819-32BD-450A-96FA-5435B2C64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10" y="3806223"/>
            <a:ext cx="4156562" cy="2260468"/>
          </a:xfrm>
          <a:prstGeom prst="rect">
            <a:avLst/>
          </a:prstGeom>
        </p:spPr>
      </p:pic>
      <p:pic>
        <p:nvPicPr>
          <p:cNvPr id="7" name="Picture 6">
            <a:extLst>
              <a:ext uri="{FF2B5EF4-FFF2-40B4-BE49-F238E27FC236}">
                <a16:creationId xmlns:a16="http://schemas.microsoft.com/office/drawing/2014/main" id="{29C6C311-7874-410A-A993-C2704BB7A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313" y="3813539"/>
            <a:ext cx="4156562" cy="2253152"/>
          </a:xfrm>
          <a:prstGeom prst="rect">
            <a:avLst/>
          </a:prstGeom>
        </p:spPr>
      </p:pic>
      <p:sp>
        <p:nvSpPr>
          <p:cNvPr id="8" name="Diamond 7">
            <a:extLst>
              <a:ext uri="{FF2B5EF4-FFF2-40B4-BE49-F238E27FC236}">
                <a16:creationId xmlns:a16="http://schemas.microsoft.com/office/drawing/2014/main" id="{8B7466FB-A94D-4DA6-BF31-20073CE00D4B}"/>
              </a:ext>
            </a:extLst>
          </p:cNvPr>
          <p:cNvSpPr/>
          <p:nvPr/>
        </p:nvSpPr>
        <p:spPr>
          <a:xfrm>
            <a:off x="1405168" y="3621977"/>
            <a:ext cx="360484" cy="369277"/>
          </a:xfrm>
          <a:prstGeom prst="diamond">
            <a:avLst/>
          </a:prstGeom>
          <a:solidFill>
            <a:schemeClr val="accent3">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Diamond 8">
            <a:extLst>
              <a:ext uri="{FF2B5EF4-FFF2-40B4-BE49-F238E27FC236}">
                <a16:creationId xmlns:a16="http://schemas.microsoft.com/office/drawing/2014/main" id="{D3862B89-3863-4219-B226-687054254B4E}"/>
              </a:ext>
            </a:extLst>
          </p:cNvPr>
          <p:cNvSpPr/>
          <p:nvPr/>
        </p:nvSpPr>
        <p:spPr>
          <a:xfrm>
            <a:off x="6226687" y="3621978"/>
            <a:ext cx="360484" cy="369277"/>
          </a:xfrm>
          <a:prstGeom prst="diamond">
            <a:avLst/>
          </a:prstGeom>
          <a:solidFill>
            <a:schemeClr val="accent3">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66086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FECD-DC51-44CC-8BF0-DFED807111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12D3D0B-C4F9-4DA5-A7CB-48A2F7A0D2FF}"/>
              </a:ext>
            </a:extLst>
          </p:cNvPr>
          <p:cNvSpPr>
            <a:spLocks noGrp="1"/>
          </p:cNvSpPr>
          <p:nvPr>
            <p:ph idx="1"/>
          </p:nvPr>
        </p:nvSpPr>
        <p:spPr/>
        <p:txBody>
          <a:bodyPr/>
          <a:lstStyle/>
          <a:p>
            <a:pPr marL="0" indent="0">
              <a:buNone/>
            </a:pPr>
            <a:r>
              <a:rPr lang="en-US" dirty="0"/>
              <a:t>Big Mountain Resort should feel comfortable increasing their price to $82.99 as long as increased operational costs from the additional features recommended by our model don’t surpass the revenue gained from the increased ticket price. It would be worth looking into how operational costs influence the changes in seasonal revenue.</a:t>
            </a:r>
          </a:p>
        </p:txBody>
      </p:sp>
    </p:spTree>
    <p:extLst>
      <p:ext uri="{BB962C8B-B14F-4D97-AF65-F5344CB8AC3E}">
        <p14:creationId xmlns:p14="http://schemas.microsoft.com/office/powerpoint/2010/main" val="3609972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272</Words>
  <Application>Microsoft Office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Tw Cen MT</vt:lpstr>
      <vt:lpstr>Circuit</vt:lpstr>
      <vt:lpstr>Big Mountain Resort Increased Revenue</vt:lpstr>
      <vt:lpstr>Problem Statement</vt:lpstr>
      <vt:lpstr>Recommendation and key findings</vt:lpstr>
      <vt:lpstr>Modeling/Analysis Results</vt:lpstr>
      <vt:lpstr>Modeling/Analysis Results</vt:lpstr>
      <vt:lpstr>Modeling/Analysis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Increased Revenue</dc:title>
  <dc:creator>Justin Bell</dc:creator>
  <cp:lastModifiedBy>Justin Bell</cp:lastModifiedBy>
  <cp:revision>6</cp:revision>
  <dcterms:created xsi:type="dcterms:W3CDTF">2022-04-08T17:08:03Z</dcterms:created>
  <dcterms:modified xsi:type="dcterms:W3CDTF">2022-04-08T18:26:38Z</dcterms:modified>
</cp:coreProperties>
</file>