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93469" r:id="rId4"/>
    <p:sldMasterId id="2147493477" r:id="rId5"/>
    <p:sldMasterId id="2147493486" r:id="rId6"/>
  </p:sldMasterIdLst>
  <p:notesMasterIdLst>
    <p:notesMasterId r:id="rId18"/>
  </p:notesMasterIdLst>
  <p:handoutMasterIdLst>
    <p:handoutMasterId r:id="rId19"/>
  </p:handoutMasterIdLst>
  <p:sldIdLst>
    <p:sldId id="335" r:id="rId7"/>
    <p:sldId id="336" r:id="rId8"/>
    <p:sldId id="341" r:id="rId9"/>
    <p:sldId id="345" r:id="rId10"/>
    <p:sldId id="344" r:id="rId11"/>
    <p:sldId id="346" r:id="rId12"/>
    <p:sldId id="337" r:id="rId13"/>
    <p:sldId id="339" r:id="rId14"/>
    <p:sldId id="338" r:id="rId15"/>
    <p:sldId id="342" r:id="rId16"/>
    <p:sldId id="3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A4A3A4"/>
          </p15:clr>
        </p15:guide>
        <p15:guide id="4" pos="3071">
          <p15:clr>
            <a:srgbClr val="A4A3A4"/>
          </p15:clr>
        </p15:guide>
        <p15:guide id="5" pos="1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CCCC"/>
    <a:srgbClr val="333333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8" autoAdjust="0"/>
    <p:restoredTop sz="96970" autoAdjust="0"/>
  </p:normalViewPr>
  <p:slideViewPr>
    <p:cSldViewPr snapToObjects="1">
      <p:cViewPr varScale="1">
        <p:scale>
          <a:sx n="126" d="100"/>
          <a:sy n="126" d="100"/>
        </p:scale>
        <p:origin x="-496" y="-104"/>
      </p:cViewPr>
      <p:guideLst>
        <p:guide orient="horz" pos="1620"/>
        <p:guide pos="2880"/>
        <p:guide/>
        <p:guide pos="30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F860-82B9-9042-8A24-0F7126EE1B5F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51C7-9F44-F84D-A723-047B65DA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35538-4DEF-AA44-B414-00DB06120A5A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908D-C35B-B346-A739-79C621D2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95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490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467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55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796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2925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784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orbe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080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448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8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8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742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4337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s.CBC_15.pptTemplate.BG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707" y="1698478"/>
            <a:ext cx="8342747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lIns="0" tIns="0" rIns="0" bIns="0" anchor="t" anchorCtr="0"/>
          <a:lstStyle>
            <a:lvl1pPr algn="l">
              <a:defRPr sz="3200" b="0" i="0" cap="all" baseline="0">
                <a:solidFill>
                  <a:schemeClr val="accent2"/>
                </a:solidFill>
                <a:latin typeface="Calibri Light"/>
              </a:defRPr>
            </a:lvl1pPr>
          </a:lstStyle>
          <a:p>
            <a:r>
              <a:rPr lang="en-US" dirty="0" smtClean="0"/>
              <a:t>Introducing SQL for Documents:</a:t>
            </a:r>
            <a:br>
              <a:rPr lang="en-US" dirty="0" smtClean="0"/>
            </a:br>
            <a:r>
              <a:rPr lang="en-US" dirty="0" smtClean="0"/>
              <a:t>Query Without Compromise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8707" y="2896338"/>
            <a:ext cx="8342747" cy="1088136"/>
          </a:xfrm>
        </p:spPr>
        <p:txBody>
          <a:bodyPr lIns="0" tIns="0" rIns="0" bIns="0"/>
          <a:lstStyle>
            <a:lvl1pPr marL="0" indent="0" algn="l">
              <a:buNone/>
              <a:defRPr sz="3000" b="0" i="0" baseline="0">
                <a:solidFill>
                  <a:schemeClr val="tx1"/>
                </a:solidFill>
                <a:latin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Gerald </a:t>
            </a:r>
            <a:r>
              <a:rPr lang="en-US" dirty="0" err="1" smtClean="0"/>
              <a:t>Sangudi</a:t>
            </a:r>
            <a:r>
              <a:rPr lang="en-US" dirty="0" smtClean="0"/>
              <a:t>, Couchbase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0021"/>
              </a:solidFill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52" y="18292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00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  <a:latin typeface="Corbel"/>
              </a:rPr>
              <a:t>©2015 Couchbase Inc.</a:t>
            </a:r>
            <a:endParaRPr lang="en-US" sz="850" dirty="0">
              <a:solidFill>
                <a:srgbClr val="CCCCCC"/>
              </a:solidFill>
              <a:latin typeface="Corbel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22464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>
                <a:latin typeface="Corbel"/>
              </a:rPr>
              <a:pPr/>
              <a:t>‹#›</a:t>
            </a:fld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2458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marL="635000" lvl="3" indent="-177800">
              <a:buSzPct val="100000"/>
              <a:buFont typeface="Lucida Grande"/>
              <a:buChar char="-"/>
            </a:pPr>
            <a:r>
              <a:rPr lang="en-US" sz="1800" dirty="0" smtClean="0"/>
              <a:t>Third Level Bullet</a:t>
            </a:r>
          </a:p>
          <a:p>
            <a:pPr marL="800100" lvl="3" indent="-177800">
              <a:buSzPct val="100000"/>
              <a:buFont typeface="Lucida Grande"/>
              <a:buChar char="-"/>
            </a:pPr>
            <a:r>
              <a:rPr lang="en-US" sz="1600" dirty="0" smtClean="0"/>
              <a:t>Fourth Level Bullet</a:t>
            </a:r>
          </a:p>
          <a:p>
            <a:pPr marL="965200" lvl="3" indent="-177800">
              <a:buSzPct val="100000"/>
              <a:buFont typeface="Lucida Grande"/>
              <a:buChar char="-"/>
            </a:pPr>
            <a:r>
              <a:rPr lang="en-US" sz="1400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>
                <a:latin typeface="Corbel"/>
              </a:rPr>
              <a:pPr/>
              <a:t>‹#›</a:t>
            </a:fld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549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0" r:id="rId1"/>
    <p:sldLayoutId id="2147493471" r:id="rId2"/>
    <p:sldLayoutId id="2147493472" r:id="rId3"/>
    <p:sldLayoutId id="2147493473" r:id="rId4"/>
    <p:sldLayoutId id="2147493474" r:id="rId5"/>
    <p:sldLayoutId id="2147493475" r:id="rId6"/>
    <p:sldLayoutId id="214749347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©2014 Couchbase,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8" r:id="rId1"/>
    <p:sldLayoutId id="2147493479" r:id="rId2"/>
    <p:sldLayoutId id="2147493480" r:id="rId3"/>
    <p:sldLayoutId id="2147493481" r:id="rId4"/>
    <p:sldLayoutId id="2147493482" r:id="rId5"/>
    <p:sldLayoutId id="2147493483" r:id="rId6"/>
    <p:sldLayoutId id="214749348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  <p:sldLayoutId id="2147493488" r:id="rId2"/>
    <p:sldLayoutId id="2147493489" r:id="rId3"/>
    <p:sldLayoutId id="2147493490" r:id="rId4"/>
    <p:sldLayoutId id="2147493491" r:id="rId5"/>
    <p:sldLayoutId id="2147493492" r:id="rId6"/>
    <p:sldLayoutId id="214749349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07483" y="2865878"/>
            <a:ext cx="8342747" cy="1088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Nic Raboy, Developer Advocate at Couchbase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484" y="1581150"/>
            <a:ext cx="8342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10021"/>
                </a:solidFill>
              </a:rPr>
              <a:t>Building a Memory-Centric Data Pipeline with Apache Spark</a:t>
            </a:r>
          </a:p>
        </p:txBody>
      </p:sp>
    </p:spTree>
    <p:extLst>
      <p:ext uri="{BB962C8B-B14F-4D97-AF65-F5344CB8AC3E}">
        <p14:creationId xmlns:p14="http://schemas.microsoft.com/office/powerpoint/2010/main" val="400186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Stream of Data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3790949"/>
          </a:xfrm>
        </p:spPr>
        <p:txBody>
          <a:bodyPr/>
          <a:lstStyle/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ssc</a:t>
            </a:r>
            <a:r>
              <a:rPr lang="en-US" sz="1400" dirty="0"/>
              <a:t> = new </a:t>
            </a:r>
            <a:r>
              <a:rPr lang="en-US" sz="1400" dirty="0" err="1"/>
              <a:t>StreamingContext</a:t>
            </a:r>
            <a:r>
              <a:rPr lang="en-US" sz="1400" dirty="0"/>
              <a:t>(</a:t>
            </a:r>
            <a:r>
              <a:rPr lang="en-US" sz="1400" dirty="0" err="1"/>
              <a:t>conf</a:t>
            </a:r>
            <a:r>
              <a:rPr lang="en-US" sz="1400" dirty="0"/>
              <a:t>, Seconds(2))</a:t>
            </a:r>
          </a:p>
          <a:p>
            <a:r>
              <a:rPr lang="en-US" sz="1400" dirty="0" err="1"/>
              <a:t>val</a:t>
            </a:r>
            <a:r>
              <a:rPr lang="en-US" sz="1400" dirty="0"/>
              <a:t> stream = </a:t>
            </a:r>
            <a:r>
              <a:rPr lang="en-US" sz="1400" dirty="0" err="1"/>
              <a:t>TwitterUtils.createStream</a:t>
            </a:r>
            <a:r>
              <a:rPr lang="en-US" sz="1400" dirty="0"/>
              <a:t>(</a:t>
            </a:r>
            <a:r>
              <a:rPr lang="en-US" sz="1400" dirty="0" err="1"/>
              <a:t>ssc</a:t>
            </a:r>
            <a:r>
              <a:rPr lang="en-US" sz="1400" dirty="0"/>
              <a:t>, None, </a:t>
            </a:r>
            <a:r>
              <a:rPr lang="en-US" sz="1400" dirty="0" err="1"/>
              <a:t>Seq</a:t>
            </a:r>
            <a:r>
              <a:rPr lang="en-US" sz="1400" dirty="0"/>
              <a:t>())</a:t>
            </a:r>
          </a:p>
          <a:p>
            <a:endParaRPr lang="en-US" sz="1400" dirty="0"/>
          </a:p>
          <a:p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hashTags</a:t>
            </a:r>
            <a:r>
              <a:rPr lang="en-US" sz="1400" dirty="0"/>
              <a:t> = stream</a:t>
            </a:r>
          </a:p>
          <a:p>
            <a:endParaRPr lang="en-US" sz="1400" dirty="0"/>
          </a:p>
          <a:p>
            <a:r>
              <a:rPr lang="en-US" sz="1400" dirty="0" err="1"/>
              <a:t>hashTags.foreachRDD</a:t>
            </a:r>
            <a:r>
              <a:rPr lang="en-US" sz="1400" dirty="0"/>
              <a:t>(</a:t>
            </a:r>
            <a:r>
              <a:rPr lang="en-US" sz="1400" dirty="0" err="1"/>
              <a:t>rdd</a:t>
            </a:r>
            <a:r>
              <a:rPr lang="en-US" sz="1400" dirty="0"/>
              <a:t> =&gt;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rdd</a:t>
            </a:r>
            <a:endParaRPr lang="en-US" sz="1400" dirty="0"/>
          </a:p>
          <a:p>
            <a:r>
              <a:rPr lang="en-US" sz="1400" dirty="0"/>
              <a:t>        .map(status =&gt; </a:t>
            </a:r>
            <a:r>
              <a:rPr lang="en-US" sz="1400" dirty="0" err="1"/>
              <a:t>JsonDocument.create</a:t>
            </a:r>
            <a:r>
              <a:rPr lang="en-US" sz="1400" dirty="0"/>
              <a:t>(</a:t>
            </a:r>
            <a:r>
              <a:rPr lang="en-US" sz="1400" dirty="0" err="1"/>
              <a:t>status.getId.toString</a:t>
            </a:r>
            <a:r>
              <a:rPr lang="en-US" sz="1400" dirty="0"/>
              <a:t>, </a:t>
            </a:r>
            <a:r>
              <a:rPr lang="en-US" sz="1400" dirty="0" err="1"/>
              <a:t>JsonObject.create</a:t>
            </a:r>
            <a:r>
              <a:rPr lang="en-US" sz="1400" dirty="0"/>
              <a:t>().put("text", </a:t>
            </a:r>
            <a:r>
              <a:rPr lang="en-US" sz="1400" dirty="0" err="1"/>
              <a:t>status.getText</a:t>
            </a:r>
            <a:r>
              <a:rPr lang="en-US" sz="1400" dirty="0"/>
              <a:t>)))</a:t>
            </a:r>
          </a:p>
          <a:p>
            <a:r>
              <a:rPr lang="en-US" sz="1400" dirty="0"/>
              <a:t>        .</a:t>
            </a:r>
            <a:r>
              <a:rPr lang="en-US" sz="1400" dirty="0" err="1"/>
              <a:t>saveToCouchbase</a:t>
            </a:r>
            <a:r>
              <a:rPr lang="en-US" sz="1400" dirty="0"/>
              <a:t>(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})</a:t>
            </a:r>
          </a:p>
          <a:p>
            <a:endParaRPr lang="en-US" sz="1400" dirty="0"/>
          </a:p>
          <a:p>
            <a:r>
              <a:rPr lang="en-US" sz="1400" dirty="0" err="1"/>
              <a:t>ssc.start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ssc.awaitTermination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847850"/>
            <a:ext cx="8007739" cy="1447800"/>
          </a:xfrm>
        </p:spPr>
        <p:txBody>
          <a:bodyPr/>
          <a:lstStyle/>
          <a:p>
            <a:r>
              <a:rPr lang="en-US" sz="1600" dirty="0"/>
              <a:t>https://</a:t>
            </a:r>
            <a:r>
              <a:rPr lang="en-US" sz="1600" dirty="0" err="1"/>
              <a:t>www.kaggle.com</a:t>
            </a:r>
            <a:r>
              <a:rPr lang="en-US" sz="1600" dirty="0"/>
              <a:t>/</a:t>
            </a:r>
          </a:p>
          <a:p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couchbaselabs</a:t>
            </a:r>
            <a:r>
              <a:rPr lang="en-US" sz="1600" dirty="0"/>
              <a:t>/</a:t>
            </a:r>
            <a:r>
              <a:rPr lang="en-US" sz="1600" dirty="0" err="1"/>
              <a:t>couchbase</a:t>
            </a:r>
            <a:r>
              <a:rPr lang="en-US" sz="1600" dirty="0"/>
              <a:t>-spark-</a:t>
            </a:r>
            <a:r>
              <a:rPr lang="en-US" sz="1600" dirty="0" err="1"/>
              <a:t>vs</a:t>
            </a:r>
            <a:r>
              <a:rPr lang="en-US" sz="1600" dirty="0"/>
              <a:t>-</a:t>
            </a:r>
            <a:r>
              <a:rPr lang="en-US" sz="1600" dirty="0" err="1"/>
              <a:t>rxjava</a:t>
            </a:r>
            <a:r>
              <a:rPr lang="en-US" sz="1600" dirty="0"/>
              <a:t>-</a:t>
            </a:r>
            <a:r>
              <a:rPr lang="en-US" sz="1600" dirty="0" smtClean="0"/>
              <a:t>example</a:t>
            </a:r>
          </a:p>
          <a:p>
            <a:endParaRPr lang="en-US" sz="1600" dirty="0" smtClean="0"/>
          </a:p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couchbaselabs</a:t>
            </a:r>
            <a:r>
              <a:rPr lang="en-US" sz="1600" dirty="0"/>
              <a:t>/</a:t>
            </a:r>
            <a:r>
              <a:rPr lang="en-US" sz="1600" dirty="0" err="1"/>
              <a:t>couchbase</a:t>
            </a:r>
            <a:r>
              <a:rPr lang="en-US" sz="1600" dirty="0"/>
              <a:t>-spark-samples</a:t>
            </a:r>
          </a:p>
        </p:txBody>
      </p:sp>
    </p:spTree>
    <p:extLst>
      <p:ext uri="{BB962C8B-B14F-4D97-AF65-F5344CB8AC3E}">
        <p14:creationId xmlns:p14="http://schemas.microsoft.com/office/powerpoint/2010/main" val="23394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Spark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Languages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Java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Scala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mtClean="0"/>
              <a:t>Dependency Managers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Maven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Scala</a:t>
            </a:r>
            <a:r>
              <a:rPr lang="en-US" dirty="0" smtClean="0"/>
              <a:t> Build Tool (SBT)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Spark in a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49"/>
          </a:xfrm>
        </p:spPr>
        <p:txBody>
          <a:bodyPr/>
          <a:lstStyle/>
          <a:p>
            <a:r>
              <a:rPr lang="en-US" sz="1600" dirty="0" smtClean="0"/>
              <a:t>// Default Couchbase Bucket, self contained</a:t>
            </a:r>
            <a:endParaRPr lang="en-US" sz="1600" dirty="0"/>
          </a:p>
          <a:p>
            <a:r>
              <a:rPr lang="en-US" sz="1600" dirty="0" err="1" smtClean="0"/>
              <a:t>SparkConf</a:t>
            </a:r>
            <a:r>
              <a:rPr lang="en-US" sz="1600" dirty="0" smtClean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SparkConf</a:t>
            </a:r>
            <a:r>
              <a:rPr lang="en-US" sz="1600" dirty="0"/>
              <a:t>()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setAppName</a:t>
            </a:r>
            <a:r>
              <a:rPr lang="en-US" sz="1600" dirty="0"/>
              <a:t>("Couchbase Application")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setMaster</a:t>
            </a:r>
            <a:r>
              <a:rPr lang="en-US" sz="1600" dirty="0"/>
              <a:t>("local[*]")</a:t>
            </a:r>
          </a:p>
          <a:p>
            <a:r>
              <a:rPr lang="en-US" sz="1600" dirty="0"/>
              <a:t>    .set("</a:t>
            </a:r>
            <a:r>
              <a:rPr lang="en-US" sz="1600" dirty="0" err="1"/>
              <a:t>com.couchbase.bucket.default</a:t>
            </a:r>
            <a:r>
              <a:rPr lang="en-US" sz="1600" dirty="0"/>
              <a:t>", "")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// Create Java context from configuration</a:t>
            </a:r>
            <a:endParaRPr lang="en-US" sz="1600" dirty="0"/>
          </a:p>
          <a:p>
            <a:r>
              <a:rPr lang="en-US" sz="1600" dirty="0" err="1"/>
              <a:t>JavaSparkContext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new </a:t>
            </a:r>
            <a:r>
              <a:rPr lang="en-US" sz="1600" dirty="0" err="1"/>
              <a:t>JavaSparkContext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// Create SQL context from Java context</a:t>
            </a:r>
            <a:endParaRPr lang="en-US" sz="1600" dirty="0"/>
          </a:p>
          <a:p>
            <a:r>
              <a:rPr lang="en-US" sz="1600" dirty="0" err="1"/>
              <a:t>SQLContext</a:t>
            </a:r>
            <a:r>
              <a:rPr lang="en-US" sz="1600" dirty="0"/>
              <a:t> </a:t>
            </a:r>
            <a:r>
              <a:rPr lang="en-US" sz="1600" dirty="0" err="1"/>
              <a:t>sqlContext</a:t>
            </a:r>
            <a:r>
              <a:rPr lang="en-US" sz="1600" dirty="0"/>
              <a:t> = new </a:t>
            </a:r>
            <a:r>
              <a:rPr lang="en-US" sz="1600" dirty="0" err="1"/>
              <a:t>SQLContext</a:t>
            </a:r>
            <a:r>
              <a:rPr lang="en-US" sz="1600" dirty="0"/>
              <a:t>(</a:t>
            </a:r>
            <a:r>
              <a:rPr lang="en-US" sz="1600" dirty="0" err="1"/>
              <a:t>sc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// Create Couchbase context using static method</a:t>
            </a:r>
            <a:endParaRPr lang="en-US" sz="1600" dirty="0"/>
          </a:p>
          <a:p>
            <a:r>
              <a:rPr lang="en-US" sz="1600" dirty="0" err="1"/>
              <a:t>CouchbaseSparkContext</a:t>
            </a:r>
            <a:r>
              <a:rPr lang="en-US" sz="1600" dirty="0"/>
              <a:t> </a:t>
            </a:r>
            <a:r>
              <a:rPr lang="en-US" sz="1600" dirty="0" err="1"/>
              <a:t>couchbaseSparkContext</a:t>
            </a:r>
            <a:r>
              <a:rPr lang="en-US" sz="1600" dirty="0"/>
              <a:t> = </a:t>
            </a:r>
            <a:r>
              <a:rPr lang="en-US" sz="1600" dirty="0" err="1"/>
              <a:t>couchbaseContext</a:t>
            </a:r>
            <a:r>
              <a:rPr lang="en-US" sz="1600" dirty="0"/>
              <a:t>(</a:t>
            </a:r>
            <a:r>
              <a:rPr lang="en-US" sz="1600" dirty="0" err="1"/>
              <a:t>sc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194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Represents a connection to a Spark cluster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Creates RRDs, Accumulators, and Broadcast Variables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Access Spark services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Run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Spark Resilient Distributed Dataset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Collection of data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Spread across Spark cluster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Can recover from node failure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Can be joined and filtered with other RDDs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3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Spark in a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0"/>
            <a:ext cx="8007739" cy="4095749"/>
          </a:xfrm>
        </p:spPr>
        <p:txBody>
          <a:bodyPr/>
          <a:lstStyle/>
          <a:p>
            <a:r>
              <a:rPr lang="en-US" sz="1600" dirty="0" smtClean="0"/>
              <a:t>// Default Couchbase Bucket, self contained</a:t>
            </a:r>
            <a:endParaRPr lang="en-US" sz="1600" dirty="0"/>
          </a:p>
          <a:p>
            <a:r>
              <a:rPr lang="en-US" sz="1600" dirty="0" err="1" smtClean="0"/>
              <a:t>SparkConf</a:t>
            </a:r>
            <a:r>
              <a:rPr lang="en-US" sz="1600" dirty="0" smtClean="0"/>
              <a:t> </a:t>
            </a:r>
            <a:r>
              <a:rPr lang="en-US" sz="1600" dirty="0" err="1"/>
              <a:t>conf</a:t>
            </a:r>
            <a:r>
              <a:rPr lang="en-US" sz="1600" dirty="0"/>
              <a:t> = new </a:t>
            </a:r>
            <a:r>
              <a:rPr lang="en-US" sz="1600" dirty="0" err="1"/>
              <a:t>SparkConf</a:t>
            </a:r>
            <a:r>
              <a:rPr lang="en-US" sz="1600" dirty="0"/>
              <a:t>()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setAppName</a:t>
            </a:r>
            <a:r>
              <a:rPr lang="en-US" sz="1600" dirty="0"/>
              <a:t>("Couchbase Application")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setMaster</a:t>
            </a:r>
            <a:r>
              <a:rPr lang="en-US" sz="1600" dirty="0"/>
              <a:t>("local[*]")</a:t>
            </a:r>
          </a:p>
          <a:p>
            <a:r>
              <a:rPr lang="en-US" sz="1600" dirty="0"/>
              <a:t>    .set("</a:t>
            </a:r>
            <a:r>
              <a:rPr lang="en-US" sz="1600" dirty="0" err="1"/>
              <a:t>com.couchbase.bucket.default</a:t>
            </a:r>
            <a:r>
              <a:rPr lang="en-US" sz="1600" dirty="0"/>
              <a:t>", "")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// Create Java context from configuration</a:t>
            </a:r>
            <a:endParaRPr lang="en-US" sz="1600" dirty="0"/>
          </a:p>
          <a:p>
            <a:r>
              <a:rPr lang="en-US" sz="1600" dirty="0" err="1"/>
              <a:t>JavaSparkContext</a:t>
            </a:r>
            <a:r>
              <a:rPr lang="en-US" sz="1600" dirty="0"/>
              <a:t> </a:t>
            </a:r>
            <a:r>
              <a:rPr lang="en-US" sz="1600" dirty="0" err="1"/>
              <a:t>sc</a:t>
            </a:r>
            <a:r>
              <a:rPr lang="en-US" sz="1600" dirty="0"/>
              <a:t> = new </a:t>
            </a:r>
            <a:r>
              <a:rPr lang="en-US" sz="1600" dirty="0" err="1"/>
              <a:t>JavaSparkContext</a:t>
            </a:r>
            <a:r>
              <a:rPr lang="en-US" sz="1600" dirty="0"/>
              <a:t>(</a:t>
            </a:r>
            <a:r>
              <a:rPr lang="en-US" sz="1600" dirty="0" err="1"/>
              <a:t>conf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// Create SQL context from Java context</a:t>
            </a:r>
            <a:endParaRPr lang="en-US" sz="1600" dirty="0"/>
          </a:p>
          <a:p>
            <a:r>
              <a:rPr lang="en-US" sz="1600" dirty="0" err="1"/>
              <a:t>SQLContext</a:t>
            </a:r>
            <a:r>
              <a:rPr lang="en-US" sz="1600" dirty="0"/>
              <a:t> </a:t>
            </a:r>
            <a:r>
              <a:rPr lang="en-US" sz="1600" dirty="0" err="1"/>
              <a:t>sqlContext</a:t>
            </a:r>
            <a:r>
              <a:rPr lang="en-US" sz="1600" dirty="0"/>
              <a:t> = new </a:t>
            </a:r>
            <a:r>
              <a:rPr lang="en-US" sz="1600" dirty="0" err="1"/>
              <a:t>SQLContext</a:t>
            </a:r>
            <a:r>
              <a:rPr lang="en-US" sz="1600" dirty="0"/>
              <a:t>(</a:t>
            </a:r>
            <a:r>
              <a:rPr lang="en-US" sz="1600" dirty="0" err="1"/>
              <a:t>sc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// Create Couchbase context using static method</a:t>
            </a:r>
            <a:endParaRPr lang="en-US" sz="1600" dirty="0"/>
          </a:p>
          <a:p>
            <a:r>
              <a:rPr lang="en-US" sz="1600" dirty="0" err="1"/>
              <a:t>CouchbaseSparkContext</a:t>
            </a:r>
            <a:r>
              <a:rPr lang="en-US" sz="1600" dirty="0"/>
              <a:t> </a:t>
            </a:r>
            <a:r>
              <a:rPr lang="en-US" sz="1600" dirty="0" err="1"/>
              <a:t>couchbaseSparkContext</a:t>
            </a:r>
            <a:r>
              <a:rPr lang="en-US" sz="1600" dirty="0"/>
              <a:t> = </a:t>
            </a:r>
            <a:r>
              <a:rPr lang="en-US" sz="1600" dirty="0" err="1"/>
              <a:t>couchbaseContext</a:t>
            </a:r>
            <a:r>
              <a:rPr lang="en-US" sz="1600" dirty="0"/>
              <a:t>(</a:t>
            </a:r>
            <a:r>
              <a:rPr lang="en-US" sz="1600" dirty="0" err="1"/>
              <a:t>sc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71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Documents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095376"/>
            <a:ext cx="8007739" cy="2952749"/>
          </a:xfrm>
        </p:spPr>
        <p:txBody>
          <a:bodyPr/>
          <a:lstStyle/>
          <a:p>
            <a:r>
              <a:rPr lang="en-US" sz="1600" dirty="0" smtClean="0"/>
              <a:t>// Get multiple documents by id</a:t>
            </a:r>
          </a:p>
          <a:p>
            <a:r>
              <a:rPr lang="en-US" sz="1600" dirty="0" smtClean="0"/>
              <a:t>List</a:t>
            </a:r>
            <a:r>
              <a:rPr lang="en-US" sz="1600" dirty="0"/>
              <a:t>&lt;</a:t>
            </a:r>
            <a:r>
              <a:rPr lang="en-US" sz="1600" dirty="0" err="1"/>
              <a:t>JsonDocument</a:t>
            </a:r>
            <a:r>
              <a:rPr lang="en-US" sz="1600" dirty="0"/>
              <a:t>&gt; </a:t>
            </a:r>
            <a:r>
              <a:rPr lang="en-US" sz="1600" dirty="0" err="1" smtClean="0"/>
              <a:t>jsonDocumentList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/>
              <a:t>couchbaseSparkContext</a:t>
            </a:r>
            <a:endParaRPr lang="en-US" sz="1600" dirty="0"/>
          </a:p>
          <a:p>
            <a:r>
              <a:rPr lang="en-US" sz="1600" dirty="0"/>
              <a:t>    .</a:t>
            </a:r>
            <a:r>
              <a:rPr lang="en-US" sz="1600" dirty="0" err="1"/>
              <a:t>couchbaseGet</a:t>
            </a:r>
            <a:r>
              <a:rPr lang="en-US" sz="1600" dirty="0"/>
              <a:t>(</a:t>
            </a:r>
            <a:r>
              <a:rPr lang="en-US" sz="1600" dirty="0" err="1"/>
              <a:t>Arrays.asList</a:t>
            </a:r>
            <a:r>
              <a:rPr lang="en-US" sz="1600" dirty="0"/>
              <a:t>("airline_10226", "airline_10748"))</a:t>
            </a:r>
          </a:p>
          <a:p>
            <a:r>
              <a:rPr lang="en-US" sz="1600" dirty="0"/>
              <a:t>    .collect()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// Save a list of </a:t>
            </a:r>
            <a:r>
              <a:rPr lang="en-US" sz="1600" dirty="0" err="1" smtClean="0"/>
              <a:t>JsonDocument</a:t>
            </a:r>
            <a:r>
              <a:rPr lang="en-US" sz="1600" dirty="0" smtClean="0"/>
              <a:t> to Couchbase</a:t>
            </a:r>
            <a:endParaRPr lang="en-US" sz="1600" dirty="0"/>
          </a:p>
          <a:p>
            <a:r>
              <a:rPr lang="en-US" sz="1600" dirty="0" err="1"/>
              <a:t>couchbaseDocumentRDD</a:t>
            </a:r>
            <a:r>
              <a:rPr lang="en-US" sz="1600" dirty="0"/>
              <a:t>(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sc.parallelize</a:t>
            </a:r>
            <a:r>
              <a:rPr lang="en-US" sz="1600" dirty="0"/>
              <a:t>(</a:t>
            </a:r>
            <a:r>
              <a:rPr lang="en-US" sz="1600" dirty="0" err="1"/>
              <a:t>jsonDocumentList</a:t>
            </a:r>
            <a:r>
              <a:rPr lang="en-US" sz="1600" dirty="0"/>
              <a:t>)</a:t>
            </a:r>
          </a:p>
          <a:p>
            <a:r>
              <a:rPr lang="en-US" sz="1600" dirty="0"/>
              <a:t>).</a:t>
            </a:r>
            <a:r>
              <a:rPr lang="en-US" sz="1600" dirty="0" err="1"/>
              <a:t>saveToCouchbase</a:t>
            </a:r>
            <a:r>
              <a:rPr lang="en-US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565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for Documents Using </a:t>
            </a:r>
            <a:r>
              <a:rPr lang="en-US" dirty="0" err="1" smtClean="0"/>
              <a:t>SparkSQL</a:t>
            </a:r>
            <a:r>
              <a:rPr lang="en-US" dirty="0" smtClean="0"/>
              <a:t>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414463"/>
            <a:ext cx="8007739" cy="2314574"/>
          </a:xfrm>
        </p:spPr>
        <p:txBody>
          <a:bodyPr/>
          <a:lstStyle/>
          <a:p>
            <a:r>
              <a:rPr lang="en-US" sz="1600" dirty="0" err="1" smtClean="0"/>
              <a:t>val</a:t>
            </a:r>
            <a:r>
              <a:rPr lang="en-US" sz="1600" dirty="0" smtClean="0"/>
              <a:t> airports= </a:t>
            </a:r>
            <a:r>
              <a:rPr lang="en-US" sz="1600" dirty="0" err="1"/>
              <a:t>sql.read.couchbase</a:t>
            </a:r>
            <a:r>
              <a:rPr lang="en-US" sz="1600" dirty="0"/>
              <a:t>(</a:t>
            </a:r>
            <a:r>
              <a:rPr lang="en-US" sz="1600" dirty="0" err="1"/>
              <a:t>schemaFilter</a:t>
            </a:r>
            <a:r>
              <a:rPr lang="en-US" sz="1600" dirty="0"/>
              <a:t> = </a:t>
            </a:r>
            <a:r>
              <a:rPr lang="en-US" sz="1600" dirty="0" err="1"/>
              <a:t>EqualTo</a:t>
            </a:r>
            <a:r>
              <a:rPr lang="en-US" sz="1600" dirty="0"/>
              <a:t>("type", </a:t>
            </a:r>
            <a:r>
              <a:rPr lang="en-US" sz="1600" dirty="0" smtClean="0"/>
              <a:t>”airports"</a:t>
            </a:r>
            <a:r>
              <a:rPr lang="en-US" sz="1600" dirty="0"/>
              <a:t>));</a:t>
            </a:r>
          </a:p>
          <a:p>
            <a:endParaRPr lang="en-US" sz="1600" dirty="0"/>
          </a:p>
          <a:p>
            <a:r>
              <a:rPr lang="en-US" sz="1600" dirty="0"/>
              <a:t>airports</a:t>
            </a:r>
          </a:p>
          <a:p>
            <a:r>
              <a:rPr lang="en-US" sz="1600" dirty="0"/>
              <a:t>    .join(landmarks, airports("city") === landmarks("city"))</a:t>
            </a:r>
          </a:p>
          <a:p>
            <a:r>
              <a:rPr lang="en-US" sz="1600" dirty="0"/>
              <a:t>    .select(airports("</a:t>
            </a:r>
            <a:r>
              <a:rPr lang="en-US" sz="1600" dirty="0" err="1"/>
              <a:t>faa</a:t>
            </a:r>
            <a:r>
              <a:rPr lang="en-US" sz="1600" dirty="0"/>
              <a:t>"), landmarks("name"), landmarks("</a:t>
            </a:r>
            <a:r>
              <a:rPr lang="en-US" sz="1600" dirty="0" err="1"/>
              <a:t>url</a:t>
            </a:r>
            <a:r>
              <a:rPr lang="en-US" sz="1600" dirty="0"/>
              <a:t>"))</a:t>
            </a:r>
          </a:p>
          <a:p>
            <a:r>
              <a:rPr lang="en-US" sz="1600" dirty="0"/>
              <a:t>    .where(airports("</a:t>
            </a:r>
            <a:r>
              <a:rPr lang="en-US" sz="1600" dirty="0" err="1"/>
              <a:t>faa</a:t>
            </a:r>
            <a:r>
              <a:rPr lang="en-US" sz="1600" dirty="0"/>
              <a:t>") === </a:t>
            </a:r>
            <a:r>
              <a:rPr lang="en-US" sz="1600" dirty="0" smtClean="0"/>
              <a:t>“SFO” and </a:t>
            </a:r>
            <a:r>
              <a:rPr lang="en-US" sz="1600" dirty="0"/>
              <a:t>landmarks("</a:t>
            </a:r>
            <a:r>
              <a:rPr lang="en-US" sz="1600" dirty="0" err="1"/>
              <a:t>url</a:t>
            </a:r>
            <a:r>
              <a:rPr lang="en-US" sz="1600" dirty="0"/>
              <a:t>").</a:t>
            </a:r>
            <a:r>
              <a:rPr lang="en-US" sz="1600" dirty="0" err="1"/>
              <a:t>isNotNull</a:t>
            </a:r>
            <a:r>
              <a:rPr lang="en-US" sz="1600" dirty="0"/>
              <a:t>)</a:t>
            </a:r>
          </a:p>
          <a:p>
            <a:r>
              <a:rPr lang="en-US" sz="1600" dirty="0"/>
              <a:t>    .</a:t>
            </a:r>
            <a:r>
              <a:rPr lang="en-US" sz="1600" dirty="0" err="1"/>
              <a:t>orderBy</a:t>
            </a:r>
            <a:r>
              <a:rPr lang="en-US" sz="1600" dirty="0"/>
              <a:t>(landmarks("name").</a:t>
            </a:r>
            <a:r>
              <a:rPr lang="en-US" sz="1600" dirty="0" err="1"/>
              <a:t>asc</a:t>
            </a:r>
            <a:r>
              <a:rPr lang="en-US" sz="1600" dirty="0"/>
              <a:t>)</a:t>
            </a:r>
          </a:p>
          <a:p>
            <a:r>
              <a:rPr lang="en-US" sz="1600" dirty="0"/>
              <a:t>    .show(20)</a:t>
            </a:r>
          </a:p>
        </p:txBody>
      </p:sp>
    </p:spTree>
    <p:extLst>
      <p:ext uri="{BB962C8B-B14F-4D97-AF65-F5344CB8AC3E}">
        <p14:creationId xmlns:p14="http://schemas.microsoft.com/office/powerpoint/2010/main" val="188453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for Documents Using N1QL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657350"/>
            <a:ext cx="8007739" cy="1828800"/>
          </a:xfrm>
        </p:spPr>
        <p:txBody>
          <a:bodyPr/>
          <a:lstStyle/>
          <a:p>
            <a:r>
              <a:rPr lang="en-US" sz="1400" dirty="0" smtClean="0"/>
              <a:t>String query = “SELECT * FROM `travel-sample` WHERE type = ‘airline’ AND name = ‘United’ LIMIT 10”;</a:t>
            </a:r>
          </a:p>
          <a:p>
            <a:endParaRPr lang="en-US" sz="1400" dirty="0" smtClean="0"/>
          </a:p>
          <a:p>
            <a:r>
              <a:rPr lang="en-US" sz="1400" dirty="0" smtClean="0"/>
              <a:t>List</a:t>
            </a:r>
            <a:r>
              <a:rPr lang="en-US" sz="1400" dirty="0"/>
              <a:t>&lt;</a:t>
            </a:r>
            <a:r>
              <a:rPr lang="en-US" sz="1400" dirty="0" err="1"/>
              <a:t>CouchbaseQueryRow</a:t>
            </a:r>
            <a:r>
              <a:rPr lang="en-US" sz="1400" dirty="0"/>
              <a:t>&gt; results = </a:t>
            </a:r>
            <a:r>
              <a:rPr lang="en-US" sz="1400" dirty="0" err="1" smtClean="0"/>
              <a:t>couchbaseSparkContext</a:t>
            </a:r>
            <a:endParaRPr lang="en-US" sz="1400" dirty="0"/>
          </a:p>
          <a:p>
            <a:r>
              <a:rPr lang="en-US" sz="1400" dirty="0"/>
              <a:t>    .</a:t>
            </a:r>
            <a:r>
              <a:rPr lang="en-US" sz="1400" dirty="0" err="1"/>
              <a:t>couchbaseQuery</a:t>
            </a:r>
            <a:r>
              <a:rPr lang="en-US" sz="1400" dirty="0"/>
              <a:t>(N1qlQuery.simple</a:t>
            </a:r>
            <a:r>
              <a:rPr lang="en-US" sz="1400" dirty="0" smtClean="0"/>
              <a:t>(query)</a:t>
            </a:r>
            <a:r>
              <a:rPr lang="en-US" sz="1400" dirty="0"/>
              <a:t>)</a:t>
            </a:r>
          </a:p>
          <a:p>
            <a:r>
              <a:rPr lang="en-US" sz="1400" dirty="0"/>
              <a:t>    .collect()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err="1" smtClean="0"/>
              <a:t>System.out.println</a:t>
            </a:r>
            <a:r>
              <a:rPr lang="en-US" sz="1400" dirty="0" smtClean="0"/>
              <a:t>(results);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99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sharepoint/v3/field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11785</TotalTime>
  <Words>657</Words>
  <Application>Microsoft Macintosh PowerPoint</Application>
  <PresentationFormat>On-screen Show (16:9)</PresentationFormat>
  <Paragraphs>101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2_Office Theme</vt:lpstr>
      <vt:lpstr>Office Theme</vt:lpstr>
      <vt:lpstr>PowerPoint Presentation</vt:lpstr>
      <vt:lpstr>Couchbase Spark Connector</vt:lpstr>
      <vt:lpstr>Initializing Spark in a Java Application</vt:lpstr>
      <vt:lpstr>Spark Context</vt:lpstr>
      <vt:lpstr>Spark RDDs</vt:lpstr>
      <vt:lpstr>Initializing Spark in a Java Application</vt:lpstr>
      <vt:lpstr>Reading and Writing Documents (Java)</vt:lpstr>
      <vt:lpstr>Querying for Documents Using SparkSQL (Scala)</vt:lpstr>
      <vt:lpstr>Querying for Documents Using N1QL (Java)</vt:lpstr>
      <vt:lpstr>Saving a Stream of Data (Scala)</vt:lpstr>
      <vt:lpstr>Links for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Justin Michaels</cp:lastModifiedBy>
  <cp:revision>574</cp:revision>
  <dcterms:created xsi:type="dcterms:W3CDTF">2010-04-12T23:12:02Z</dcterms:created>
  <dcterms:modified xsi:type="dcterms:W3CDTF">2016-04-27T22:51:19Z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