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3" r:id="rId2"/>
  </p:sldMasterIdLst>
  <p:notesMasterIdLst>
    <p:notesMasterId r:id="rId24"/>
  </p:notesMasterIdLst>
  <p:handoutMasterIdLst>
    <p:handoutMasterId r:id="rId25"/>
  </p:handoutMasterIdLst>
  <p:sldIdLst>
    <p:sldId id="286" r:id="rId3"/>
    <p:sldId id="323" r:id="rId4"/>
    <p:sldId id="430" r:id="rId5"/>
    <p:sldId id="437" r:id="rId6"/>
    <p:sldId id="324" r:id="rId7"/>
    <p:sldId id="448" r:id="rId8"/>
    <p:sldId id="424" r:id="rId9"/>
    <p:sldId id="425" r:id="rId10"/>
    <p:sldId id="331" r:id="rId11"/>
    <p:sldId id="477" r:id="rId12"/>
    <p:sldId id="472" r:id="rId13"/>
    <p:sldId id="388" r:id="rId14"/>
    <p:sldId id="474" r:id="rId15"/>
    <p:sldId id="342" r:id="rId16"/>
    <p:sldId id="468" r:id="rId17"/>
    <p:sldId id="478" r:id="rId18"/>
    <p:sldId id="471" r:id="rId19"/>
    <p:sldId id="473" r:id="rId20"/>
    <p:sldId id="475" r:id="rId21"/>
    <p:sldId id="476" r:id="rId22"/>
    <p:sldId id="429"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600"/>
    <a:srgbClr val="BE1523"/>
    <a:srgbClr val="D7001A"/>
    <a:srgbClr val="CCCCCC"/>
    <a:srgbClr val="333333"/>
    <a:srgbClr val="FD7505"/>
    <a:srgbClr val="16AEB0"/>
    <a:srgbClr val="609E0E"/>
    <a:srgbClr val="FEB91D"/>
    <a:srgbClr val="E100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3" autoAdjust="0"/>
    <p:restoredTop sz="84888" autoAdjust="0"/>
  </p:normalViewPr>
  <p:slideViewPr>
    <p:cSldViewPr snapToGrid="0" snapToObjects="1" showGuides="1">
      <p:cViewPr varScale="1">
        <p:scale>
          <a:sx n="106" d="100"/>
          <a:sy n="106" d="100"/>
        </p:scale>
        <p:origin x="-1344" y="-104"/>
      </p:cViewPr>
      <p:guideLst>
        <p:guide orient="horz" pos="3061"/>
        <p:guide pos="5581"/>
        <p:guide pos="180"/>
        <p:guide pos="543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4/25/16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4/25/16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endParaRPr lang="en-US" baseline="0" dirty="0" smtClean="0"/>
          </a:p>
          <a:p>
            <a:r>
              <a:rPr lang="en-US" baseline="0" dirty="0" smtClean="0"/>
              <a:t>Introduction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a:t>
            </a:fld>
            <a:endParaRPr lang="en-US"/>
          </a:p>
        </p:txBody>
      </p:sp>
    </p:spTree>
    <p:extLst>
      <p:ext uri="{BB962C8B-B14F-4D97-AF65-F5344CB8AC3E}">
        <p14:creationId xmlns:p14="http://schemas.microsoft.com/office/powerpoint/2010/main" val="284260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14</a:t>
            </a:fld>
            <a:endParaRPr lang="en-US"/>
          </a:p>
        </p:txBody>
      </p:sp>
    </p:spTree>
    <p:extLst>
      <p:ext uri="{BB962C8B-B14F-4D97-AF65-F5344CB8AC3E}">
        <p14:creationId xmlns:p14="http://schemas.microsoft.com/office/powerpoint/2010/main" val="269556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Analyze other </a:t>
            </a:r>
          </a:p>
        </p:txBody>
      </p:sp>
      <p:sp>
        <p:nvSpPr>
          <p:cNvPr id="4" name="Slide Number Placeholder 3"/>
          <p:cNvSpPr>
            <a:spLocks noGrp="1"/>
          </p:cNvSpPr>
          <p:nvPr>
            <p:ph type="sldNum" sz="quarter" idx="10"/>
          </p:nvPr>
        </p:nvSpPr>
        <p:spPr/>
        <p:txBody>
          <a:bodyPr/>
          <a:lstStyle/>
          <a:p>
            <a:fld id="{F39351FC-18D6-4741-8EEB-9FDB1F020AAC}" type="slidenum">
              <a:rPr lang="en-US" smtClean="0"/>
              <a:t>15</a:t>
            </a:fld>
            <a:endParaRPr lang="en-US"/>
          </a:p>
        </p:txBody>
      </p:sp>
    </p:spTree>
    <p:extLst>
      <p:ext uri="{BB962C8B-B14F-4D97-AF65-F5344CB8AC3E}">
        <p14:creationId xmlns:p14="http://schemas.microsoft.com/office/powerpoint/2010/main" val="1671533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Analyze other </a:t>
            </a:r>
          </a:p>
        </p:txBody>
      </p:sp>
      <p:sp>
        <p:nvSpPr>
          <p:cNvPr id="4" name="Slide Number Placeholder 3"/>
          <p:cNvSpPr>
            <a:spLocks noGrp="1"/>
          </p:cNvSpPr>
          <p:nvPr>
            <p:ph type="sldNum" sz="quarter" idx="10"/>
          </p:nvPr>
        </p:nvSpPr>
        <p:spPr/>
        <p:txBody>
          <a:bodyPr/>
          <a:lstStyle/>
          <a:p>
            <a:fld id="{F39351FC-18D6-4741-8EEB-9FDB1F020AAC}" type="slidenum">
              <a:rPr lang="en-US" smtClean="0"/>
              <a:t>16</a:t>
            </a:fld>
            <a:endParaRPr lang="en-US"/>
          </a:p>
        </p:txBody>
      </p:sp>
    </p:spTree>
    <p:extLst>
      <p:ext uri="{BB962C8B-B14F-4D97-AF65-F5344CB8AC3E}">
        <p14:creationId xmlns:p14="http://schemas.microsoft.com/office/powerpoint/2010/main" val="184840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Analyze other </a:t>
            </a:r>
          </a:p>
        </p:txBody>
      </p:sp>
      <p:sp>
        <p:nvSpPr>
          <p:cNvPr id="4" name="Slide Number Placeholder 3"/>
          <p:cNvSpPr>
            <a:spLocks noGrp="1"/>
          </p:cNvSpPr>
          <p:nvPr>
            <p:ph type="sldNum" sz="quarter" idx="10"/>
          </p:nvPr>
        </p:nvSpPr>
        <p:spPr/>
        <p:txBody>
          <a:bodyPr/>
          <a:lstStyle/>
          <a:p>
            <a:fld id="{F39351FC-18D6-4741-8EEB-9FDB1F020AAC}" type="slidenum">
              <a:rPr lang="en-US" smtClean="0"/>
              <a:t>17</a:t>
            </a:fld>
            <a:endParaRPr lang="en-US"/>
          </a:p>
        </p:txBody>
      </p:sp>
    </p:spTree>
    <p:extLst>
      <p:ext uri="{BB962C8B-B14F-4D97-AF65-F5344CB8AC3E}">
        <p14:creationId xmlns:p14="http://schemas.microsoft.com/office/powerpoint/2010/main" val="213773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Analyze other </a:t>
            </a:r>
          </a:p>
        </p:txBody>
      </p:sp>
      <p:sp>
        <p:nvSpPr>
          <p:cNvPr id="4" name="Slide Number Placeholder 3"/>
          <p:cNvSpPr>
            <a:spLocks noGrp="1"/>
          </p:cNvSpPr>
          <p:nvPr>
            <p:ph type="sldNum" sz="quarter" idx="10"/>
          </p:nvPr>
        </p:nvSpPr>
        <p:spPr/>
        <p:txBody>
          <a:bodyPr/>
          <a:lstStyle/>
          <a:p>
            <a:fld id="{F39351FC-18D6-4741-8EEB-9FDB1F020AAC}" type="slidenum">
              <a:rPr lang="en-US" smtClean="0"/>
              <a:t>18</a:t>
            </a:fld>
            <a:endParaRPr lang="en-US"/>
          </a:p>
        </p:txBody>
      </p:sp>
    </p:spTree>
    <p:extLst>
      <p:ext uri="{BB962C8B-B14F-4D97-AF65-F5344CB8AC3E}">
        <p14:creationId xmlns:p14="http://schemas.microsoft.com/office/powerpoint/2010/main" val="1856827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Fully transparent cluster and bucket management, including direct access if needed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19</a:t>
            </a:fld>
            <a:endParaRPr lang="en-US"/>
          </a:p>
        </p:txBody>
      </p:sp>
    </p:spTree>
    <p:extLst>
      <p:ext uri="{BB962C8B-B14F-4D97-AF65-F5344CB8AC3E}">
        <p14:creationId xmlns:p14="http://schemas.microsoft.com/office/powerpoint/2010/main" val="182183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Fully transparent cluster and bucket management, including direct access if needed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20</a:t>
            </a:fld>
            <a:endParaRPr lang="en-US"/>
          </a:p>
        </p:txBody>
      </p:sp>
    </p:spTree>
    <p:extLst>
      <p:ext uri="{BB962C8B-B14F-4D97-AF65-F5344CB8AC3E}">
        <p14:creationId xmlns:p14="http://schemas.microsoft.com/office/powerpoint/2010/main" val="7039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20B00A-819E-C242-B8E0-9EB52C77990E}" type="slidenum">
              <a:rPr lang="en-US" smtClean="0"/>
              <a:pPr>
                <a:defRPr/>
              </a:pPr>
              <a:t>2</a:t>
            </a:fld>
            <a:endParaRPr lang="en-US"/>
          </a:p>
        </p:txBody>
      </p:sp>
    </p:spTree>
    <p:extLst>
      <p:ext uri="{BB962C8B-B14F-4D97-AF65-F5344CB8AC3E}">
        <p14:creationId xmlns:p14="http://schemas.microsoft.com/office/powerpoint/2010/main" val="419149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KEY POINT:</a:t>
            </a:r>
            <a:r>
              <a:rPr lang="en-US" b="1" u="sng" baseline="0" dirty="0" smtClean="0"/>
              <a:t> COUCHBASE HAS YOU COVERED FOR YOUR GENERAL PURPOSE DB NEEDS. FROM CACHING TO KV STORE, TO JSON DOCUMENT STORE, TO MOBILE APPS. NO OTHER NOSQL DB VENDOR HAS THIS BREADTH AND DEPTH OF TECHNOLOGY </a:t>
            </a:r>
          </a:p>
          <a:p>
            <a:endParaRPr lang="en-US" dirty="0" smtClean="0"/>
          </a:p>
          <a:p>
            <a:r>
              <a:rPr lang="en-US" dirty="0" smtClean="0"/>
              <a:t>The purpose of this slide is to discuss the high</a:t>
            </a:r>
            <a:r>
              <a:rPr lang="en-US" baseline="0" dirty="0" smtClean="0"/>
              <a:t> level concepts of Couchbase, </a:t>
            </a:r>
            <a:r>
              <a:rPr lang="en-US" baseline="0" smtClean="0"/>
              <a:t>and  </a:t>
            </a:r>
            <a:r>
              <a:rPr lang="en-US" baseline="0" dirty="0" smtClean="0"/>
              <a:t>if the SE wants to discuss what parts of Couchbase make up each concept. It is not to go over specific technologies like N1QL, ODBC,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42274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20B00A-819E-C242-B8E0-9EB52C77990E}" type="slidenum">
              <a:rPr lang="en-US" smtClean="0"/>
              <a:pPr>
                <a:defRPr/>
              </a:pPr>
              <a:t>5</a:t>
            </a:fld>
            <a:endParaRPr lang="en-US"/>
          </a:p>
        </p:txBody>
      </p:sp>
    </p:spTree>
    <p:extLst>
      <p:ext uri="{BB962C8B-B14F-4D97-AF65-F5344CB8AC3E}">
        <p14:creationId xmlns:p14="http://schemas.microsoft.com/office/powerpoint/2010/main" val="167084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cases are totally different</a:t>
            </a:r>
            <a:r>
              <a:rPr lang="en-US" baseline="0" dirty="0" smtClean="0"/>
              <a:t> – Spark is an execution engine, not a database. </a:t>
            </a:r>
          </a:p>
          <a:p>
            <a:r>
              <a:rPr lang="en-US" dirty="0" smtClean="0"/>
              <a:t>A prime use case for Hadoop is as</a:t>
            </a:r>
            <a:r>
              <a:rPr lang="en-US" baseline="0" dirty="0" smtClean="0"/>
              <a:t> a low cost data warehouse, which is not a good use case for Couchbase or Spark</a:t>
            </a:r>
          </a:p>
          <a:p>
            <a:endParaRPr lang="en-US" dirty="0" smtClean="0"/>
          </a:p>
          <a:p>
            <a:r>
              <a:rPr lang="en-US" dirty="0" smtClean="0"/>
              <a:t>Latency -</a:t>
            </a:r>
            <a:r>
              <a:rPr lang="en-US" baseline="0" dirty="0" smtClean="0"/>
              <a:t> </a:t>
            </a:r>
            <a:r>
              <a:rPr lang="en-US" dirty="0" smtClean="0"/>
              <a:t>Everyone says real time, but what do mean?</a:t>
            </a:r>
          </a:p>
          <a:p>
            <a:pPr marL="0" indent="0">
              <a:buNone/>
            </a:pPr>
            <a:r>
              <a:rPr lang="en-US" sz="1200" dirty="0" smtClean="0"/>
              <a:t>For an operational system, this means:</a:t>
            </a:r>
          </a:p>
          <a:p>
            <a:pPr marL="0" indent="0">
              <a:buNone/>
            </a:pPr>
            <a:r>
              <a:rPr lang="en-US" sz="1200" b="1" dirty="0" smtClean="0"/>
              <a:t>Extremely fast (in-memory) reads</a:t>
            </a:r>
          </a:p>
          <a:p>
            <a:pPr marL="0" indent="0">
              <a:buNone/>
            </a:pPr>
            <a:r>
              <a:rPr lang="en-US" sz="1200" b="1" dirty="0" smtClean="0"/>
              <a:t>Extremely fast (log append) writes</a:t>
            </a:r>
          </a:p>
          <a:p>
            <a:endParaRPr lang="en-US" dirty="0" smtClean="0"/>
          </a:p>
          <a:p>
            <a:r>
              <a:rPr lang="en-US" dirty="0" smtClean="0"/>
              <a:t>For Couchbase, complete</a:t>
            </a:r>
            <a:r>
              <a:rPr lang="en-US" baseline="0" dirty="0" smtClean="0"/>
              <a:t> millions of ops / second (these are gets / sets) at latencies of under 1ms, compare LinkedIn figures from Jerry Franz’s session</a:t>
            </a:r>
          </a:p>
          <a:p>
            <a:endParaRPr lang="en-US" dirty="0" smtClean="0"/>
          </a:p>
          <a:p>
            <a:r>
              <a:rPr lang="en-US" sz="1200" kern="1200" dirty="0" smtClean="0">
                <a:solidFill>
                  <a:schemeClr val="tx1"/>
                </a:solidFill>
                <a:latin typeface="+mn-lt"/>
                <a:ea typeface="+mn-ea"/>
                <a:cs typeface="+mn-cs"/>
              </a:rPr>
              <a:t>Tuned to LinkedIn’s specific workload: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75% writes (sets + </a:t>
            </a:r>
            <a:r>
              <a:rPr lang="en-US" sz="1200" kern="1200" dirty="0" err="1" smtClean="0">
                <a:solidFill>
                  <a:schemeClr val="tx1"/>
                </a:solidFill>
                <a:latin typeface="+mn-lt"/>
                <a:ea typeface="+mn-ea"/>
                <a:cs typeface="+mn-cs"/>
              </a:rPr>
              <a:t>incr</a:t>
            </a:r>
            <a:r>
              <a:rPr lang="en-US" sz="1200" kern="1200" dirty="0" smtClean="0">
                <a:solidFill>
                  <a:schemeClr val="tx1"/>
                </a:solidFill>
                <a:latin typeface="+mn-lt"/>
                <a:ea typeface="+mn-ea"/>
                <a:cs typeface="+mn-cs"/>
              </a:rPr>
              <a:t>) / 25% reads – 13 byte values, 25 byte keys on average</a:t>
            </a:r>
          </a:p>
          <a:p>
            <a:r>
              <a:rPr lang="en-US" sz="1200" kern="1200" dirty="0" smtClean="0">
                <a:solidFill>
                  <a:schemeClr val="tx1"/>
                </a:solidFill>
                <a:latin typeface="+mn-lt"/>
                <a:ea typeface="+mn-ea"/>
                <a:cs typeface="+mn-cs"/>
              </a:rPr>
              <a:t>2.5 billion items (+ 1 replica)</a:t>
            </a:r>
          </a:p>
          <a:p>
            <a:r>
              <a:rPr lang="en-US" sz="1200" kern="1200" dirty="0" smtClean="0">
                <a:solidFill>
                  <a:schemeClr val="tx1"/>
                </a:solidFill>
                <a:latin typeface="+mn-lt"/>
                <a:ea typeface="+mn-ea"/>
                <a:cs typeface="+mn-cs"/>
              </a:rPr>
              <a:t>600 </a:t>
            </a:r>
            <a:r>
              <a:rPr lang="en-US" sz="1200" kern="1200" dirty="0" err="1" smtClean="0">
                <a:solidFill>
                  <a:schemeClr val="tx1"/>
                </a:solidFill>
                <a:latin typeface="+mn-lt"/>
                <a:ea typeface="+mn-ea"/>
                <a:cs typeface="+mn-cs"/>
              </a:rPr>
              <a:t>Gbytes</a:t>
            </a:r>
            <a:r>
              <a:rPr lang="en-US" sz="1200" kern="1200" dirty="0" smtClean="0">
                <a:solidFill>
                  <a:schemeClr val="tx1"/>
                </a:solidFill>
                <a:latin typeface="+mn-lt"/>
                <a:ea typeface="+mn-ea"/>
                <a:cs typeface="+mn-cs"/>
              </a:rPr>
              <a:t> of RAM /  3 </a:t>
            </a:r>
            <a:r>
              <a:rPr lang="en-US" sz="1200" kern="1200" dirty="0" err="1" smtClean="0">
                <a:solidFill>
                  <a:schemeClr val="tx1"/>
                </a:solidFill>
                <a:latin typeface="+mn-lt"/>
                <a:ea typeface="+mn-ea"/>
                <a:cs typeface="+mn-cs"/>
              </a:rPr>
              <a:t>Tbytes</a:t>
            </a:r>
            <a:r>
              <a:rPr lang="en-US" sz="1200" kern="1200" dirty="0" smtClean="0">
                <a:solidFill>
                  <a:schemeClr val="tx1"/>
                </a:solidFill>
                <a:latin typeface="+mn-lt"/>
                <a:ea typeface="+mn-ea"/>
                <a:cs typeface="+mn-cs"/>
              </a:rPr>
              <a:t> of disk in use on average</a:t>
            </a:r>
          </a:p>
          <a:p>
            <a:endParaRPr lang="en-US" dirty="0" smtClean="0"/>
          </a:p>
          <a:p>
            <a:r>
              <a:rPr lang="en-US" dirty="0" smtClean="0"/>
              <a:t>Average store latency ~  0.4 milliseconds</a:t>
            </a:r>
          </a:p>
          <a:p>
            <a:r>
              <a:rPr lang="en-US" dirty="0" smtClean="0"/>
              <a:t>99</a:t>
            </a:r>
            <a:r>
              <a:rPr lang="en-US" baseline="30000" dirty="0" smtClean="0"/>
              <a:t>th</a:t>
            </a:r>
            <a:r>
              <a:rPr lang="en-US" dirty="0" smtClean="0"/>
              <a:t> percentile store latency ~ 2.5 milliseconds</a:t>
            </a:r>
          </a:p>
          <a:p>
            <a:endParaRPr lang="en-US" dirty="0" smtClean="0"/>
          </a:p>
          <a:p>
            <a:r>
              <a:rPr lang="en-US" dirty="0" smtClean="0"/>
              <a:t>Average get latency ~ 0.8 milliseconds</a:t>
            </a:r>
          </a:p>
          <a:p>
            <a:r>
              <a:rPr lang="en-US" dirty="0" smtClean="0"/>
              <a:t>99</a:t>
            </a:r>
            <a:r>
              <a:rPr lang="en-US" baseline="30000" dirty="0" smtClean="0"/>
              <a:t>th</a:t>
            </a:r>
            <a:r>
              <a:rPr lang="en-US" dirty="0" smtClean="0"/>
              <a:t> percentile get latency ~ 8 milliseconds</a:t>
            </a:r>
          </a:p>
          <a:p>
            <a:endParaRPr lang="en-US" baseline="0" dirty="0" smtClean="0"/>
          </a:p>
          <a:p>
            <a:r>
              <a:rPr lang="en-US" dirty="0" smtClean="0"/>
              <a:t>In general, Spark is just better at </a:t>
            </a:r>
            <a:r>
              <a:rPr lang="en-US" dirty="0" err="1" smtClean="0"/>
              <a:t>Hadoop’s</a:t>
            </a:r>
            <a:r>
              <a:rPr lang="en-US" dirty="0" smtClean="0"/>
              <a:t> core use cases than </a:t>
            </a:r>
            <a:r>
              <a:rPr lang="en-US" dirty="0" err="1" smtClean="0"/>
              <a:t>Hadoop</a:t>
            </a:r>
            <a:r>
              <a:rPr lang="en-US" dirty="0" smtClean="0"/>
              <a:t> (note,</a:t>
            </a:r>
            <a:r>
              <a:rPr lang="en-US" baseline="0" dirty="0" smtClean="0"/>
              <a:t> I’m not talking about HDFS)</a:t>
            </a:r>
            <a:endParaRPr lang="en-US" dirty="0" smtClean="0"/>
          </a:p>
          <a:p>
            <a:r>
              <a:rPr lang="en-US" dirty="0" smtClean="0"/>
              <a:t>Spark</a:t>
            </a:r>
            <a:r>
              <a:rPr lang="en-US" baseline="0" dirty="0" smtClean="0"/>
              <a:t> is much better for highly iterative algorithms and interactive queries – which is important, given that the majority of jobs work on 100GB or less of data (small big data)</a:t>
            </a:r>
            <a:endParaRPr lang="en-US" dirty="0" smtClean="0"/>
          </a:p>
          <a:p>
            <a:endParaRPr lang="en-US" dirty="0" smtClean="0"/>
          </a:p>
          <a:p>
            <a:r>
              <a:rPr lang="en-US" dirty="0" smtClean="0"/>
              <a:t>Spark scale – less than Map Reduce based solutions on </a:t>
            </a:r>
            <a:r>
              <a:rPr lang="en-US" dirty="0" err="1" smtClean="0"/>
              <a:t>Hadoop</a:t>
            </a:r>
            <a:r>
              <a:rPr lang="en-US" dirty="0" smtClean="0"/>
              <a:t>, but</a:t>
            </a:r>
            <a:r>
              <a:rPr lang="en-US" baseline="0" dirty="0" smtClean="0"/>
              <a:t> that’s OK – “[T]he majority of real-world analytics jobs process less than 100GB of input, but popular infrastructures such as </a:t>
            </a:r>
            <a:r>
              <a:rPr lang="en-US" baseline="0" dirty="0" err="1" smtClean="0"/>
              <a:t>Hadoop</a:t>
            </a:r>
            <a:r>
              <a:rPr lang="en-US" baseline="0" dirty="0" smtClean="0"/>
              <a:t>/</a:t>
            </a:r>
            <a:r>
              <a:rPr lang="en-US" baseline="0" dirty="0" err="1" smtClean="0"/>
              <a:t>MapReduce</a:t>
            </a:r>
            <a:r>
              <a:rPr lang="en-US" baseline="0" dirty="0" smtClean="0"/>
              <a:t> were originally designed for </a:t>
            </a:r>
            <a:r>
              <a:rPr lang="en-US" baseline="0" dirty="0" err="1" smtClean="0"/>
              <a:t>petascale</a:t>
            </a:r>
            <a:r>
              <a:rPr lang="en-US" baseline="0" dirty="0" smtClean="0"/>
              <a:t> processing.” http://</a:t>
            </a:r>
            <a:r>
              <a:rPr lang="en-US" baseline="0" dirty="0" err="1" smtClean="0"/>
              <a:t>www.msr-waypoint.com</a:t>
            </a:r>
            <a:r>
              <a:rPr lang="en-US" baseline="0" dirty="0" smtClean="0"/>
              <a:t>/pubs/204499/a20-appuswamy.pdf</a:t>
            </a:r>
            <a:endParaRPr lang="en-US" dirty="0" smtClean="0"/>
          </a:p>
          <a:p>
            <a:endParaRPr lang="en-US" baseline="0" dirty="0" smtClean="0"/>
          </a:p>
          <a:p>
            <a:r>
              <a:rPr lang="en-US" baseline="0" dirty="0" smtClean="0"/>
              <a:t>This is especially convenient for people with development background who like to run "stuff" (ad-hoc queries) on data in </a:t>
            </a:r>
            <a:r>
              <a:rPr lang="en-US" baseline="0" dirty="0" err="1" smtClean="0"/>
              <a:t>hadoop</a:t>
            </a:r>
            <a:r>
              <a:rPr lang="en-US" baseline="0" dirty="0" smtClean="0"/>
              <a:t>/</a:t>
            </a:r>
            <a:r>
              <a:rPr lang="en-US" baseline="0" dirty="0" err="1" smtClean="0"/>
              <a:t>hdfs</a:t>
            </a:r>
            <a:r>
              <a:rPr lang="en-US" baseline="0" dirty="0" smtClean="0"/>
              <a:t>. This remove the need to know about the underlying </a:t>
            </a:r>
            <a:r>
              <a:rPr lang="en-US" baseline="0" dirty="0" err="1" smtClean="0"/>
              <a:t>hadoop</a:t>
            </a:r>
            <a:r>
              <a:rPr lang="en-US" baseline="0" dirty="0" smtClean="0"/>
              <a:t> layer and just think of it as data.</a:t>
            </a:r>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876720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 people do in these systems - </a:t>
            </a:r>
          </a:p>
          <a:p>
            <a:pPr marL="285750" indent="-285750">
              <a:buFont typeface="Arial"/>
              <a:buChar char="•"/>
            </a:pPr>
            <a:r>
              <a:rPr lang="en-US" sz="1200" dirty="0" smtClean="0"/>
              <a:t>Training ML models</a:t>
            </a:r>
          </a:p>
          <a:p>
            <a:pPr marL="285750" indent="-285750">
              <a:buFont typeface="Arial"/>
              <a:buChar char="•"/>
            </a:pPr>
            <a:r>
              <a:rPr lang="en-US" sz="1200" dirty="0" smtClean="0"/>
              <a:t>ETL / Data wrangling</a:t>
            </a:r>
          </a:p>
          <a:p>
            <a:pPr marL="285750" indent="-285750">
              <a:buFont typeface="Arial"/>
              <a:buChar char="•"/>
            </a:pPr>
            <a:r>
              <a:rPr lang="en-US" sz="1200" dirty="0" smtClean="0"/>
              <a:t>Aggregations</a:t>
            </a:r>
          </a:p>
          <a:p>
            <a:pPr marL="285750" indent="-285750">
              <a:buFont typeface="Arial"/>
              <a:buChar char="•"/>
            </a:pPr>
            <a:r>
              <a:rPr lang="en-US" sz="1200" dirty="0" smtClean="0"/>
              <a:t>Reporting / BI</a:t>
            </a:r>
          </a:p>
          <a:p>
            <a:endParaRPr lang="en-US" baseline="0" dirty="0" smtClean="0"/>
          </a:p>
          <a:p>
            <a:r>
              <a:rPr lang="en-US" baseline="0" dirty="0" smtClean="0"/>
              <a:t>Kafka is a data multiplexer – some people are still going to want to do this, but it’s designed for higher latency applications with a known high complexity (e.g. </a:t>
            </a:r>
            <a:r>
              <a:rPr lang="en-US" baseline="0" dirty="0" err="1" smtClean="0"/>
              <a:t>ebay</a:t>
            </a:r>
            <a:r>
              <a:rPr lang="en-US" baseline="0" dirty="0" smtClean="0"/>
              <a:t> – many different consumers for information)</a:t>
            </a:r>
          </a:p>
          <a:p>
            <a:endParaRPr lang="en-US" baseline="0" dirty="0" smtClean="0"/>
          </a:p>
          <a:p>
            <a:r>
              <a:rPr lang="en-US" baseline="0" dirty="0" smtClean="0"/>
              <a:t>Traditional data warehouse – definitely will be a different programming language – how do you make sense of the data feed? You get into the problems that making changes on one side introduces tons of complexity on the other</a:t>
            </a:r>
          </a:p>
          <a:p>
            <a:endParaRPr lang="en-US" baseline="0" dirty="0" smtClean="0"/>
          </a:p>
          <a:p>
            <a:r>
              <a:rPr lang="en-US" baseline="0" dirty="0" smtClean="0"/>
              <a:t>Downsides – maturity is not 100% on the Spark side, still in active development in the Couchbase side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KV / N1QL</a:t>
            </a:r>
          </a:p>
          <a:p>
            <a:endParaRPr lang="en-US" baseline="0"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9</a:t>
            </a:fld>
            <a:endParaRPr lang="en-US"/>
          </a:p>
        </p:txBody>
      </p:sp>
    </p:spTree>
    <p:extLst>
      <p:ext uri="{BB962C8B-B14F-4D97-AF65-F5344CB8AC3E}">
        <p14:creationId xmlns:p14="http://schemas.microsoft.com/office/powerpoint/2010/main" val="269556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11</a:t>
            </a:fld>
            <a:endParaRPr lang="en-US"/>
          </a:p>
        </p:txBody>
      </p:sp>
    </p:spTree>
    <p:extLst>
      <p:ext uri="{BB962C8B-B14F-4D97-AF65-F5344CB8AC3E}">
        <p14:creationId xmlns:p14="http://schemas.microsoft.com/office/powerpoint/2010/main" val="1156714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smtClean="0"/>
              <a:t>Spark Core</a:t>
            </a:r>
          </a:p>
          <a:p>
            <a:pPr lvl="1"/>
            <a:r>
              <a:rPr lang="en-US" dirty="0" smtClean="0"/>
              <a:t>Automatic Cluster and Resource Management</a:t>
            </a:r>
          </a:p>
          <a:p>
            <a:pPr lvl="1"/>
            <a:r>
              <a:rPr lang="en-US" dirty="0" smtClean="0"/>
              <a:t>Creating and Persisting RDDs</a:t>
            </a:r>
          </a:p>
          <a:p>
            <a:pPr lvl="1"/>
            <a:r>
              <a:rPr lang="en-US" i="0" dirty="0" smtClean="0"/>
              <a:t>Java, </a:t>
            </a:r>
            <a:r>
              <a:rPr lang="en-US" i="0" dirty="0" err="1" smtClean="0"/>
              <a:t>Scala</a:t>
            </a:r>
            <a:r>
              <a:rPr lang="en-US" i="0" dirty="0" smtClean="0"/>
              <a:t> APIs</a:t>
            </a:r>
            <a:endParaRPr lang="en-US" sz="2800" i="0" dirty="0" smtClean="0"/>
          </a:p>
          <a:p>
            <a:r>
              <a:rPr lang="en-US" b="1" dirty="0" smtClean="0"/>
              <a:t>Spark SQL</a:t>
            </a:r>
          </a:p>
          <a:p>
            <a:pPr lvl="1"/>
            <a:r>
              <a:rPr lang="en-US" i="0" dirty="0" smtClean="0"/>
              <a:t>Easy JSON handling and querying</a:t>
            </a:r>
          </a:p>
          <a:p>
            <a:pPr lvl="1"/>
            <a:r>
              <a:rPr lang="en-US" i="0" dirty="0" smtClean="0"/>
              <a:t>Tight N1QL Integration</a:t>
            </a:r>
            <a:endParaRPr lang="en-US" sz="2800" i="0" dirty="0" smtClean="0"/>
          </a:p>
          <a:p>
            <a:r>
              <a:rPr lang="en-US" b="1" dirty="0" smtClean="0"/>
              <a:t>Spark Streaming</a:t>
            </a:r>
          </a:p>
          <a:p>
            <a:pPr lvl="1"/>
            <a:r>
              <a:rPr lang="en-US" dirty="0" smtClean="0"/>
              <a:t>Persisting </a:t>
            </a:r>
            <a:r>
              <a:rPr lang="en-US" dirty="0" err="1" smtClean="0"/>
              <a:t>DStreams</a:t>
            </a:r>
            <a:endParaRPr lang="en-US" dirty="0" smtClean="0"/>
          </a:p>
          <a:p>
            <a:pPr lvl="1"/>
            <a:r>
              <a:rPr lang="en-US" i="1" dirty="0" smtClean="0"/>
              <a:t>DCP source (experimental)</a:t>
            </a:r>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12</a:t>
            </a:fld>
            <a:endParaRPr lang="en-US"/>
          </a:p>
        </p:txBody>
      </p:sp>
    </p:spTree>
    <p:extLst>
      <p:ext uri="{BB962C8B-B14F-4D97-AF65-F5344CB8AC3E}">
        <p14:creationId xmlns:p14="http://schemas.microsoft.com/office/powerpoint/2010/main" val="25184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Application = a user program</a:t>
            </a:r>
            <a:r>
              <a:rPr lang="en-US" baseline="0" dirty="0" smtClean="0"/>
              <a:t> built on Spark. It includes the driver program and the executors on the cluster. </a:t>
            </a:r>
          </a:p>
          <a:p>
            <a:r>
              <a:rPr lang="en-US" baseline="0" dirty="0" smtClean="0"/>
              <a:t>Application jar – a jar containing the users application along with its dependencies.</a:t>
            </a:r>
          </a:p>
          <a:p>
            <a:endParaRPr lang="en-US" baseline="0" dirty="0" smtClean="0"/>
          </a:p>
          <a:p>
            <a:r>
              <a:rPr lang="en-US" baseline="0" dirty="0" smtClean="0"/>
              <a:t>Driver program – The process running the main() function of the application and creating the </a:t>
            </a:r>
            <a:r>
              <a:rPr lang="en-US" baseline="0" dirty="0" err="1" smtClean="0"/>
              <a:t>SparkContext</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Executor - A process launched for an application on a worker node, that runs tasks and keeps data in memory or disk storage across them. Each application has its own executors.</a:t>
            </a:r>
            <a:endParaRPr lang="en-US" baseline="0"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13</a:t>
            </a:fld>
            <a:endParaRPr lang="en-US"/>
          </a:p>
        </p:txBody>
      </p:sp>
    </p:spTree>
    <p:extLst>
      <p:ext uri="{BB962C8B-B14F-4D97-AF65-F5344CB8AC3E}">
        <p14:creationId xmlns:p14="http://schemas.microsoft.com/office/powerpoint/2010/main" val="98131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685800"/>
            <a:ext cx="8007739" cy="3394472"/>
          </a:xfrm>
        </p:spPr>
        <p:txBody>
          <a:bodyPr/>
          <a:lstStyle>
            <a:lvl1pPr marL="228600" indent="-228600">
              <a:lnSpc>
                <a:spcPct val="100000"/>
              </a:lnSpc>
              <a:spcBef>
                <a:spcPts val="0"/>
              </a:spcBef>
              <a:spcAft>
                <a:spcPts val="300"/>
              </a:spcAft>
              <a:buClr>
                <a:schemeClr val="accent1"/>
              </a:buClr>
              <a:buSzPct val="110000"/>
              <a:defRPr sz="2000"/>
            </a:lvl1pPr>
            <a:lvl2pPr marL="457200" indent="-228600">
              <a:lnSpc>
                <a:spcPct val="100000"/>
              </a:lnSpc>
              <a:spcBef>
                <a:spcPts val="0"/>
              </a:spcBef>
              <a:spcAft>
                <a:spcPts val="300"/>
              </a:spcAft>
              <a:buClr>
                <a:schemeClr val="accent1"/>
              </a:buClr>
              <a:buFont typeface="Lucida Grande"/>
              <a:buChar char="–"/>
              <a:defRPr sz="1800" b="0"/>
            </a:lvl2pPr>
            <a:lvl3pPr marL="455613" indent="-225425">
              <a:lnSpc>
                <a:spcPct val="100000"/>
              </a:lnSpc>
              <a:spcBef>
                <a:spcPts val="0"/>
              </a:spcBef>
              <a:spcAft>
                <a:spcPts val="300"/>
              </a:spcAft>
              <a:buClr>
                <a:schemeClr val="accent1"/>
              </a:buClr>
              <a:buFont typeface="Lucida Grande"/>
              <a:buChar char="–"/>
              <a:defRPr sz="1600" b="0"/>
            </a:lvl3pPr>
            <a:lvl4pPr marL="635000" indent="-228600">
              <a:lnSpc>
                <a:spcPct val="100000"/>
              </a:lnSpc>
              <a:spcBef>
                <a:spcPts val="0"/>
              </a:spcBef>
              <a:spcAft>
                <a:spcPts val="300"/>
              </a:spcAft>
              <a:buClr>
                <a:schemeClr val="accent1"/>
              </a:buClr>
              <a:buFont typeface="Arial"/>
              <a:buChar char="•"/>
              <a:defRPr sz="1600" b="0"/>
            </a:lvl4pPr>
            <a:lvl5pPr marL="863600" indent="-228600">
              <a:lnSpc>
                <a:spcPct val="100000"/>
              </a:lnSpc>
              <a:spcBef>
                <a:spcPts val="0"/>
              </a:spcBef>
              <a:spcAft>
                <a:spcPts val="300"/>
              </a:spcAft>
              <a:buClr>
                <a:schemeClr val="accent1"/>
              </a:buClr>
              <a:buFont typeface="Wingdings" charset="2"/>
              <a:buChar char="§"/>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63124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latin typeface="Corbel"/>
            </a:endParaRPr>
          </a:p>
        </p:txBody>
      </p:sp>
      <p:sp>
        <p:nvSpPr>
          <p:cNvPr id="4" name="Slide Number Placeholder 3"/>
          <p:cNvSpPr>
            <a:spLocks noGrp="1"/>
          </p:cNvSpPr>
          <p:nvPr>
            <p:ph type="sldNum" sz="quarter" idx="11"/>
          </p:nvPr>
        </p:nvSpPr>
        <p:spPr/>
        <p:txBody>
          <a:bodyPr/>
          <a:lstStyle/>
          <a:p>
            <a:fld id="{E728A94C-44F1-DF43-8BD8-694E750DEF33}" type="slidenum">
              <a:rPr lang="en-US" smtClean="0">
                <a:latin typeface="Corbel"/>
              </a:rPr>
              <a:pPr/>
              <a:t>‹#›</a:t>
            </a:fld>
            <a:endParaRPr lang="en-US">
              <a:latin typeface="Corbel"/>
            </a:endParaRPr>
          </a:p>
        </p:txBody>
      </p:sp>
      <p:sp>
        <p:nvSpPr>
          <p:cNvPr id="5" name="TextBox 4"/>
          <p:cNvSpPr txBox="1"/>
          <p:nvPr userDrawn="1"/>
        </p:nvSpPr>
        <p:spPr>
          <a:xfrm>
            <a:off x="164592" y="4767263"/>
            <a:ext cx="1184940" cy="223138"/>
          </a:xfrm>
          <a:prstGeom prst="rect">
            <a:avLst/>
          </a:prstGeom>
          <a:noFill/>
        </p:spPr>
        <p:txBody>
          <a:bodyPr wrap="none" rtlCol="0">
            <a:spAutoFit/>
          </a:bodyPr>
          <a:lstStyle/>
          <a:p>
            <a:r>
              <a:rPr lang="en-US" sz="850" dirty="0" smtClean="0">
                <a:solidFill>
                  <a:srgbClr val="CCCCCC"/>
                </a:solidFill>
                <a:latin typeface="Corbel"/>
              </a:rPr>
              <a:t>©2014 </a:t>
            </a:r>
            <a:r>
              <a:rPr lang="en-US" sz="850" dirty="0" err="1" smtClean="0">
                <a:solidFill>
                  <a:srgbClr val="CCCCCC"/>
                </a:solidFill>
                <a:latin typeface="Corbel"/>
              </a:rPr>
              <a:t>Couchbase</a:t>
            </a:r>
            <a:r>
              <a:rPr lang="en-US" sz="850" dirty="0" smtClean="0">
                <a:solidFill>
                  <a:srgbClr val="CCCCCC"/>
                </a:solidFill>
                <a:latin typeface="Corbel"/>
              </a:rPr>
              <a:t> Inc.</a:t>
            </a:r>
            <a:endParaRPr lang="en-US" sz="850" dirty="0">
              <a:solidFill>
                <a:srgbClr val="CCCCCC"/>
              </a:solidFill>
              <a:latin typeface="Corbel"/>
            </a:endParaRPr>
          </a:p>
        </p:txBody>
      </p:sp>
    </p:spTree>
    <p:extLst>
      <p:ext uri="{BB962C8B-B14F-4D97-AF65-F5344CB8AC3E}">
        <p14:creationId xmlns:p14="http://schemas.microsoft.com/office/powerpoint/2010/main" val="4202175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685800"/>
            <a:ext cx="8007739" cy="3394472"/>
          </a:xfrm>
        </p:spPr>
        <p:txBody>
          <a:bodyPr/>
          <a:lstStyle>
            <a:lvl1pPr marL="0" indent="0">
              <a:lnSpc>
                <a:spcPct val="100000"/>
              </a:lnSpc>
              <a:spcBef>
                <a:spcPts val="0"/>
              </a:spcBef>
              <a:spcAft>
                <a:spcPts val="300"/>
              </a:spcAft>
              <a:buClr>
                <a:schemeClr val="accent1"/>
              </a:buClr>
              <a:buSzPct val="110000"/>
              <a:buNone/>
              <a:defRPr sz="2000" b="0"/>
            </a:lvl1pPr>
            <a:lvl2pPr marL="230188" indent="0">
              <a:lnSpc>
                <a:spcPct val="100000"/>
              </a:lnSpc>
              <a:spcBef>
                <a:spcPts val="0"/>
              </a:spcBef>
              <a:spcAft>
                <a:spcPts val="300"/>
              </a:spcAft>
              <a:buClr>
                <a:schemeClr val="accent1"/>
              </a:buClr>
              <a:buNone/>
              <a:defRPr sz="1600" b="0"/>
            </a:lvl2pPr>
            <a:lvl3pPr marL="230188" indent="0">
              <a:lnSpc>
                <a:spcPct val="100000"/>
              </a:lnSpc>
              <a:spcBef>
                <a:spcPts val="0"/>
              </a:spcBef>
              <a:spcAft>
                <a:spcPts val="300"/>
              </a:spcAft>
              <a:buClr>
                <a:schemeClr val="accent1"/>
              </a:buClr>
              <a:buNone/>
              <a:defRPr sz="1600" b="0"/>
            </a:lvl3pPr>
            <a:lvl4pPr marL="230188" indent="0">
              <a:lnSpc>
                <a:spcPct val="100000"/>
              </a:lnSpc>
              <a:spcBef>
                <a:spcPts val="0"/>
              </a:spcBef>
              <a:spcAft>
                <a:spcPts val="300"/>
              </a:spcAft>
              <a:buClr>
                <a:schemeClr val="accent1"/>
              </a:buClr>
              <a:buNone/>
              <a:defRPr sz="1600" b="0"/>
            </a:lvl4pPr>
            <a:lvl5pPr marL="230188" indent="0">
              <a:lnSpc>
                <a:spcPct val="100000"/>
              </a:lnSpc>
              <a:spcBef>
                <a:spcPts val="0"/>
              </a:spcBef>
              <a:spcAft>
                <a:spcPts val="300"/>
              </a:spcAft>
              <a:buClr>
                <a:schemeClr val="accent1"/>
              </a:buClr>
              <a:buNone/>
              <a:defRPr sz="16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00134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4940"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75320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3124200" y="4672595"/>
            <a:ext cx="2895600" cy="273844"/>
          </a:xfrm>
        </p:spPr>
        <p:txBody>
          <a:bodyPr/>
          <a:lstStyle/>
          <a:p>
            <a:endParaRPr lang="en-US" dirty="0"/>
          </a:p>
        </p:txBody>
      </p:sp>
      <p:sp>
        <p:nvSpPr>
          <p:cNvPr id="8" name="TextBox 7"/>
          <p:cNvSpPr txBox="1"/>
          <p:nvPr userDrawn="1"/>
        </p:nvSpPr>
        <p:spPr>
          <a:xfrm>
            <a:off x="204032" y="4680484"/>
            <a:ext cx="1184940"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9"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spTree>
    <p:extLst>
      <p:ext uri="{BB962C8B-B14F-4D97-AF65-F5344CB8AC3E}">
        <p14:creationId xmlns:p14="http://schemas.microsoft.com/office/powerpoint/2010/main" val="420217511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1"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7903958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0"/>
            <a:ext cx="8229600" cy="762000"/>
          </a:xfrm>
          <a:prstGeom prst="rect">
            <a:avLst/>
          </a:prstGeom>
        </p:spPr>
        <p:txBody>
          <a:bodyPr vert="horz" lIns="68589" tIns="34295" rIns="68589" bIns="34295" rtlCol="0" anchor="ctr">
            <a:noAutofit/>
          </a:bodyPr>
          <a:lstStyle>
            <a:lvl1pPr>
              <a:defRPr>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576557159"/>
      </p:ext>
    </p:extLst>
  </p:cSld>
  <p:clrMapOvr>
    <a:masterClrMapping/>
  </p:clrMapOvr>
  <p:transition xmlns:p14="http://schemas.microsoft.com/office/powerpoint/2010/mai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382118592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9384"/>
            <a:ext cx="7772400" cy="1102519"/>
          </a:xfrm>
          <a:effectLst>
            <a:outerShdw blurRad="127000" dir="2700000" algn="tl" rotWithShape="0">
              <a:srgbClr val="000000">
                <a:alpha val="20000"/>
              </a:srgbClr>
            </a:outerShdw>
          </a:effectLst>
        </p:spPr>
        <p:txBody>
          <a:bodyPr/>
          <a:lstStyle>
            <a:lvl1pPr algn="ctr">
              <a:defRPr sz="38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127248"/>
            <a:ext cx="6400800" cy="1088136"/>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4" name="Picture 3" descr="couchbase_logo_red_reverse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7066" y="351896"/>
            <a:ext cx="2057168" cy="474732"/>
          </a:xfrm>
          <a:prstGeom prst="rect">
            <a:avLst/>
          </a:prstGeom>
        </p:spPr>
      </p:pic>
    </p:spTree>
    <p:extLst>
      <p:ext uri="{BB962C8B-B14F-4D97-AF65-F5344CB8AC3E}">
        <p14:creationId xmlns:p14="http://schemas.microsoft.com/office/powerpoint/2010/main" val="273612935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75" r:id="rId1"/>
    <p:sldLayoutId id="2147483678" r:id="rId2"/>
    <p:sldLayoutId id="2147483679" r:id="rId3"/>
    <p:sldLayoutId id="2147483674" r:id="rId4"/>
    <p:sldLayoutId id="2147483680" r:id="rId5"/>
    <p:sldLayoutId id="2147483682" r:id="rId6"/>
    <p:sldLayoutId id="2147483691" r:id="rId7"/>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latin typeface="Corbel"/>
            </a:endParaRPr>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latin typeface="Corbel"/>
              </a:rPr>
              <a:pPr/>
              <a:t>‹#›</a:t>
            </a:fld>
            <a:endParaRPr lang="en-US">
              <a:latin typeface="Corbel"/>
            </a:endParaRPr>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 id="2147483690" r:id="rId4"/>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hyperlink" Target="https://www.brighttalk.com/webcast/12891/196891"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eg"/><Relationship Id="rId6" Type="http://schemas.microsoft.com/office/2007/relationships/hdphoto" Target="../media/hdphoto2.wdp"/><Relationship Id="rId7" Type="http://schemas.openxmlformats.org/officeDocument/2006/relationships/image" Target="../media/image39.png"/><Relationship Id="rId8"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eg"/><Relationship Id="rId6" Type="http://schemas.microsoft.com/office/2007/relationships/hdphoto" Target="../media/hdphoto2.wdp"/><Relationship Id="rId7" Type="http://schemas.openxmlformats.org/officeDocument/2006/relationships/image" Target="../media/image39.png"/><Relationship Id="rId8"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eg"/><Relationship Id="rId6" Type="http://schemas.microsoft.com/office/2007/relationships/hdphoto" Target="../media/hdphoto2.wdp"/><Relationship Id="rId7" Type="http://schemas.openxmlformats.org/officeDocument/2006/relationships/image" Target="../media/image39.png"/><Relationship Id="rId8"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eg"/><Relationship Id="rId6" Type="http://schemas.microsoft.com/office/2007/relationships/hdphoto" Target="../media/hdphoto2.wdp"/><Relationship Id="rId7" Type="http://schemas.openxmlformats.org/officeDocument/2006/relationships/image" Target="../media/image39.png"/><Relationship Id="rId8"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eg"/><Relationship Id="rId6" Type="http://schemas.microsoft.com/office/2007/relationships/hdphoto" Target="../media/hdphoto2.wdp"/><Relationship Id="rId7" Type="http://schemas.openxmlformats.org/officeDocument/2006/relationships/image" Target="../media/image39.png"/><Relationship Id="rId8"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hyperlink" Target="http://www.github.com/couchbaselabs/couchbase-spark-connector" TargetMode="External"/><Relationship Id="rId4" Type="http://schemas.openxmlformats.org/officeDocument/2006/relationships/hyperlink" Target="https://issues.couchbase.com/projects/SPARKC" TargetMode="External"/><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ouchbaselabs/couchbase-spark-connector" TargetMode="External"/><Relationship Id="rId4" Type="http://schemas.openxmlformats.org/officeDocument/2006/relationships/hyperlink" Target="https://youtu.be/sBnAf7gAfLc" TargetMode="External"/><Relationship Id="rId5" Type="http://schemas.openxmlformats.org/officeDocument/2006/relationships/hyperlink" Target="http://developer.couchbase.com/documentation/server/4.0/connectors/spark-1.0/spark-intro.html" TargetMode="External"/><Relationship Id="rId6" Type="http://schemas.openxmlformats.org/officeDocument/2006/relationships/hyperlink" Target="http://blogs.avalonconsult.com/blog/big-data/combining-operational-and-analytical-big-data-using-couchbase-and-spark-a-market-basket-analysis-example/" TargetMode="External"/><Relationship Id="rId7" Type="http://schemas.openxmlformats.org/officeDocument/2006/relationships/hyperlink" Target="https://github.com/Avalon-Consulting-LLC/couchbase-spark-mba"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image" Target="../media/image11.jpeg"/><Relationship Id="rId20" Type="http://schemas.openxmlformats.org/officeDocument/2006/relationships/image" Target="../media/image22.emf"/><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emf"/><Relationship Id="rId19" Type="http://schemas.openxmlformats.org/officeDocument/2006/relationships/image" Target="../media/image21.emf"/><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eg"/><Relationship Id="rId6" Type="http://schemas.microsoft.com/office/2007/relationships/hdphoto" Target="../media/hdphoto2.wdp"/><Relationship Id="rId7" Type="http://schemas.openxmlformats.org/officeDocument/2006/relationships/image" Target="../media/image39.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a:t>Couchbase </a:t>
            </a:r>
            <a:r>
              <a:rPr lang="en-US" dirty="0" smtClean="0"/>
              <a:t>and Spark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9823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Spark Connector</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15793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clrChange>
              <a:clrFrom>
                <a:srgbClr val="FAFEFB"/>
              </a:clrFrom>
              <a:clrTo>
                <a:srgbClr val="FAFEFB">
                  <a:alpha val="0"/>
                </a:srgbClr>
              </a:clrTo>
            </a:clrChange>
            <a:extLst>
              <a:ext uri="{28A0092B-C50C-407E-A947-70E740481C1C}">
                <a14:useLocalDpi xmlns:a14="http://schemas.microsoft.com/office/drawing/2010/main" val="0"/>
              </a:ext>
            </a:extLst>
          </a:blip>
          <a:srcRect t="16731"/>
          <a:stretch/>
        </p:blipFill>
        <p:spPr>
          <a:xfrm>
            <a:off x="502235" y="1063222"/>
            <a:ext cx="7712434" cy="3587151"/>
          </a:xfrm>
          <a:prstGeom prst="rect">
            <a:avLst/>
          </a:prstGeom>
        </p:spPr>
      </p:pic>
      <p:sp>
        <p:nvSpPr>
          <p:cNvPr id="2" name="Title 1"/>
          <p:cNvSpPr>
            <a:spLocks noGrp="1"/>
          </p:cNvSpPr>
          <p:nvPr>
            <p:ph type="title"/>
          </p:nvPr>
        </p:nvSpPr>
        <p:spPr/>
        <p:txBody>
          <a:bodyPr/>
          <a:lstStyle/>
          <a:p>
            <a:r>
              <a:rPr lang="en-US" dirty="0" smtClean="0"/>
              <a:t>Connects to everything…</a:t>
            </a:r>
            <a:endParaRPr lang="en-US" dirty="0"/>
          </a:p>
        </p:txBody>
      </p:sp>
      <p:sp>
        <p:nvSpPr>
          <p:cNvPr id="4" name="TextBox 3"/>
          <p:cNvSpPr txBox="1"/>
          <p:nvPr/>
        </p:nvSpPr>
        <p:spPr>
          <a:xfrm>
            <a:off x="7307987" y="3326151"/>
            <a:ext cx="750526" cy="1200329"/>
          </a:xfrm>
          <a:prstGeom prst="rect">
            <a:avLst/>
          </a:prstGeom>
          <a:noFill/>
        </p:spPr>
        <p:txBody>
          <a:bodyPr wrap="none" rtlCol="0">
            <a:spAutoFit/>
          </a:bodyPr>
          <a:lstStyle/>
          <a:p>
            <a:r>
              <a:rPr lang="en-US" dirty="0" smtClean="0"/>
              <a:t>DCP</a:t>
            </a:r>
          </a:p>
          <a:p>
            <a:r>
              <a:rPr lang="en-US" dirty="0" smtClean="0"/>
              <a:t>KV</a:t>
            </a:r>
          </a:p>
          <a:p>
            <a:r>
              <a:rPr lang="en-US" dirty="0" smtClean="0"/>
              <a:t>N1QL</a:t>
            </a:r>
          </a:p>
          <a:p>
            <a:r>
              <a:rPr lang="en-US" dirty="0" smtClean="0"/>
              <a:t>Views</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368" y="3445149"/>
            <a:ext cx="1081331" cy="1081331"/>
          </a:xfrm>
          <a:prstGeom prst="rect">
            <a:avLst/>
          </a:prstGeom>
        </p:spPr>
      </p:pic>
      <p:cxnSp>
        <p:nvCxnSpPr>
          <p:cNvPr id="8" name="Straight Arrow Connector 7"/>
          <p:cNvCxnSpPr/>
          <p:nvPr/>
        </p:nvCxnSpPr>
        <p:spPr>
          <a:xfrm>
            <a:off x="5136017" y="3320542"/>
            <a:ext cx="838063" cy="398018"/>
          </a:xfrm>
          <a:prstGeom prst="straightConnector1">
            <a:avLst/>
          </a:prstGeom>
          <a:ln w="28575" cmpd="sng">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27035"/>
          <a:stretch/>
        </p:blipFill>
        <p:spPr>
          <a:xfrm>
            <a:off x="5974080" y="4397194"/>
            <a:ext cx="2057537" cy="746306"/>
          </a:xfrm>
          <a:prstGeom prst="rect">
            <a:avLst/>
          </a:prstGeom>
        </p:spPr>
      </p:pic>
      <p:sp>
        <p:nvSpPr>
          <p:cNvPr id="5" name="Rectangle 4"/>
          <p:cNvSpPr/>
          <p:nvPr/>
        </p:nvSpPr>
        <p:spPr>
          <a:xfrm>
            <a:off x="4572000" y="584671"/>
            <a:ext cx="4572000" cy="523220"/>
          </a:xfrm>
          <a:prstGeom prst="rect">
            <a:avLst/>
          </a:prstGeom>
        </p:spPr>
        <p:txBody>
          <a:bodyPr>
            <a:spAutoFit/>
          </a:bodyPr>
          <a:lstStyle/>
          <a:p>
            <a:r>
              <a:rPr lang="en-US" sz="1000" dirty="0"/>
              <a:t>Source</a:t>
            </a:r>
            <a:r>
              <a:rPr lang="en-US" sz="1000" dirty="0" smtClean="0"/>
              <a:t>: </a:t>
            </a:r>
            <a:r>
              <a:rPr lang="en-US" sz="1000" dirty="0" err="1" smtClean="0"/>
              <a:t>Databricks</a:t>
            </a:r>
            <a:r>
              <a:rPr lang="en-US" sz="1000" dirty="0" smtClean="0"/>
              <a:t> </a:t>
            </a:r>
            <a:r>
              <a:rPr lang="en-US" sz="1000" dirty="0" smtClean="0">
                <a:hlinkClick r:id="rId6"/>
              </a:rPr>
              <a:t>https</a:t>
            </a:r>
            <a:r>
              <a:rPr lang="en-US" sz="1000" dirty="0">
                <a:hlinkClick r:id="rId6"/>
              </a:rPr>
              <a:t>://</a:t>
            </a:r>
            <a:r>
              <a:rPr lang="en-US" sz="1000" dirty="0" smtClean="0">
                <a:hlinkClick r:id="rId6"/>
              </a:rPr>
              <a:t>www.brighttalk.com/webcast/12891/196891</a:t>
            </a:r>
            <a:r>
              <a:rPr lang="en-US" sz="1000" dirty="0" smtClean="0"/>
              <a:t> </a:t>
            </a:r>
          </a:p>
          <a:p>
            <a:r>
              <a:rPr lang="en-US" dirty="0" smtClean="0"/>
              <a:t> </a:t>
            </a:r>
            <a:endParaRPr lang="en-US" dirty="0"/>
          </a:p>
        </p:txBody>
      </p:sp>
    </p:spTree>
    <p:extLst>
      <p:ext uri="{BB962C8B-B14F-4D97-AF65-F5344CB8AC3E}">
        <p14:creationId xmlns:p14="http://schemas.microsoft.com/office/powerpoint/2010/main" val="26705425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p:txBody>
          <a:bodyPr/>
          <a:lstStyle/>
          <a:p>
            <a:r>
              <a:rPr lang="en-US" dirty="0" smtClean="0"/>
              <a:t>Fast and general engine for big data processing with libraries for advanced analytics</a:t>
            </a:r>
            <a:endParaRPr lang="en-US" dirty="0"/>
          </a:p>
        </p:txBody>
      </p:sp>
      <p:pic>
        <p:nvPicPr>
          <p:cNvPr id="4" name="Picture 3"/>
          <p:cNvPicPr>
            <a:picLocks noChangeAspect="1"/>
          </p:cNvPicPr>
          <p:nvPr/>
        </p:nvPicPr>
        <p:blipFill>
          <a:blip r:embed="rId3"/>
          <a:stretch>
            <a:fillRect/>
          </a:stretch>
        </p:blipFill>
        <p:spPr>
          <a:xfrm>
            <a:off x="439420" y="1752600"/>
            <a:ext cx="4737100" cy="2438400"/>
          </a:xfrm>
          <a:prstGeom prst="rect">
            <a:avLst/>
          </a:prstGeom>
        </p:spPr>
      </p:pic>
      <p:sp>
        <p:nvSpPr>
          <p:cNvPr id="6" name="TextBox 5"/>
          <p:cNvSpPr txBox="1"/>
          <p:nvPr/>
        </p:nvSpPr>
        <p:spPr>
          <a:xfrm>
            <a:off x="5516880" y="2773680"/>
            <a:ext cx="3570208" cy="1754327"/>
          </a:xfrm>
          <a:prstGeom prst="rect">
            <a:avLst/>
          </a:prstGeom>
          <a:noFill/>
        </p:spPr>
        <p:txBody>
          <a:bodyPr wrap="none" rtlCol="0">
            <a:spAutoFit/>
          </a:bodyPr>
          <a:lstStyle/>
          <a:p>
            <a:r>
              <a:rPr lang="en-US" dirty="0" smtClean="0"/>
              <a:t>Spark Core:</a:t>
            </a:r>
          </a:p>
          <a:p>
            <a:pPr marL="285750" indent="-285750">
              <a:buFont typeface="Arial"/>
              <a:buChar char="•"/>
            </a:pPr>
            <a:r>
              <a:rPr lang="en-US" dirty="0"/>
              <a:t>task </a:t>
            </a:r>
            <a:r>
              <a:rPr lang="en-US" dirty="0" smtClean="0"/>
              <a:t>scheduling </a:t>
            </a:r>
          </a:p>
          <a:p>
            <a:pPr marL="285750" indent="-285750">
              <a:buFont typeface="Arial"/>
              <a:buChar char="•"/>
            </a:pPr>
            <a:r>
              <a:rPr lang="en-US" dirty="0" smtClean="0"/>
              <a:t>memory management</a:t>
            </a:r>
          </a:p>
          <a:p>
            <a:pPr marL="285750" indent="-285750">
              <a:buFont typeface="Arial"/>
              <a:buChar char="•"/>
            </a:pPr>
            <a:r>
              <a:rPr lang="en-US" dirty="0" smtClean="0"/>
              <a:t>fault recovery</a:t>
            </a:r>
          </a:p>
          <a:p>
            <a:pPr marL="285750" indent="-285750">
              <a:buFont typeface="Arial"/>
              <a:buChar char="•"/>
            </a:pPr>
            <a:r>
              <a:rPr lang="en-US" dirty="0" smtClean="0"/>
              <a:t>interacting </a:t>
            </a:r>
            <a:r>
              <a:rPr lang="en-US" dirty="0"/>
              <a:t>with storage </a:t>
            </a:r>
            <a:r>
              <a:rPr lang="en-US" dirty="0" smtClean="0"/>
              <a:t>systems </a:t>
            </a:r>
            <a:endParaRPr lang="en-US" dirty="0"/>
          </a:p>
          <a:p>
            <a:r>
              <a:rPr lang="en-US" dirty="0" smtClean="0"/>
              <a:t> </a:t>
            </a:r>
            <a:endParaRPr lang="en-US" dirty="0"/>
          </a:p>
        </p:txBody>
      </p:sp>
      <p:cxnSp>
        <p:nvCxnSpPr>
          <p:cNvPr id="8" name="Straight Connector 7"/>
          <p:cNvCxnSpPr>
            <a:stCxn id="4" idx="3"/>
          </p:cNvCxnSpPr>
          <p:nvPr/>
        </p:nvCxnSpPr>
        <p:spPr>
          <a:xfrm>
            <a:off x="5176520" y="2971800"/>
            <a:ext cx="3098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20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n 16"/>
          <p:cNvSpPr/>
          <p:nvPr/>
        </p:nvSpPr>
        <p:spPr>
          <a:xfrm>
            <a:off x="3886200" y="4074742"/>
            <a:ext cx="1289304" cy="601652"/>
          </a:xfrm>
          <a:prstGeom prst="can">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smtClean="0">
                <a:solidFill>
                  <a:schemeClr val="tx1"/>
                </a:solidFill>
                <a:latin typeface="KievitOT-Regular" charset="0"/>
                <a:ea typeface="KievitOT-Regular" charset="0"/>
                <a:cs typeface="KievitOT-Regular" charset="0"/>
              </a:rPr>
              <a:t>Couchbase</a:t>
            </a:r>
            <a:endParaRPr lang="en-US" sz="1600" dirty="0">
              <a:solidFill>
                <a:schemeClr val="tx1"/>
              </a:solidFill>
              <a:latin typeface="KievitOT-Regular" charset="0"/>
              <a:ea typeface="KievitOT-Regular" charset="0"/>
              <a:cs typeface="KievitOT-Regular" charset="0"/>
            </a:endParaRPr>
          </a:p>
        </p:txBody>
      </p:sp>
      <p:sp>
        <p:nvSpPr>
          <p:cNvPr id="13" name="Rectangle 12"/>
          <p:cNvSpPr/>
          <p:nvPr/>
        </p:nvSpPr>
        <p:spPr>
          <a:xfrm>
            <a:off x="3742944" y="2585249"/>
            <a:ext cx="1645920" cy="914400"/>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latin typeface="KievitOT-Regular" charset="0"/>
                <a:ea typeface="KievitOT-Regular" charset="0"/>
                <a:cs typeface="KievitOT-Regular" charset="0"/>
              </a:rPr>
              <a:t>Data Node</a:t>
            </a:r>
            <a:endParaRPr lang="en-US" dirty="0">
              <a:solidFill>
                <a:schemeClr val="tx1"/>
              </a:solidFill>
              <a:latin typeface="KievitOT-Regular" charset="0"/>
              <a:ea typeface="KievitOT-Regular" charset="0"/>
              <a:cs typeface="KievitOT-Regular" charset="0"/>
            </a:endParaRPr>
          </a:p>
        </p:txBody>
      </p:sp>
      <p:sp>
        <p:nvSpPr>
          <p:cNvPr id="12" name="Rectangle 11"/>
          <p:cNvSpPr/>
          <p:nvPr/>
        </p:nvSpPr>
        <p:spPr>
          <a:xfrm>
            <a:off x="3590544" y="2432849"/>
            <a:ext cx="1645920" cy="914400"/>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latin typeface="KievitOT-Regular" charset="0"/>
                <a:ea typeface="KievitOT-Regular" charset="0"/>
                <a:cs typeface="KievitOT-Regular" charset="0"/>
              </a:rPr>
              <a:t>Data Node</a:t>
            </a:r>
            <a:endParaRPr lang="en-US" dirty="0">
              <a:solidFill>
                <a:schemeClr val="tx1"/>
              </a:solidFill>
              <a:latin typeface="KievitOT-Regular" charset="0"/>
              <a:ea typeface="KievitOT-Regular" charset="0"/>
              <a:cs typeface="KievitOT-Regular" charset="0"/>
            </a:endParaRPr>
          </a:p>
        </p:txBody>
      </p:sp>
      <p:sp>
        <p:nvSpPr>
          <p:cNvPr id="8" name="Rectangle 7"/>
          <p:cNvSpPr/>
          <p:nvPr/>
        </p:nvSpPr>
        <p:spPr>
          <a:xfrm>
            <a:off x="3438144" y="2280449"/>
            <a:ext cx="1645920" cy="9144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tx1"/>
                </a:solidFill>
                <a:latin typeface="KievitOT-Regular" charset="0"/>
                <a:ea typeface="KievitOT-Regular" charset="0"/>
                <a:cs typeface="KievitOT-Regular" charset="0"/>
              </a:rPr>
              <a:t>Spark Worker</a:t>
            </a:r>
            <a:endParaRPr lang="en-US" sz="1600" dirty="0">
              <a:solidFill>
                <a:schemeClr val="tx1"/>
              </a:solidFill>
              <a:latin typeface="KievitOT-Regular" charset="0"/>
              <a:ea typeface="KievitOT-Regular" charset="0"/>
              <a:cs typeface="KievitOT-Regular" charset="0"/>
            </a:endParaRPr>
          </a:p>
        </p:txBody>
      </p:sp>
      <p:sp>
        <p:nvSpPr>
          <p:cNvPr id="2" name="Title 1"/>
          <p:cNvSpPr>
            <a:spLocks noGrp="1"/>
          </p:cNvSpPr>
          <p:nvPr>
            <p:ph type="title"/>
          </p:nvPr>
        </p:nvSpPr>
        <p:spPr/>
        <p:txBody>
          <a:bodyPr/>
          <a:lstStyle/>
          <a:p>
            <a:r>
              <a:rPr lang="en-US" dirty="0" smtClean="0"/>
              <a:t>Anatomy of a Spark Application</a:t>
            </a:r>
            <a:endParaRPr lang="en-US" dirty="0"/>
          </a:p>
        </p:txBody>
      </p:sp>
      <p:sp>
        <p:nvSpPr>
          <p:cNvPr id="4" name="Rectangle 3"/>
          <p:cNvSpPr/>
          <p:nvPr/>
        </p:nvSpPr>
        <p:spPr>
          <a:xfrm>
            <a:off x="2414016" y="983144"/>
            <a:ext cx="1645920" cy="914400"/>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tx1"/>
                </a:solidFill>
                <a:latin typeface="KievitOT-Regular" charset="0"/>
                <a:ea typeface="KievitOT-Regular" charset="0"/>
                <a:cs typeface="KievitOT-Regular" charset="0"/>
              </a:rPr>
              <a:t>Driver Program</a:t>
            </a:r>
            <a:endParaRPr lang="en-US" sz="1600" dirty="0">
              <a:solidFill>
                <a:schemeClr val="tx1"/>
              </a:solidFill>
              <a:latin typeface="KievitOT-Regular" charset="0"/>
              <a:ea typeface="KievitOT-Regular" charset="0"/>
              <a:cs typeface="KievitOT-Regular" charset="0"/>
            </a:endParaRPr>
          </a:p>
        </p:txBody>
      </p:sp>
      <p:sp>
        <p:nvSpPr>
          <p:cNvPr id="5" name="Rectangle 4"/>
          <p:cNvSpPr/>
          <p:nvPr/>
        </p:nvSpPr>
        <p:spPr>
          <a:xfrm>
            <a:off x="2593848" y="1440344"/>
            <a:ext cx="1286256" cy="330708"/>
          </a:xfrm>
          <a:prstGeom prst="rect">
            <a:avLst/>
          </a:prstGeom>
          <a:no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KievitOT-Regular" charset="0"/>
                <a:ea typeface="KievitOT-Regular" charset="0"/>
                <a:cs typeface="KievitOT-Regular" charset="0"/>
              </a:rPr>
              <a:t>SparkContext</a:t>
            </a:r>
            <a:endParaRPr lang="en-US" sz="1400" dirty="0">
              <a:solidFill>
                <a:schemeClr val="tx1"/>
              </a:solidFill>
              <a:latin typeface="KievitOT-Regular" charset="0"/>
              <a:ea typeface="KievitOT-Regular" charset="0"/>
              <a:cs typeface="KievitOT-Regular" charset="0"/>
            </a:endParaRPr>
          </a:p>
        </p:txBody>
      </p:sp>
      <p:sp>
        <p:nvSpPr>
          <p:cNvPr id="6" name="Rectangle 5"/>
          <p:cNvSpPr/>
          <p:nvPr/>
        </p:nvSpPr>
        <p:spPr>
          <a:xfrm>
            <a:off x="4730496" y="991907"/>
            <a:ext cx="1645920" cy="914400"/>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tx1"/>
                </a:solidFill>
                <a:latin typeface="KievitOT-Regular" charset="0"/>
                <a:ea typeface="KievitOT-Regular" charset="0"/>
                <a:cs typeface="KievitOT-Regular" charset="0"/>
              </a:rPr>
              <a:t>Cluster Manager</a:t>
            </a:r>
            <a:endParaRPr lang="en-US" sz="1600" dirty="0">
              <a:solidFill>
                <a:schemeClr val="tx1"/>
              </a:solidFill>
              <a:latin typeface="KievitOT-Regular" charset="0"/>
              <a:ea typeface="KievitOT-Regular" charset="0"/>
              <a:cs typeface="KievitOT-Regular" charset="0"/>
            </a:endParaRPr>
          </a:p>
        </p:txBody>
      </p:sp>
      <p:sp>
        <p:nvSpPr>
          <p:cNvPr id="16" name="Can 15"/>
          <p:cNvSpPr/>
          <p:nvPr/>
        </p:nvSpPr>
        <p:spPr>
          <a:xfrm>
            <a:off x="3733800" y="3922342"/>
            <a:ext cx="1289304" cy="601652"/>
          </a:xfrm>
          <a:prstGeom prst="can">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smtClean="0">
                <a:solidFill>
                  <a:schemeClr val="tx1"/>
                </a:solidFill>
                <a:latin typeface="KievitOT-Regular" charset="0"/>
                <a:ea typeface="KievitOT-Regular" charset="0"/>
                <a:cs typeface="KievitOT-Regular" charset="0"/>
              </a:rPr>
              <a:t>Couchbase</a:t>
            </a:r>
            <a:endParaRPr lang="en-US" sz="1600" dirty="0">
              <a:solidFill>
                <a:schemeClr val="tx1"/>
              </a:solidFill>
              <a:latin typeface="KievitOT-Regular" charset="0"/>
              <a:ea typeface="KievitOT-Regular" charset="0"/>
              <a:cs typeface="KievitOT-Regular" charset="0"/>
            </a:endParaRPr>
          </a:p>
        </p:txBody>
      </p:sp>
      <p:sp>
        <p:nvSpPr>
          <p:cNvPr id="14" name="Can 13"/>
          <p:cNvSpPr/>
          <p:nvPr/>
        </p:nvSpPr>
        <p:spPr>
          <a:xfrm>
            <a:off x="3581400" y="3769942"/>
            <a:ext cx="1289304" cy="601652"/>
          </a:xfrm>
          <a:prstGeom prst="can">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smtClean="0">
                <a:solidFill>
                  <a:schemeClr val="tx1"/>
                </a:solidFill>
                <a:latin typeface="KievitOT-Regular" charset="0"/>
                <a:ea typeface="KievitOT-Regular" charset="0"/>
                <a:cs typeface="KievitOT-Regular" charset="0"/>
              </a:rPr>
              <a:t>Couchbase</a:t>
            </a:r>
            <a:endParaRPr lang="en-US" sz="1600" dirty="0">
              <a:solidFill>
                <a:schemeClr val="tx1"/>
              </a:solidFill>
              <a:latin typeface="KievitOT-Regular" charset="0"/>
              <a:ea typeface="KievitOT-Regular" charset="0"/>
              <a:cs typeface="KievitOT-Regular" charset="0"/>
            </a:endParaRPr>
          </a:p>
        </p:txBody>
      </p:sp>
      <p:sp>
        <p:nvSpPr>
          <p:cNvPr id="23" name="Rectangle 22"/>
          <p:cNvSpPr/>
          <p:nvPr/>
        </p:nvSpPr>
        <p:spPr>
          <a:xfrm>
            <a:off x="3581400" y="2605031"/>
            <a:ext cx="1441704" cy="548640"/>
          </a:xfrm>
          <a:prstGeom prst="rect">
            <a:avLst/>
          </a:prstGeom>
          <a:solidFill>
            <a:schemeClr val="bg1">
              <a:lumMod val="9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latin typeface="KievitOT-Regular" charset="0"/>
                <a:ea typeface="KievitOT-Regular" charset="0"/>
                <a:cs typeface="KievitOT-Regular" charset="0"/>
              </a:rPr>
              <a:t>Executor</a:t>
            </a:r>
          </a:p>
        </p:txBody>
      </p:sp>
      <p:sp>
        <p:nvSpPr>
          <p:cNvPr id="24" name="Rectangle 23"/>
          <p:cNvSpPr/>
          <p:nvPr/>
        </p:nvSpPr>
        <p:spPr>
          <a:xfrm>
            <a:off x="3940302" y="2933974"/>
            <a:ext cx="731520" cy="182880"/>
          </a:xfrm>
          <a:prstGeom prst="rect">
            <a:avLst/>
          </a:prstGeom>
          <a:no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KievitOT-Regular" charset="0"/>
              <a:ea typeface="KievitOT-Regular" charset="0"/>
              <a:cs typeface="KievitOT-Regular" charset="0"/>
            </a:endParaRPr>
          </a:p>
        </p:txBody>
      </p:sp>
      <p:sp>
        <p:nvSpPr>
          <p:cNvPr id="25" name="Rectangle 24"/>
          <p:cNvSpPr/>
          <p:nvPr/>
        </p:nvSpPr>
        <p:spPr>
          <a:xfrm>
            <a:off x="3879342" y="2893259"/>
            <a:ext cx="731520" cy="182880"/>
          </a:xfrm>
          <a:prstGeom prst="rect">
            <a:avLst/>
          </a:prstGeom>
          <a:solidFill>
            <a:schemeClr val="bg1"/>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KievitOT-Regular" charset="0"/>
              <a:ea typeface="KievitOT-Regular" charset="0"/>
              <a:cs typeface="KievitOT-Regular" charset="0"/>
            </a:endParaRPr>
          </a:p>
        </p:txBody>
      </p:sp>
      <p:sp>
        <p:nvSpPr>
          <p:cNvPr id="26" name="Rectangle 25"/>
          <p:cNvSpPr/>
          <p:nvPr/>
        </p:nvSpPr>
        <p:spPr>
          <a:xfrm>
            <a:off x="3818382" y="2851920"/>
            <a:ext cx="731520" cy="182880"/>
          </a:xfrm>
          <a:prstGeom prst="rect">
            <a:avLst/>
          </a:prstGeom>
          <a:solidFill>
            <a:schemeClr val="bg1"/>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KievitOT-Regular" charset="0"/>
                <a:ea typeface="KievitOT-Regular" charset="0"/>
                <a:cs typeface="KievitOT-Regular" charset="0"/>
              </a:rPr>
              <a:t>Task</a:t>
            </a:r>
          </a:p>
        </p:txBody>
      </p:sp>
      <p:cxnSp>
        <p:nvCxnSpPr>
          <p:cNvPr id="15" name="Straight Arrow Connector 14"/>
          <p:cNvCxnSpPr>
            <a:stCxn id="4" idx="3"/>
            <a:endCxn id="6" idx="1"/>
          </p:cNvCxnSpPr>
          <p:nvPr/>
        </p:nvCxnSpPr>
        <p:spPr>
          <a:xfrm>
            <a:off x="4059936" y="1440344"/>
            <a:ext cx="670560" cy="8763"/>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6" idx="2"/>
            <a:endCxn id="23" idx="3"/>
          </p:cNvCxnSpPr>
          <p:nvPr/>
        </p:nvCxnSpPr>
        <p:spPr>
          <a:xfrm flipH="1">
            <a:off x="5023104" y="1906307"/>
            <a:ext cx="530352" cy="973044"/>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226052" y="3550703"/>
            <a:ext cx="0" cy="200951"/>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395216" y="3550703"/>
            <a:ext cx="0" cy="166714"/>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19198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917334" y="221977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50" name="Rectangle 49"/>
          <p:cNvSpPr/>
          <p:nvPr/>
        </p:nvSpPr>
        <p:spPr>
          <a:xfrm>
            <a:off x="5802026" y="234961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34" name="Rectangle 33"/>
          <p:cNvSpPr/>
          <p:nvPr/>
        </p:nvSpPr>
        <p:spPr>
          <a:xfrm>
            <a:off x="2436225" y="221977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32" name="Rectangle 31"/>
          <p:cNvSpPr/>
          <p:nvPr/>
        </p:nvSpPr>
        <p:spPr>
          <a:xfrm>
            <a:off x="2283825" y="2347550"/>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2" name="Title 1"/>
          <p:cNvSpPr>
            <a:spLocks noGrp="1"/>
          </p:cNvSpPr>
          <p:nvPr>
            <p:ph type="title"/>
          </p:nvPr>
        </p:nvSpPr>
        <p:spPr/>
        <p:txBody>
          <a:bodyPr/>
          <a:lstStyle/>
          <a:p>
            <a:r>
              <a:rPr lang="en-US" dirty="0" smtClean="0"/>
              <a:t>Couchbase Spark Connector</a:t>
            </a:r>
            <a:endParaRPr lang="en-US" dirty="0"/>
          </a:p>
        </p:txBody>
      </p:sp>
      <p:cxnSp>
        <p:nvCxnSpPr>
          <p:cNvPr id="29" name="Straight Arrow Connector 28"/>
          <p:cNvCxnSpPr>
            <a:stCxn id="33" idx="3"/>
            <a:endCxn id="3" idx="1"/>
          </p:cNvCxnSpPr>
          <p:nvPr/>
        </p:nvCxnSpPr>
        <p:spPr>
          <a:xfrm>
            <a:off x="1383597" y="2400965"/>
            <a:ext cx="747828" cy="53156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838317" y="1849417"/>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133672" y="2826070"/>
            <a:ext cx="1744769" cy="1451412"/>
          </a:xfrm>
          <a:prstGeom prst="rect">
            <a:avLst/>
          </a:prstGeom>
        </p:spPr>
      </p:pic>
      <p:sp>
        <p:nvSpPr>
          <p:cNvPr id="3" name="Rectangle 2"/>
          <p:cNvSpPr/>
          <p:nvPr/>
        </p:nvSpPr>
        <p:spPr>
          <a:xfrm>
            <a:off x="2131425" y="2475327"/>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latin typeface="KievitOT-Regular"/>
                <a:cs typeface="KievitOT-Regular"/>
              </a:rPr>
              <a:t>Operational </a:t>
            </a:r>
          </a:p>
          <a:p>
            <a:pPr algn="ctr"/>
            <a:r>
              <a:rPr lang="en-US" sz="1600" dirty="0">
                <a:latin typeface="KievitOT-Regular"/>
                <a:cs typeface="KievitOT-Regular"/>
              </a:rPr>
              <a:t>Data Store</a:t>
            </a:r>
          </a:p>
        </p:txBody>
      </p:sp>
      <p:cxnSp>
        <p:nvCxnSpPr>
          <p:cNvPr id="41" name="Straight Arrow Connector 40"/>
          <p:cNvCxnSpPr/>
          <p:nvPr/>
        </p:nvCxnSpPr>
        <p:spPr>
          <a:xfrm>
            <a:off x="4214119" y="2815447"/>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14119" y="2976468"/>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25456" y="3242591"/>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625456" y="2932527"/>
            <a:ext cx="505969" cy="547784"/>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8150085" y="2524970"/>
            <a:ext cx="755657" cy="505906"/>
          </a:xfrm>
          <a:prstGeom prst="rect">
            <a:avLst/>
          </a:prstGeom>
          <a:ln w="3175" cap="rnd" cmpd="sng">
            <a:solidFill>
              <a:schemeClr val="tx1"/>
            </a:solidFill>
          </a:ln>
        </p:spPr>
      </p:pic>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0965" y="3067102"/>
            <a:ext cx="897135" cy="269141"/>
          </a:xfrm>
          <a:prstGeom prst="rect">
            <a:avLst/>
          </a:prstGeom>
          <a:solidFill>
            <a:schemeClr val="bg1"/>
          </a:solidFill>
        </p:spPr>
      </p:pic>
      <p:sp>
        <p:nvSpPr>
          <p:cNvPr id="24" name="Rectangle 23"/>
          <p:cNvSpPr/>
          <p:nvPr/>
        </p:nvSpPr>
        <p:spPr>
          <a:xfrm>
            <a:off x="5686719" y="247945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28" name="Rectangle 27"/>
          <p:cNvSpPr/>
          <p:nvPr/>
        </p:nvSpPr>
        <p:spPr>
          <a:xfrm>
            <a:off x="4471523" y="2415337"/>
            <a:ext cx="1025703" cy="400110"/>
          </a:xfrm>
          <a:prstGeom prst="rect">
            <a:avLst/>
          </a:prstGeom>
        </p:spPr>
        <p:txBody>
          <a:bodyPr wrap="square">
            <a:spAutoFit/>
          </a:bodyPr>
          <a:lstStyle/>
          <a:p>
            <a:r>
              <a:rPr lang="de-DE" sz="2000" b="1" dirty="0" smtClean="0">
                <a:latin typeface="KievitOT-Regular"/>
                <a:cs typeface="KievitOT-Regular"/>
              </a:rPr>
              <a:t>XDCR</a:t>
            </a:r>
          </a:p>
        </p:txBody>
      </p:sp>
      <p:pic>
        <p:nvPicPr>
          <p:cNvPr id="43" name="Picture 42"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3693" y="3030876"/>
            <a:ext cx="897135" cy="269141"/>
          </a:xfrm>
          <a:prstGeom prst="rect">
            <a:avLst/>
          </a:prstGeom>
          <a:solidFill>
            <a:schemeClr val="bg1"/>
          </a:solidFill>
        </p:spPr>
      </p:pic>
      <p:sp>
        <p:nvSpPr>
          <p:cNvPr id="46" name="Rectangle 45"/>
          <p:cNvSpPr/>
          <p:nvPr/>
        </p:nvSpPr>
        <p:spPr>
          <a:xfrm>
            <a:off x="6113693" y="2542614"/>
            <a:ext cx="897135" cy="361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KievitOT-Regular"/>
              <a:cs typeface="KievitOT-Regular"/>
            </a:endParaRPr>
          </a:p>
        </p:txBody>
      </p:sp>
      <p:pic>
        <p:nvPicPr>
          <p:cNvPr id="26" name="Picture 25" descr="Screen Shot 2015-03-02 at 9.38.5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9587" y="2542614"/>
            <a:ext cx="714082" cy="361801"/>
          </a:xfrm>
          <a:prstGeom prst="rect">
            <a:avLst/>
          </a:prstGeom>
          <a:effectLst/>
        </p:spPr>
      </p:pic>
      <p:sp>
        <p:nvSpPr>
          <p:cNvPr id="12" name="Rectangle 11"/>
          <p:cNvSpPr/>
          <p:nvPr/>
        </p:nvSpPr>
        <p:spPr>
          <a:xfrm>
            <a:off x="4612515" y="3615762"/>
            <a:ext cx="4212787" cy="830997"/>
          </a:xfrm>
          <a:prstGeom prst="rect">
            <a:avLst/>
          </a:prstGeom>
        </p:spPr>
        <p:txBody>
          <a:bodyPr wrap="square">
            <a:spAutoFit/>
          </a:bodyPr>
          <a:lstStyle/>
          <a:p>
            <a:pPr marL="285750" indent="-285750">
              <a:buFont typeface="Arial"/>
              <a:buChar char="•"/>
            </a:pPr>
            <a:r>
              <a:rPr lang="en-US" sz="1600" dirty="0" smtClean="0">
                <a:latin typeface="KievitOT-Light"/>
                <a:cs typeface="KievitOT-Light"/>
              </a:rPr>
              <a:t>Separate cluster for workload isolation</a:t>
            </a:r>
          </a:p>
          <a:p>
            <a:pPr marL="285750" indent="-285750">
              <a:buFont typeface="Arial"/>
              <a:buChar char="•"/>
            </a:pPr>
            <a:r>
              <a:rPr lang="en-US" sz="1600" dirty="0" smtClean="0">
                <a:latin typeface="KievitOT-Light"/>
                <a:cs typeface="KievitOT-Light"/>
              </a:rPr>
              <a:t>Results streamed back as needed to support applications</a:t>
            </a:r>
          </a:p>
        </p:txBody>
      </p:sp>
      <p:cxnSp>
        <p:nvCxnSpPr>
          <p:cNvPr id="48" name="Straight Arrow Connector 47"/>
          <p:cNvCxnSpPr/>
          <p:nvPr/>
        </p:nvCxnSpPr>
        <p:spPr>
          <a:xfrm flipH="1">
            <a:off x="7740419" y="2805612"/>
            <a:ext cx="31703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660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917334" y="221977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50" name="Rectangle 49"/>
          <p:cNvSpPr/>
          <p:nvPr/>
        </p:nvSpPr>
        <p:spPr>
          <a:xfrm>
            <a:off x="5802026" y="234961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34" name="Rectangle 33"/>
          <p:cNvSpPr/>
          <p:nvPr/>
        </p:nvSpPr>
        <p:spPr>
          <a:xfrm>
            <a:off x="2436225" y="221977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32" name="Rectangle 31"/>
          <p:cNvSpPr/>
          <p:nvPr/>
        </p:nvSpPr>
        <p:spPr>
          <a:xfrm>
            <a:off x="2283825" y="2347550"/>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2" name="Title 1"/>
          <p:cNvSpPr>
            <a:spLocks noGrp="1"/>
          </p:cNvSpPr>
          <p:nvPr>
            <p:ph type="title"/>
          </p:nvPr>
        </p:nvSpPr>
        <p:spPr/>
        <p:txBody>
          <a:bodyPr/>
          <a:lstStyle/>
          <a:p>
            <a:r>
              <a:rPr lang="en-US" dirty="0"/>
              <a:t>For Spark / Hadoop – Couchbase </a:t>
            </a:r>
            <a:r>
              <a:rPr lang="en-US" dirty="0" smtClean="0"/>
              <a:t>to Operationalize Spark</a:t>
            </a:r>
            <a:endParaRPr lang="en-US" dirty="0"/>
          </a:p>
        </p:txBody>
      </p:sp>
      <p:cxnSp>
        <p:nvCxnSpPr>
          <p:cNvPr id="29" name="Straight Arrow Connector 28"/>
          <p:cNvCxnSpPr>
            <a:stCxn id="33" idx="3"/>
            <a:endCxn id="3" idx="1"/>
          </p:cNvCxnSpPr>
          <p:nvPr/>
        </p:nvCxnSpPr>
        <p:spPr>
          <a:xfrm>
            <a:off x="1383597" y="2400965"/>
            <a:ext cx="747828" cy="53156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838317" y="1849417"/>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124196" y="2848880"/>
            <a:ext cx="1744769" cy="1451412"/>
          </a:xfrm>
          <a:prstGeom prst="rect">
            <a:avLst/>
          </a:prstGeom>
        </p:spPr>
      </p:pic>
      <p:sp>
        <p:nvSpPr>
          <p:cNvPr id="3" name="Rectangle 2"/>
          <p:cNvSpPr/>
          <p:nvPr/>
        </p:nvSpPr>
        <p:spPr>
          <a:xfrm>
            <a:off x="2131425" y="2475327"/>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cxnSp>
        <p:nvCxnSpPr>
          <p:cNvPr id="41" name="Straight Arrow Connector 40"/>
          <p:cNvCxnSpPr/>
          <p:nvPr/>
        </p:nvCxnSpPr>
        <p:spPr>
          <a:xfrm>
            <a:off x="4214119" y="2605897"/>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14119" y="2957418"/>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25456" y="3242591"/>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625456" y="2932527"/>
            <a:ext cx="505969" cy="547784"/>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8150085" y="2524970"/>
            <a:ext cx="755657" cy="505906"/>
          </a:xfrm>
          <a:prstGeom prst="rect">
            <a:avLst/>
          </a:prstGeom>
          <a:ln w="3175" cap="rnd" cmpd="sng">
            <a:solidFill>
              <a:schemeClr val="tx1"/>
            </a:solidFill>
          </a:ln>
        </p:spPr>
      </p:pic>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0965" y="2761735"/>
            <a:ext cx="897135" cy="269141"/>
          </a:xfrm>
          <a:prstGeom prst="rect">
            <a:avLst/>
          </a:prstGeom>
          <a:solidFill>
            <a:schemeClr val="bg1"/>
          </a:solidFill>
        </p:spPr>
      </p:pic>
      <p:sp>
        <p:nvSpPr>
          <p:cNvPr id="24" name="Rectangle 23"/>
          <p:cNvSpPr/>
          <p:nvPr/>
        </p:nvSpPr>
        <p:spPr>
          <a:xfrm>
            <a:off x="5686719" y="247945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46" name="Rectangle 45"/>
          <p:cNvSpPr/>
          <p:nvPr/>
        </p:nvSpPr>
        <p:spPr>
          <a:xfrm>
            <a:off x="6113961" y="2702427"/>
            <a:ext cx="897135" cy="361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KievitOT-Regular"/>
              <a:cs typeface="KievitOT-Regular"/>
            </a:endParaRPr>
          </a:p>
        </p:txBody>
      </p:sp>
      <p:pic>
        <p:nvPicPr>
          <p:cNvPr id="26" name="Picture 25" descr="Screen Shot 2015-03-02 at 9.38.5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9855" y="2702427"/>
            <a:ext cx="714082" cy="361801"/>
          </a:xfrm>
          <a:prstGeom prst="rect">
            <a:avLst/>
          </a:prstGeom>
          <a:effectLst/>
        </p:spPr>
      </p:pic>
      <p:cxnSp>
        <p:nvCxnSpPr>
          <p:cNvPr id="48" name="Straight Arrow Connector 47"/>
          <p:cNvCxnSpPr/>
          <p:nvPr/>
        </p:nvCxnSpPr>
        <p:spPr>
          <a:xfrm flipH="1">
            <a:off x="7740419" y="2805612"/>
            <a:ext cx="31703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61975" y="683617"/>
            <a:ext cx="7750053" cy="1015663"/>
          </a:xfrm>
          <a:prstGeom prst="rect">
            <a:avLst/>
          </a:prstGeom>
          <a:noFill/>
        </p:spPr>
        <p:txBody>
          <a:bodyPr wrap="square" rtlCol="0">
            <a:spAutoFit/>
          </a:bodyPr>
          <a:lstStyle/>
          <a:p>
            <a:pPr marL="285750" indent="-285750">
              <a:buFontTx/>
              <a:buChar char="-"/>
            </a:pPr>
            <a:r>
              <a:rPr lang="en-US" sz="2000" dirty="0"/>
              <a:t>Fast (memory – centric)</a:t>
            </a:r>
          </a:p>
          <a:p>
            <a:pPr marL="285750" indent="-285750">
              <a:buFontTx/>
              <a:buChar char="-"/>
            </a:pPr>
            <a:r>
              <a:rPr lang="en-US" sz="2000" dirty="0"/>
              <a:t>Flexible</a:t>
            </a:r>
          </a:p>
          <a:p>
            <a:pPr marL="285750" indent="-285750">
              <a:buFontTx/>
              <a:buChar char="-"/>
            </a:pPr>
            <a:r>
              <a:rPr lang="en-US" sz="2000" dirty="0"/>
              <a:t>Scalable</a:t>
            </a:r>
          </a:p>
        </p:txBody>
      </p:sp>
      <p:sp>
        <p:nvSpPr>
          <p:cNvPr id="36" name="TextBox 35"/>
          <p:cNvSpPr txBox="1"/>
          <p:nvPr/>
        </p:nvSpPr>
        <p:spPr>
          <a:xfrm>
            <a:off x="2573969" y="1680790"/>
            <a:ext cx="1252266" cy="369332"/>
          </a:xfrm>
          <a:prstGeom prst="rect">
            <a:avLst/>
          </a:prstGeom>
          <a:noFill/>
        </p:spPr>
        <p:txBody>
          <a:bodyPr wrap="none" rtlCol="0">
            <a:spAutoFit/>
          </a:bodyPr>
          <a:lstStyle/>
          <a:p>
            <a:r>
              <a:rPr lang="en-US" smtClean="0"/>
              <a:t>Operations</a:t>
            </a:r>
            <a:endParaRPr lang="en-US" dirty="0"/>
          </a:p>
        </p:txBody>
      </p:sp>
      <p:sp>
        <p:nvSpPr>
          <p:cNvPr id="37" name="TextBox 36"/>
          <p:cNvSpPr txBox="1"/>
          <p:nvPr/>
        </p:nvSpPr>
        <p:spPr>
          <a:xfrm>
            <a:off x="6280471" y="1680790"/>
            <a:ext cx="968535" cy="369332"/>
          </a:xfrm>
          <a:prstGeom prst="rect">
            <a:avLst/>
          </a:prstGeom>
          <a:noFill/>
        </p:spPr>
        <p:txBody>
          <a:bodyPr wrap="none" rtlCol="0">
            <a:spAutoFit/>
          </a:bodyPr>
          <a:lstStyle/>
          <a:p>
            <a:r>
              <a:rPr lang="en-US" smtClean="0"/>
              <a:t>Analysis</a:t>
            </a:r>
            <a:endParaRPr lang="en-US" dirty="0"/>
          </a:p>
        </p:txBody>
      </p:sp>
    </p:spTree>
    <p:extLst>
      <p:ext uri="{BB962C8B-B14F-4D97-AF65-F5344CB8AC3E}">
        <p14:creationId xmlns:p14="http://schemas.microsoft.com/office/powerpoint/2010/main" val="41763347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917334" y="193402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50" name="Rectangle 49"/>
          <p:cNvSpPr/>
          <p:nvPr/>
        </p:nvSpPr>
        <p:spPr>
          <a:xfrm>
            <a:off x="5802026" y="206386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34" name="Rectangle 33"/>
          <p:cNvSpPr/>
          <p:nvPr/>
        </p:nvSpPr>
        <p:spPr>
          <a:xfrm>
            <a:off x="2436225" y="193402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32" name="Rectangle 31"/>
          <p:cNvSpPr/>
          <p:nvPr/>
        </p:nvSpPr>
        <p:spPr>
          <a:xfrm>
            <a:off x="2283825" y="2061800"/>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2" name="Title 1"/>
          <p:cNvSpPr>
            <a:spLocks noGrp="1"/>
          </p:cNvSpPr>
          <p:nvPr>
            <p:ph type="title"/>
          </p:nvPr>
        </p:nvSpPr>
        <p:spPr/>
        <p:txBody>
          <a:bodyPr/>
          <a:lstStyle/>
          <a:p>
            <a:r>
              <a:rPr lang="en-US" dirty="0" smtClean="0"/>
              <a:t>Couchbase Spark Connector</a:t>
            </a:r>
            <a:endParaRPr lang="en-US" dirty="0"/>
          </a:p>
        </p:txBody>
      </p:sp>
      <p:cxnSp>
        <p:nvCxnSpPr>
          <p:cNvPr id="29" name="Straight Arrow Connector 28"/>
          <p:cNvCxnSpPr>
            <a:stCxn id="33" idx="3"/>
            <a:endCxn id="3" idx="1"/>
          </p:cNvCxnSpPr>
          <p:nvPr/>
        </p:nvCxnSpPr>
        <p:spPr>
          <a:xfrm>
            <a:off x="1383597" y="2115215"/>
            <a:ext cx="747828" cy="53156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838317" y="1563667"/>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124196" y="2563130"/>
            <a:ext cx="1744769" cy="1451412"/>
          </a:xfrm>
          <a:prstGeom prst="rect">
            <a:avLst/>
          </a:prstGeom>
        </p:spPr>
      </p:pic>
      <p:sp>
        <p:nvSpPr>
          <p:cNvPr id="44" name="Rectangle 43"/>
          <p:cNvSpPr/>
          <p:nvPr/>
        </p:nvSpPr>
        <p:spPr>
          <a:xfrm>
            <a:off x="6661505" y="1001621"/>
            <a:ext cx="2482495" cy="584776"/>
          </a:xfrm>
          <a:prstGeom prst="rect">
            <a:avLst/>
          </a:prstGeom>
        </p:spPr>
        <p:txBody>
          <a:bodyPr wrap="square">
            <a:spAutoFit/>
          </a:bodyPr>
          <a:lstStyle/>
          <a:p>
            <a:r>
              <a:rPr lang="en-US" sz="1600" dirty="0" smtClean="0">
                <a:latin typeface="KievitOT-Regular"/>
                <a:cs typeface="KievitOT-Regular"/>
              </a:rPr>
              <a:t>data scientists &amp; </a:t>
            </a:r>
          </a:p>
          <a:p>
            <a:r>
              <a:rPr lang="en-US" sz="1600" dirty="0" smtClean="0">
                <a:latin typeface="KievitOT-Regular"/>
                <a:cs typeface="KievitOT-Regular"/>
              </a:rPr>
              <a:t>data engineers </a:t>
            </a:r>
          </a:p>
        </p:txBody>
      </p:sp>
      <p:sp>
        <p:nvSpPr>
          <p:cNvPr id="45" name="Rectangle 44"/>
          <p:cNvSpPr/>
          <p:nvPr/>
        </p:nvSpPr>
        <p:spPr>
          <a:xfrm>
            <a:off x="474693" y="1001621"/>
            <a:ext cx="2504137" cy="338554"/>
          </a:xfrm>
          <a:prstGeom prst="rect">
            <a:avLst/>
          </a:prstGeom>
        </p:spPr>
        <p:txBody>
          <a:bodyPr wrap="square">
            <a:spAutoFit/>
          </a:bodyPr>
          <a:lstStyle/>
          <a:p>
            <a:r>
              <a:rPr lang="en-US" sz="1600" dirty="0" smtClean="0">
                <a:latin typeface="KievitOT-Regular"/>
                <a:cs typeface="KievitOT-Regular"/>
              </a:rPr>
              <a:t>application users</a:t>
            </a:r>
          </a:p>
        </p:txBody>
      </p:sp>
      <p:sp>
        <p:nvSpPr>
          <p:cNvPr id="3" name="Rectangle 2"/>
          <p:cNvSpPr/>
          <p:nvPr/>
        </p:nvSpPr>
        <p:spPr>
          <a:xfrm>
            <a:off x="2131425" y="2189577"/>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cxnSp>
        <p:nvCxnSpPr>
          <p:cNvPr id="41" name="Straight Arrow Connector 40"/>
          <p:cNvCxnSpPr/>
          <p:nvPr/>
        </p:nvCxnSpPr>
        <p:spPr>
          <a:xfrm>
            <a:off x="4214119" y="2320147"/>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14119" y="2671668"/>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25456" y="2956841"/>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625456" y="2646777"/>
            <a:ext cx="505969" cy="547784"/>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8150085" y="2239220"/>
            <a:ext cx="755657" cy="505906"/>
          </a:xfrm>
          <a:prstGeom prst="rect">
            <a:avLst/>
          </a:prstGeom>
          <a:ln w="3175" cap="rnd" cmpd="sng">
            <a:solidFill>
              <a:schemeClr val="tx1"/>
            </a:solidFill>
          </a:ln>
        </p:spPr>
      </p:pic>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0965" y="2475985"/>
            <a:ext cx="897135" cy="269141"/>
          </a:xfrm>
          <a:prstGeom prst="rect">
            <a:avLst/>
          </a:prstGeom>
          <a:solidFill>
            <a:schemeClr val="bg1"/>
          </a:solidFill>
        </p:spPr>
      </p:pic>
      <p:sp>
        <p:nvSpPr>
          <p:cNvPr id="24" name="Rectangle 23"/>
          <p:cNvSpPr/>
          <p:nvPr/>
        </p:nvSpPr>
        <p:spPr>
          <a:xfrm>
            <a:off x="5686719" y="219370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28" name="Rectangle 27"/>
          <p:cNvSpPr/>
          <p:nvPr/>
        </p:nvSpPr>
        <p:spPr>
          <a:xfrm>
            <a:off x="4376180" y="2327326"/>
            <a:ext cx="685215" cy="369332"/>
          </a:xfrm>
          <a:prstGeom prst="rect">
            <a:avLst/>
          </a:prstGeom>
        </p:spPr>
        <p:txBody>
          <a:bodyPr wrap="square">
            <a:spAutoFit/>
          </a:bodyPr>
          <a:lstStyle/>
          <a:p>
            <a:r>
              <a:rPr lang="de-DE" b="1" dirty="0" smtClean="0">
                <a:latin typeface="KievitOT-Regular"/>
                <a:cs typeface="KievitOT-Regular"/>
              </a:rPr>
              <a:t>DCP</a:t>
            </a:r>
          </a:p>
        </p:txBody>
      </p:sp>
      <p:sp>
        <p:nvSpPr>
          <p:cNvPr id="46" name="Rectangle 45"/>
          <p:cNvSpPr/>
          <p:nvPr/>
        </p:nvSpPr>
        <p:spPr>
          <a:xfrm>
            <a:off x="6113961" y="2416677"/>
            <a:ext cx="897135" cy="361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KievitOT-Regular"/>
              <a:cs typeface="KievitOT-Regular"/>
            </a:endParaRPr>
          </a:p>
        </p:txBody>
      </p:sp>
      <p:pic>
        <p:nvPicPr>
          <p:cNvPr id="26" name="Picture 25" descr="Screen Shot 2015-03-02 at 9.38.5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9855" y="2416677"/>
            <a:ext cx="714082" cy="361801"/>
          </a:xfrm>
          <a:prstGeom prst="rect">
            <a:avLst/>
          </a:prstGeom>
          <a:effectLst/>
        </p:spPr>
      </p:pic>
      <p:cxnSp>
        <p:nvCxnSpPr>
          <p:cNvPr id="48" name="Straight Arrow Connector 47"/>
          <p:cNvCxnSpPr/>
          <p:nvPr/>
        </p:nvCxnSpPr>
        <p:spPr>
          <a:xfrm flipH="1">
            <a:off x="7740419" y="2519862"/>
            <a:ext cx="31703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2790085" y="3334786"/>
            <a:ext cx="4212787" cy="1569660"/>
          </a:xfrm>
          <a:prstGeom prst="rect">
            <a:avLst/>
          </a:prstGeom>
        </p:spPr>
        <p:txBody>
          <a:bodyPr wrap="square">
            <a:spAutoFit/>
          </a:bodyPr>
          <a:lstStyle/>
          <a:p>
            <a:r>
              <a:rPr lang="en-US" sz="1600" b="1" u="sng" dirty="0" smtClean="0">
                <a:latin typeface="KievitOT-Light"/>
                <a:cs typeface="KievitOT-Light"/>
              </a:rPr>
              <a:t>Features</a:t>
            </a:r>
          </a:p>
          <a:p>
            <a:pPr marL="285750" indent="-285750">
              <a:buFont typeface="Arial"/>
              <a:buChar char="•"/>
            </a:pPr>
            <a:r>
              <a:rPr lang="en-US" sz="1600" dirty="0" smtClean="0">
                <a:latin typeface="KievitOT-Light"/>
                <a:cs typeface="KievitOT-Light"/>
              </a:rPr>
              <a:t>Automatic cluster &amp; resource management</a:t>
            </a:r>
          </a:p>
          <a:p>
            <a:pPr marL="285750" indent="-285750">
              <a:buFont typeface="Arial"/>
              <a:buChar char="•"/>
            </a:pPr>
            <a:r>
              <a:rPr lang="en-US" sz="1600" dirty="0" smtClean="0">
                <a:latin typeface="KievitOT-Light"/>
                <a:cs typeface="KievitOT-Light"/>
              </a:rPr>
              <a:t>Create RDDs from KV, N1QL, Views</a:t>
            </a:r>
          </a:p>
          <a:p>
            <a:pPr marL="285750" indent="-285750">
              <a:buFont typeface="Arial"/>
              <a:buChar char="•"/>
            </a:pPr>
            <a:r>
              <a:rPr lang="en-US" sz="1600" dirty="0" smtClean="0">
                <a:latin typeface="KievitOT-Light"/>
                <a:cs typeface="KievitOT-Light"/>
              </a:rPr>
              <a:t>Create </a:t>
            </a:r>
            <a:r>
              <a:rPr lang="en-US" sz="1600" dirty="0" err="1" smtClean="0">
                <a:latin typeface="KievitOT-Light"/>
                <a:cs typeface="KievitOT-Light"/>
              </a:rPr>
              <a:t>DStreams</a:t>
            </a:r>
            <a:r>
              <a:rPr lang="en-US" sz="1600" dirty="0" smtClean="0">
                <a:latin typeface="KievitOT-Light"/>
                <a:cs typeface="KievitOT-Light"/>
              </a:rPr>
              <a:t> from DCP feeds</a:t>
            </a:r>
          </a:p>
          <a:p>
            <a:pPr marL="285750" indent="-285750">
              <a:buFont typeface="Arial"/>
              <a:buChar char="•"/>
            </a:pPr>
            <a:r>
              <a:rPr lang="en-US" sz="1600" dirty="0" smtClean="0">
                <a:latin typeface="KievitOT-Light"/>
                <a:cs typeface="KievitOT-Light"/>
              </a:rPr>
              <a:t>Persist RDDs and </a:t>
            </a:r>
            <a:r>
              <a:rPr lang="en-US" sz="1600" dirty="0" err="1" smtClean="0">
                <a:latin typeface="KievitOT-Light"/>
                <a:cs typeface="KievitOT-Light"/>
              </a:rPr>
              <a:t>Dstreams</a:t>
            </a:r>
            <a:endParaRPr lang="en-US" sz="1600" dirty="0" smtClean="0">
              <a:latin typeface="KievitOT-Light"/>
              <a:cs typeface="KievitOT-Light"/>
            </a:endParaRPr>
          </a:p>
          <a:p>
            <a:pPr marL="285750" indent="-285750">
              <a:buFont typeface="Arial"/>
              <a:buChar char="•"/>
            </a:pPr>
            <a:r>
              <a:rPr lang="en-US" sz="1600" dirty="0" smtClean="0">
                <a:latin typeface="KievitOT-Light"/>
                <a:cs typeface="KievitOT-Light"/>
              </a:rPr>
              <a:t>Support for </a:t>
            </a:r>
            <a:r>
              <a:rPr lang="en-US" sz="1600" dirty="0" err="1" smtClean="0">
                <a:latin typeface="KievitOT-Light"/>
                <a:cs typeface="KievitOT-Light"/>
              </a:rPr>
              <a:t>DataFrames</a:t>
            </a:r>
            <a:r>
              <a:rPr lang="en-US" sz="1600" dirty="0" smtClean="0">
                <a:latin typeface="KievitOT-Light"/>
                <a:cs typeface="KievitOT-Light"/>
              </a:rPr>
              <a:t> and </a:t>
            </a:r>
            <a:r>
              <a:rPr lang="en-US" sz="1600" dirty="0" err="1" smtClean="0">
                <a:latin typeface="KievitOT-Light"/>
                <a:cs typeface="KievitOT-Light"/>
              </a:rPr>
              <a:t>SparkSQL</a:t>
            </a:r>
            <a:endParaRPr lang="en-US" sz="1600" dirty="0" smtClean="0">
              <a:latin typeface="KievitOT-Light"/>
              <a:cs typeface="KievitOT-Light"/>
            </a:endParaRPr>
          </a:p>
        </p:txBody>
      </p:sp>
    </p:spTree>
    <p:extLst>
      <p:ext uri="{BB962C8B-B14F-4D97-AF65-F5344CB8AC3E}">
        <p14:creationId xmlns:p14="http://schemas.microsoft.com/office/powerpoint/2010/main" val="3429056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917334" y="221977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50" name="Rectangle 49"/>
          <p:cNvSpPr/>
          <p:nvPr/>
        </p:nvSpPr>
        <p:spPr>
          <a:xfrm>
            <a:off x="5802026" y="234961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34" name="Rectangle 33"/>
          <p:cNvSpPr/>
          <p:nvPr/>
        </p:nvSpPr>
        <p:spPr>
          <a:xfrm>
            <a:off x="2436225" y="221977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32" name="Rectangle 31"/>
          <p:cNvSpPr/>
          <p:nvPr/>
        </p:nvSpPr>
        <p:spPr>
          <a:xfrm>
            <a:off x="2283825" y="2347550"/>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2" name="Title 1"/>
          <p:cNvSpPr>
            <a:spLocks noGrp="1"/>
          </p:cNvSpPr>
          <p:nvPr>
            <p:ph type="title"/>
          </p:nvPr>
        </p:nvSpPr>
        <p:spPr/>
        <p:txBody>
          <a:bodyPr/>
          <a:lstStyle/>
          <a:p>
            <a:r>
              <a:rPr lang="en-US" dirty="0" smtClean="0"/>
              <a:t>Couchbase Spark Use Case #1: Data Integration</a:t>
            </a:r>
            <a:endParaRPr lang="en-US" dirty="0"/>
          </a:p>
        </p:txBody>
      </p:sp>
      <p:cxnSp>
        <p:nvCxnSpPr>
          <p:cNvPr id="29" name="Straight Arrow Connector 28"/>
          <p:cNvCxnSpPr>
            <a:stCxn id="33" idx="3"/>
            <a:endCxn id="3" idx="1"/>
          </p:cNvCxnSpPr>
          <p:nvPr/>
        </p:nvCxnSpPr>
        <p:spPr>
          <a:xfrm>
            <a:off x="1383597" y="2400965"/>
            <a:ext cx="747828" cy="53156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838317" y="1849417"/>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124196" y="2848880"/>
            <a:ext cx="1744769" cy="1451412"/>
          </a:xfrm>
          <a:prstGeom prst="rect">
            <a:avLst/>
          </a:prstGeom>
        </p:spPr>
      </p:pic>
      <p:sp>
        <p:nvSpPr>
          <p:cNvPr id="3" name="Rectangle 2"/>
          <p:cNvSpPr/>
          <p:nvPr/>
        </p:nvSpPr>
        <p:spPr>
          <a:xfrm>
            <a:off x="2131425" y="2475327"/>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cxnSp>
        <p:nvCxnSpPr>
          <p:cNvPr id="41" name="Straight Arrow Connector 40"/>
          <p:cNvCxnSpPr/>
          <p:nvPr/>
        </p:nvCxnSpPr>
        <p:spPr>
          <a:xfrm>
            <a:off x="4214119" y="2605897"/>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14119" y="2957418"/>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25456" y="3242591"/>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625456" y="2932527"/>
            <a:ext cx="505969" cy="547784"/>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8150085" y="2524970"/>
            <a:ext cx="755657" cy="505906"/>
          </a:xfrm>
          <a:prstGeom prst="rect">
            <a:avLst/>
          </a:prstGeom>
          <a:ln w="3175" cap="rnd" cmpd="sng">
            <a:solidFill>
              <a:schemeClr val="tx1"/>
            </a:solidFill>
          </a:ln>
        </p:spPr>
      </p:pic>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0965" y="2761735"/>
            <a:ext cx="897135" cy="269141"/>
          </a:xfrm>
          <a:prstGeom prst="rect">
            <a:avLst/>
          </a:prstGeom>
          <a:solidFill>
            <a:schemeClr val="bg1"/>
          </a:solidFill>
        </p:spPr>
      </p:pic>
      <p:sp>
        <p:nvSpPr>
          <p:cNvPr id="24" name="Rectangle 23"/>
          <p:cNvSpPr/>
          <p:nvPr/>
        </p:nvSpPr>
        <p:spPr>
          <a:xfrm>
            <a:off x="5686719" y="247945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28" name="Rectangle 27"/>
          <p:cNvSpPr/>
          <p:nvPr/>
        </p:nvSpPr>
        <p:spPr>
          <a:xfrm>
            <a:off x="4376180" y="2613076"/>
            <a:ext cx="685215" cy="369332"/>
          </a:xfrm>
          <a:prstGeom prst="rect">
            <a:avLst/>
          </a:prstGeom>
        </p:spPr>
        <p:txBody>
          <a:bodyPr wrap="square">
            <a:spAutoFit/>
          </a:bodyPr>
          <a:lstStyle/>
          <a:p>
            <a:r>
              <a:rPr lang="de-DE" b="1" dirty="0" smtClean="0">
                <a:latin typeface="KievitOT-Regular"/>
                <a:cs typeface="KievitOT-Regular"/>
              </a:rPr>
              <a:t>DCP</a:t>
            </a:r>
          </a:p>
        </p:txBody>
      </p:sp>
      <p:sp>
        <p:nvSpPr>
          <p:cNvPr id="46" name="Rectangle 45"/>
          <p:cNvSpPr/>
          <p:nvPr/>
        </p:nvSpPr>
        <p:spPr>
          <a:xfrm>
            <a:off x="6113961" y="2702427"/>
            <a:ext cx="897135" cy="361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KievitOT-Regular"/>
              <a:cs typeface="KievitOT-Regular"/>
            </a:endParaRPr>
          </a:p>
        </p:txBody>
      </p:sp>
      <p:pic>
        <p:nvPicPr>
          <p:cNvPr id="26" name="Picture 25" descr="Screen Shot 2015-03-02 at 9.38.5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9855" y="2702427"/>
            <a:ext cx="714082" cy="361801"/>
          </a:xfrm>
          <a:prstGeom prst="rect">
            <a:avLst/>
          </a:prstGeom>
          <a:effectLst/>
        </p:spPr>
      </p:pic>
      <p:cxnSp>
        <p:nvCxnSpPr>
          <p:cNvPr id="48" name="Straight Arrow Connector 47"/>
          <p:cNvCxnSpPr/>
          <p:nvPr/>
        </p:nvCxnSpPr>
        <p:spPr>
          <a:xfrm flipH="1">
            <a:off x="7740419" y="2805612"/>
            <a:ext cx="31703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878609" y="4300292"/>
            <a:ext cx="100584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KievitOT-Regular" charset="0"/>
                <a:ea typeface="KievitOT-Regular" charset="0"/>
                <a:cs typeface="KievitOT-Regular" charset="0"/>
              </a:rPr>
              <a:t>RDBMS</a:t>
            </a:r>
            <a:endParaRPr lang="en-US" sz="1200" dirty="0">
              <a:solidFill>
                <a:schemeClr val="tx1"/>
              </a:solidFill>
              <a:latin typeface="KievitOT-Regular" charset="0"/>
              <a:ea typeface="KievitOT-Regular" charset="0"/>
              <a:cs typeface="KievitOT-Regular" charset="0"/>
            </a:endParaRPr>
          </a:p>
        </p:txBody>
      </p:sp>
      <p:sp>
        <p:nvSpPr>
          <p:cNvPr id="40" name="Rectangle 39"/>
          <p:cNvSpPr/>
          <p:nvPr/>
        </p:nvSpPr>
        <p:spPr>
          <a:xfrm>
            <a:off x="5696935" y="4300292"/>
            <a:ext cx="100584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KievitOT-Regular" charset="0"/>
                <a:ea typeface="KievitOT-Regular" charset="0"/>
                <a:cs typeface="KievitOT-Regular" charset="0"/>
              </a:rPr>
              <a:t>s3</a:t>
            </a:r>
            <a:endParaRPr lang="en-US" sz="1200" dirty="0">
              <a:solidFill>
                <a:schemeClr val="tx1"/>
              </a:solidFill>
              <a:latin typeface="KievitOT-Regular" charset="0"/>
              <a:ea typeface="KievitOT-Regular" charset="0"/>
              <a:cs typeface="KievitOT-Regular" charset="0"/>
            </a:endParaRPr>
          </a:p>
        </p:txBody>
      </p:sp>
      <p:sp>
        <p:nvSpPr>
          <p:cNvPr id="47" name="Rectangle 46"/>
          <p:cNvSpPr/>
          <p:nvPr/>
        </p:nvSpPr>
        <p:spPr>
          <a:xfrm>
            <a:off x="4503761" y="4300292"/>
            <a:ext cx="100584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latin typeface="KievitOT-Regular" charset="0"/>
                <a:ea typeface="KievitOT-Regular" charset="0"/>
                <a:cs typeface="KievitOT-Regular" charset="0"/>
              </a:rPr>
              <a:t>hdfs</a:t>
            </a:r>
            <a:endParaRPr lang="en-US" sz="1200" dirty="0">
              <a:solidFill>
                <a:schemeClr val="tx1"/>
              </a:solidFill>
              <a:latin typeface="KievitOT-Regular" charset="0"/>
              <a:ea typeface="KievitOT-Regular" charset="0"/>
              <a:cs typeface="KievitOT-Regular" charset="0"/>
            </a:endParaRPr>
          </a:p>
        </p:txBody>
      </p:sp>
      <p:cxnSp>
        <p:nvCxnSpPr>
          <p:cNvPr id="51" name="Straight Arrow Connector 50"/>
          <p:cNvCxnSpPr>
            <a:stCxn id="24" idx="2"/>
            <a:endCxn id="39" idx="0"/>
          </p:cNvCxnSpPr>
          <p:nvPr/>
        </p:nvCxnSpPr>
        <p:spPr>
          <a:xfrm>
            <a:off x="6534124" y="3393854"/>
            <a:ext cx="847405" cy="906438"/>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4" idx="2"/>
            <a:endCxn id="47" idx="0"/>
          </p:cNvCxnSpPr>
          <p:nvPr/>
        </p:nvCxnSpPr>
        <p:spPr>
          <a:xfrm flipH="1">
            <a:off x="5006681" y="3393854"/>
            <a:ext cx="1527443" cy="906438"/>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4" idx="2"/>
            <a:endCxn id="40" idx="0"/>
          </p:cNvCxnSpPr>
          <p:nvPr/>
        </p:nvCxnSpPr>
        <p:spPr>
          <a:xfrm flipH="1">
            <a:off x="6199855" y="3393854"/>
            <a:ext cx="334269" cy="906438"/>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61975" y="683617"/>
            <a:ext cx="7750053" cy="1200329"/>
          </a:xfrm>
          <a:prstGeom prst="rect">
            <a:avLst/>
          </a:prstGeom>
          <a:noFill/>
        </p:spPr>
        <p:txBody>
          <a:bodyPr wrap="square" rtlCol="0">
            <a:spAutoFit/>
          </a:bodyPr>
          <a:lstStyle/>
          <a:p>
            <a:r>
              <a:rPr lang="en-US" sz="2000" dirty="0" smtClean="0"/>
              <a:t>Data scientists / data engineers run queries across data in many systems using one language &amp; runtime</a:t>
            </a:r>
          </a:p>
          <a:p>
            <a:r>
              <a:rPr lang="en-US" sz="1600" dirty="0" smtClean="0"/>
              <a:t>Store results where needed for further use (like Couchbase)</a:t>
            </a:r>
          </a:p>
          <a:p>
            <a:r>
              <a:rPr lang="en-US" sz="1600" dirty="0" smtClean="0"/>
              <a:t>Late binding of schemas</a:t>
            </a:r>
            <a:endParaRPr lang="en-US" sz="1600" dirty="0"/>
          </a:p>
        </p:txBody>
      </p:sp>
      <p:sp>
        <p:nvSpPr>
          <p:cNvPr id="30" name="Rectangle 29"/>
          <p:cNvSpPr/>
          <p:nvPr/>
        </p:nvSpPr>
        <p:spPr>
          <a:xfrm>
            <a:off x="8006071" y="4300292"/>
            <a:ext cx="100584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KievitOT-Regular" charset="0"/>
                <a:ea typeface="KievitOT-Regular" charset="0"/>
                <a:cs typeface="KievitOT-Regular" charset="0"/>
              </a:rPr>
              <a:t>Elasticsearch</a:t>
            </a:r>
            <a:endParaRPr lang="en-US" sz="1200" dirty="0">
              <a:solidFill>
                <a:schemeClr val="tx1"/>
              </a:solidFill>
              <a:latin typeface="KievitOT-Regular" charset="0"/>
              <a:ea typeface="KievitOT-Regular" charset="0"/>
              <a:cs typeface="KievitOT-Regular" charset="0"/>
            </a:endParaRPr>
          </a:p>
        </p:txBody>
      </p:sp>
      <p:cxnSp>
        <p:nvCxnSpPr>
          <p:cNvPr id="35" name="Straight Arrow Connector 34"/>
          <p:cNvCxnSpPr>
            <a:stCxn id="24" idx="2"/>
            <a:endCxn id="30" idx="0"/>
          </p:cNvCxnSpPr>
          <p:nvPr/>
        </p:nvCxnSpPr>
        <p:spPr>
          <a:xfrm>
            <a:off x="6534124" y="3393854"/>
            <a:ext cx="1974867" cy="906438"/>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2794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917334" y="221977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50" name="Rectangle 49"/>
          <p:cNvSpPr/>
          <p:nvPr/>
        </p:nvSpPr>
        <p:spPr>
          <a:xfrm>
            <a:off x="5802026" y="234961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34" name="Rectangle 33"/>
          <p:cNvSpPr/>
          <p:nvPr/>
        </p:nvSpPr>
        <p:spPr>
          <a:xfrm>
            <a:off x="2436225" y="221977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32" name="Rectangle 31"/>
          <p:cNvSpPr/>
          <p:nvPr/>
        </p:nvSpPr>
        <p:spPr>
          <a:xfrm>
            <a:off x="2283825" y="2347550"/>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2" name="Title 1"/>
          <p:cNvSpPr>
            <a:spLocks noGrp="1"/>
          </p:cNvSpPr>
          <p:nvPr>
            <p:ph type="title"/>
          </p:nvPr>
        </p:nvSpPr>
        <p:spPr/>
        <p:txBody>
          <a:bodyPr/>
          <a:lstStyle/>
          <a:p>
            <a:r>
              <a:rPr lang="en-US" dirty="0" smtClean="0"/>
              <a:t>Couchbase Spark Use Case #2: Machine Learning</a:t>
            </a:r>
            <a:endParaRPr lang="en-US" dirty="0"/>
          </a:p>
        </p:txBody>
      </p:sp>
      <p:cxnSp>
        <p:nvCxnSpPr>
          <p:cNvPr id="29" name="Straight Arrow Connector 28"/>
          <p:cNvCxnSpPr>
            <a:stCxn id="33" idx="3"/>
            <a:endCxn id="3" idx="1"/>
          </p:cNvCxnSpPr>
          <p:nvPr/>
        </p:nvCxnSpPr>
        <p:spPr>
          <a:xfrm>
            <a:off x="1383597" y="2400965"/>
            <a:ext cx="747828" cy="53156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838317" y="1849417"/>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124196" y="2848880"/>
            <a:ext cx="1744769" cy="1451412"/>
          </a:xfrm>
          <a:prstGeom prst="rect">
            <a:avLst/>
          </a:prstGeom>
        </p:spPr>
      </p:pic>
      <p:sp>
        <p:nvSpPr>
          <p:cNvPr id="3" name="Rectangle 2"/>
          <p:cNvSpPr/>
          <p:nvPr/>
        </p:nvSpPr>
        <p:spPr>
          <a:xfrm>
            <a:off x="2131425" y="2475327"/>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cxnSp>
        <p:nvCxnSpPr>
          <p:cNvPr id="41" name="Straight Arrow Connector 40"/>
          <p:cNvCxnSpPr/>
          <p:nvPr/>
        </p:nvCxnSpPr>
        <p:spPr>
          <a:xfrm>
            <a:off x="4214119" y="2605897"/>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14119" y="2957418"/>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25456" y="3242591"/>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625456" y="2932527"/>
            <a:ext cx="505969" cy="547784"/>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8150085" y="2524970"/>
            <a:ext cx="755657" cy="505906"/>
          </a:xfrm>
          <a:prstGeom prst="rect">
            <a:avLst/>
          </a:prstGeom>
          <a:ln w="3175" cap="rnd" cmpd="sng">
            <a:solidFill>
              <a:schemeClr val="tx1"/>
            </a:solidFill>
          </a:ln>
        </p:spPr>
      </p:pic>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0965" y="2761735"/>
            <a:ext cx="897135" cy="269141"/>
          </a:xfrm>
          <a:prstGeom prst="rect">
            <a:avLst/>
          </a:prstGeom>
          <a:solidFill>
            <a:schemeClr val="bg1"/>
          </a:solidFill>
        </p:spPr>
      </p:pic>
      <p:sp>
        <p:nvSpPr>
          <p:cNvPr id="24" name="Rectangle 23"/>
          <p:cNvSpPr/>
          <p:nvPr/>
        </p:nvSpPr>
        <p:spPr>
          <a:xfrm>
            <a:off x="5686719" y="2479453"/>
            <a:ext cx="1694810" cy="1000857"/>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28" name="Rectangle 27"/>
          <p:cNvSpPr/>
          <p:nvPr/>
        </p:nvSpPr>
        <p:spPr>
          <a:xfrm>
            <a:off x="4376180" y="2613076"/>
            <a:ext cx="685215" cy="369332"/>
          </a:xfrm>
          <a:prstGeom prst="rect">
            <a:avLst/>
          </a:prstGeom>
        </p:spPr>
        <p:txBody>
          <a:bodyPr wrap="square">
            <a:spAutoFit/>
          </a:bodyPr>
          <a:lstStyle/>
          <a:p>
            <a:r>
              <a:rPr lang="de-DE" b="1" dirty="0" smtClean="0">
                <a:latin typeface="KievitOT-Regular"/>
                <a:cs typeface="KievitOT-Regular"/>
              </a:rPr>
              <a:t>DCP</a:t>
            </a:r>
          </a:p>
        </p:txBody>
      </p:sp>
      <p:grpSp>
        <p:nvGrpSpPr>
          <p:cNvPr id="25" name="Group 24"/>
          <p:cNvGrpSpPr/>
          <p:nvPr/>
        </p:nvGrpSpPr>
        <p:grpSpPr>
          <a:xfrm>
            <a:off x="6103900" y="2535487"/>
            <a:ext cx="897135" cy="361801"/>
            <a:chOff x="6103900" y="2592637"/>
            <a:chExt cx="897135" cy="361801"/>
          </a:xfrm>
        </p:grpSpPr>
        <p:sp>
          <p:nvSpPr>
            <p:cNvPr id="46" name="Rectangle 45"/>
            <p:cNvSpPr/>
            <p:nvPr/>
          </p:nvSpPr>
          <p:spPr>
            <a:xfrm>
              <a:off x="6103900" y="2592637"/>
              <a:ext cx="897135" cy="361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KievitOT-Regular"/>
                <a:cs typeface="KievitOT-Regular"/>
              </a:endParaRPr>
            </a:p>
          </p:txBody>
        </p:sp>
        <p:pic>
          <p:nvPicPr>
            <p:cNvPr id="26" name="Picture 25" descr="Screen Shot 2015-03-02 at 9.38.5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9794" y="2592637"/>
              <a:ext cx="714082" cy="361801"/>
            </a:xfrm>
            <a:prstGeom prst="rect">
              <a:avLst/>
            </a:prstGeom>
            <a:effectLst/>
          </p:spPr>
        </p:pic>
      </p:grpSp>
      <p:cxnSp>
        <p:nvCxnSpPr>
          <p:cNvPr id="48" name="Straight Arrow Connector 47"/>
          <p:cNvCxnSpPr/>
          <p:nvPr/>
        </p:nvCxnSpPr>
        <p:spPr>
          <a:xfrm flipH="1">
            <a:off x="7740419" y="2805612"/>
            <a:ext cx="31703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810615" y="4151681"/>
            <a:ext cx="100584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KievitOT-Regular" charset="0"/>
                <a:ea typeface="KievitOT-Regular" charset="0"/>
                <a:cs typeface="KievitOT-Regular" charset="0"/>
              </a:rPr>
              <a:t>Hadoop</a:t>
            </a:r>
            <a:endParaRPr lang="en-US" sz="1200" dirty="0">
              <a:solidFill>
                <a:schemeClr val="tx1"/>
              </a:solidFill>
              <a:latin typeface="KievitOT-Regular" charset="0"/>
              <a:ea typeface="KievitOT-Regular" charset="0"/>
              <a:cs typeface="KievitOT-Regular" charset="0"/>
            </a:endParaRPr>
          </a:p>
        </p:txBody>
      </p:sp>
      <p:cxnSp>
        <p:nvCxnSpPr>
          <p:cNvPr id="51" name="Straight Arrow Connector 50"/>
          <p:cNvCxnSpPr>
            <a:stCxn id="24" idx="2"/>
            <a:endCxn id="39" idx="0"/>
          </p:cNvCxnSpPr>
          <p:nvPr/>
        </p:nvCxnSpPr>
        <p:spPr>
          <a:xfrm>
            <a:off x="6534124" y="3480310"/>
            <a:ext cx="779411" cy="671371"/>
          </a:xfrm>
          <a:prstGeom prst="straightConnector1">
            <a:avLst/>
          </a:prstGeom>
          <a:ln w="12700" cmpd="sng">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61975" y="683617"/>
            <a:ext cx="7750053" cy="892552"/>
          </a:xfrm>
          <a:prstGeom prst="rect">
            <a:avLst/>
          </a:prstGeom>
          <a:noFill/>
        </p:spPr>
        <p:txBody>
          <a:bodyPr wrap="square" rtlCol="0">
            <a:spAutoFit/>
          </a:bodyPr>
          <a:lstStyle/>
          <a:p>
            <a:r>
              <a:rPr lang="en-US" sz="2000" dirty="0" smtClean="0"/>
              <a:t>Data scientists train machine learning models</a:t>
            </a:r>
          </a:p>
          <a:p>
            <a:r>
              <a:rPr lang="en-US" sz="1600" dirty="0" smtClean="0"/>
              <a:t>Load results into Couchbase so end users can interact with them online</a:t>
            </a:r>
          </a:p>
          <a:p>
            <a:r>
              <a:rPr lang="en-US" sz="1600" dirty="0" smtClean="0"/>
              <a:t>Examples including recommendations for content and products, flagging fraud or spam</a:t>
            </a:r>
            <a:endParaRPr lang="en-US" sz="1600" dirty="0"/>
          </a:p>
        </p:txBody>
      </p:sp>
      <p:sp>
        <p:nvSpPr>
          <p:cNvPr id="57" name="Rectangle 56"/>
          <p:cNvSpPr/>
          <p:nvPr/>
        </p:nvSpPr>
        <p:spPr>
          <a:xfrm>
            <a:off x="5858169" y="2945356"/>
            <a:ext cx="1303624" cy="457200"/>
          </a:xfrm>
          <a:prstGeom prst="rect">
            <a:avLst/>
          </a:prstGeom>
          <a:solidFill>
            <a:schemeClr val="bg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KievitOT-Regular" charset="0"/>
                <a:ea typeface="KievitOT-Regular" charset="0"/>
                <a:cs typeface="KievitOT-Regular" charset="0"/>
              </a:rPr>
              <a:t>Machine Learning Models</a:t>
            </a:r>
            <a:endParaRPr lang="en-US" sz="1200" dirty="0">
              <a:solidFill>
                <a:schemeClr val="tx1"/>
              </a:solidFill>
              <a:latin typeface="KievitOT-Regular" charset="0"/>
              <a:ea typeface="KievitOT-Regular" charset="0"/>
              <a:cs typeface="KievitOT-Regular" charset="0"/>
            </a:endParaRPr>
          </a:p>
        </p:txBody>
      </p:sp>
      <p:sp>
        <p:nvSpPr>
          <p:cNvPr id="58" name="Rectangle 57"/>
          <p:cNvSpPr/>
          <p:nvPr/>
        </p:nvSpPr>
        <p:spPr>
          <a:xfrm>
            <a:off x="5460290" y="4151681"/>
            <a:ext cx="100584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KievitOT-Regular" charset="0"/>
                <a:ea typeface="KievitOT-Regular" charset="0"/>
                <a:cs typeface="KievitOT-Regular" charset="0"/>
              </a:rPr>
              <a:t>Data Warehouse</a:t>
            </a:r>
            <a:endParaRPr lang="en-US" sz="1200" dirty="0">
              <a:solidFill>
                <a:schemeClr val="tx1"/>
              </a:solidFill>
              <a:latin typeface="KievitOT-Regular" charset="0"/>
              <a:ea typeface="KievitOT-Regular" charset="0"/>
              <a:cs typeface="KievitOT-Regular" charset="0"/>
            </a:endParaRPr>
          </a:p>
        </p:txBody>
      </p:sp>
      <p:cxnSp>
        <p:nvCxnSpPr>
          <p:cNvPr id="59" name="Straight Arrow Connector 58"/>
          <p:cNvCxnSpPr>
            <a:stCxn id="24" idx="2"/>
            <a:endCxn id="58" idx="0"/>
          </p:cNvCxnSpPr>
          <p:nvPr/>
        </p:nvCxnSpPr>
        <p:spPr>
          <a:xfrm flipH="1">
            <a:off x="5963210" y="3480310"/>
            <a:ext cx="570914" cy="671371"/>
          </a:xfrm>
          <a:prstGeom prst="straightConnector1">
            <a:avLst/>
          </a:prstGeom>
          <a:ln w="12700" cmpd="sng">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6077905" y="4674572"/>
            <a:ext cx="1303624" cy="276999"/>
          </a:xfrm>
          <a:prstGeom prst="rect">
            <a:avLst/>
          </a:prstGeom>
        </p:spPr>
        <p:txBody>
          <a:bodyPr wrap="square">
            <a:spAutoFit/>
          </a:bodyPr>
          <a:lstStyle/>
          <a:p>
            <a:r>
              <a:rPr lang="de-DE" sz="1200" dirty="0" smtClean="0">
                <a:latin typeface="KievitOT-Regular"/>
                <a:cs typeface="KievitOT-Regular"/>
              </a:rPr>
              <a:t>Historical Data</a:t>
            </a:r>
          </a:p>
        </p:txBody>
      </p:sp>
    </p:spTree>
    <p:extLst>
      <p:ext uri="{BB962C8B-B14F-4D97-AF65-F5344CB8AC3E}">
        <p14:creationId xmlns:p14="http://schemas.microsoft.com/office/powerpoint/2010/main" val="38504575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Spark Connector</a:t>
            </a:r>
            <a:endParaRPr lang="en-US" dirty="0"/>
          </a:p>
        </p:txBody>
      </p:sp>
      <p:sp>
        <p:nvSpPr>
          <p:cNvPr id="5" name="Content Placeholder 4"/>
          <p:cNvSpPr>
            <a:spLocks noGrp="1"/>
          </p:cNvSpPr>
          <p:nvPr>
            <p:ph idx="1"/>
          </p:nvPr>
        </p:nvSpPr>
        <p:spPr>
          <a:xfrm>
            <a:off x="0" y="685800"/>
            <a:ext cx="5247135" cy="3394472"/>
          </a:xfrm>
        </p:spPr>
        <p:txBody>
          <a:bodyPr/>
          <a:lstStyle/>
          <a:p>
            <a:pPr marL="0" indent="0">
              <a:buNone/>
            </a:pPr>
            <a:r>
              <a:rPr lang="en-US" u="sng" dirty="0"/>
              <a:t>Available </a:t>
            </a:r>
            <a:r>
              <a:rPr lang="en-US" u="sng" dirty="0" smtClean="0"/>
              <a:t>Now: 1.1 GA</a:t>
            </a:r>
            <a:endParaRPr lang="en-US" u="sng" dirty="0"/>
          </a:p>
          <a:p>
            <a:r>
              <a:rPr lang="en-US" dirty="0" smtClean="0"/>
              <a:t>Spark Core</a:t>
            </a:r>
            <a:endParaRPr lang="en-US" dirty="0"/>
          </a:p>
          <a:p>
            <a:pPr lvl="1"/>
            <a:r>
              <a:rPr lang="en-US" dirty="0" smtClean="0"/>
              <a:t>Create </a:t>
            </a:r>
            <a:r>
              <a:rPr lang="en-US" dirty="0"/>
              <a:t>RDDs from Documents, Views and N1QL </a:t>
            </a:r>
            <a:r>
              <a:rPr lang="en-US" dirty="0" smtClean="0"/>
              <a:t>Queries</a:t>
            </a:r>
            <a:endParaRPr lang="en-US" dirty="0"/>
          </a:p>
          <a:p>
            <a:pPr lvl="1"/>
            <a:r>
              <a:rPr lang="en-US" dirty="0" smtClean="0"/>
              <a:t>Write RDDs </a:t>
            </a:r>
            <a:r>
              <a:rPr lang="en-US" dirty="0"/>
              <a:t>into </a:t>
            </a:r>
            <a:r>
              <a:rPr lang="en-US" dirty="0" smtClean="0"/>
              <a:t>Couchbase</a:t>
            </a:r>
            <a:endParaRPr lang="en-US" dirty="0"/>
          </a:p>
          <a:p>
            <a:pPr lvl="1"/>
            <a:r>
              <a:rPr lang="en-US" dirty="0" smtClean="0"/>
              <a:t>Automatic cluster and resource management</a:t>
            </a:r>
          </a:p>
          <a:p>
            <a:pPr lvl="1"/>
            <a:r>
              <a:rPr lang="en-US" dirty="0" smtClean="0"/>
              <a:t>Predicate pushdown</a:t>
            </a:r>
          </a:p>
          <a:p>
            <a:r>
              <a:rPr lang="en-US" dirty="0" smtClean="0"/>
              <a:t>Spark SQL – Data frames based on N1QL</a:t>
            </a:r>
          </a:p>
          <a:p>
            <a:r>
              <a:rPr lang="en-US" dirty="0"/>
              <a:t>Spark Streaming</a:t>
            </a:r>
          </a:p>
          <a:p>
            <a:pPr lvl="1"/>
            <a:r>
              <a:rPr lang="en-US" dirty="0" smtClean="0"/>
              <a:t>Persist </a:t>
            </a:r>
            <a:r>
              <a:rPr lang="en-US" dirty="0" err="1"/>
              <a:t>DStreams</a:t>
            </a:r>
            <a:endParaRPr lang="en-US" dirty="0"/>
          </a:p>
          <a:p>
            <a:pPr lvl="1"/>
            <a:r>
              <a:rPr lang="en-US" dirty="0"/>
              <a:t>Experimental support: </a:t>
            </a:r>
            <a:r>
              <a:rPr lang="en-US" dirty="0" smtClean="0"/>
              <a:t>create  </a:t>
            </a:r>
            <a:r>
              <a:rPr lang="en-US" dirty="0"/>
              <a:t>Spark streams use DCP </a:t>
            </a:r>
            <a:r>
              <a:rPr lang="en-US" dirty="0" smtClean="0"/>
              <a:t>feeds</a:t>
            </a:r>
            <a:endParaRPr lang="en-US" dirty="0"/>
          </a:p>
          <a:p>
            <a:endParaRPr lang="en-US" dirty="0"/>
          </a:p>
        </p:txBody>
      </p:sp>
      <p:sp>
        <p:nvSpPr>
          <p:cNvPr id="4" name="Slide Number Placeholder 3"/>
          <p:cNvSpPr>
            <a:spLocks noGrp="1"/>
          </p:cNvSpPr>
          <p:nvPr>
            <p:ph type="sldNum" sz="quarter" idx="4294967295"/>
          </p:nvPr>
        </p:nvSpPr>
        <p:spPr>
          <a:xfrm>
            <a:off x="8402638" y="4767263"/>
            <a:ext cx="741362" cy="274637"/>
          </a:xfrm>
          <a:prstGeom prst="rect">
            <a:avLst/>
          </a:prstGeom>
        </p:spPr>
        <p:txBody>
          <a:bodyPr/>
          <a:lstStyle/>
          <a:p>
            <a:fld id="{E728A94C-44F1-DF43-8BD8-694E750DEF33}" type="slidenum">
              <a:rPr lang="en-US" smtClean="0"/>
              <a:t>19</a:t>
            </a:fld>
            <a:endParaRPr lang="en-US"/>
          </a:p>
        </p:txBody>
      </p:sp>
      <p:sp>
        <p:nvSpPr>
          <p:cNvPr id="7" name="Content Placeholder 4"/>
          <p:cNvSpPr txBox="1">
            <a:spLocks/>
          </p:cNvSpPr>
          <p:nvPr/>
        </p:nvSpPr>
        <p:spPr>
          <a:xfrm>
            <a:off x="4612888" y="685800"/>
            <a:ext cx="4357375" cy="3394472"/>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400" kern="1200">
                <a:solidFill>
                  <a:schemeClr val="tx1"/>
                </a:solidFill>
                <a:latin typeface="+mn-lt"/>
                <a:ea typeface="+mn-ea"/>
                <a:cs typeface="+mn-cs"/>
              </a:defRPr>
            </a:lvl1pPr>
            <a:lvl2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3pPr>
            <a:lvl4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4pPr>
            <a:lvl5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u="sng" dirty="0" smtClean="0"/>
          </a:p>
          <a:p>
            <a:pPr lvl="1"/>
            <a:endParaRPr lang="en-US" dirty="0" smtClean="0"/>
          </a:p>
        </p:txBody>
      </p:sp>
      <p:sp>
        <p:nvSpPr>
          <p:cNvPr id="8" name="TextBox 7"/>
          <p:cNvSpPr txBox="1"/>
          <p:nvPr/>
        </p:nvSpPr>
        <p:spPr>
          <a:xfrm>
            <a:off x="466353" y="4447598"/>
            <a:ext cx="7998594" cy="1046440"/>
          </a:xfrm>
          <a:prstGeom prst="rect">
            <a:avLst/>
          </a:prstGeom>
          <a:noFill/>
        </p:spPr>
        <p:txBody>
          <a:bodyPr wrap="square" rtlCol="0">
            <a:spAutoFit/>
          </a:bodyPr>
          <a:lstStyle/>
          <a:p>
            <a:pPr algn="ctr"/>
            <a:r>
              <a:rPr lang="en-US" sz="2000" dirty="0" smtClean="0">
                <a:hlinkClick r:id="rId3"/>
              </a:rPr>
              <a:t>github.com</a:t>
            </a:r>
            <a:r>
              <a:rPr lang="en-US" sz="2000" dirty="0">
                <a:hlinkClick r:id="rId3"/>
              </a:rPr>
              <a:t>/couchbaselabs/couchbase-spark-</a:t>
            </a:r>
            <a:r>
              <a:rPr lang="en-US" sz="2000" dirty="0" smtClean="0">
                <a:hlinkClick r:id="rId3"/>
              </a:rPr>
              <a:t>connector</a:t>
            </a:r>
            <a:r>
              <a:rPr lang="en-US" sz="2000" dirty="0" smtClean="0"/>
              <a:t>  </a:t>
            </a:r>
          </a:p>
          <a:p>
            <a:pPr marL="0" lvl="1" algn="ctr"/>
            <a:r>
              <a:rPr lang="en-US" sz="2000" dirty="0">
                <a:hlinkClick r:id="rId4"/>
              </a:rPr>
              <a:t>https://issues.couchbase.com/projects/SPARKC</a:t>
            </a:r>
            <a:r>
              <a:rPr lang="en-US" sz="2000" dirty="0"/>
              <a:t> </a:t>
            </a:r>
          </a:p>
          <a:p>
            <a:pPr algn="ctr"/>
            <a:endParaRPr lang="en-US" sz="2000" dirty="0"/>
          </a:p>
        </p:txBody>
      </p:sp>
      <p:sp>
        <p:nvSpPr>
          <p:cNvPr id="9" name="Content Placeholder 4"/>
          <p:cNvSpPr txBox="1">
            <a:spLocks/>
          </p:cNvSpPr>
          <p:nvPr/>
        </p:nvSpPr>
        <p:spPr>
          <a:xfrm>
            <a:off x="5143739" y="709631"/>
            <a:ext cx="3321208" cy="3394472"/>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000" kern="1200">
                <a:solidFill>
                  <a:schemeClr val="tx1"/>
                </a:solidFill>
                <a:latin typeface="+mn-lt"/>
                <a:ea typeface="+mn-ea"/>
                <a:cs typeface="+mn-cs"/>
              </a:defRPr>
            </a:lvl1pPr>
            <a:lvl2pPr marL="457200" indent="-228600" algn="l" defTabSz="457200" rtl="0" eaLnBrk="1" latinLnBrk="0" hangingPunct="1">
              <a:lnSpc>
                <a:spcPct val="100000"/>
              </a:lnSpc>
              <a:spcBef>
                <a:spcPts val="0"/>
              </a:spcBef>
              <a:spcAft>
                <a:spcPts val="300"/>
              </a:spcAft>
              <a:buClr>
                <a:schemeClr val="accent1"/>
              </a:buClr>
              <a:buFont typeface="Lucida Grande"/>
              <a:buChar char="–"/>
              <a:defRPr sz="1800" b="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chemeClr val="accent1"/>
              </a:buClr>
              <a:buFont typeface="Lucida Grande"/>
              <a:buChar char="–"/>
              <a:defRPr sz="1600" b="0" kern="1200">
                <a:solidFill>
                  <a:schemeClr val="tx1"/>
                </a:solidFill>
                <a:latin typeface="+mn-lt"/>
                <a:ea typeface="+mn-ea"/>
                <a:cs typeface="+mn-cs"/>
              </a:defRPr>
            </a:lvl3pPr>
            <a:lvl4pPr marL="635000" indent="-228600" algn="l" defTabSz="457200" rtl="0" eaLnBrk="1" latinLnBrk="0" hangingPunct="1">
              <a:lnSpc>
                <a:spcPct val="100000"/>
              </a:lnSpc>
              <a:spcBef>
                <a:spcPts val="0"/>
              </a:spcBef>
              <a:spcAft>
                <a:spcPts val="300"/>
              </a:spcAft>
              <a:buClr>
                <a:schemeClr val="accent1"/>
              </a:buClr>
              <a:buFont typeface="Arial"/>
              <a:buChar char="•"/>
              <a:defRPr sz="1600" b="0" kern="1200">
                <a:solidFill>
                  <a:schemeClr val="tx1"/>
                </a:solidFill>
                <a:latin typeface="+mn-lt"/>
                <a:ea typeface="+mn-ea"/>
                <a:cs typeface="+mn-cs"/>
              </a:defRPr>
            </a:lvl4pPr>
            <a:lvl5pPr marL="863600" indent="-228600" algn="l" defTabSz="457200" rtl="0" eaLnBrk="1" latinLnBrk="0" hangingPunct="1">
              <a:lnSpc>
                <a:spcPct val="100000"/>
              </a:lnSpc>
              <a:spcBef>
                <a:spcPts val="0"/>
              </a:spcBef>
              <a:spcAft>
                <a:spcPts val="300"/>
              </a:spcAft>
              <a:buClr>
                <a:schemeClr val="accent1"/>
              </a:buClr>
              <a:buFont typeface="Wingdings" charset="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US" u="sng" dirty="0" smtClean="0"/>
              <a:t>Possible Future Releases</a:t>
            </a:r>
          </a:p>
          <a:p>
            <a:pPr marL="114300" indent="-342900"/>
            <a:r>
              <a:rPr lang="en-US" dirty="0" smtClean="0"/>
              <a:t>Maintenance releases most months</a:t>
            </a:r>
            <a:endParaRPr lang="en-US" dirty="0"/>
          </a:p>
          <a:p>
            <a:pPr marL="114300" indent="-342900"/>
            <a:r>
              <a:rPr lang="en-US" dirty="0" smtClean="0"/>
              <a:t>Support </a:t>
            </a:r>
            <a:r>
              <a:rPr lang="en-US" dirty="0"/>
              <a:t>for Spark </a:t>
            </a:r>
            <a:r>
              <a:rPr lang="en-US" dirty="0" smtClean="0"/>
              <a:t>1.6</a:t>
            </a:r>
          </a:p>
          <a:p>
            <a:pPr marL="114300" indent="-342900"/>
            <a:r>
              <a:rPr lang="en-US" dirty="0" smtClean="0"/>
              <a:t>Spark R</a:t>
            </a:r>
          </a:p>
          <a:p>
            <a:pPr marL="114300" indent="-342900"/>
            <a:r>
              <a:rPr lang="en-US" dirty="0" smtClean="0"/>
              <a:t>N1QL &amp; view on RDDs</a:t>
            </a:r>
          </a:p>
          <a:p>
            <a:pPr marL="114300" indent="-342900"/>
            <a:r>
              <a:rPr lang="en-US" dirty="0" smtClean="0"/>
              <a:t>Hints for views &amp; queries</a:t>
            </a:r>
          </a:p>
          <a:p>
            <a:pPr marL="114300" indent="-342900"/>
            <a:r>
              <a:rPr lang="en-US" dirty="0" err="1" smtClean="0"/>
              <a:t>Databricks</a:t>
            </a:r>
            <a:r>
              <a:rPr lang="en-US" dirty="0" smtClean="0"/>
              <a:t> certification</a:t>
            </a:r>
          </a:p>
          <a:p>
            <a:r>
              <a:rPr lang="en-US" dirty="0" smtClean="0"/>
              <a:t>  Schema inference on random docs</a:t>
            </a:r>
          </a:p>
          <a:p>
            <a:pPr marL="228600" lvl="1" indent="0">
              <a:buNone/>
            </a:pPr>
            <a:endParaRPr lang="en-US" dirty="0" smtClean="0"/>
          </a:p>
        </p:txBody>
      </p:sp>
    </p:spTree>
    <p:extLst>
      <p:ext uri="{BB962C8B-B14F-4D97-AF65-F5344CB8AC3E}">
        <p14:creationId xmlns:p14="http://schemas.microsoft.com/office/powerpoint/2010/main" val="41960670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9" name="Content Placeholder 48"/>
          <p:cNvSpPr>
            <a:spLocks noGrp="1"/>
          </p:cNvSpPr>
          <p:nvPr>
            <p:ph idx="1"/>
          </p:nvPr>
        </p:nvSpPr>
        <p:spPr/>
        <p:txBody>
          <a:bodyPr/>
          <a:lstStyle/>
          <a:p>
            <a:endParaRPr lang="en-US" dirty="0" smtClean="0"/>
          </a:p>
          <a:p>
            <a:r>
              <a:rPr lang="en-US" dirty="0" smtClean="0"/>
              <a:t>Couchbase Overview</a:t>
            </a:r>
          </a:p>
          <a:p>
            <a:r>
              <a:rPr lang="en-US" dirty="0" smtClean="0"/>
              <a:t>Couchbase Data Pipeline</a:t>
            </a:r>
          </a:p>
          <a:p>
            <a:r>
              <a:rPr lang="en-US" dirty="0" smtClean="0"/>
              <a:t>Spark</a:t>
            </a:r>
          </a:p>
          <a:p>
            <a:r>
              <a:rPr lang="en-US" dirty="0" smtClean="0"/>
              <a:t>Demo</a:t>
            </a:r>
          </a:p>
          <a:p>
            <a:r>
              <a:rPr lang="en-US" dirty="0" smtClean="0"/>
              <a:t>Q&amp;A</a:t>
            </a:r>
            <a:endParaRPr lang="en-US" dirty="0"/>
          </a:p>
        </p:txBody>
      </p:sp>
    </p:spTree>
    <p:extLst>
      <p:ext uri="{BB962C8B-B14F-4D97-AF65-F5344CB8AC3E}">
        <p14:creationId xmlns:p14="http://schemas.microsoft.com/office/powerpoint/2010/main" val="3943177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More - Couchbase Spark Connector</a:t>
            </a:r>
            <a:endParaRPr lang="en-US" dirty="0"/>
          </a:p>
        </p:txBody>
      </p:sp>
      <p:sp>
        <p:nvSpPr>
          <p:cNvPr id="5" name="Content Placeholder 4"/>
          <p:cNvSpPr>
            <a:spLocks noGrp="1"/>
          </p:cNvSpPr>
          <p:nvPr>
            <p:ph idx="1"/>
          </p:nvPr>
        </p:nvSpPr>
        <p:spPr/>
        <p:txBody>
          <a:bodyPr/>
          <a:lstStyle/>
          <a:p>
            <a:pPr marL="0" indent="0">
              <a:buNone/>
            </a:pPr>
            <a:r>
              <a:rPr lang="en-US" dirty="0" err="1" smtClean="0">
                <a:latin typeface="KievitOT-Regular" charset="0"/>
                <a:ea typeface="KievitOT-Regular" charset="0"/>
                <a:cs typeface="KievitOT-Regular" charset="0"/>
              </a:rPr>
              <a:t>Github</a:t>
            </a:r>
            <a:r>
              <a:rPr lang="en-US" dirty="0" smtClean="0">
                <a:latin typeface="KievitOT-Regular" charset="0"/>
                <a:ea typeface="KievitOT-Regular" charset="0"/>
                <a:cs typeface="KievitOT-Regular" charset="0"/>
              </a:rPr>
              <a:t> Repo</a:t>
            </a:r>
            <a:endParaRPr lang="en-US" dirty="0">
              <a:latin typeface="KievitOT-Regular" charset="0"/>
              <a:ea typeface="KievitOT-Regular" charset="0"/>
              <a:cs typeface="KievitOT-Regular" charset="0"/>
            </a:endParaRPr>
          </a:p>
          <a:p>
            <a:r>
              <a:rPr lang="en-US" sz="1400" b="1" dirty="0" smtClean="0">
                <a:hlinkClick r:id="rId3"/>
              </a:rPr>
              <a:t>https</a:t>
            </a:r>
            <a:r>
              <a:rPr lang="en-US" sz="1400" b="1" dirty="0">
                <a:hlinkClick r:id="rId3"/>
              </a:rPr>
              <a:t>://github.com/couchbaselabs/couchbase-spark-connector</a:t>
            </a:r>
            <a:endParaRPr lang="en-US" sz="1400" b="1" dirty="0"/>
          </a:p>
          <a:p>
            <a:pPr marL="0" indent="0">
              <a:buNone/>
            </a:pPr>
            <a:r>
              <a:rPr lang="en-US" i="1" dirty="0" smtClean="0">
                <a:latin typeface="KievitOT-Regular" charset="0"/>
                <a:ea typeface="KievitOT-Regular" charset="0"/>
                <a:cs typeface="KievitOT-Regular" charset="0"/>
              </a:rPr>
              <a:t>Spark with Couchbase to Electrify your Data Processing</a:t>
            </a:r>
          </a:p>
          <a:p>
            <a:r>
              <a:rPr lang="en-US" sz="1400" b="1" dirty="0">
                <a:hlinkClick r:id="rId4"/>
              </a:rPr>
              <a:t>https://youtu.be/sBnAf7gAfLc</a:t>
            </a:r>
            <a:r>
              <a:rPr lang="en-US" sz="1400" b="1" dirty="0"/>
              <a:t> </a:t>
            </a:r>
            <a:endParaRPr lang="en-US" sz="1400" b="1" dirty="0">
              <a:hlinkClick r:id=""/>
            </a:endParaRPr>
          </a:p>
          <a:p>
            <a:pPr marL="0" indent="0">
              <a:buNone/>
            </a:pPr>
            <a:r>
              <a:rPr lang="en-US" dirty="0" smtClean="0">
                <a:latin typeface="KievitOT-Regular" charset="0"/>
                <a:ea typeface="KievitOT-Regular" charset="0"/>
                <a:cs typeface="KievitOT-Regular" charset="0"/>
              </a:rPr>
              <a:t>Docs </a:t>
            </a:r>
          </a:p>
          <a:p>
            <a:r>
              <a:rPr lang="en-US" sz="1400" b="1" dirty="0">
                <a:hlinkClick r:id="rId5"/>
              </a:rPr>
              <a:t>http://developer.couchbase.com/documentation/server/4.0/connectors/spark-1.0/spark-intro.html</a:t>
            </a:r>
            <a:endParaRPr lang="en-US" sz="1400" b="1" dirty="0"/>
          </a:p>
          <a:p>
            <a:pPr marL="0" indent="0">
              <a:buNone/>
            </a:pPr>
            <a:r>
              <a:rPr lang="en-US" dirty="0" smtClean="0">
                <a:latin typeface="KievitOT-Regular" charset="0"/>
                <a:ea typeface="KievitOT-Regular" charset="0"/>
                <a:cs typeface="KievitOT-Regular" charset="0"/>
              </a:rPr>
              <a:t>Avalon Consulting blog </a:t>
            </a:r>
            <a:r>
              <a:rPr lang="en-US" dirty="0">
                <a:latin typeface="KievitOT-Regular" charset="0"/>
                <a:ea typeface="KievitOT-Regular" charset="0"/>
                <a:cs typeface="KievitOT-Regular" charset="0"/>
              </a:rPr>
              <a:t>and </a:t>
            </a:r>
            <a:r>
              <a:rPr lang="en-US" dirty="0" err="1" smtClean="0">
                <a:latin typeface="KievitOT-Regular" charset="0"/>
                <a:ea typeface="KievitOT-Regular" charset="0"/>
                <a:cs typeface="KievitOT-Regular" charset="0"/>
              </a:rPr>
              <a:t>Github</a:t>
            </a:r>
            <a:r>
              <a:rPr lang="en-US" dirty="0" smtClean="0">
                <a:latin typeface="KievitOT-Regular" charset="0"/>
                <a:ea typeface="KievitOT-Regular" charset="0"/>
                <a:cs typeface="KievitOT-Regular" charset="0"/>
              </a:rPr>
              <a:t> repo (Market Basket Analysis)</a:t>
            </a:r>
            <a:endParaRPr lang="en-US" dirty="0">
              <a:latin typeface="KievitOT-Regular" charset="0"/>
              <a:ea typeface="KievitOT-Regular" charset="0"/>
              <a:cs typeface="KievitOT-Regular" charset="0"/>
            </a:endParaRPr>
          </a:p>
          <a:p>
            <a:r>
              <a:rPr lang="en-US" sz="1400" b="1" dirty="0">
                <a:hlinkClick r:id="rId6"/>
              </a:rPr>
              <a:t>http://blogs.avalonconsult.com/blog/big-data/combining-operational-and-analytical-big-data-using-couchbase-and-spark-a-market-basket-analysis-example/</a:t>
            </a:r>
            <a:endParaRPr lang="en-US" sz="1400" b="1" dirty="0"/>
          </a:p>
          <a:p>
            <a:r>
              <a:rPr lang="en-US" sz="1400" b="1" dirty="0">
                <a:hlinkClick r:id="rId7"/>
              </a:rPr>
              <a:t>https://github.com/Avalon-Consulting-LLC/couchbase-spark-mba</a:t>
            </a:r>
            <a:r>
              <a:rPr lang="en-US" sz="1400" b="1" dirty="0"/>
              <a:t> </a:t>
            </a:r>
          </a:p>
        </p:txBody>
      </p:sp>
      <p:sp>
        <p:nvSpPr>
          <p:cNvPr id="4" name="Slide Number Placeholder 3"/>
          <p:cNvSpPr>
            <a:spLocks noGrp="1"/>
          </p:cNvSpPr>
          <p:nvPr>
            <p:ph type="sldNum" sz="quarter" idx="4294967295"/>
          </p:nvPr>
        </p:nvSpPr>
        <p:spPr>
          <a:xfrm>
            <a:off x="8402638" y="4767263"/>
            <a:ext cx="741362" cy="274637"/>
          </a:xfrm>
          <a:prstGeom prst="rect">
            <a:avLst/>
          </a:prstGeom>
        </p:spPr>
        <p:txBody>
          <a:bodyPr/>
          <a:lstStyle/>
          <a:p>
            <a:fld id="{E728A94C-44F1-DF43-8BD8-694E750DEF33}" type="slidenum">
              <a:rPr lang="en-US" smtClean="0"/>
              <a:t>20</a:t>
            </a:fld>
            <a:endParaRPr lang="en-US"/>
          </a:p>
        </p:txBody>
      </p:sp>
      <p:sp>
        <p:nvSpPr>
          <p:cNvPr id="7" name="Content Placeholder 4"/>
          <p:cNvSpPr txBox="1">
            <a:spLocks/>
          </p:cNvSpPr>
          <p:nvPr/>
        </p:nvSpPr>
        <p:spPr>
          <a:xfrm>
            <a:off x="4612888" y="685800"/>
            <a:ext cx="4357375" cy="3394472"/>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400" kern="1200">
                <a:solidFill>
                  <a:schemeClr val="tx1"/>
                </a:solidFill>
                <a:latin typeface="+mn-lt"/>
                <a:ea typeface="+mn-ea"/>
                <a:cs typeface="+mn-cs"/>
              </a:defRPr>
            </a:lvl1pPr>
            <a:lvl2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3pPr>
            <a:lvl4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4pPr>
            <a:lvl5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u="sng" dirty="0" smtClean="0"/>
          </a:p>
          <a:p>
            <a:pPr lvl="1"/>
            <a:endParaRPr lang="en-US" dirty="0" smtClean="0"/>
          </a:p>
        </p:txBody>
      </p:sp>
    </p:spTree>
    <p:extLst>
      <p:ext uri="{BB962C8B-B14F-4D97-AF65-F5344CB8AC3E}">
        <p14:creationId xmlns:p14="http://schemas.microsoft.com/office/powerpoint/2010/main" val="33003142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a:t>
            </a:r>
            <a:r>
              <a:rPr lang="en-US" dirty="0" err="1" smtClean="0"/>
              <a:t>ElephantScale</a:t>
            </a:r>
            <a:r>
              <a:rPr lang="en-US" dirty="0" smtClean="0"/>
              <a:t>)</a:t>
            </a:r>
            <a:endParaRPr lang="en-US" dirty="0"/>
          </a:p>
        </p:txBody>
      </p:sp>
    </p:spTree>
    <p:extLst>
      <p:ext uri="{BB962C8B-B14F-4D97-AF65-F5344CB8AC3E}">
        <p14:creationId xmlns:p14="http://schemas.microsoft.com/office/powerpoint/2010/main" val="3905853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Couchbase?</a:t>
            </a:r>
            <a:endParaRPr lang="en-US" dirty="0"/>
          </a:p>
        </p:txBody>
      </p:sp>
      <p:sp>
        <p:nvSpPr>
          <p:cNvPr id="3" name="Rectangle 2"/>
          <p:cNvSpPr/>
          <p:nvPr/>
        </p:nvSpPr>
        <p:spPr>
          <a:xfrm>
            <a:off x="748029" y="688504"/>
            <a:ext cx="7232832" cy="369332"/>
          </a:xfrm>
          <a:prstGeom prst="rect">
            <a:avLst/>
          </a:prstGeom>
        </p:spPr>
        <p:txBody>
          <a:bodyPr wrap="none" lIns="91438" tIns="45719" rIns="91438" bIns="45719">
            <a:spAutoFit/>
          </a:bodyPr>
          <a:lstStyle/>
          <a:p>
            <a:pPr algn="ctr"/>
            <a:r>
              <a:rPr lang="en-US" dirty="0" smtClean="0">
                <a:solidFill>
                  <a:srgbClr val="1E1C1C"/>
                </a:solidFill>
                <a:latin typeface="Corbel"/>
              </a:rPr>
              <a:t>Couchbase is the company behind </a:t>
            </a:r>
            <a:r>
              <a:rPr lang="en-US" b="1" dirty="0" smtClean="0">
                <a:solidFill>
                  <a:srgbClr val="E10021"/>
                </a:solidFill>
                <a:latin typeface="Corbel"/>
              </a:rPr>
              <a:t>Couchbase Server </a:t>
            </a:r>
            <a:r>
              <a:rPr lang="en-US" dirty="0" smtClean="0">
                <a:solidFill>
                  <a:srgbClr val="1E1C1C"/>
                </a:solidFill>
                <a:latin typeface="Corbel"/>
              </a:rPr>
              <a:t>&amp; </a:t>
            </a:r>
            <a:r>
              <a:rPr lang="en-US" b="1" dirty="0" smtClean="0">
                <a:solidFill>
                  <a:srgbClr val="BE1523"/>
                </a:solidFill>
                <a:latin typeface="Corbel"/>
              </a:rPr>
              <a:t>Couchbase Mobile</a:t>
            </a:r>
          </a:p>
        </p:txBody>
      </p:sp>
      <p:sp>
        <p:nvSpPr>
          <p:cNvPr id="4" name="Rectangle 3"/>
          <p:cNvSpPr/>
          <p:nvPr/>
        </p:nvSpPr>
        <p:spPr>
          <a:xfrm>
            <a:off x="2776526" y="1072857"/>
            <a:ext cx="3806193" cy="830995"/>
          </a:xfrm>
          <a:prstGeom prst="rect">
            <a:avLst/>
          </a:prstGeom>
        </p:spPr>
        <p:txBody>
          <a:bodyPr wrap="square" lIns="91438" tIns="45719" rIns="91438" bIns="45719">
            <a:spAutoFit/>
          </a:bodyPr>
          <a:lstStyle/>
          <a:p>
            <a:pPr marL="285743" indent="-285743">
              <a:buFont typeface="Arial"/>
              <a:buChar char="•"/>
            </a:pPr>
            <a:r>
              <a:rPr lang="en-US" sz="1600" dirty="0">
                <a:solidFill>
                  <a:srgbClr val="1E1C1C"/>
                </a:solidFill>
                <a:latin typeface="Corbel"/>
              </a:rPr>
              <a:t>Open source JSON database</a:t>
            </a:r>
          </a:p>
          <a:p>
            <a:pPr marL="285743" indent="-285743">
              <a:buFont typeface="Arial"/>
              <a:buChar char="•"/>
            </a:pPr>
            <a:r>
              <a:rPr lang="en-US" sz="1600" dirty="0">
                <a:solidFill>
                  <a:srgbClr val="1E1C1C"/>
                </a:solidFill>
                <a:latin typeface="Corbel"/>
              </a:rPr>
              <a:t>Founded 2010</a:t>
            </a:r>
          </a:p>
          <a:p>
            <a:pPr marL="285743" indent="-285743">
              <a:buFont typeface="Arial"/>
              <a:buChar char="•"/>
            </a:pPr>
            <a:r>
              <a:rPr lang="en-US" sz="1600" dirty="0">
                <a:solidFill>
                  <a:srgbClr val="1E1C1C"/>
                </a:solidFill>
                <a:latin typeface="Corbel"/>
              </a:rPr>
              <a:t>400+ enterprise customers globally</a:t>
            </a:r>
          </a:p>
        </p:txBody>
      </p:sp>
      <p:sp>
        <p:nvSpPr>
          <p:cNvPr id="5" name="Rectangle 4"/>
          <p:cNvSpPr/>
          <p:nvPr/>
        </p:nvSpPr>
        <p:spPr>
          <a:xfrm>
            <a:off x="369013" y="2041627"/>
            <a:ext cx="8459203" cy="369332"/>
          </a:xfrm>
          <a:prstGeom prst="rect">
            <a:avLst/>
          </a:prstGeom>
        </p:spPr>
        <p:txBody>
          <a:bodyPr wrap="square" lIns="91438" tIns="45719" rIns="91438" bIns="45719">
            <a:spAutoFit/>
          </a:bodyPr>
          <a:lstStyle/>
          <a:p>
            <a:pPr algn="ctr"/>
            <a:r>
              <a:rPr lang="en-US" b="1" dirty="0" smtClean="0">
                <a:solidFill>
                  <a:srgbClr val="1E1C1C"/>
                </a:solidFill>
                <a:latin typeface="Corbel"/>
              </a:rPr>
              <a:t>Some of our customers:</a:t>
            </a:r>
          </a:p>
        </p:txBody>
      </p:sp>
      <p:pic>
        <p:nvPicPr>
          <p:cNvPr id="6" name="Picture 5"/>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689809" y="2857408"/>
            <a:ext cx="674636" cy="409934"/>
          </a:xfrm>
          <a:prstGeom prst="rect">
            <a:avLst/>
          </a:prstGeom>
          <a:noFill/>
          <a:ln w="9525">
            <a:noFill/>
            <a:miter lim="800000"/>
            <a:headEnd/>
            <a:tailEnd/>
          </a:ln>
        </p:spPr>
      </p:pic>
      <p:pic>
        <p:nvPicPr>
          <p:cNvPr id="7"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45041" y="2921793"/>
            <a:ext cx="694006" cy="318698"/>
          </a:xfrm>
          <a:prstGeom prst="rect">
            <a:avLst/>
          </a:prstGeom>
          <a:noFill/>
          <a:ln w="9525">
            <a:noFill/>
            <a:miter lim="800000"/>
            <a:headEnd/>
            <a:tailEnd/>
          </a:ln>
        </p:spPr>
      </p:pic>
      <p:pic>
        <p:nvPicPr>
          <p:cNvPr id="8" name="Picture 7" descr="https://encrypted-tbn2.google.com/images?q=tbn:ANd9GcQzb7zEWIwrrnnZe67kJsQdy7FZWcGpfAmuw-VLCkhCYLtHYSyB"/>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022370" y="2514013"/>
            <a:ext cx="781196" cy="2019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3618548" y="2515521"/>
            <a:ext cx="794242" cy="212776"/>
          </a:xfrm>
          <a:prstGeom prst="rect">
            <a:avLst/>
          </a:prstGeom>
        </p:spPr>
      </p:pic>
      <p:pic>
        <p:nvPicPr>
          <p:cNvPr id="10" name="Picture 9"/>
          <p:cNvPicPr>
            <a:picLocks noChangeAspect="1"/>
          </p:cNvPicPr>
          <p:nvPr/>
        </p:nvPicPr>
        <p:blipFill>
          <a:blip r:embed="rId6"/>
          <a:stretch>
            <a:fillRect/>
          </a:stretch>
        </p:blipFill>
        <p:spPr>
          <a:xfrm>
            <a:off x="7942912" y="2517920"/>
            <a:ext cx="598742" cy="210670"/>
          </a:xfrm>
          <a:prstGeom prst="rect">
            <a:avLst/>
          </a:prstGeom>
        </p:spPr>
      </p:pic>
      <p:pic>
        <p:nvPicPr>
          <p:cNvPr id="11" name="Picture 10"/>
          <p:cNvPicPr>
            <a:picLocks noChangeAspect="1"/>
          </p:cNvPicPr>
          <p:nvPr/>
        </p:nvPicPr>
        <p:blipFill rotWithShape="1">
          <a:blip r:embed="rId7"/>
          <a:srcRect l="11460" t="26248" r="16922" b="17071"/>
          <a:stretch/>
        </p:blipFill>
        <p:spPr>
          <a:xfrm>
            <a:off x="7810467" y="2853003"/>
            <a:ext cx="629378" cy="327274"/>
          </a:xfrm>
          <a:prstGeom prst="rect">
            <a:avLst/>
          </a:prstGeom>
        </p:spPr>
      </p:pic>
      <p:pic>
        <p:nvPicPr>
          <p:cNvPr id="12" name="Picture 11"/>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376455" y="2940280"/>
            <a:ext cx="856778" cy="29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https://encrypted-tbn0.google.com/images?q=tbn:ANd9GcTCFmF1ZbNADKnx_YrPvYGeRLWJPT5yaaCXs6RMiMtvM7eeBpgkZA"/>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5633129" y="2919288"/>
            <a:ext cx="775662" cy="3379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rotWithShape="1">
          <a:blip r:embed="rId10"/>
          <a:srcRect l="5188" t="14118" r="4980" b="15778"/>
          <a:stretch/>
        </p:blipFill>
        <p:spPr>
          <a:xfrm>
            <a:off x="1366914" y="2515487"/>
            <a:ext cx="788138" cy="21253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171283" y="2526787"/>
            <a:ext cx="419508" cy="202610"/>
          </a:xfrm>
          <a:prstGeom prst="rect">
            <a:avLst/>
          </a:prstGeom>
        </p:spPr>
      </p:pic>
      <p:pic>
        <p:nvPicPr>
          <p:cNvPr id="16" name="Picture 15"/>
          <p:cNvPicPr>
            <a:picLocks noChangeAspect="1"/>
          </p:cNvPicPr>
          <p:nvPr/>
        </p:nvPicPr>
        <p:blipFill>
          <a:blip r:embed="rId12"/>
          <a:stretch>
            <a:fillRect/>
          </a:stretch>
        </p:blipFill>
        <p:spPr>
          <a:xfrm>
            <a:off x="377623" y="2893172"/>
            <a:ext cx="660872" cy="297392"/>
          </a:xfrm>
          <a:prstGeom prst="rect">
            <a:avLst/>
          </a:prstGeom>
        </p:spPr>
      </p:pic>
      <p:pic>
        <p:nvPicPr>
          <p:cNvPr id="17" name="Picture 16"/>
          <p:cNvPicPr>
            <a:picLocks noChangeAspect="1"/>
          </p:cNvPicPr>
          <p:nvPr/>
        </p:nvPicPr>
        <p:blipFill>
          <a:blip r:embed="rId13"/>
          <a:stretch>
            <a:fillRect/>
          </a:stretch>
        </p:blipFill>
        <p:spPr>
          <a:xfrm>
            <a:off x="369013" y="2479370"/>
            <a:ext cx="598934" cy="260280"/>
          </a:xfrm>
          <a:prstGeom prst="rect">
            <a:avLst/>
          </a:prstGeom>
        </p:spPr>
      </p:pic>
      <p:pic>
        <p:nvPicPr>
          <p:cNvPr id="18" name="Picture 17"/>
          <p:cNvPicPr>
            <a:picLocks noChangeAspect="1"/>
          </p:cNvPicPr>
          <p:nvPr/>
        </p:nvPicPr>
        <p:blipFill>
          <a:blip r:embed="rId14"/>
          <a:stretch>
            <a:fillRect/>
          </a:stretch>
        </p:blipFill>
        <p:spPr>
          <a:xfrm>
            <a:off x="6817296" y="2928344"/>
            <a:ext cx="617240" cy="237086"/>
          </a:xfrm>
          <a:prstGeom prst="rect">
            <a:avLst/>
          </a:prstGeom>
        </p:spPr>
      </p:pic>
      <p:pic>
        <p:nvPicPr>
          <p:cNvPr id="19" name="Picture 18"/>
          <p:cNvPicPr>
            <a:picLocks noChangeAspect="1"/>
          </p:cNvPicPr>
          <p:nvPr/>
        </p:nvPicPr>
        <p:blipFill>
          <a:blip r:embed="rId15"/>
          <a:stretch>
            <a:fillRect/>
          </a:stretch>
        </p:blipFill>
        <p:spPr>
          <a:xfrm>
            <a:off x="4698081" y="2954188"/>
            <a:ext cx="609562" cy="243824"/>
          </a:xfrm>
          <a:prstGeom prst="rect">
            <a:avLst/>
          </a:prstGeom>
        </p:spPr>
      </p:pic>
      <p:pic>
        <p:nvPicPr>
          <p:cNvPr id="20" name="Picture 19"/>
          <p:cNvPicPr>
            <a:picLocks noChangeAspect="1"/>
          </p:cNvPicPr>
          <p:nvPr/>
        </p:nvPicPr>
        <p:blipFill>
          <a:blip r:embed="rId16"/>
          <a:stretch>
            <a:fillRect/>
          </a:stretch>
        </p:blipFill>
        <p:spPr>
          <a:xfrm>
            <a:off x="2460562" y="2343720"/>
            <a:ext cx="778484" cy="495398"/>
          </a:xfrm>
          <a:prstGeom prst="rect">
            <a:avLst/>
          </a:prstGeom>
        </p:spPr>
      </p:pic>
      <p:pic>
        <p:nvPicPr>
          <p:cNvPr id="21" name="Picture 20"/>
          <p:cNvPicPr>
            <a:picLocks noChangeAspect="1"/>
          </p:cNvPicPr>
          <p:nvPr/>
        </p:nvPicPr>
        <p:blipFill>
          <a:blip r:embed="rId17"/>
          <a:stretch>
            <a:fillRect/>
          </a:stretch>
        </p:blipFill>
        <p:spPr>
          <a:xfrm>
            <a:off x="6822968" y="2460057"/>
            <a:ext cx="880116" cy="277236"/>
          </a:xfrm>
          <a:prstGeom prst="rect">
            <a:avLst/>
          </a:prstGeom>
        </p:spPr>
      </p:pic>
      <p:cxnSp>
        <p:nvCxnSpPr>
          <p:cNvPr id="25" name="Straight Connector 24"/>
          <p:cNvCxnSpPr/>
          <p:nvPr/>
        </p:nvCxnSpPr>
        <p:spPr>
          <a:xfrm>
            <a:off x="369013" y="2038864"/>
            <a:ext cx="8459204" cy="0"/>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69013" y="3362821"/>
            <a:ext cx="8459204" cy="0"/>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389448" y="3411268"/>
            <a:ext cx="3950007" cy="369332"/>
          </a:xfrm>
          <a:prstGeom prst="rect">
            <a:avLst/>
          </a:prstGeom>
        </p:spPr>
        <p:txBody>
          <a:bodyPr wrap="none" lIns="91438" tIns="45719" rIns="91438" bIns="45719">
            <a:spAutoFit/>
          </a:bodyPr>
          <a:lstStyle/>
          <a:p>
            <a:pPr algn="ctr"/>
            <a:r>
              <a:rPr lang="en-US" b="1" dirty="0" smtClean="0">
                <a:solidFill>
                  <a:srgbClr val="1E1C1C"/>
                </a:solidFill>
                <a:latin typeface="Corbel"/>
              </a:rPr>
              <a:t>Couchbase Server can be deployed as:</a:t>
            </a:r>
          </a:p>
        </p:txBody>
      </p:sp>
      <p:pic>
        <p:nvPicPr>
          <p:cNvPr id="28" name="Picture 27" descr="drum_layered_blue_JSON.eps"/>
          <p:cNvPicPr>
            <a:picLocks noChangeAspect="1"/>
          </p:cNvPicPr>
          <p:nvPr/>
        </p:nvPicPr>
        <p:blipFill>
          <a:blip r:embed="rId18"/>
          <a:stretch>
            <a:fillRect/>
          </a:stretch>
        </p:blipFill>
        <p:spPr>
          <a:xfrm>
            <a:off x="2313555" y="4187048"/>
            <a:ext cx="462970" cy="594862"/>
          </a:xfrm>
          <a:prstGeom prst="rect">
            <a:avLst/>
          </a:prstGeom>
        </p:spPr>
      </p:pic>
      <p:pic>
        <p:nvPicPr>
          <p:cNvPr id="29" name="Picture 28" descr="cache_blue.eps"/>
          <p:cNvPicPr>
            <a:picLocks noChangeAspect="1"/>
          </p:cNvPicPr>
          <p:nvPr/>
        </p:nvPicPr>
        <p:blipFill>
          <a:blip r:embed="rId19"/>
          <a:stretch>
            <a:fillRect/>
          </a:stretch>
        </p:blipFill>
        <p:spPr>
          <a:xfrm>
            <a:off x="6273292" y="4282570"/>
            <a:ext cx="635000" cy="499340"/>
          </a:xfrm>
          <a:prstGeom prst="rect">
            <a:avLst/>
          </a:prstGeom>
        </p:spPr>
      </p:pic>
      <p:pic>
        <p:nvPicPr>
          <p:cNvPr id="30" name="Picture 29" descr="key-value-store-blue2.eps"/>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359233" y="4177169"/>
            <a:ext cx="473394" cy="604740"/>
          </a:xfrm>
          <a:prstGeom prst="rect">
            <a:avLst/>
          </a:prstGeom>
        </p:spPr>
      </p:pic>
      <p:sp>
        <p:nvSpPr>
          <p:cNvPr id="31" name="Rectangle 30"/>
          <p:cNvSpPr/>
          <p:nvPr/>
        </p:nvSpPr>
        <p:spPr>
          <a:xfrm>
            <a:off x="1571455" y="3817715"/>
            <a:ext cx="1898076" cy="338554"/>
          </a:xfrm>
          <a:prstGeom prst="rect">
            <a:avLst/>
          </a:prstGeom>
        </p:spPr>
        <p:txBody>
          <a:bodyPr wrap="none" lIns="91438" tIns="45719" rIns="91438" bIns="45719">
            <a:spAutoFit/>
          </a:bodyPr>
          <a:lstStyle/>
          <a:p>
            <a:r>
              <a:rPr lang="en-US" sz="1600" dirty="0">
                <a:solidFill>
                  <a:srgbClr val="1E1C1C"/>
                </a:solidFill>
                <a:latin typeface="Corbel"/>
              </a:rPr>
              <a:t>Document database</a:t>
            </a:r>
          </a:p>
        </p:txBody>
      </p:sp>
      <p:sp>
        <p:nvSpPr>
          <p:cNvPr id="32" name="Rectangle 31"/>
          <p:cNvSpPr/>
          <p:nvPr/>
        </p:nvSpPr>
        <p:spPr>
          <a:xfrm>
            <a:off x="3865485" y="3817715"/>
            <a:ext cx="1499128" cy="338554"/>
          </a:xfrm>
          <a:prstGeom prst="rect">
            <a:avLst/>
          </a:prstGeom>
        </p:spPr>
        <p:txBody>
          <a:bodyPr wrap="none" lIns="91438" tIns="45719" rIns="91438" bIns="45719">
            <a:spAutoFit/>
          </a:bodyPr>
          <a:lstStyle/>
          <a:p>
            <a:r>
              <a:rPr lang="en-US" sz="1600" dirty="0">
                <a:solidFill>
                  <a:srgbClr val="1E1C1C"/>
                </a:solidFill>
                <a:latin typeface="Corbel"/>
              </a:rPr>
              <a:t>Key-value store</a:t>
            </a:r>
          </a:p>
        </p:txBody>
      </p:sp>
      <p:sp>
        <p:nvSpPr>
          <p:cNvPr id="33" name="Rectangle 32"/>
          <p:cNvSpPr/>
          <p:nvPr/>
        </p:nvSpPr>
        <p:spPr>
          <a:xfrm>
            <a:off x="5847251" y="3817715"/>
            <a:ext cx="1672553" cy="338554"/>
          </a:xfrm>
          <a:prstGeom prst="rect">
            <a:avLst/>
          </a:prstGeom>
        </p:spPr>
        <p:txBody>
          <a:bodyPr wrap="none" lIns="91438" tIns="45719" rIns="91438" bIns="45719">
            <a:spAutoFit/>
          </a:bodyPr>
          <a:lstStyle/>
          <a:p>
            <a:r>
              <a:rPr lang="en-US" sz="1600" dirty="0">
                <a:solidFill>
                  <a:srgbClr val="1E1C1C"/>
                </a:solidFill>
                <a:latin typeface="Corbel"/>
              </a:rPr>
              <a:t>Distributed cache</a:t>
            </a:r>
          </a:p>
        </p:txBody>
      </p:sp>
    </p:spTree>
    <p:extLst>
      <p:ext uri="{BB962C8B-B14F-4D97-AF65-F5344CB8AC3E}">
        <p14:creationId xmlns:p14="http://schemas.microsoft.com/office/powerpoint/2010/main" val="15672869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KievitOT-Medium"/>
                <a:cs typeface="KievitOT-Medium"/>
              </a:rPr>
              <a:t>Couchbase Server Defined</a:t>
            </a:r>
            <a:endParaRPr lang="en-US" b="0" dirty="0">
              <a:latin typeface="KievitOT-Medium"/>
              <a:cs typeface="KievitOT-Medium"/>
            </a:endParaRPr>
          </a:p>
        </p:txBody>
      </p:sp>
      <p:sp>
        <p:nvSpPr>
          <p:cNvPr id="3" name="Content Placeholder 2"/>
          <p:cNvSpPr>
            <a:spLocks noGrp="1"/>
          </p:cNvSpPr>
          <p:nvPr>
            <p:ph idx="1"/>
          </p:nvPr>
        </p:nvSpPr>
        <p:spPr>
          <a:xfrm>
            <a:off x="457200" y="1144081"/>
            <a:ext cx="8229600" cy="882294"/>
          </a:xfrm>
        </p:spPr>
        <p:txBody>
          <a:bodyPr>
            <a:normAutofit/>
          </a:bodyPr>
          <a:lstStyle/>
          <a:p>
            <a:pPr marL="0" indent="0" algn="ctr">
              <a:lnSpc>
                <a:spcPct val="90000"/>
              </a:lnSpc>
              <a:buNone/>
            </a:pPr>
            <a:r>
              <a:rPr lang="en-US" sz="2400" spc="-20" dirty="0" smtClean="0">
                <a:latin typeface="KievitOT-Medium"/>
                <a:cs typeface="KievitOT-Medium"/>
              </a:rPr>
              <a:t>The first NoSQL database that enables you to develop with agility and operate at any scale.</a:t>
            </a:r>
            <a:endParaRPr lang="en-US" sz="2400" spc="-20" dirty="0">
              <a:latin typeface="KievitOT-Medium"/>
              <a:cs typeface="KievitOT-Medium"/>
            </a:endParaRPr>
          </a:p>
        </p:txBody>
      </p:sp>
      <p:grpSp>
        <p:nvGrpSpPr>
          <p:cNvPr id="13" name="Group 12"/>
          <p:cNvGrpSpPr/>
          <p:nvPr/>
        </p:nvGrpSpPr>
        <p:grpSpPr>
          <a:xfrm>
            <a:off x="1060023" y="2557233"/>
            <a:ext cx="7089771" cy="1568064"/>
            <a:chOff x="1060023" y="2557233"/>
            <a:chExt cx="7089771" cy="1568064"/>
          </a:xfrm>
        </p:grpSpPr>
        <p:pic>
          <p:nvPicPr>
            <p:cNvPr id="5" name="Picture 4" descr="exports-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384" y="2557233"/>
              <a:ext cx="6465084" cy="874123"/>
            </a:xfrm>
            <a:prstGeom prst="rect">
              <a:avLst/>
            </a:prstGeom>
          </p:spPr>
        </p:pic>
        <p:sp>
          <p:nvSpPr>
            <p:cNvPr id="6" name="TextBox 5"/>
            <p:cNvSpPr txBox="1"/>
            <p:nvPr/>
          </p:nvSpPr>
          <p:spPr>
            <a:xfrm>
              <a:off x="1060023" y="3590765"/>
              <a:ext cx="1385375" cy="261610"/>
            </a:xfrm>
            <a:prstGeom prst="rect">
              <a:avLst/>
            </a:prstGeom>
            <a:noFill/>
          </p:spPr>
          <p:txBody>
            <a:bodyPr wrap="square" rtlCol="0">
              <a:spAutoFit/>
            </a:bodyPr>
            <a:lstStyle/>
            <a:p>
              <a:pPr algn="ctr"/>
              <a:r>
                <a:rPr lang="en-US" sz="1050" b="1" dirty="0" smtClean="0">
                  <a:solidFill>
                    <a:srgbClr val="CC2A2E"/>
                  </a:solidFill>
                  <a:latin typeface="KievitOT-Bold"/>
                  <a:cs typeface="KievitOT-Bold"/>
                </a:rPr>
                <a:t>Managed Cache</a:t>
              </a:r>
              <a:endParaRPr lang="en-US" sz="1050" b="1" dirty="0">
                <a:solidFill>
                  <a:srgbClr val="CC2A2E"/>
                </a:solidFill>
                <a:latin typeface="KievitOT-Bold"/>
                <a:cs typeface="KievitOT-Bold"/>
              </a:endParaRPr>
            </a:p>
          </p:txBody>
        </p:sp>
        <p:sp>
          <p:nvSpPr>
            <p:cNvPr id="7" name="TextBox 6"/>
            <p:cNvSpPr txBox="1"/>
            <p:nvPr/>
          </p:nvSpPr>
          <p:spPr>
            <a:xfrm>
              <a:off x="2487378" y="3587124"/>
              <a:ext cx="1385375" cy="261610"/>
            </a:xfrm>
            <a:prstGeom prst="rect">
              <a:avLst/>
            </a:prstGeom>
            <a:noFill/>
          </p:spPr>
          <p:txBody>
            <a:bodyPr wrap="square" rtlCol="0">
              <a:spAutoFit/>
            </a:bodyPr>
            <a:lstStyle/>
            <a:p>
              <a:pPr algn="ctr"/>
              <a:r>
                <a:rPr lang="en-US" sz="1050" b="1" dirty="0" smtClean="0">
                  <a:solidFill>
                    <a:srgbClr val="CC2A2E"/>
                  </a:solidFill>
                  <a:latin typeface="KievitOT-Bold"/>
                  <a:cs typeface="KievitOT-Bold"/>
                </a:rPr>
                <a:t>Key-Value Store</a:t>
              </a:r>
              <a:endParaRPr lang="en-US" sz="1050" b="1" dirty="0">
                <a:solidFill>
                  <a:srgbClr val="CC2A2E"/>
                </a:solidFill>
                <a:latin typeface="KievitOT-Bold"/>
                <a:cs typeface="KievitOT-Bold"/>
              </a:endParaRPr>
            </a:p>
          </p:txBody>
        </p:sp>
        <p:sp>
          <p:nvSpPr>
            <p:cNvPr id="8" name="TextBox 7"/>
            <p:cNvSpPr txBox="1"/>
            <p:nvPr/>
          </p:nvSpPr>
          <p:spPr>
            <a:xfrm>
              <a:off x="3904241" y="3587122"/>
              <a:ext cx="1385375" cy="261610"/>
            </a:xfrm>
            <a:prstGeom prst="rect">
              <a:avLst/>
            </a:prstGeom>
            <a:noFill/>
          </p:spPr>
          <p:txBody>
            <a:bodyPr wrap="square" rtlCol="0">
              <a:spAutoFit/>
            </a:bodyPr>
            <a:lstStyle/>
            <a:p>
              <a:pPr algn="ctr"/>
              <a:r>
                <a:rPr lang="en-US" sz="1050" b="1" dirty="0" smtClean="0">
                  <a:solidFill>
                    <a:srgbClr val="CC2A2E"/>
                  </a:solidFill>
                  <a:latin typeface="KievitOT-Bold"/>
                  <a:cs typeface="KievitOT-Bold"/>
                </a:rPr>
                <a:t>Document Database</a:t>
              </a:r>
              <a:endParaRPr lang="en-US" sz="1050" b="1" dirty="0">
                <a:solidFill>
                  <a:srgbClr val="CC2A2E"/>
                </a:solidFill>
                <a:latin typeface="KievitOT-Bold"/>
                <a:cs typeface="KievitOT-Bold"/>
              </a:endParaRPr>
            </a:p>
          </p:txBody>
        </p:sp>
        <p:sp>
          <p:nvSpPr>
            <p:cNvPr id="9" name="TextBox 8"/>
            <p:cNvSpPr txBox="1"/>
            <p:nvPr/>
          </p:nvSpPr>
          <p:spPr>
            <a:xfrm>
              <a:off x="5347558" y="3576626"/>
              <a:ext cx="1385375" cy="261610"/>
            </a:xfrm>
            <a:prstGeom prst="rect">
              <a:avLst/>
            </a:prstGeom>
            <a:noFill/>
          </p:spPr>
          <p:txBody>
            <a:bodyPr wrap="square" rtlCol="0">
              <a:spAutoFit/>
            </a:bodyPr>
            <a:lstStyle/>
            <a:p>
              <a:pPr algn="ctr"/>
              <a:r>
                <a:rPr lang="en-US" sz="1050" b="1" dirty="0" smtClean="0">
                  <a:solidFill>
                    <a:srgbClr val="CC2A2E"/>
                  </a:solidFill>
                  <a:latin typeface="KievitOT-Bold"/>
                  <a:cs typeface="KievitOT-Bold"/>
                </a:rPr>
                <a:t>Embedded Database</a:t>
              </a:r>
              <a:endParaRPr lang="en-US" sz="1050" b="1" dirty="0">
                <a:solidFill>
                  <a:srgbClr val="CC2A2E"/>
                </a:solidFill>
                <a:latin typeface="KievitOT-Bold"/>
                <a:cs typeface="KievitOT-Bold"/>
              </a:endParaRPr>
            </a:p>
          </p:txBody>
        </p:sp>
        <p:sp>
          <p:nvSpPr>
            <p:cNvPr id="10" name="TextBox 9"/>
            <p:cNvSpPr txBox="1"/>
            <p:nvPr/>
          </p:nvSpPr>
          <p:spPr>
            <a:xfrm>
              <a:off x="6764419" y="3580268"/>
              <a:ext cx="1385375" cy="261610"/>
            </a:xfrm>
            <a:prstGeom prst="rect">
              <a:avLst/>
            </a:prstGeom>
            <a:noFill/>
          </p:spPr>
          <p:txBody>
            <a:bodyPr wrap="square" rtlCol="0">
              <a:spAutoFit/>
            </a:bodyPr>
            <a:lstStyle/>
            <a:p>
              <a:pPr algn="ctr"/>
              <a:r>
                <a:rPr lang="en-US" sz="1050" b="1" dirty="0" smtClean="0">
                  <a:solidFill>
                    <a:srgbClr val="CC2A2E"/>
                  </a:solidFill>
                  <a:latin typeface="KievitOT-Bold"/>
                  <a:cs typeface="KievitOT-Bold"/>
                </a:rPr>
                <a:t>Sync Management</a:t>
              </a:r>
              <a:endParaRPr lang="en-US" sz="1050" b="1" dirty="0">
                <a:solidFill>
                  <a:srgbClr val="CC2A2E"/>
                </a:solidFill>
                <a:latin typeface="KievitOT-Bold"/>
                <a:cs typeface="KievitOT-Bold"/>
              </a:endParaRPr>
            </a:p>
          </p:txBody>
        </p:sp>
        <p:cxnSp>
          <p:nvCxnSpPr>
            <p:cNvPr id="12" name="Straight Arrow Connector 11"/>
            <p:cNvCxnSpPr/>
            <p:nvPr/>
          </p:nvCxnSpPr>
          <p:spPr>
            <a:xfrm>
              <a:off x="1060023" y="4125297"/>
              <a:ext cx="7089771" cy="0"/>
            </a:xfrm>
            <a:prstGeom prst="straightConnector1">
              <a:avLst/>
            </a:prstGeom>
            <a:ln w="190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5006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36" y="1227566"/>
            <a:ext cx="6109095" cy="3270235"/>
          </a:xfrm>
          <a:prstGeom prst="rect">
            <a:avLst/>
          </a:prstGeom>
        </p:spPr>
        <p:txBody>
          <a:bodyPr vert="horz" wrap="square" lIns="68589" tIns="68589" rIns="68589" bIns="68589" rtlCol="0">
            <a:noAutofit/>
          </a:bodyPr>
          <a:lstStyle/>
          <a:p>
            <a:endParaRPr lang="en-US" dirty="0"/>
          </a:p>
        </p:txBody>
      </p:sp>
      <p:pic>
        <p:nvPicPr>
          <p:cNvPr id="5" name="Picture 4"/>
          <p:cNvPicPr>
            <a:picLocks noChangeAspect="1"/>
          </p:cNvPicPr>
          <p:nvPr/>
        </p:nvPicPr>
        <p:blipFill>
          <a:blip r:embed="rId3"/>
          <a:stretch>
            <a:fillRect/>
          </a:stretch>
        </p:blipFill>
        <p:spPr>
          <a:xfrm>
            <a:off x="1239687" y="3173334"/>
            <a:ext cx="6478015" cy="1619082"/>
          </a:xfrm>
          <a:prstGeom prst="rect">
            <a:avLst/>
          </a:prstGeom>
        </p:spPr>
      </p:pic>
      <p:sp>
        <p:nvSpPr>
          <p:cNvPr id="2" name="Title 1"/>
          <p:cNvSpPr>
            <a:spLocks noGrp="1"/>
          </p:cNvSpPr>
          <p:nvPr>
            <p:ph type="title"/>
          </p:nvPr>
        </p:nvSpPr>
        <p:spPr/>
        <p:txBody>
          <a:bodyPr/>
          <a:lstStyle/>
          <a:p>
            <a:r>
              <a:rPr lang="en-US" dirty="0" smtClean="0"/>
              <a:t>Couchbase and </a:t>
            </a:r>
            <a:r>
              <a:rPr lang="en-US" dirty="0" err="1" smtClean="0"/>
              <a:t>Hadoop</a:t>
            </a:r>
            <a:endParaRPr lang="en-US" dirty="0"/>
          </a:p>
        </p:txBody>
      </p:sp>
      <p:sp>
        <p:nvSpPr>
          <p:cNvPr id="6" name="Content Placeholder 5"/>
          <p:cNvSpPr>
            <a:spLocks noGrp="1"/>
          </p:cNvSpPr>
          <p:nvPr>
            <p:ph idx="1"/>
          </p:nvPr>
        </p:nvSpPr>
        <p:spPr/>
        <p:txBody>
          <a:bodyPr/>
          <a:lstStyle/>
          <a:p>
            <a:pPr marL="214341" indent="-214341">
              <a:buFont typeface="Arial"/>
              <a:buChar char="•"/>
            </a:pPr>
            <a:r>
              <a:rPr lang="en-US" dirty="0"/>
              <a:t>Couchbase is primarily online operational </a:t>
            </a:r>
            <a:r>
              <a:rPr lang="en-US" dirty="0" err="1"/>
              <a:t>NoSQL</a:t>
            </a:r>
            <a:r>
              <a:rPr lang="en-US" dirty="0"/>
              <a:t> </a:t>
            </a:r>
            <a:r>
              <a:rPr lang="en-US" dirty="0" err="1"/>
              <a:t>datastore</a:t>
            </a:r>
            <a:r>
              <a:rPr lang="en-US" dirty="0"/>
              <a:t>, low latency, </a:t>
            </a:r>
            <a:r>
              <a:rPr lang="en-US" dirty="0" smtClean="0"/>
              <a:t>scalable</a:t>
            </a:r>
            <a:endParaRPr lang="en-US" dirty="0"/>
          </a:p>
          <a:p>
            <a:pPr marL="214341" indent="-214341">
              <a:buFont typeface="Arial"/>
              <a:buChar char="•"/>
            </a:pPr>
            <a:r>
              <a:rPr lang="en-US" dirty="0" smtClean="0"/>
              <a:t>Data Source</a:t>
            </a:r>
          </a:p>
          <a:p>
            <a:pPr marL="442941" lvl="1" indent="-214341">
              <a:buFont typeface="Arial"/>
              <a:buChar char="•"/>
            </a:pPr>
            <a:r>
              <a:rPr lang="en-US" dirty="0" smtClean="0"/>
              <a:t>Example: </a:t>
            </a:r>
            <a:r>
              <a:rPr lang="en-US" dirty="0"/>
              <a:t>Pulling user profiles into </a:t>
            </a:r>
            <a:r>
              <a:rPr lang="en-US" dirty="0" err="1"/>
              <a:t>Hadoop</a:t>
            </a:r>
            <a:r>
              <a:rPr lang="en-US" dirty="0"/>
              <a:t> for deep </a:t>
            </a:r>
            <a:r>
              <a:rPr lang="en-US" dirty="0" smtClean="0"/>
              <a:t>analytics</a:t>
            </a:r>
          </a:p>
          <a:p>
            <a:pPr marL="214341" indent="-214341">
              <a:buFont typeface="Arial"/>
              <a:buChar char="•"/>
            </a:pPr>
            <a:r>
              <a:rPr lang="en-US" dirty="0" smtClean="0"/>
              <a:t>Data Sink</a:t>
            </a:r>
            <a:endParaRPr lang="en-US" dirty="0"/>
          </a:p>
          <a:p>
            <a:pPr marL="442941" lvl="1" indent="-214341">
              <a:buFont typeface="Arial"/>
              <a:buChar char="•"/>
            </a:pPr>
            <a:r>
              <a:rPr lang="en-US" dirty="0" smtClean="0"/>
              <a:t>Example: </a:t>
            </a:r>
            <a:r>
              <a:rPr lang="en-US" dirty="0"/>
              <a:t>training machine learning models that are then cached / served from Couchbase</a:t>
            </a:r>
          </a:p>
          <a:p>
            <a:pPr marL="214341" indent="-214341">
              <a:buFont typeface="Arial"/>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9714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t>
            </a:r>
            <a:r>
              <a:rPr lang="en-US" dirty="0"/>
              <a:t>a Glance</a:t>
            </a:r>
          </a:p>
        </p:txBody>
      </p:sp>
      <p:graphicFrame>
        <p:nvGraphicFramePr>
          <p:cNvPr id="7" name="Table 6"/>
          <p:cNvGraphicFramePr>
            <a:graphicFrameLocks noGrp="1"/>
          </p:cNvGraphicFramePr>
          <p:nvPr>
            <p:extLst/>
          </p:nvPr>
        </p:nvGraphicFramePr>
        <p:xfrm>
          <a:off x="198157" y="1059087"/>
          <a:ext cx="8641044" cy="3631686"/>
        </p:xfrm>
        <a:graphic>
          <a:graphicData uri="http://schemas.openxmlformats.org/drawingml/2006/table">
            <a:tbl>
              <a:tblPr>
                <a:tableStyleId>{5C22544A-7EE6-4342-B048-85BDC9FD1C3A}</a:tableStyleId>
              </a:tblPr>
              <a:tblGrid>
                <a:gridCol w="2133295"/>
                <a:gridCol w="2187225"/>
                <a:gridCol w="2160262"/>
                <a:gridCol w="2160262"/>
              </a:tblGrid>
              <a:tr h="323510">
                <a:tc>
                  <a:txBody>
                    <a:bodyPr/>
                    <a:lstStyle/>
                    <a:p>
                      <a:pPr algn="ctr"/>
                      <a:endParaRPr lang="en-US" sz="1800" b="1" dirty="0">
                        <a:solidFill>
                          <a:schemeClr val="bg1"/>
                        </a:solidFill>
                        <a:latin typeface="KievitOT-Regular" charset="0"/>
                        <a:ea typeface="KievitOT-Regular" charset="0"/>
                        <a:cs typeface="KievitOT-Regular" charset="0"/>
                      </a:endParaRPr>
                    </a:p>
                  </a:txBody>
                  <a:tcPr anchor="ctr">
                    <a:lnL w="9525" cap="flat" cmpd="sng" algn="ctr">
                      <a:solidFill>
                        <a:srgbClr val="E40121"/>
                      </a:solidFill>
                      <a:prstDash val="solid"/>
                      <a:round/>
                      <a:headEnd type="none" w="med" len="med"/>
                      <a:tailEnd type="none" w="med" len="med"/>
                    </a:lnL>
                    <a:lnR w="12700" cmpd="sng">
                      <a:noFill/>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solidFill>
                      <a:srgbClr val="E4012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KievitOT-Regular" charset="0"/>
                          <a:ea typeface="KievitOT-Regular" charset="0"/>
                          <a:cs typeface="KievitOT-Regular" charset="0"/>
                        </a:rPr>
                        <a:t>         Couchbase</a:t>
                      </a:r>
                    </a:p>
                  </a:txBody>
                  <a:tcPr anchor="ctr">
                    <a:lnL w="12700" cmpd="sng">
                      <a:noFill/>
                    </a:lnL>
                    <a:lnR w="12700" cmpd="sng">
                      <a:noFill/>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solidFill>
                      <a:srgbClr val="E40121"/>
                    </a:solidFill>
                  </a:tcPr>
                </a:tc>
                <a:tc>
                  <a:txBody>
                    <a:bodyPr/>
                    <a:lstStyle/>
                    <a:p>
                      <a:pPr algn="ctr"/>
                      <a:r>
                        <a:rPr lang="en-US" sz="1800" b="1" dirty="0" smtClean="0">
                          <a:solidFill>
                            <a:schemeClr val="bg1"/>
                          </a:solidFill>
                          <a:latin typeface="KievitOT-Regular" charset="0"/>
                          <a:ea typeface="KievitOT-Regular" charset="0"/>
                          <a:cs typeface="KievitOT-Regular" charset="0"/>
                        </a:rPr>
                        <a:t>Spark</a:t>
                      </a:r>
                      <a:endParaRPr lang="en-US" sz="1800" b="1" dirty="0">
                        <a:solidFill>
                          <a:schemeClr val="bg1"/>
                        </a:solidFill>
                        <a:latin typeface="KievitOT-Regular" charset="0"/>
                        <a:ea typeface="KievitOT-Regular" charset="0"/>
                        <a:cs typeface="KievitOT-Regular" charset="0"/>
                      </a:endParaRPr>
                    </a:p>
                  </a:txBody>
                  <a:tcPr anchor="ctr">
                    <a:lnL w="12700" cmpd="sng">
                      <a:noFill/>
                    </a:lnL>
                    <a:lnR w="12700" cmpd="sng">
                      <a:noFill/>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solidFill>
                      <a:srgbClr val="E40121"/>
                    </a:solidFill>
                  </a:tcPr>
                </a:tc>
                <a:tc>
                  <a:txBody>
                    <a:bodyPr/>
                    <a:lstStyle/>
                    <a:p>
                      <a:pPr algn="r"/>
                      <a:r>
                        <a:rPr lang="en-US" sz="1800" b="1" dirty="0" smtClean="0">
                          <a:solidFill>
                            <a:schemeClr val="bg1"/>
                          </a:solidFill>
                          <a:latin typeface="KievitOT-Regular" charset="0"/>
                          <a:ea typeface="KievitOT-Regular" charset="0"/>
                          <a:cs typeface="KievitOT-Regular" charset="0"/>
                        </a:rPr>
                        <a:t>Hadoop (Hive)</a:t>
                      </a:r>
                      <a:endParaRPr lang="en-US" sz="1800" b="1" dirty="0">
                        <a:solidFill>
                          <a:schemeClr val="bg1"/>
                        </a:solidFill>
                        <a:latin typeface="KievitOT-Regular" charset="0"/>
                        <a:ea typeface="KievitOT-Regular" charset="0"/>
                        <a:cs typeface="KievitOT-Regular" charset="0"/>
                      </a:endParaRPr>
                    </a:p>
                  </a:txBody>
                  <a:tcPr anchor="ctr">
                    <a:lnL w="12700" cmpd="sng">
                      <a:noFill/>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solidFill>
                      <a:srgbClr val="E40121"/>
                    </a:solidFill>
                  </a:tcPr>
                </a:tc>
              </a:tr>
              <a:tr h="560826">
                <a:tc>
                  <a:txBody>
                    <a:bodyPr/>
                    <a:lstStyle/>
                    <a:p>
                      <a:r>
                        <a:rPr lang="en-US" sz="1600" i="1" dirty="0" smtClean="0">
                          <a:solidFill>
                            <a:schemeClr val="tx1"/>
                          </a:solidFill>
                          <a:latin typeface="KievitOT-Regular" charset="0"/>
                          <a:ea typeface="KievitOT-Regular" charset="0"/>
                          <a:cs typeface="KievitOT-Regular" charset="0"/>
                        </a:rPr>
                        <a:t>Use cases</a:t>
                      </a:r>
                      <a:endParaRPr lang="en-US" sz="1600" i="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pPr marL="285750" indent="-285750">
                        <a:buFont typeface="Arial"/>
                        <a:buChar char="•"/>
                      </a:pPr>
                      <a:r>
                        <a:rPr lang="en-US" sz="1600" b="1" dirty="0" smtClean="0">
                          <a:solidFill>
                            <a:schemeClr val="tx1"/>
                          </a:solidFill>
                          <a:latin typeface="KievitOT-Regular" charset="0"/>
                          <a:ea typeface="KievitOT-Regular" charset="0"/>
                          <a:cs typeface="KievitOT-Regular" charset="0"/>
                        </a:rPr>
                        <a:t>Operational</a:t>
                      </a:r>
                    </a:p>
                    <a:p>
                      <a:pPr marL="285750" indent="-285750">
                        <a:buFont typeface="Arial"/>
                        <a:buChar char="•"/>
                      </a:pPr>
                      <a:r>
                        <a:rPr lang="en-US" sz="1600" b="1" dirty="0" smtClean="0">
                          <a:solidFill>
                            <a:schemeClr val="tx1"/>
                          </a:solidFill>
                          <a:latin typeface="KievitOT-Regular" charset="0"/>
                          <a:ea typeface="KievitOT-Regular" charset="0"/>
                          <a:cs typeface="KievitOT-Regular" charset="0"/>
                        </a:rPr>
                        <a:t>Web /</a:t>
                      </a:r>
                      <a:r>
                        <a:rPr lang="en-US" sz="1600" b="1" baseline="0" dirty="0" smtClean="0">
                          <a:solidFill>
                            <a:schemeClr val="tx1"/>
                          </a:solidFill>
                          <a:latin typeface="KievitOT-Regular" charset="0"/>
                          <a:ea typeface="KievitOT-Regular" charset="0"/>
                          <a:cs typeface="KievitOT-Regular" charset="0"/>
                        </a:rPr>
                        <a:t> M</a:t>
                      </a:r>
                      <a:r>
                        <a:rPr lang="en-US" sz="1600" b="1" dirty="0" smtClean="0">
                          <a:solidFill>
                            <a:schemeClr val="tx1"/>
                          </a:solidFill>
                          <a:latin typeface="KievitOT-Regular" charset="0"/>
                          <a:ea typeface="KievitOT-Regular" charset="0"/>
                          <a:cs typeface="KievitOT-Regular" charset="0"/>
                        </a:rPr>
                        <a:t>obile</a:t>
                      </a:r>
                      <a:r>
                        <a:rPr lang="en-US" sz="1600" b="1" baseline="0" dirty="0" smtClean="0">
                          <a:solidFill>
                            <a:schemeClr val="tx1"/>
                          </a:solidFill>
                          <a:latin typeface="KievitOT-Regular" charset="0"/>
                          <a:ea typeface="KievitOT-Regular" charset="0"/>
                          <a:cs typeface="KievitOT-Regular" charset="0"/>
                        </a:rPr>
                        <a:t> </a:t>
                      </a:r>
                      <a:endParaRPr lang="en-US" sz="1600" b="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pPr marL="285750" indent="-285750">
                        <a:buFont typeface="Arial"/>
                        <a:buChar char="•"/>
                      </a:pPr>
                      <a:r>
                        <a:rPr lang="en-US" sz="1600" b="0" dirty="0" smtClean="0">
                          <a:solidFill>
                            <a:schemeClr val="tx1"/>
                          </a:solidFill>
                          <a:latin typeface="KievitOT-Regular" charset="0"/>
                          <a:ea typeface="KievitOT-Regular" charset="0"/>
                          <a:cs typeface="KievitOT-Regular" charset="0"/>
                        </a:rPr>
                        <a:t>Analytics</a:t>
                      </a:r>
                    </a:p>
                    <a:p>
                      <a:pPr marL="285750" indent="-285750">
                        <a:buFont typeface="Arial"/>
                        <a:buChar char="•"/>
                      </a:pPr>
                      <a:r>
                        <a:rPr lang="en-US" sz="1600" b="0" dirty="0" smtClean="0">
                          <a:solidFill>
                            <a:schemeClr val="tx1"/>
                          </a:solidFill>
                          <a:latin typeface="KievitOT-Regular" charset="0"/>
                          <a:ea typeface="KievitOT-Regular" charset="0"/>
                          <a:cs typeface="KievitOT-Regular" charset="0"/>
                        </a:rPr>
                        <a:t>Machine Learning</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pPr marL="285750" indent="-285750">
                        <a:buFont typeface="Arial"/>
                        <a:buChar char="•"/>
                      </a:pPr>
                      <a:r>
                        <a:rPr lang="en-US" sz="1600" b="0" dirty="0" smtClean="0">
                          <a:solidFill>
                            <a:schemeClr val="tx1"/>
                          </a:solidFill>
                          <a:latin typeface="KievitOT-Regular" charset="0"/>
                          <a:ea typeface="KievitOT-Regular" charset="0"/>
                          <a:cs typeface="KievitOT-Regular" charset="0"/>
                        </a:rPr>
                        <a:t>Analytics</a:t>
                      </a:r>
                    </a:p>
                    <a:p>
                      <a:pPr marL="285750" indent="-285750">
                        <a:buFont typeface="Arial"/>
                        <a:buChar char="•"/>
                      </a:pPr>
                      <a:r>
                        <a:rPr lang="en-US" sz="1600" b="0" dirty="0" smtClean="0">
                          <a:solidFill>
                            <a:schemeClr val="tx1"/>
                          </a:solidFill>
                          <a:latin typeface="KievitOT-Regular" charset="0"/>
                          <a:ea typeface="KievitOT-Regular" charset="0"/>
                          <a:cs typeface="KievitOT-Regular" charset="0"/>
                        </a:rPr>
                        <a:t>Machine Learning</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r>
              <a:tr h="640950">
                <a:tc>
                  <a:txBody>
                    <a:bodyPr/>
                    <a:lstStyle/>
                    <a:p>
                      <a:r>
                        <a:rPr lang="en-US" sz="1600" i="1" dirty="0" smtClean="0">
                          <a:solidFill>
                            <a:schemeClr val="tx1"/>
                          </a:solidFill>
                          <a:latin typeface="KievitOT-Regular" charset="0"/>
                          <a:ea typeface="KievitOT-Regular" charset="0"/>
                          <a:cs typeface="KievitOT-Regular" charset="0"/>
                        </a:rPr>
                        <a:t>Processing mode</a:t>
                      </a:r>
                      <a:endParaRPr lang="en-US" sz="1600" i="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1" dirty="0" smtClean="0">
                          <a:solidFill>
                            <a:schemeClr val="tx1"/>
                          </a:solidFill>
                          <a:latin typeface="KievitOT-Regular" charset="0"/>
                          <a:ea typeface="KievitOT-Regular" charset="0"/>
                          <a:cs typeface="KievitOT-Regular" charset="0"/>
                        </a:rPr>
                        <a:t>Online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0" dirty="0" smtClean="0">
                          <a:solidFill>
                            <a:schemeClr val="tx1"/>
                          </a:solidFill>
                          <a:latin typeface="KievitOT-Regular" charset="0"/>
                          <a:ea typeface="KievitOT-Regular" charset="0"/>
                          <a:cs typeface="KievitOT-Regular" charset="0"/>
                        </a:rPr>
                        <a:t>Ad Hoc</a:t>
                      </a: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pPr marL="285750" indent="-285750">
                        <a:lnSpc>
                          <a:spcPct val="90000"/>
                        </a:lnSpc>
                        <a:buFont typeface="Arial"/>
                        <a:buChar char="•"/>
                      </a:pPr>
                      <a:r>
                        <a:rPr lang="en-US" sz="1600" b="0" dirty="0" smtClean="0">
                          <a:solidFill>
                            <a:schemeClr val="tx1"/>
                          </a:solidFill>
                          <a:latin typeface="KievitOT-Regular" charset="0"/>
                          <a:ea typeface="KievitOT-Regular" charset="0"/>
                          <a:cs typeface="KievitOT-Regular" charset="0"/>
                        </a:rPr>
                        <a:t>Ad</a:t>
                      </a:r>
                      <a:r>
                        <a:rPr lang="en-US" sz="1600" b="0" baseline="0" dirty="0" smtClean="0">
                          <a:solidFill>
                            <a:schemeClr val="tx1"/>
                          </a:solidFill>
                          <a:latin typeface="KievitOT-Regular" charset="0"/>
                          <a:ea typeface="KievitOT-Regular" charset="0"/>
                          <a:cs typeface="KievitOT-Regular" charset="0"/>
                        </a:rPr>
                        <a:t> Hoc </a:t>
                      </a:r>
                    </a:p>
                    <a:p>
                      <a:pPr marL="285750" indent="-285750">
                        <a:lnSpc>
                          <a:spcPct val="90000"/>
                        </a:lnSpc>
                        <a:buFont typeface="Arial"/>
                        <a:buChar char="•"/>
                      </a:pPr>
                      <a:r>
                        <a:rPr lang="en-US" sz="1600" b="0" dirty="0" smtClean="0">
                          <a:solidFill>
                            <a:schemeClr val="tx1"/>
                          </a:solidFill>
                          <a:latin typeface="KievitOT-Regular" charset="0"/>
                          <a:ea typeface="KievitOT-Regular" charset="0"/>
                          <a:cs typeface="KievitOT-Regular" charset="0"/>
                        </a:rPr>
                        <a:t>Batch</a:t>
                      </a:r>
                    </a:p>
                    <a:p>
                      <a:pPr marL="285750" marR="0" indent="-285750" algn="l" defTabSz="457200" rtl="0" eaLnBrk="1" fontAlgn="auto" latinLnBrk="0" hangingPunct="1">
                        <a:lnSpc>
                          <a:spcPct val="90000"/>
                        </a:lnSpc>
                        <a:spcBef>
                          <a:spcPts val="0"/>
                        </a:spcBef>
                        <a:spcAft>
                          <a:spcPts val="0"/>
                        </a:spcAft>
                        <a:buClrTx/>
                        <a:buSzTx/>
                        <a:buFont typeface="Arial"/>
                        <a:buChar char="•"/>
                        <a:tabLst/>
                        <a:defRPr/>
                      </a:pPr>
                      <a:r>
                        <a:rPr lang="en-US" sz="1600" b="0" dirty="0" smtClean="0">
                          <a:solidFill>
                            <a:srgbClr val="1E1C1C"/>
                          </a:solidFill>
                          <a:latin typeface="KievitOT-Regular" charset="0"/>
                          <a:ea typeface="KievitOT-Regular" charset="0"/>
                          <a:cs typeface="KievitOT-Regular" charset="0"/>
                        </a:rPr>
                        <a:t>Streaming</a:t>
                      </a:r>
                      <a:r>
                        <a:rPr lang="en-US" sz="1600" b="0" baseline="0" dirty="0" smtClean="0">
                          <a:solidFill>
                            <a:srgbClr val="1E1C1C"/>
                          </a:solidFill>
                          <a:latin typeface="KievitOT-Regular" charset="0"/>
                          <a:ea typeface="KievitOT-Regular" charset="0"/>
                          <a:cs typeface="KievitOT-Regular" charset="0"/>
                        </a:rPr>
                        <a:t> (+/-)</a:t>
                      </a:r>
                      <a:endParaRPr lang="en-US" sz="1600" b="0" dirty="0" smtClean="0">
                        <a:solidFill>
                          <a:srgbClr val="1E1C1C"/>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0" dirty="0" smtClean="0">
                          <a:solidFill>
                            <a:schemeClr val="tx1"/>
                          </a:solidFill>
                          <a:latin typeface="KievitOT-Regular" charset="0"/>
                          <a:ea typeface="KievitOT-Regular" charset="0"/>
                          <a:cs typeface="KievitOT-Regular" charset="0"/>
                        </a:rPr>
                        <a:t>Batch</a:t>
                      </a:r>
                    </a:p>
                    <a:p>
                      <a:pPr marL="285750" indent="-285750">
                        <a:buFont typeface="Arial"/>
                        <a:buChar char="•"/>
                      </a:pPr>
                      <a:r>
                        <a:rPr lang="en-US" sz="1600" b="0" dirty="0" smtClean="0">
                          <a:solidFill>
                            <a:schemeClr val="tx1"/>
                          </a:solidFill>
                          <a:latin typeface="KievitOT-Regular" charset="0"/>
                          <a:ea typeface="KievitOT-Regular" charset="0"/>
                          <a:cs typeface="KievitOT-Regular" charset="0"/>
                        </a:rPr>
                        <a:t>Ad Hoc (+/-)</a:t>
                      </a: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r>
              <a:tr h="352038">
                <a:tc>
                  <a:txBody>
                    <a:bodyPr/>
                    <a:lstStyle/>
                    <a:p>
                      <a:r>
                        <a:rPr lang="en-US" sz="1600" i="1" dirty="0" smtClean="0">
                          <a:solidFill>
                            <a:schemeClr val="tx1"/>
                          </a:solidFill>
                          <a:latin typeface="KievitOT-Regular" charset="0"/>
                          <a:ea typeface="KievitOT-Regular" charset="0"/>
                          <a:cs typeface="KievitOT-Regular" charset="0"/>
                        </a:rPr>
                        <a:t>Low</a:t>
                      </a:r>
                      <a:r>
                        <a:rPr lang="en-US" sz="1600" i="1" baseline="0" dirty="0" smtClean="0">
                          <a:solidFill>
                            <a:schemeClr val="tx1"/>
                          </a:solidFill>
                          <a:latin typeface="KievitOT-Regular" charset="0"/>
                          <a:ea typeface="KievitOT-Regular" charset="0"/>
                          <a:cs typeface="KievitOT-Regular" charset="0"/>
                        </a:rPr>
                        <a:t> latency =</a:t>
                      </a:r>
                      <a:endParaRPr lang="en-US" sz="1600" i="1" dirty="0">
                        <a:solidFill>
                          <a:schemeClr val="tx1"/>
                        </a:solidFill>
                        <a:latin typeface="KievitOT-Regular" charset="0"/>
                        <a:ea typeface="KievitOT-Regular" charset="0"/>
                        <a:cs typeface="KievitOT-Regular" charset="0"/>
                      </a:endParaRPr>
                    </a:p>
                  </a:txBody>
                  <a:tcPr anchor="ct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1" dirty="0" smtClean="0">
                          <a:solidFill>
                            <a:schemeClr val="tx1"/>
                          </a:solidFill>
                          <a:latin typeface="KievitOT-Regular" charset="0"/>
                          <a:ea typeface="KievitOT-Regular" charset="0"/>
                          <a:cs typeface="KievitOT-Regular" charset="0"/>
                        </a:rPr>
                        <a:t>&lt; 1ms</a:t>
                      </a:r>
                      <a:r>
                        <a:rPr lang="en-US" sz="1600" b="1" baseline="0" dirty="0" smtClean="0">
                          <a:solidFill>
                            <a:schemeClr val="tx1"/>
                          </a:solidFill>
                          <a:latin typeface="KievitOT-Regular" charset="0"/>
                          <a:ea typeface="KievitOT-Regular" charset="0"/>
                          <a:cs typeface="KievitOT-Regular" charset="0"/>
                        </a:rPr>
                        <a:t> ops</a:t>
                      </a:r>
                      <a:endParaRPr lang="en-US" sz="1600" b="1" dirty="0">
                        <a:solidFill>
                          <a:schemeClr val="tx1"/>
                        </a:solidFill>
                        <a:latin typeface="KievitOT-Regular" charset="0"/>
                        <a:ea typeface="KievitOT-Regular" charset="0"/>
                        <a:cs typeface="KievitOT-Regular" charset="0"/>
                      </a:endParaRPr>
                    </a:p>
                  </a:txBody>
                  <a:tcPr anchor="ct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rgbClr val="1E1C1C"/>
                          </a:solidFill>
                          <a:latin typeface="KievitOT-Regular" charset="0"/>
                          <a:ea typeface="KievitOT-Regular" charset="0"/>
                          <a:cs typeface="KievitOT-Regular" charset="0"/>
                        </a:rPr>
                        <a:t>Seconds</a:t>
                      </a:r>
                      <a:endParaRPr lang="en-US" sz="1600" b="0" dirty="0">
                        <a:solidFill>
                          <a:srgbClr val="1E1C1C"/>
                        </a:solidFill>
                        <a:latin typeface="KievitOT-Regular" charset="0"/>
                        <a:ea typeface="KievitOT-Regular" charset="0"/>
                        <a:cs typeface="KievitOT-Regular" charset="0"/>
                      </a:endParaRPr>
                    </a:p>
                  </a:txBody>
                  <a:tcPr anchor="ct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1"/>
                          </a:solidFill>
                          <a:latin typeface="KievitOT-Regular" charset="0"/>
                          <a:ea typeface="KievitOT-Regular" charset="0"/>
                          <a:cs typeface="KievitOT-Regular" charset="0"/>
                        </a:rPr>
                        <a:t>Minutes</a:t>
                      </a:r>
                      <a:endParaRPr lang="en-US" sz="1600" b="0" dirty="0">
                        <a:solidFill>
                          <a:schemeClr val="tx1"/>
                        </a:solidFill>
                        <a:latin typeface="KievitOT-Regular" charset="0"/>
                        <a:ea typeface="KievitOT-Regular" charset="0"/>
                        <a:cs typeface="KievitOT-Regular" charset="0"/>
                      </a:endParaRPr>
                    </a:p>
                  </a:txBody>
                  <a:tcPr anchor="ct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r>
              <a:tr h="319410">
                <a:tc>
                  <a:txBody>
                    <a:bodyPr/>
                    <a:lstStyle/>
                    <a:p>
                      <a:r>
                        <a:rPr lang="en-US" sz="1600" i="1" dirty="0" smtClean="0">
                          <a:solidFill>
                            <a:schemeClr val="tx1"/>
                          </a:solidFill>
                          <a:latin typeface="KievitOT-Regular" charset="0"/>
                          <a:ea typeface="KievitOT-Regular" charset="0"/>
                          <a:cs typeface="KievitOT-Regular" charset="0"/>
                        </a:rPr>
                        <a:t>Performance</a:t>
                      </a:r>
                      <a:endParaRPr lang="en-US" sz="1600" i="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1" dirty="0" smtClean="0">
                          <a:solidFill>
                            <a:schemeClr val="tx1"/>
                          </a:solidFill>
                          <a:latin typeface="KievitOT-Regular" charset="0"/>
                          <a:ea typeface="KievitOT-Regular" charset="0"/>
                          <a:cs typeface="KievitOT-Regular" charset="0"/>
                        </a:rPr>
                        <a:t>Highly</a:t>
                      </a:r>
                      <a:r>
                        <a:rPr lang="en-US" sz="1600" b="1" baseline="0" dirty="0" smtClean="0">
                          <a:solidFill>
                            <a:schemeClr val="tx1"/>
                          </a:solidFill>
                          <a:latin typeface="KievitOT-Regular" charset="0"/>
                          <a:ea typeface="KievitOT-Regular" charset="0"/>
                          <a:cs typeface="KievitOT-Regular" charset="0"/>
                        </a:rPr>
                        <a:t> predictable</a:t>
                      </a:r>
                      <a:endParaRPr lang="en-US" sz="1600" b="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1"/>
                          </a:solidFill>
                          <a:latin typeface="KievitOT-Regular" charset="0"/>
                          <a:ea typeface="KievitOT-Regular" charset="0"/>
                          <a:cs typeface="KievitOT-Regular" charset="0"/>
                        </a:rPr>
                        <a:t>Variable</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1"/>
                          </a:solidFill>
                          <a:latin typeface="KievitOT-Regular" charset="0"/>
                          <a:ea typeface="KievitOT-Regular" charset="0"/>
                          <a:cs typeface="KievitOT-Regular" charset="0"/>
                        </a:rPr>
                        <a:t>Variable</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r>
              <a:tr h="319410">
                <a:tc>
                  <a:txBody>
                    <a:bodyPr/>
                    <a:lstStyle/>
                    <a:p>
                      <a:r>
                        <a:rPr lang="en-US" sz="1600" i="1" dirty="0" smtClean="0">
                          <a:solidFill>
                            <a:schemeClr val="tx1"/>
                          </a:solidFill>
                          <a:latin typeface="KievitOT-Regular" charset="0"/>
                          <a:ea typeface="KievitOT-Regular" charset="0"/>
                          <a:cs typeface="KievitOT-Regular" charset="0"/>
                        </a:rPr>
                        <a:t>Users are typically…</a:t>
                      </a:r>
                      <a:endParaRPr lang="en-US" sz="1600" i="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1" dirty="0" smtClean="0">
                          <a:solidFill>
                            <a:schemeClr val="tx1"/>
                          </a:solidFill>
                          <a:latin typeface="KievitOT-Regular" charset="0"/>
                          <a:ea typeface="KievitOT-Regular" charset="0"/>
                          <a:cs typeface="KievitOT-Regular" charset="0"/>
                        </a:rPr>
                        <a:t>Millions of customers</a:t>
                      </a:r>
                      <a:endParaRPr lang="en-US" sz="1600" b="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1"/>
                          </a:solidFill>
                          <a:latin typeface="KievitOT-Regular" charset="0"/>
                          <a:ea typeface="KievitOT-Regular" charset="0"/>
                          <a:cs typeface="KievitOT-Regular" charset="0"/>
                        </a:rPr>
                        <a:t>100’s of analysts or data scientists</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1"/>
                          </a:solidFill>
                          <a:latin typeface="KievitOT-Regular" charset="0"/>
                          <a:ea typeface="KievitOT-Regular" charset="0"/>
                          <a:cs typeface="KievitOT-Regular" charset="0"/>
                        </a:rPr>
                        <a:t>100’s of analysts or data scientists</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r>
              <a:tr h="319410">
                <a:tc>
                  <a:txBody>
                    <a:bodyPr/>
                    <a:lstStyle/>
                    <a:p>
                      <a:endParaRPr lang="en-US" sz="1600" i="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1" dirty="0" smtClean="0">
                          <a:solidFill>
                            <a:schemeClr val="tx2"/>
                          </a:solidFill>
                          <a:latin typeface="KievitOT-Regular" charset="0"/>
                          <a:ea typeface="KievitOT-Regular" charset="0"/>
                          <a:cs typeface="KievitOT-Regular" charset="0"/>
                        </a:rPr>
                        <a:t>Memory-centric</a:t>
                      </a:r>
                      <a:endParaRPr lang="en-US" sz="1600" b="1" dirty="0">
                        <a:solidFill>
                          <a:schemeClr val="tx2"/>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2"/>
                          </a:solidFill>
                          <a:latin typeface="KievitOT-Regular" charset="0"/>
                          <a:ea typeface="KievitOT-Regular" charset="0"/>
                          <a:cs typeface="KievitOT-Regular" charset="0"/>
                        </a:rPr>
                        <a:t>Memory-centric</a:t>
                      </a:r>
                      <a:endParaRPr lang="en-US" sz="1600" b="0" dirty="0">
                        <a:solidFill>
                          <a:schemeClr val="tx2"/>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1"/>
                          </a:solidFill>
                          <a:latin typeface="KievitOT-Regular" charset="0"/>
                          <a:ea typeface="KievitOT-Regular" charset="0"/>
                          <a:cs typeface="KievitOT-Regular" charset="0"/>
                        </a:rPr>
                        <a:t>Disk-centric</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r>
              <a:tr h="154305">
                <a:tc>
                  <a:txBody>
                    <a:bodyPr/>
                    <a:lstStyle/>
                    <a:p>
                      <a:r>
                        <a:rPr lang="en-US" sz="1600" i="1" dirty="0" smtClean="0">
                          <a:solidFill>
                            <a:schemeClr val="tx1"/>
                          </a:solidFill>
                          <a:latin typeface="KievitOT-Regular" charset="0"/>
                          <a:ea typeface="KievitOT-Regular" charset="0"/>
                          <a:cs typeface="KievitOT-Regular" charset="0"/>
                        </a:rPr>
                        <a:t>Big data =</a:t>
                      </a:r>
                      <a:endParaRPr lang="en-US" sz="1600" i="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1" dirty="0" smtClean="0">
                          <a:solidFill>
                            <a:schemeClr val="tx1"/>
                          </a:solidFill>
                          <a:latin typeface="KievitOT-Regular" charset="0"/>
                          <a:ea typeface="KievitOT-Regular" charset="0"/>
                          <a:cs typeface="KievitOT-Regular" charset="0"/>
                        </a:rPr>
                        <a:t>10s of Terabytes</a:t>
                      </a:r>
                      <a:endParaRPr lang="en-US" sz="1600" b="1"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rgbClr val="1E1C1C"/>
                          </a:solidFill>
                          <a:latin typeface="KievitOT-Regular" charset="0"/>
                          <a:ea typeface="KievitOT-Regular" charset="0"/>
                          <a:cs typeface="KievitOT-Regular" charset="0"/>
                        </a:rPr>
                        <a:t>Petabytes (?)</a:t>
                      </a:r>
                      <a:endParaRPr lang="en-US" sz="1600" b="0" dirty="0">
                        <a:solidFill>
                          <a:srgbClr val="1E1C1C"/>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c>
                  <a:txBody>
                    <a:bodyPr/>
                    <a:lstStyle/>
                    <a:p>
                      <a:r>
                        <a:rPr lang="en-US" sz="1600" b="0" dirty="0" smtClean="0">
                          <a:solidFill>
                            <a:schemeClr val="tx1"/>
                          </a:solidFill>
                          <a:latin typeface="KievitOT-Regular" charset="0"/>
                          <a:ea typeface="KievitOT-Regular" charset="0"/>
                          <a:cs typeface="KievitOT-Regular" charset="0"/>
                        </a:rPr>
                        <a:t>Petabytes</a:t>
                      </a:r>
                      <a:endParaRPr lang="en-US" sz="1600" b="0" dirty="0">
                        <a:solidFill>
                          <a:schemeClr val="tx1"/>
                        </a:solidFill>
                        <a:latin typeface="KievitOT-Regular" charset="0"/>
                        <a:ea typeface="KievitOT-Regular" charset="0"/>
                        <a:cs typeface="KievitOT-Regular" charset="0"/>
                      </a:endParaRPr>
                    </a:p>
                  </a:txBody>
                  <a:tcPr>
                    <a:lnL w="9525" cap="flat" cmpd="sng" algn="ctr">
                      <a:solidFill>
                        <a:srgbClr val="E40121"/>
                      </a:solidFill>
                      <a:prstDash val="solid"/>
                      <a:round/>
                      <a:headEnd type="none" w="med" len="med"/>
                      <a:tailEnd type="none" w="med" len="med"/>
                    </a:lnL>
                    <a:lnR w="9525" cap="flat" cmpd="sng" algn="ctr">
                      <a:solidFill>
                        <a:srgbClr val="E40121"/>
                      </a:solidFill>
                      <a:prstDash val="solid"/>
                      <a:round/>
                      <a:headEnd type="none" w="med" len="med"/>
                      <a:tailEnd type="none" w="med" len="med"/>
                    </a:lnR>
                    <a:lnT w="9525" cap="flat" cmpd="sng" algn="ctr">
                      <a:solidFill>
                        <a:srgbClr val="E40121"/>
                      </a:solidFill>
                      <a:prstDash val="solid"/>
                      <a:round/>
                      <a:headEnd type="none" w="med" len="med"/>
                      <a:tailEnd type="none" w="med" len="med"/>
                    </a:lnT>
                    <a:lnB w="9525" cap="flat" cmpd="sng" algn="ctr">
                      <a:solidFill>
                        <a:srgbClr val="E40121"/>
                      </a:solidFill>
                      <a:prstDash val="solid"/>
                      <a:round/>
                      <a:headEnd type="none" w="med" len="med"/>
                      <a:tailEnd type="none" w="med" len="med"/>
                    </a:lnB>
                    <a:noFill/>
                  </a:tcPr>
                </a:tc>
              </a:tr>
            </a:tbl>
          </a:graphicData>
        </a:graphic>
      </p:graphicFrame>
      <p:grpSp>
        <p:nvGrpSpPr>
          <p:cNvPr id="8" name="Group 7"/>
          <p:cNvGrpSpPr/>
          <p:nvPr/>
        </p:nvGrpSpPr>
        <p:grpSpPr>
          <a:xfrm>
            <a:off x="1006939" y="4698371"/>
            <a:ext cx="6802448" cy="400110"/>
            <a:chOff x="837650" y="889151"/>
            <a:chExt cx="6802448" cy="40011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880" y="920181"/>
              <a:ext cx="345218" cy="338050"/>
            </a:xfrm>
            <a:prstGeom prst="rect">
              <a:avLst/>
            </a:prstGeom>
          </p:spPr>
        </p:pic>
        <p:sp>
          <p:nvSpPr>
            <p:cNvPr id="10" name="TextBox 9"/>
            <p:cNvSpPr txBox="1"/>
            <p:nvPr/>
          </p:nvSpPr>
          <p:spPr>
            <a:xfrm>
              <a:off x="5341995" y="889151"/>
              <a:ext cx="1952885" cy="400110"/>
            </a:xfrm>
            <a:prstGeom prst="rect">
              <a:avLst/>
            </a:prstGeom>
            <a:noFill/>
          </p:spPr>
          <p:txBody>
            <a:bodyPr wrap="square" rtlCol="0">
              <a:spAutoFit/>
            </a:bodyPr>
            <a:lstStyle/>
            <a:p>
              <a:r>
                <a:rPr lang="en-US" sz="2000" b="1" dirty="0" smtClean="0">
                  <a:solidFill>
                    <a:srgbClr val="1E1C1C"/>
                  </a:solidFill>
                </a:rPr>
                <a:t>ANALYTICAL</a:t>
              </a:r>
              <a:endParaRPr lang="en-US" sz="2000" b="1" dirty="0">
                <a:solidFill>
                  <a:srgbClr val="1E1C1C"/>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650" y="920181"/>
              <a:ext cx="345218" cy="338050"/>
            </a:xfrm>
            <a:prstGeom prst="rect">
              <a:avLst/>
            </a:prstGeom>
          </p:spPr>
        </p:pic>
        <p:sp>
          <p:nvSpPr>
            <p:cNvPr id="12" name="TextBox 11"/>
            <p:cNvSpPr txBox="1"/>
            <p:nvPr/>
          </p:nvSpPr>
          <p:spPr>
            <a:xfrm>
              <a:off x="1304544" y="889151"/>
              <a:ext cx="2286000" cy="400110"/>
            </a:xfrm>
            <a:prstGeom prst="rect">
              <a:avLst/>
            </a:prstGeom>
            <a:noFill/>
          </p:spPr>
          <p:txBody>
            <a:bodyPr wrap="square" rtlCol="0">
              <a:spAutoFit/>
            </a:bodyPr>
            <a:lstStyle/>
            <a:p>
              <a:r>
                <a:rPr lang="en-US" sz="2000" b="1" dirty="0" smtClean="0">
                  <a:solidFill>
                    <a:srgbClr val="1E1C1C"/>
                  </a:solidFill>
                </a:rPr>
                <a:t>OPERATIONAL</a:t>
              </a:r>
              <a:endParaRPr lang="en-US" sz="2000" b="1" dirty="0">
                <a:solidFill>
                  <a:srgbClr val="1E1C1C"/>
                </a:solidFill>
              </a:endParaRPr>
            </a:p>
          </p:txBody>
        </p:sp>
      </p:grpSp>
      <p:sp>
        <p:nvSpPr>
          <p:cNvPr id="13" name="Rectangle 12"/>
          <p:cNvSpPr/>
          <p:nvPr/>
        </p:nvSpPr>
        <p:spPr>
          <a:xfrm>
            <a:off x="4394357" y="1059087"/>
            <a:ext cx="140484" cy="3631686"/>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4" name="Picture 3" descr="Screen Shot 2014-12-05 at 2.54.5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1870" y="797834"/>
            <a:ext cx="617936" cy="591453"/>
          </a:xfrm>
          <a:prstGeom prst="rect">
            <a:avLst/>
          </a:prstGeom>
          <a:ln w="3175">
            <a:solidFill>
              <a:schemeClr val="tx1"/>
            </a:solidFill>
          </a:ln>
        </p:spPr>
      </p:pic>
      <p:pic>
        <p:nvPicPr>
          <p:cNvPr id="6" name="Picture 5" descr="Screen Shot 2015-03-02 at 9.38.50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5377" y="917169"/>
            <a:ext cx="931813" cy="472118"/>
          </a:xfrm>
          <a:prstGeom prst="rect">
            <a:avLst/>
          </a:prstGeom>
          <a:ln w="3175">
            <a:solidFill>
              <a:schemeClr val="tx1"/>
            </a:solidFill>
          </a:ln>
        </p:spPr>
      </p:pic>
      <p:pic>
        <p:nvPicPr>
          <p:cNvPr id="5" name="Picture 4"/>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6487726" y="760199"/>
            <a:ext cx="1046480" cy="733739"/>
          </a:xfrm>
          <a:prstGeom prst="rect">
            <a:avLst/>
          </a:prstGeom>
        </p:spPr>
      </p:pic>
      <p:sp>
        <p:nvSpPr>
          <p:cNvPr id="14" name="Rectangle 13"/>
          <p:cNvSpPr/>
          <p:nvPr/>
        </p:nvSpPr>
        <p:spPr>
          <a:xfrm>
            <a:off x="2200548" y="1074510"/>
            <a:ext cx="140484" cy="3631686"/>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951032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they needed?</a:t>
            </a:r>
            <a:endParaRPr lang="en-US" dirty="0"/>
          </a:p>
        </p:txBody>
      </p:sp>
      <p:sp>
        <p:nvSpPr>
          <p:cNvPr id="3" name="Slide Number Placeholder 2"/>
          <p:cNvSpPr>
            <a:spLocks noGrp="1"/>
          </p:cNvSpPr>
          <p:nvPr>
            <p:ph type="sldNum" sz="quarter" idx="4294967295"/>
          </p:nvPr>
        </p:nvSpPr>
        <p:spPr>
          <a:xfrm>
            <a:off x="8402638" y="4767263"/>
            <a:ext cx="741362" cy="274637"/>
          </a:xfrm>
          <a:prstGeom prst="rect">
            <a:avLst/>
          </a:prstGeom>
        </p:spPr>
        <p:txBody>
          <a:bodyPr/>
          <a:lstStyle/>
          <a:p>
            <a:fld id="{E728A94C-44F1-DF43-8BD8-694E750DEF33}" type="slidenum">
              <a:rPr lang="en-US" smtClean="0">
                <a:latin typeface="Corbel"/>
              </a:rPr>
              <a:pPr/>
              <a:t>7</a:t>
            </a:fld>
            <a:endParaRPr lang="en-US">
              <a:latin typeface="Corbe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538" y="1018853"/>
            <a:ext cx="1394732" cy="1365775"/>
          </a:xfrm>
          <a:prstGeom prst="rect">
            <a:avLst/>
          </a:prstGeom>
        </p:spPr>
      </p:pic>
      <p:pic>
        <p:nvPicPr>
          <p:cNvPr id="5" name="Picture 4" descr="volu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513" y="2993115"/>
            <a:ext cx="1392757" cy="13638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999" y="1018853"/>
            <a:ext cx="1392757" cy="1363841"/>
          </a:xfrm>
          <a:prstGeom prst="rect">
            <a:avLst/>
          </a:prstGeom>
        </p:spPr>
      </p:pic>
      <p:pic>
        <p:nvPicPr>
          <p:cNvPr id="9" name="Picture 8" descr="velocit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999" y="2993115"/>
            <a:ext cx="1394732" cy="1365776"/>
          </a:xfrm>
          <a:prstGeom prst="rect">
            <a:avLst/>
          </a:prstGeom>
        </p:spPr>
      </p:pic>
      <p:sp>
        <p:nvSpPr>
          <p:cNvPr id="11" name="TextBox 10"/>
          <p:cNvSpPr txBox="1"/>
          <p:nvPr/>
        </p:nvSpPr>
        <p:spPr>
          <a:xfrm>
            <a:off x="2324998" y="2382694"/>
            <a:ext cx="1392757" cy="369332"/>
          </a:xfrm>
          <a:prstGeom prst="rect">
            <a:avLst/>
          </a:prstGeom>
          <a:noFill/>
        </p:spPr>
        <p:txBody>
          <a:bodyPr wrap="square" rtlCol="0">
            <a:spAutoFit/>
          </a:bodyPr>
          <a:lstStyle/>
          <a:p>
            <a:pPr algn="ctr"/>
            <a:r>
              <a:rPr lang="en-US" dirty="0" smtClean="0">
                <a:solidFill>
                  <a:srgbClr val="1E1C1C"/>
                </a:solidFill>
                <a:latin typeface="Corbel"/>
              </a:rPr>
              <a:t>Operational</a:t>
            </a:r>
            <a:endParaRPr lang="en-US" dirty="0">
              <a:solidFill>
                <a:srgbClr val="1E1C1C"/>
              </a:solidFill>
              <a:latin typeface="Corbel"/>
            </a:endParaRPr>
          </a:p>
        </p:txBody>
      </p:sp>
      <p:sp>
        <p:nvSpPr>
          <p:cNvPr id="12" name="TextBox 11"/>
          <p:cNvSpPr txBox="1"/>
          <p:nvPr/>
        </p:nvSpPr>
        <p:spPr>
          <a:xfrm>
            <a:off x="5108538" y="2382694"/>
            <a:ext cx="1392757" cy="369332"/>
          </a:xfrm>
          <a:prstGeom prst="rect">
            <a:avLst/>
          </a:prstGeom>
          <a:noFill/>
        </p:spPr>
        <p:txBody>
          <a:bodyPr wrap="square" rtlCol="0">
            <a:spAutoFit/>
          </a:bodyPr>
          <a:lstStyle/>
          <a:p>
            <a:pPr algn="ctr"/>
            <a:r>
              <a:rPr lang="en-US" dirty="0" smtClean="0">
                <a:solidFill>
                  <a:srgbClr val="1E1C1C"/>
                </a:solidFill>
                <a:latin typeface="Corbel"/>
              </a:rPr>
              <a:t>Analytical</a:t>
            </a:r>
            <a:endParaRPr lang="en-US" dirty="0">
              <a:solidFill>
                <a:srgbClr val="1E1C1C"/>
              </a:solidFill>
              <a:latin typeface="Corbel"/>
            </a:endParaRPr>
          </a:p>
        </p:txBody>
      </p:sp>
      <p:sp>
        <p:nvSpPr>
          <p:cNvPr id="13" name="TextBox 12"/>
          <p:cNvSpPr txBox="1"/>
          <p:nvPr/>
        </p:nvSpPr>
        <p:spPr>
          <a:xfrm>
            <a:off x="2326974" y="4358891"/>
            <a:ext cx="1392757" cy="369332"/>
          </a:xfrm>
          <a:prstGeom prst="rect">
            <a:avLst/>
          </a:prstGeom>
          <a:noFill/>
        </p:spPr>
        <p:txBody>
          <a:bodyPr wrap="square" rtlCol="0">
            <a:spAutoFit/>
          </a:bodyPr>
          <a:lstStyle/>
          <a:p>
            <a:pPr algn="ctr"/>
            <a:r>
              <a:rPr lang="en-US" dirty="0" smtClean="0">
                <a:solidFill>
                  <a:srgbClr val="1E1C1C"/>
                </a:solidFill>
                <a:latin typeface="Corbel"/>
              </a:rPr>
              <a:t>Velocity</a:t>
            </a:r>
            <a:endParaRPr lang="en-US" dirty="0">
              <a:solidFill>
                <a:srgbClr val="1E1C1C"/>
              </a:solidFill>
              <a:latin typeface="Corbel"/>
            </a:endParaRPr>
          </a:p>
        </p:txBody>
      </p:sp>
      <p:sp>
        <p:nvSpPr>
          <p:cNvPr id="14" name="TextBox 13"/>
          <p:cNvSpPr txBox="1"/>
          <p:nvPr/>
        </p:nvSpPr>
        <p:spPr>
          <a:xfrm>
            <a:off x="5108538" y="4358891"/>
            <a:ext cx="1392757" cy="369332"/>
          </a:xfrm>
          <a:prstGeom prst="rect">
            <a:avLst/>
          </a:prstGeom>
          <a:noFill/>
        </p:spPr>
        <p:txBody>
          <a:bodyPr wrap="square" rtlCol="0">
            <a:spAutoFit/>
          </a:bodyPr>
          <a:lstStyle/>
          <a:p>
            <a:pPr algn="ctr"/>
            <a:r>
              <a:rPr lang="en-US" dirty="0" smtClean="0">
                <a:solidFill>
                  <a:srgbClr val="1E1C1C"/>
                </a:solidFill>
                <a:latin typeface="Corbel"/>
              </a:rPr>
              <a:t>Volume</a:t>
            </a:r>
            <a:endParaRPr lang="en-US" dirty="0">
              <a:solidFill>
                <a:srgbClr val="1E1C1C"/>
              </a:solidFill>
              <a:latin typeface="Corbel"/>
            </a:endParaRPr>
          </a:p>
        </p:txBody>
      </p:sp>
      <p:sp>
        <p:nvSpPr>
          <p:cNvPr id="15" name="Plus 14"/>
          <p:cNvSpPr/>
          <p:nvPr/>
        </p:nvSpPr>
        <p:spPr>
          <a:xfrm>
            <a:off x="3967210" y="1228141"/>
            <a:ext cx="914400" cy="914400"/>
          </a:xfrm>
          <a:prstGeom prst="mathPlu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6" name="Plus 15"/>
          <p:cNvSpPr/>
          <p:nvPr/>
        </p:nvSpPr>
        <p:spPr>
          <a:xfrm>
            <a:off x="3967210" y="3207009"/>
            <a:ext cx="914400" cy="914400"/>
          </a:xfrm>
          <a:prstGeom prst="mathPlu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Tree>
    <p:extLst>
      <p:ext uri="{BB962C8B-B14F-4D97-AF65-F5344CB8AC3E}">
        <p14:creationId xmlns:p14="http://schemas.microsoft.com/office/powerpoint/2010/main" val="11872410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help?</a:t>
            </a:r>
            <a:endParaRPr lang="en-US" dirty="0"/>
          </a:p>
        </p:txBody>
      </p:sp>
      <p:sp>
        <p:nvSpPr>
          <p:cNvPr id="3" name="Slide Number Placeholder 2"/>
          <p:cNvSpPr>
            <a:spLocks noGrp="1"/>
          </p:cNvSpPr>
          <p:nvPr>
            <p:ph type="sldNum" sz="quarter" idx="4294967295"/>
          </p:nvPr>
        </p:nvSpPr>
        <p:spPr>
          <a:xfrm>
            <a:off x="8402638" y="4767263"/>
            <a:ext cx="741362" cy="274637"/>
          </a:xfrm>
          <a:prstGeom prst="rect">
            <a:avLst/>
          </a:prstGeom>
        </p:spPr>
        <p:txBody>
          <a:bodyPr/>
          <a:lstStyle/>
          <a:p>
            <a:fld id="{E728A94C-44F1-DF43-8BD8-694E750DEF33}" type="slidenum">
              <a:rPr lang="en-US" smtClean="0">
                <a:latin typeface="Corbel"/>
              </a:rPr>
              <a:pPr/>
              <a:t>8</a:t>
            </a:fld>
            <a:endParaRPr lang="en-US">
              <a:latin typeface="Corbe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70" y="2058954"/>
            <a:ext cx="1097280" cy="1074499"/>
          </a:xfrm>
          <a:prstGeom prst="rect">
            <a:avLst/>
          </a:prstGeom>
        </p:spPr>
      </p:pic>
      <p:sp>
        <p:nvSpPr>
          <p:cNvPr id="5" name="TextBox 4"/>
          <p:cNvSpPr txBox="1"/>
          <p:nvPr/>
        </p:nvSpPr>
        <p:spPr>
          <a:xfrm>
            <a:off x="416671" y="3141202"/>
            <a:ext cx="1097280" cy="307777"/>
          </a:xfrm>
          <a:prstGeom prst="rect">
            <a:avLst/>
          </a:prstGeom>
          <a:noFill/>
        </p:spPr>
        <p:txBody>
          <a:bodyPr wrap="square" rtlCol="0">
            <a:spAutoFit/>
          </a:bodyPr>
          <a:lstStyle/>
          <a:p>
            <a:pPr algn="ctr"/>
            <a:r>
              <a:rPr lang="en-US" sz="1400" dirty="0" smtClean="0">
                <a:solidFill>
                  <a:srgbClr val="1E1C1C"/>
                </a:solidFill>
                <a:latin typeface="Corbel"/>
              </a:rPr>
              <a:t>Operational</a:t>
            </a:r>
            <a:endParaRPr lang="en-US" sz="1400" dirty="0">
              <a:solidFill>
                <a:srgbClr val="1E1C1C"/>
              </a:solidFill>
              <a:latin typeface="Corbel"/>
            </a:endParaRPr>
          </a:p>
        </p:txBody>
      </p:sp>
      <p:pic>
        <p:nvPicPr>
          <p:cNvPr id="6" name="Picture 5" descr="veloc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851" y="2058953"/>
            <a:ext cx="1097280" cy="1074499"/>
          </a:xfrm>
          <a:prstGeom prst="rect">
            <a:avLst/>
          </a:prstGeom>
        </p:spPr>
      </p:pic>
      <p:sp>
        <p:nvSpPr>
          <p:cNvPr id="7" name="TextBox 6"/>
          <p:cNvSpPr txBox="1"/>
          <p:nvPr/>
        </p:nvSpPr>
        <p:spPr>
          <a:xfrm>
            <a:off x="1725826" y="3141200"/>
            <a:ext cx="1095305" cy="307777"/>
          </a:xfrm>
          <a:prstGeom prst="rect">
            <a:avLst/>
          </a:prstGeom>
          <a:noFill/>
        </p:spPr>
        <p:txBody>
          <a:bodyPr wrap="square" rtlCol="0">
            <a:spAutoFit/>
          </a:bodyPr>
          <a:lstStyle/>
          <a:p>
            <a:pPr algn="ctr"/>
            <a:r>
              <a:rPr lang="en-US" sz="1400" dirty="0" smtClean="0">
                <a:solidFill>
                  <a:srgbClr val="1E1C1C"/>
                </a:solidFill>
                <a:latin typeface="Corbel"/>
              </a:rPr>
              <a:t>Velocity</a:t>
            </a:r>
            <a:endParaRPr lang="en-US" sz="1400" dirty="0">
              <a:solidFill>
                <a:srgbClr val="1E1C1C"/>
              </a:solidFill>
              <a:latin typeface="Corbe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871" y="2053351"/>
            <a:ext cx="1097280" cy="1074498"/>
          </a:xfrm>
          <a:prstGeom prst="rect">
            <a:avLst/>
          </a:prstGeom>
        </p:spPr>
      </p:pic>
      <p:sp>
        <p:nvSpPr>
          <p:cNvPr id="9" name="TextBox 8"/>
          <p:cNvSpPr txBox="1"/>
          <p:nvPr/>
        </p:nvSpPr>
        <p:spPr>
          <a:xfrm>
            <a:off x="6322871" y="3135600"/>
            <a:ext cx="1097280" cy="307777"/>
          </a:xfrm>
          <a:prstGeom prst="rect">
            <a:avLst/>
          </a:prstGeom>
          <a:noFill/>
        </p:spPr>
        <p:txBody>
          <a:bodyPr wrap="square" rtlCol="0">
            <a:spAutoFit/>
          </a:bodyPr>
          <a:lstStyle/>
          <a:p>
            <a:pPr algn="ctr"/>
            <a:r>
              <a:rPr lang="en-US" sz="1400" dirty="0" smtClean="0">
                <a:solidFill>
                  <a:srgbClr val="1E1C1C"/>
                </a:solidFill>
                <a:latin typeface="Corbel"/>
              </a:rPr>
              <a:t>Analytical</a:t>
            </a:r>
            <a:endParaRPr lang="en-US" sz="1400" dirty="0">
              <a:solidFill>
                <a:srgbClr val="1E1C1C"/>
              </a:solidFill>
              <a:latin typeface="Corbel"/>
            </a:endParaRPr>
          </a:p>
        </p:txBody>
      </p:sp>
      <p:pic>
        <p:nvPicPr>
          <p:cNvPr id="10" name="Picture 9" descr="volum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0051" y="2045599"/>
            <a:ext cx="1097280" cy="1074499"/>
          </a:xfrm>
          <a:prstGeom prst="rect">
            <a:avLst/>
          </a:prstGeom>
        </p:spPr>
      </p:pic>
      <p:sp>
        <p:nvSpPr>
          <p:cNvPr id="11" name="TextBox 10"/>
          <p:cNvSpPr txBox="1"/>
          <p:nvPr/>
        </p:nvSpPr>
        <p:spPr>
          <a:xfrm>
            <a:off x="7632026" y="3127846"/>
            <a:ext cx="1095305" cy="307777"/>
          </a:xfrm>
          <a:prstGeom prst="rect">
            <a:avLst/>
          </a:prstGeom>
          <a:noFill/>
        </p:spPr>
        <p:txBody>
          <a:bodyPr wrap="square" rtlCol="0">
            <a:spAutoFit/>
          </a:bodyPr>
          <a:lstStyle/>
          <a:p>
            <a:pPr algn="ctr"/>
            <a:r>
              <a:rPr lang="en-US" sz="1400" dirty="0" smtClean="0">
                <a:solidFill>
                  <a:srgbClr val="1E1C1C"/>
                </a:solidFill>
                <a:latin typeface="Corbel"/>
              </a:rPr>
              <a:t>Volume</a:t>
            </a:r>
            <a:endParaRPr lang="en-US" sz="1400" dirty="0">
              <a:solidFill>
                <a:srgbClr val="1E1C1C"/>
              </a:solidFill>
              <a:latin typeface="Corbe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855" y="2071428"/>
            <a:ext cx="1097280" cy="1074498"/>
          </a:xfrm>
          <a:prstGeom prst="rect">
            <a:avLst/>
          </a:prstGeom>
        </p:spPr>
      </p:pic>
      <p:sp>
        <p:nvSpPr>
          <p:cNvPr id="13" name="TextBox 12"/>
          <p:cNvSpPr txBox="1"/>
          <p:nvPr/>
        </p:nvSpPr>
        <p:spPr>
          <a:xfrm>
            <a:off x="3373700" y="3153678"/>
            <a:ext cx="1097280" cy="307777"/>
          </a:xfrm>
          <a:prstGeom prst="rect">
            <a:avLst/>
          </a:prstGeom>
          <a:noFill/>
        </p:spPr>
        <p:txBody>
          <a:bodyPr wrap="square" rtlCol="0">
            <a:spAutoFit/>
          </a:bodyPr>
          <a:lstStyle/>
          <a:p>
            <a:pPr algn="ctr"/>
            <a:r>
              <a:rPr lang="en-US" sz="1400" dirty="0" smtClean="0">
                <a:solidFill>
                  <a:srgbClr val="1E1C1C"/>
                </a:solidFill>
                <a:latin typeface="Corbel"/>
              </a:rPr>
              <a:t>Analytical</a:t>
            </a:r>
            <a:endParaRPr lang="en-US" sz="1400" dirty="0">
              <a:solidFill>
                <a:srgbClr val="1E1C1C"/>
              </a:solidFill>
              <a:latin typeface="Corbel"/>
            </a:endParaRPr>
          </a:p>
        </p:txBody>
      </p:sp>
      <p:pic>
        <p:nvPicPr>
          <p:cNvPr id="14" name="Picture 13" descr="veloc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700" y="2071428"/>
            <a:ext cx="1097280" cy="1074499"/>
          </a:xfrm>
          <a:prstGeom prst="rect">
            <a:avLst/>
          </a:prstGeom>
        </p:spPr>
      </p:pic>
      <p:sp>
        <p:nvSpPr>
          <p:cNvPr id="15" name="TextBox 14"/>
          <p:cNvSpPr txBox="1"/>
          <p:nvPr/>
        </p:nvSpPr>
        <p:spPr>
          <a:xfrm>
            <a:off x="4682855" y="3153675"/>
            <a:ext cx="1095305" cy="307777"/>
          </a:xfrm>
          <a:prstGeom prst="rect">
            <a:avLst/>
          </a:prstGeom>
          <a:noFill/>
        </p:spPr>
        <p:txBody>
          <a:bodyPr wrap="square" rtlCol="0">
            <a:spAutoFit/>
          </a:bodyPr>
          <a:lstStyle/>
          <a:p>
            <a:pPr algn="ctr"/>
            <a:r>
              <a:rPr lang="en-US" sz="1400" dirty="0" smtClean="0">
                <a:solidFill>
                  <a:srgbClr val="1E1C1C"/>
                </a:solidFill>
                <a:latin typeface="Corbel"/>
              </a:rPr>
              <a:t>Velocity</a:t>
            </a:r>
            <a:endParaRPr lang="en-US" sz="1400" dirty="0">
              <a:solidFill>
                <a:srgbClr val="1E1C1C"/>
              </a:solidFill>
              <a:latin typeface="Corbel"/>
            </a:endParaRPr>
          </a:p>
        </p:txBody>
      </p:sp>
      <p:pic>
        <p:nvPicPr>
          <p:cNvPr id="18" name="Picture 17" descr="couchbase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06" y="1534348"/>
            <a:ext cx="1586793" cy="365760"/>
          </a:xfrm>
          <a:prstGeom prst="rect">
            <a:avLst/>
          </a:prstGeom>
        </p:spPr>
      </p:pic>
      <p:sp>
        <p:nvSpPr>
          <p:cNvPr id="19" name="Rectangle 18"/>
          <p:cNvSpPr/>
          <p:nvPr/>
        </p:nvSpPr>
        <p:spPr>
          <a:xfrm>
            <a:off x="314858" y="1429379"/>
            <a:ext cx="2613322" cy="2141375"/>
          </a:xfrm>
          <a:prstGeom prst="rect">
            <a:avLst/>
          </a:prstGeom>
          <a:noFill/>
          <a:ln>
            <a:solidFill>
              <a:srgbClr val="1E1C1C"/>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20" name="Rectangle 19"/>
          <p:cNvSpPr/>
          <p:nvPr/>
        </p:nvSpPr>
        <p:spPr>
          <a:xfrm>
            <a:off x="6220631" y="1423777"/>
            <a:ext cx="2613322" cy="2141375"/>
          </a:xfrm>
          <a:prstGeom prst="rect">
            <a:avLst/>
          </a:prstGeom>
          <a:noFill/>
          <a:ln>
            <a:solidFill>
              <a:srgbClr val="1E1C1C"/>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21" name="Rectangle 20"/>
          <p:cNvSpPr/>
          <p:nvPr/>
        </p:nvSpPr>
        <p:spPr>
          <a:xfrm>
            <a:off x="3270152" y="1429379"/>
            <a:ext cx="2613322" cy="2141375"/>
          </a:xfrm>
          <a:prstGeom prst="rect">
            <a:avLst/>
          </a:prstGeom>
          <a:noFill/>
          <a:ln>
            <a:solidFill>
              <a:srgbClr val="1E1C1C"/>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pic>
        <p:nvPicPr>
          <p:cNvPr id="25" name="Picture 24" descr="hadoop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6714" y="1528746"/>
            <a:ext cx="1506353" cy="365760"/>
          </a:xfrm>
          <a:prstGeom prst="rect">
            <a:avLst/>
          </a:prstGeom>
        </p:spPr>
      </p:pic>
      <p:pic>
        <p:nvPicPr>
          <p:cNvPr id="26" name="Picture 25" descr="storm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8793" y="1575308"/>
            <a:ext cx="1002082" cy="365760"/>
          </a:xfrm>
          <a:prstGeom prst="rect">
            <a:avLst/>
          </a:prstGeom>
        </p:spPr>
      </p:pic>
      <p:pic>
        <p:nvPicPr>
          <p:cNvPr id="27" name="Picture 26" descr="spark_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41023" y="1575308"/>
            <a:ext cx="690653" cy="365760"/>
          </a:xfrm>
          <a:prstGeom prst="rect">
            <a:avLst/>
          </a:prstGeom>
        </p:spPr>
      </p:pic>
    </p:spTree>
    <p:extLst>
      <p:ext uri="{BB962C8B-B14F-4D97-AF65-F5344CB8AC3E}">
        <p14:creationId xmlns:p14="http://schemas.microsoft.com/office/powerpoint/2010/main" val="36833237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Connectors - Overview</a:t>
            </a:r>
            <a:endParaRPr lang="en-US" dirty="0"/>
          </a:p>
        </p:txBody>
      </p:sp>
      <p:cxnSp>
        <p:nvCxnSpPr>
          <p:cNvPr id="29" name="Straight Arrow Connector 28"/>
          <p:cNvCxnSpPr>
            <a:stCxn id="33" idx="3"/>
            <a:endCxn id="3" idx="1"/>
          </p:cNvCxnSpPr>
          <p:nvPr/>
        </p:nvCxnSpPr>
        <p:spPr>
          <a:xfrm>
            <a:off x="1614212" y="2561271"/>
            <a:ext cx="747828" cy="483729"/>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1068932" y="2009723"/>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364287" y="2986376"/>
            <a:ext cx="1744769" cy="1451412"/>
          </a:xfrm>
          <a:prstGeom prst="rect">
            <a:avLst/>
          </a:prstGeom>
        </p:spPr>
      </p:pic>
      <p:sp>
        <p:nvSpPr>
          <p:cNvPr id="44" name="Rectangle 43"/>
          <p:cNvSpPr/>
          <p:nvPr/>
        </p:nvSpPr>
        <p:spPr>
          <a:xfrm>
            <a:off x="5923281" y="1219408"/>
            <a:ext cx="3220720" cy="338554"/>
          </a:xfrm>
          <a:prstGeom prst="rect">
            <a:avLst/>
          </a:prstGeom>
        </p:spPr>
        <p:txBody>
          <a:bodyPr wrap="square">
            <a:spAutoFit/>
          </a:bodyPr>
          <a:lstStyle/>
          <a:p>
            <a:r>
              <a:rPr lang="en-US" sz="1600" dirty="0">
                <a:latin typeface="KievitOT-Regular"/>
                <a:cs typeface="KievitOT-Regular"/>
              </a:rPr>
              <a:t>a</a:t>
            </a:r>
            <a:r>
              <a:rPr lang="en-US" sz="1600" dirty="0" smtClean="0">
                <a:latin typeface="KievitOT-Regular"/>
                <a:cs typeface="KievitOT-Regular"/>
              </a:rPr>
              <a:t>nalyst/data scientist/engineers </a:t>
            </a:r>
          </a:p>
        </p:txBody>
      </p:sp>
      <p:sp>
        <p:nvSpPr>
          <p:cNvPr id="45" name="Rectangle 44"/>
          <p:cNvSpPr/>
          <p:nvPr/>
        </p:nvSpPr>
        <p:spPr>
          <a:xfrm>
            <a:off x="474693" y="1232826"/>
            <a:ext cx="2959387" cy="338554"/>
          </a:xfrm>
          <a:prstGeom prst="rect">
            <a:avLst/>
          </a:prstGeom>
        </p:spPr>
        <p:txBody>
          <a:bodyPr wrap="square">
            <a:spAutoFit/>
          </a:bodyPr>
          <a:lstStyle/>
          <a:p>
            <a:r>
              <a:rPr lang="en-US" sz="1600" b="1" dirty="0" smtClean="0">
                <a:latin typeface="KievitOT-Regular"/>
                <a:cs typeface="KievitOT-Regular"/>
              </a:rPr>
              <a:t>unknown</a:t>
            </a:r>
            <a:r>
              <a:rPr lang="en-US" sz="1600" b="1" baseline="30000" dirty="0" smtClean="0">
                <a:latin typeface="KievitOT-Regular"/>
                <a:cs typeface="KievitOT-Regular"/>
              </a:rPr>
              <a:t> </a:t>
            </a:r>
            <a:r>
              <a:rPr lang="en-US" sz="1600" dirty="0" smtClean="0">
                <a:latin typeface="KievitOT-Regular"/>
                <a:cs typeface="KievitOT-Regular"/>
              </a:rPr>
              <a:t>application users</a:t>
            </a:r>
          </a:p>
        </p:txBody>
      </p:sp>
      <p:sp>
        <p:nvSpPr>
          <p:cNvPr id="3" name="Rectangle 2"/>
          <p:cNvSpPr/>
          <p:nvPr/>
        </p:nvSpPr>
        <p:spPr>
          <a:xfrm>
            <a:off x="2362040" y="2699956"/>
            <a:ext cx="1694810" cy="690088"/>
          </a:xfrm>
          <a:prstGeom prst="rect">
            <a:avLst/>
          </a:prstGeom>
          <a:solidFill>
            <a:srgbClr val="BE15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NoSQL Database</a:t>
            </a:r>
            <a:endParaRPr lang="en-US" dirty="0">
              <a:latin typeface="KievitOT-Regular"/>
              <a:cs typeface="KievitOT-Regular"/>
            </a:endParaRPr>
          </a:p>
        </p:txBody>
      </p:sp>
      <p:sp>
        <p:nvSpPr>
          <p:cNvPr id="37" name="Rectangle 36"/>
          <p:cNvSpPr/>
          <p:nvPr/>
        </p:nvSpPr>
        <p:spPr>
          <a:xfrm>
            <a:off x="5740595" y="2772938"/>
            <a:ext cx="1039745" cy="64008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Kafka</a:t>
            </a:r>
            <a:endParaRPr lang="en-US" dirty="0">
              <a:latin typeface="KievitOT-Regular"/>
              <a:cs typeface="KievitOT-Regular"/>
            </a:endParaRPr>
          </a:p>
        </p:txBody>
      </p:sp>
      <p:sp>
        <p:nvSpPr>
          <p:cNvPr id="39" name="Rectangle 38"/>
          <p:cNvSpPr/>
          <p:nvPr/>
        </p:nvSpPr>
        <p:spPr>
          <a:xfrm>
            <a:off x="7098620" y="2772938"/>
            <a:ext cx="1214457" cy="64008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KievitOT-Regular" charset="0"/>
                <a:ea typeface="KievitOT-Regular" charset="0"/>
                <a:cs typeface="KievitOT-Regular" charset="0"/>
              </a:rPr>
              <a:t>Hadoop</a:t>
            </a:r>
            <a:endParaRPr lang="en-US" dirty="0">
              <a:latin typeface="KievitOT-Regular" charset="0"/>
              <a:ea typeface="KievitOT-Regular" charset="0"/>
              <a:cs typeface="KievitOT-Regular" charset="0"/>
            </a:endParaRPr>
          </a:p>
        </p:txBody>
      </p:sp>
      <p:cxnSp>
        <p:nvCxnSpPr>
          <p:cNvPr id="51" name="Straight Arrow Connector 50"/>
          <p:cNvCxnSpPr/>
          <p:nvPr/>
        </p:nvCxnSpPr>
        <p:spPr>
          <a:xfrm flipV="1">
            <a:off x="6780340" y="3092854"/>
            <a:ext cx="318280" cy="7398"/>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236729" y="2975427"/>
            <a:ext cx="1503866" cy="32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36729" y="3136774"/>
            <a:ext cx="1503866"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856071" y="3402897"/>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856071" y="3045000"/>
            <a:ext cx="505969" cy="59561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5075057" y="1147295"/>
            <a:ext cx="755657" cy="505906"/>
          </a:xfrm>
          <a:prstGeom prst="rect">
            <a:avLst/>
          </a:prstGeom>
          <a:ln w="3175" cap="rnd" cmpd="sng">
            <a:solidFill>
              <a:schemeClr val="tx1"/>
            </a:solidFill>
          </a:ln>
        </p:spPr>
      </p:pic>
      <p:cxnSp>
        <p:nvCxnSpPr>
          <p:cNvPr id="5" name="Straight Connector 4"/>
          <p:cNvCxnSpPr/>
          <p:nvPr/>
        </p:nvCxnSpPr>
        <p:spPr>
          <a:xfrm>
            <a:off x="4807084" y="1062096"/>
            <a:ext cx="0" cy="371045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46" idx="1"/>
          </p:cNvCxnSpPr>
          <p:nvPr/>
        </p:nvCxnSpPr>
        <p:spPr>
          <a:xfrm flipV="1">
            <a:off x="4236729" y="2103843"/>
            <a:ext cx="2074217" cy="827788"/>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10946" y="1792781"/>
            <a:ext cx="1484012" cy="622124"/>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Spark</a:t>
            </a:r>
          </a:p>
        </p:txBody>
      </p:sp>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7854" y="2267222"/>
            <a:ext cx="1211307" cy="363392"/>
          </a:xfrm>
          <a:prstGeom prst="rect">
            <a:avLst/>
          </a:prstGeom>
        </p:spPr>
      </p:pic>
      <p:sp>
        <p:nvSpPr>
          <p:cNvPr id="52" name="Rectangle 51"/>
          <p:cNvSpPr/>
          <p:nvPr/>
        </p:nvSpPr>
        <p:spPr>
          <a:xfrm>
            <a:off x="2362040" y="4215539"/>
            <a:ext cx="1821985" cy="65082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KievitOT-Regular" charset="0"/>
                <a:ea typeface="KievitOT-Regular" charset="0"/>
                <a:cs typeface="KievitOT-Regular" charset="0"/>
              </a:rPr>
              <a:t>Elasticsearch</a:t>
            </a:r>
            <a:endParaRPr lang="en-US" dirty="0">
              <a:latin typeface="KievitOT-Regular" charset="0"/>
              <a:ea typeface="KievitOT-Regular" charset="0"/>
              <a:cs typeface="KievitOT-Regular" charset="0"/>
            </a:endParaRPr>
          </a:p>
        </p:txBody>
      </p:sp>
      <p:cxnSp>
        <p:nvCxnSpPr>
          <p:cNvPr id="30" name="Straight Arrow Connector 29"/>
          <p:cNvCxnSpPr/>
          <p:nvPr/>
        </p:nvCxnSpPr>
        <p:spPr>
          <a:xfrm>
            <a:off x="3303222" y="3442802"/>
            <a:ext cx="1" cy="772737"/>
          </a:xfrm>
          <a:prstGeom prst="straightConnector1">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884342" y="2630614"/>
            <a:ext cx="633160" cy="369332"/>
          </a:xfrm>
          <a:prstGeom prst="rect">
            <a:avLst/>
          </a:prstGeom>
        </p:spPr>
        <p:txBody>
          <a:bodyPr wrap="square">
            <a:spAutoFit/>
          </a:bodyPr>
          <a:lstStyle/>
          <a:p>
            <a:r>
              <a:rPr lang="de-DE" dirty="0" smtClean="0"/>
              <a:t>DCP</a:t>
            </a:r>
          </a:p>
        </p:txBody>
      </p:sp>
      <p:sp>
        <p:nvSpPr>
          <p:cNvPr id="32" name="Rectangle 31"/>
          <p:cNvSpPr/>
          <p:nvPr/>
        </p:nvSpPr>
        <p:spPr>
          <a:xfrm>
            <a:off x="3303222" y="3620577"/>
            <a:ext cx="1090869" cy="369332"/>
          </a:xfrm>
          <a:prstGeom prst="rect">
            <a:avLst/>
          </a:prstGeom>
        </p:spPr>
        <p:txBody>
          <a:bodyPr wrap="square">
            <a:spAutoFit/>
          </a:bodyPr>
          <a:lstStyle/>
          <a:p>
            <a:r>
              <a:rPr lang="de-DE" dirty="0" smtClean="0"/>
              <a:t>XDCR v1</a:t>
            </a:r>
          </a:p>
        </p:txBody>
      </p:sp>
      <p:sp>
        <p:nvSpPr>
          <p:cNvPr id="26" name="Rectangle 25"/>
          <p:cNvSpPr/>
          <p:nvPr/>
        </p:nvSpPr>
        <p:spPr>
          <a:xfrm>
            <a:off x="6310946" y="3760555"/>
            <a:ext cx="1484012" cy="622124"/>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Storm</a:t>
            </a:r>
          </a:p>
        </p:txBody>
      </p:sp>
      <p:cxnSp>
        <p:nvCxnSpPr>
          <p:cNvPr id="34" name="Straight Arrow Connector 33"/>
          <p:cNvCxnSpPr>
            <a:endCxn id="26" idx="1"/>
          </p:cNvCxnSpPr>
          <p:nvPr/>
        </p:nvCxnSpPr>
        <p:spPr>
          <a:xfrm>
            <a:off x="4244405" y="3273603"/>
            <a:ext cx="2066541" cy="798014"/>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9" name="Curved Connector 8"/>
          <p:cNvCxnSpPr>
            <a:endCxn id="39" idx="2"/>
          </p:cNvCxnSpPr>
          <p:nvPr/>
        </p:nvCxnSpPr>
        <p:spPr>
          <a:xfrm>
            <a:off x="4394091" y="3273603"/>
            <a:ext cx="3311758" cy="139415"/>
          </a:xfrm>
          <a:prstGeom prst="curvedConnector4">
            <a:avLst>
              <a:gd name="adj1" fmla="val 31916"/>
              <a:gd name="adj2" fmla="val 26397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6276456" y="3398118"/>
            <a:ext cx="633160" cy="276999"/>
          </a:xfrm>
          <a:prstGeom prst="rect">
            <a:avLst/>
          </a:prstGeom>
        </p:spPr>
        <p:txBody>
          <a:bodyPr wrap="square">
            <a:spAutoFit/>
          </a:bodyPr>
          <a:lstStyle/>
          <a:p>
            <a:r>
              <a:rPr lang="de-DE" sz="1200" dirty="0" err="1" smtClean="0"/>
              <a:t>Sqoop</a:t>
            </a:r>
            <a:endParaRPr lang="de-DE" sz="1200" dirty="0" smtClean="0"/>
          </a:p>
        </p:txBody>
      </p:sp>
    </p:spTree>
    <p:extLst>
      <p:ext uri="{BB962C8B-B14F-4D97-AF65-F5344CB8AC3E}">
        <p14:creationId xmlns:p14="http://schemas.microsoft.com/office/powerpoint/2010/main" val="12929198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rp.SKO.pptTemplate">
  <a:themeElements>
    <a:clrScheme name="Custom 1">
      <a:dk1>
        <a:srgbClr val="1E1C1C"/>
      </a:dk1>
      <a:lt1>
        <a:sysClr val="window" lastClr="FFFFFF"/>
      </a:lt1>
      <a:dk2>
        <a:srgbClr val="1E1C1C"/>
      </a:dk2>
      <a:lt2>
        <a:srgbClr val="FFFFFF"/>
      </a:lt2>
      <a:accent1>
        <a:srgbClr val="178ADB"/>
      </a:accent1>
      <a:accent2>
        <a:srgbClr val="BE1523"/>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corp.SKO.pptTemplate.potx</Template>
  <TotalTime>17295</TotalTime>
  <Words>1193</Words>
  <Application>Microsoft Macintosh PowerPoint</Application>
  <PresentationFormat>On-screen Show (16:9)</PresentationFormat>
  <Paragraphs>288</Paragraphs>
  <Slides>21</Slides>
  <Notes>16</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corp.SKO.pptTemplate</vt:lpstr>
      <vt:lpstr>Office Theme</vt:lpstr>
      <vt:lpstr> Couchbase and Spark</vt:lpstr>
      <vt:lpstr>Agenda</vt:lpstr>
      <vt:lpstr>What is Couchbase?</vt:lpstr>
      <vt:lpstr>Couchbase Server Defined</vt:lpstr>
      <vt:lpstr>Couchbase and Hadoop</vt:lpstr>
      <vt:lpstr>At a Glance</vt:lpstr>
      <vt:lpstr>Why are they needed?</vt:lpstr>
      <vt:lpstr>How do they help?</vt:lpstr>
      <vt:lpstr>Connectors - Overview</vt:lpstr>
      <vt:lpstr>Couchbase Spark Connector</vt:lpstr>
      <vt:lpstr>Connects to everything…</vt:lpstr>
      <vt:lpstr>Spark</vt:lpstr>
      <vt:lpstr>Anatomy of a Spark Application</vt:lpstr>
      <vt:lpstr>Couchbase Spark Connector</vt:lpstr>
      <vt:lpstr>For Spark / Hadoop – Couchbase to Operationalize Spark</vt:lpstr>
      <vt:lpstr>Couchbase Spark Connector</vt:lpstr>
      <vt:lpstr>Couchbase Spark Use Case #1: Data Integration</vt:lpstr>
      <vt:lpstr>Couchbase Spark Use Case #2: Machine Learning</vt:lpstr>
      <vt:lpstr>Couchbase Spark Connector</vt:lpstr>
      <vt:lpstr>Learn More - Couchbase Spark Connector</vt:lpstr>
      <vt:lpstr>Spark (ElephantScale)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Justin Michaels</cp:lastModifiedBy>
  <cp:revision>82</cp:revision>
  <dcterms:created xsi:type="dcterms:W3CDTF">2014-10-22T15:36:28Z</dcterms:created>
  <dcterms:modified xsi:type="dcterms:W3CDTF">2016-04-26T23:26:39Z</dcterms:modified>
</cp:coreProperties>
</file>