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1" r:id="rId1"/>
  </p:sldMasterIdLst>
  <p:notesMasterIdLst>
    <p:notesMasterId r:id="rId38"/>
  </p:notesMasterIdLst>
  <p:handoutMasterIdLst>
    <p:handoutMasterId r:id="rId39"/>
  </p:handoutMasterIdLst>
  <p:sldIdLst>
    <p:sldId id="262" r:id="rId2"/>
    <p:sldId id="1000" r:id="rId3"/>
    <p:sldId id="265" r:id="rId4"/>
    <p:sldId id="914" r:id="rId5"/>
    <p:sldId id="917" r:id="rId6"/>
    <p:sldId id="957" r:id="rId7"/>
    <p:sldId id="915" r:id="rId8"/>
    <p:sldId id="916" r:id="rId9"/>
    <p:sldId id="947" r:id="rId10"/>
    <p:sldId id="945" r:id="rId11"/>
    <p:sldId id="920" r:id="rId12"/>
    <p:sldId id="974" r:id="rId13"/>
    <p:sldId id="975" r:id="rId14"/>
    <p:sldId id="977" r:id="rId15"/>
    <p:sldId id="959" r:id="rId16"/>
    <p:sldId id="960" r:id="rId17"/>
    <p:sldId id="941" r:id="rId18"/>
    <p:sldId id="942" r:id="rId19"/>
    <p:sldId id="962" r:id="rId20"/>
    <p:sldId id="980" r:id="rId21"/>
    <p:sldId id="981" r:id="rId22"/>
    <p:sldId id="984" r:id="rId23"/>
    <p:sldId id="982" r:id="rId24"/>
    <p:sldId id="983" r:id="rId25"/>
    <p:sldId id="985" r:id="rId26"/>
    <p:sldId id="988" r:id="rId27"/>
    <p:sldId id="989" r:id="rId28"/>
    <p:sldId id="991" r:id="rId29"/>
    <p:sldId id="992" r:id="rId30"/>
    <p:sldId id="993" r:id="rId31"/>
    <p:sldId id="994" r:id="rId32"/>
    <p:sldId id="995" r:id="rId33"/>
    <p:sldId id="996" r:id="rId34"/>
    <p:sldId id="997" r:id="rId35"/>
    <p:sldId id="998" r:id="rId36"/>
    <p:sldId id="1001" r:id="rId37"/>
  </p:sldIdLst>
  <p:sldSz cx="9372600" cy="6858000"/>
  <p:notesSz cx="7315200" cy="9601200"/>
  <p:defaultTextStyle>
    <a:defPPr>
      <a:defRPr lang="en-US"/>
    </a:defPPr>
    <a:lvl1pPr algn="l" rtl="0" fontAlgn="base">
      <a:spcBef>
        <a:spcPct val="0"/>
      </a:spcBef>
      <a:spcAft>
        <a:spcPct val="0"/>
      </a:spcAft>
      <a:defRPr sz="1000" kern="1200">
        <a:solidFill>
          <a:schemeClr val="tx1"/>
        </a:solidFill>
        <a:latin typeface="Garamond" pitchFamily="18" charset="0"/>
        <a:ea typeface="ＭＳ Ｐゴシック"/>
        <a:cs typeface="ＭＳ Ｐゴシック"/>
      </a:defRPr>
    </a:lvl1pPr>
    <a:lvl2pPr marL="457200" algn="l" rtl="0" fontAlgn="base">
      <a:spcBef>
        <a:spcPct val="0"/>
      </a:spcBef>
      <a:spcAft>
        <a:spcPct val="0"/>
      </a:spcAft>
      <a:defRPr sz="1000" kern="1200">
        <a:solidFill>
          <a:schemeClr val="tx1"/>
        </a:solidFill>
        <a:latin typeface="Garamond" pitchFamily="18" charset="0"/>
        <a:ea typeface="ＭＳ Ｐゴシック"/>
        <a:cs typeface="ＭＳ Ｐゴシック"/>
      </a:defRPr>
    </a:lvl2pPr>
    <a:lvl3pPr marL="914400" algn="l" rtl="0" fontAlgn="base">
      <a:spcBef>
        <a:spcPct val="0"/>
      </a:spcBef>
      <a:spcAft>
        <a:spcPct val="0"/>
      </a:spcAft>
      <a:defRPr sz="1000" kern="1200">
        <a:solidFill>
          <a:schemeClr val="tx1"/>
        </a:solidFill>
        <a:latin typeface="Garamond" pitchFamily="18" charset="0"/>
        <a:ea typeface="ＭＳ Ｐゴシック"/>
        <a:cs typeface="ＭＳ Ｐゴシック"/>
      </a:defRPr>
    </a:lvl3pPr>
    <a:lvl4pPr marL="1371600" algn="l" rtl="0" fontAlgn="base">
      <a:spcBef>
        <a:spcPct val="0"/>
      </a:spcBef>
      <a:spcAft>
        <a:spcPct val="0"/>
      </a:spcAft>
      <a:defRPr sz="1000" kern="1200">
        <a:solidFill>
          <a:schemeClr val="tx1"/>
        </a:solidFill>
        <a:latin typeface="Garamond" pitchFamily="18" charset="0"/>
        <a:ea typeface="ＭＳ Ｐゴシック"/>
        <a:cs typeface="ＭＳ Ｐゴシック"/>
      </a:defRPr>
    </a:lvl4pPr>
    <a:lvl5pPr marL="1828800" algn="l" rtl="0" fontAlgn="base">
      <a:spcBef>
        <a:spcPct val="0"/>
      </a:spcBef>
      <a:spcAft>
        <a:spcPct val="0"/>
      </a:spcAft>
      <a:defRPr sz="1000" kern="1200">
        <a:solidFill>
          <a:schemeClr val="tx1"/>
        </a:solidFill>
        <a:latin typeface="Garamond" pitchFamily="18" charset="0"/>
        <a:ea typeface="ＭＳ Ｐゴシック"/>
        <a:cs typeface="ＭＳ Ｐゴシック"/>
      </a:defRPr>
    </a:lvl5pPr>
    <a:lvl6pPr marL="2286000" algn="l" defTabSz="914400" rtl="0" eaLnBrk="1" latinLnBrk="0" hangingPunct="1">
      <a:defRPr sz="1000" kern="1200">
        <a:solidFill>
          <a:schemeClr val="tx1"/>
        </a:solidFill>
        <a:latin typeface="Garamond" pitchFamily="18" charset="0"/>
        <a:ea typeface="ＭＳ Ｐゴシック"/>
        <a:cs typeface="ＭＳ Ｐゴシック"/>
      </a:defRPr>
    </a:lvl6pPr>
    <a:lvl7pPr marL="2743200" algn="l" defTabSz="914400" rtl="0" eaLnBrk="1" latinLnBrk="0" hangingPunct="1">
      <a:defRPr sz="1000" kern="1200">
        <a:solidFill>
          <a:schemeClr val="tx1"/>
        </a:solidFill>
        <a:latin typeface="Garamond" pitchFamily="18" charset="0"/>
        <a:ea typeface="ＭＳ Ｐゴシック"/>
        <a:cs typeface="ＭＳ Ｐゴシック"/>
      </a:defRPr>
    </a:lvl7pPr>
    <a:lvl8pPr marL="3200400" algn="l" defTabSz="914400" rtl="0" eaLnBrk="1" latinLnBrk="0" hangingPunct="1">
      <a:defRPr sz="1000" kern="1200">
        <a:solidFill>
          <a:schemeClr val="tx1"/>
        </a:solidFill>
        <a:latin typeface="Garamond" pitchFamily="18" charset="0"/>
        <a:ea typeface="ＭＳ Ｐゴシック"/>
        <a:cs typeface="ＭＳ Ｐゴシック"/>
      </a:defRPr>
    </a:lvl8pPr>
    <a:lvl9pPr marL="3657600" algn="l" defTabSz="914400" rtl="0" eaLnBrk="1" latinLnBrk="0" hangingPunct="1">
      <a:defRPr sz="1000" kern="1200">
        <a:solidFill>
          <a:schemeClr val="tx1"/>
        </a:solidFill>
        <a:latin typeface="Garamond" pitchFamily="18" charset="0"/>
        <a:ea typeface="ＭＳ Ｐゴシック"/>
        <a:cs typeface="ＭＳ Ｐゴシック"/>
      </a:defRPr>
    </a:lvl9pPr>
  </p:defaultTextStyle>
  <p:extLst>
    <p:ext uri="{EFAFB233-063F-42B5-8137-9DF3F51BA10A}">
      <p15:sldGuideLst xmlns:p15="http://schemas.microsoft.com/office/powerpoint/2012/main">
        <p15:guide id="1" orient="horz" pos="2160">
          <p15:clr>
            <a:srgbClr val="A4A3A4"/>
          </p15:clr>
        </p15:guide>
        <p15:guide id="2" pos="2952">
          <p15:clr>
            <a:srgbClr val="A4A3A4"/>
          </p15:clr>
        </p15:guide>
      </p15:sldGuideLst>
    </p:ext>
    <p:ext uri="{2D200454-40CA-4A62-9FC3-DE9A4176ACB9}">
      <p15:notesGuideLst xmlns:p15="http://schemas.microsoft.com/office/powerpoint/2012/main">
        <p15:guide id="1" orient="horz" pos="3024">
          <p15:clr>
            <a:srgbClr val="A4A3A4"/>
          </p15:clr>
        </p15:guide>
        <p15:guide id="2" pos="23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p:clrMru>
    <a:srgbClr val="65BDFF"/>
    <a:srgbClr val="43AEFF"/>
    <a:srgbClr val="33CCFF"/>
    <a:srgbClr val="0099FF"/>
    <a:srgbClr val="00CCFF"/>
    <a:srgbClr val="D60093"/>
    <a:srgbClr val="CCFFFF"/>
    <a:srgbClr val="CCE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38640" autoAdjust="0"/>
    <p:restoredTop sz="77844" autoAdjust="0"/>
  </p:normalViewPr>
  <p:slideViewPr>
    <p:cSldViewPr>
      <p:cViewPr varScale="1">
        <p:scale>
          <a:sx n="102" d="100"/>
          <a:sy n="102" d="100"/>
        </p:scale>
        <p:origin x="184" y="408"/>
      </p:cViewPr>
      <p:guideLst>
        <p:guide orient="horz" pos="2160"/>
        <p:guide pos="295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70" d="100"/>
        <a:sy n="170" d="100"/>
      </p:scale>
      <p:origin x="0" y="0"/>
    </p:cViewPr>
  </p:sorterViewPr>
  <p:notesViewPr>
    <p:cSldViewPr>
      <p:cViewPr>
        <p:scale>
          <a:sx n="150" d="100"/>
          <a:sy n="150" d="100"/>
        </p:scale>
        <p:origin x="-4160" y="1552"/>
      </p:cViewPr>
      <p:guideLst>
        <p:guide orient="horz" pos="3024"/>
        <p:guide pos="2308"/>
      </p:guideLst>
    </p:cSldViewPr>
  </p:notes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notesMaster" Target="notesMasters/notesMaster1.xml"/><Relationship Id="rId39" Type="http://schemas.openxmlformats.org/officeDocument/2006/relationships/handoutMaster" Target="handoutMasters/handoutMaster1.xml"/><Relationship Id="rId40" Type="http://schemas.openxmlformats.org/officeDocument/2006/relationships/presProps" Target="presProps.xml"/><Relationship Id="rId41" Type="http://schemas.openxmlformats.org/officeDocument/2006/relationships/viewProps" Target="viewProps.xml"/><Relationship Id="rId42" Type="http://schemas.openxmlformats.org/officeDocument/2006/relationships/theme" Target="theme/theme1.xml"/><Relationship Id="rId43"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hdr" sz="quarter"/>
          </p:nvPr>
        </p:nvSpPr>
        <p:spPr bwMode="auto">
          <a:xfrm>
            <a:off x="0" y="0"/>
            <a:ext cx="3170238" cy="477838"/>
          </a:xfrm>
          <a:prstGeom prst="rect">
            <a:avLst/>
          </a:prstGeom>
          <a:noFill/>
          <a:ln w="9525">
            <a:noFill/>
            <a:miter lim="800000"/>
            <a:headEnd/>
            <a:tailEnd/>
          </a:ln>
        </p:spPr>
        <p:txBody>
          <a:bodyPr vert="horz" wrap="square" lIns="96603" tIns="48303" rIns="96603" bIns="48303" numCol="1" anchor="t" anchorCtr="0" compatLnSpc="1">
            <a:prstTxWarp prst="textNoShape">
              <a:avLst/>
            </a:prstTxWarp>
          </a:bodyPr>
          <a:lstStyle>
            <a:lvl1pPr defTabSz="965200">
              <a:defRPr sz="1200">
                <a:latin typeface="Times New Roman" pitchFamily="18" charset="0"/>
              </a:defRPr>
            </a:lvl1pPr>
          </a:lstStyle>
          <a:p>
            <a:pPr>
              <a:defRPr/>
            </a:pPr>
            <a:r>
              <a:rPr lang="en-US" smtClean="0"/>
              <a:t>Spark for Developers</a:t>
            </a:r>
            <a:endParaRPr lang="en-US"/>
          </a:p>
        </p:txBody>
      </p:sp>
      <p:sp>
        <p:nvSpPr>
          <p:cNvPr id="1027" name="Rectangle 3"/>
          <p:cNvSpPr>
            <a:spLocks noGrp="1" noChangeArrowheads="1"/>
          </p:cNvSpPr>
          <p:nvPr>
            <p:ph type="dt" sz="quarter" idx="1"/>
          </p:nvPr>
        </p:nvSpPr>
        <p:spPr bwMode="auto">
          <a:xfrm>
            <a:off x="4144963" y="0"/>
            <a:ext cx="3170237" cy="477838"/>
          </a:xfrm>
          <a:prstGeom prst="rect">
            <a:avLst/>
          </a:prstGeom>
          <a:noFill/>
          <a:ln w="9525">
            <a:noFill/>
            <a:miter lim="800000"/>
            <a:headEnd/>
            <a:tailEnd/>
          </a:ln>
        </p:spPr>
        <p:txBody>
          <a:bodyPr vert="horz" wrap="square" lIns="96603" tIns="48303" rIns="96603" bIns="48303" numCol="1" anchor="t" anchorCtr="0" compatLnSpc="1">
            <a:prstTxWarp prst="textNoShape">
              <a:avLst/>
            </a:prstTxWarp>
          </a:bodyPr>
          <a:lstStyle>
            <a:lvl1pPr algn="r" defTabSz="965200">
              <a:defRPr sz="1200">
                <a:latin typeface="Times New Roman" pitchFamily="18" charset="0"/>
              </a:defRPr>
            </a:lvl1pPr>
          </a:lstStyle>
          <a:p>
            <a:pPr>
              <a:defRPr/>
            </a:pPr>
            <a:r>
              <a:rPr lang="en-US" smtClean="0"/>
              <a:t>20150115</a:t>
            </a:r>
            <a:endParaRPr lang="en-US"/>
          </a:p>
        </p:txBody>
      </p:sp>
      <p:sp>
        <p:nvSpPr>
          <p:cNvPr id="1028" name="Rectangle 4"/>
          <p:cNvSpPr>
            <a:spLocks noGrp="1" noChangeArrowheads="1"/>
          </p:cNvSpPr>
          <p:nvPr>
            <p:ph type="ftr" sz="quarter" idx="2"/>
          </p:nvPr>
        </p:nvSpPr>
        <p:spPr bwMode="auto">
          <a:xfrm>
            <a:off x="0" y="9123363"/>
            <a:ext cx="3170238" cy="477837"/>
          </a:xfrm>
          <a:prstGeom prst="rect">
            <a:avLst/>
          </a:prstGeom>
          <a:noFill/>
          <a:ln w="9525">
            <a:noFill/>
            <a:miter lim="800000"/>
            <a:headEnd/>
            <a:tailEnd/>
          </a:ln>
        </p:spPr>
        <p:txBody>
          <a:bodyPr vert="horz" wrap="square" lIns="96603" tIns="48303" rIns="96603" bIns="48303" numCol="1" anchor="b" anchorCtr="0" compatLnSpc="1">
            <a:prstTxWarp prst="textNoShape">
              <a:avLst/>
            </a:prstTxWarp>
          </a:bodyPr>
          <a:lstStyle>
            <a:lvl1pPr defTabSz="965200">
              <a:defRPr sz="1200">
                <a:latin typeface="Times New Roman" pitchFamily="18" charset="0"/>
              </a:defRPr>
            </a:lvl1pPr>
          </a:lstStyle>
          <a:p>
            <a:pPr>
              <a:defRPr/>
            </a:pPr>
            <a:r>
              <a:rPr lang="en-US" smtClean="0"/>
              <a:t>Copyright © 2016 Elephant Scale.  All rights reserved.</a:t>
            </a:r>
            <a:endParaRPr lang="en-US"/>
          </a:p>
        </p:txBody>
      </p:sp>
      <p:sp>
        <p:nvSpPr>
          <p:cNvPr id="1029" name="Rectangle 5"/>
          <p:cNvSpPr>
            <a:spLocks noGrp="1" noChangeArrowheads="1"/>
          </p:cNvSpPr>
          <p:nvPr>
            <p:ph type="sldNum" sz="quarter" idx="3"/>
          </p:nvPr>
        </p:nvSpPr>
        <p:spPr bwMode="auto">
          <a:xfrm>
            <a:off x="4144963" y="9123363"/>
            <a:ext cx="3170237" cy="477837"/>
          </a:xfrm>
          <a:prstGeom prst="rect">
            <a:avLst/>
          </a:prstGeom>
          <a:noFill/>
          <a:ln w="9525">
            <a:noFill/>
            <a:miter lim="800000"/>
            <a:headEnd/>
            <a:tailEnd/>
          </a:ln>
        </p:spPr>
        <p:txBody>
          <a:bodyPr vert="horz" wrap="square" lIns="96603" tIns="48303" rIns="96603" bIns="48303" numCol="1" anchor="b" anchorCtr="0" compatLnSpc="1">
            <a:prstTxWarp prst="textNoShape">
              <a:avLst/>
            </a:prstTxWarp>
          </a:bodyPr>
          <a:lstStyle>
            <a:lvl1pPr algn="r" defTabSz="965200">
              <a:defRPr sz="1200">
                <a:latin typeface="Times New Roman" pitchFamily="18" charset="0"/>
              </a:defRPr>
            </a:lvl1pPr>
          </a:lstStyle>
          <a:p>
            <a:pPr>
              <a:defRPr/>
            </a:pPr>
            <a:fld id="{97E62689-8C7D-4291-A094-4E689FEC4C3B}" type="slidenum">
              <a:rPr lang="en-US"/>
              <a:pPr>
                <a:defRPr/>
              </a:pPr>
              <a:t>‹#›</a:t>
            </a:fld>
            <a:endParaRPr lang="en-US"/>
          </a:p>
        </p:txBody>
      </p:sp>
    </p:spTree>
    <p:extLst>
      <p:ext uri="{BB962C8B-B14F-4D97-AF65-F5344CB8AC3E}">
        <p14:creationId xmlns:p14="http://schemas.microsoft.com/office/powerpoint/2010/main" val="323929152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4"/>
          <p:cNvSpPr>
            <a:spLocks noGrp="1" noRot="1" noChangeAspect="1" noChangeArrowheads="1" noTextEdit="1"/>
          </p:cNvSpPr>
          <p:nvPr>
            <p:ph type="sldImg" idx="2"/>
          </p:nvPr>
        </p:nvSpPr>
        <p:spPr bwMode="auto">
          <a:xfrm>
            <a:off x="404813" y="473075"/>
            <a:ext cx="6492875" cy="4751388"/>
          </a:xfrm>
          <a:prstGeom prst="rect">
            <a:avLst/>
          </a:prstGeom>
          <a:noFill/>
          <a:ln w="12700">
            <a:solidFill>
              <a:srgbClr val="000000"/>
            </a:solidFill>
            <a:miter lim="800000"/>
            <a:headEnd/>
            <a:tailEnd/>
          </a:ln>
        </p:spPr>
      </p:sp>
      <p:sp>
        <p:nvSpPr>
          <p:cNvPr id="438280" name="Rectangle 8"/>
          <p:cNvSpPr>
            <a:spLocks noGrp="1" noChangeArrowheads="1"/>
          </p:cNvSpPr>
          <p:nvPr>
            <p:ph type="ftr" sz="quarter" idx="4"/>
          </p:nvPr>
        </p:nvSpPr>
        <p:spPr bwMode="auto">
          <a:xfrm>
            <a:off x="1365250" y="9388475"/>
            <a:ext cx="4578350" cy="173038"/>
          </a:xfrm>
          <a:prstGeom prst="rect">
            <a:avLst/>
          </a:prstGeom>
          <a:noFill/>
          <a:ln w="9525">
            <a:noFill/>
            <a:miter lim="800000"/>
            <a:headEnd/>
            <a:tailEnd/>
          </a:ln>
          <a:effectLst/>
        </p:spPr>
        <p:txBody>
          <a:bodyPr vert="horz" wrap="square" lIns="0" tIns="0" rIns="0" bIns="0" numCol="1" anchor="b" anchorCtr="1" compatLnSpc="1">
            <a:prstTxWarp prst="textNoShape">
              <a:avLst/>
            </a:prstTxWarp>
          </a:bodyPr>
          <a:lstStyle>
            <a:lvl1pPr algn="ctr" defTabSz="965200" eaLnBrk="0" hangingPunct="0">
              <a:defRPr sz="900">
                <a:latin typeface="Arial" charset="0"/>
              </a:defRPr>
            </a:lvl1pPr>
          </a:lstStyle>
          <a:p>
            <a:pPr>
              <a:defRPr/>
            </a:pPr>
            <a:r>
              <a:rPr lang="en-US" smtClean="0"/>
              <a:t>Copyright © 2016 Elephant Scale.  All rights reserved.</a:t>
            </a:r>
            <a:endParaRPr lang="en-US"/>
          </a:p>
        </p:txBody>
      </p:sp>
      <p:sp>
        <p:nvSpPr>
          <p:cNvPr id="438281" name="Rectangle 9"/>
          <p:cNvSpPr>
            <a:spLocks noGrp="1" noChangeArrowheads="1"/>
          </p:cNvSpPr>
          <p:nvPr>
            <p:ph type="sldNum" sz="quarter" idx="5"/>
          </p:nvPr>
        </p:nvSpPr>
        <p:spPr bwMode="auto">
          <a:xfrm>
            <a:off x="6400800" y="9388475"/>
            <a:ext cx="554038" cy="173038"/>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lvl1pPr algn="r" defTabSz="965200" eaLnBrk="0" hangingPunct="0">
              <a:defRPr b="1">
                <a:latin typeface="Arial" charset="0"/>
              </a:defRPr>
            </a:lvl1pPr>
          </a:lstStyle>
          <a:p>
            <a:pPr>
              <a:defRPr/>
            </a:pPr>
            <a:fld id="{EFAADD5D-AF76-45EE-AA5F-6DAC73BF167A}" type="slidenum">
              <a:rPr lang="en-US"/>
              <a:pPr>
                <a:defRPr/>
              </a:pPr>
              <a:t>‹#›</a:t>
            </a:fld>
            <a:endParaRPr lang="en-US"/>
          </a:p>
        </p:txBody>
      </p:sp>
      <p:sp>
        <p:nvSpPr>
          <p:cNvPr id="438298" name="Rectangle 26"/>
          <p:cNvSpPr>
            <a:spLocks noGrp="1" noChangeArrowheads="1"/>
          </p:cNvSpPr>
          <p:nvPr>
            <p:ph type="dt" idx="1"/>
          </p:nvPr>
        </p:nvSpPr>
        <p:spPr bwMode="auto">
          <a:xfrm>
            <a:off x="322263" y="9371013"/>
            <a:ext cx="846137" cy="174625"/>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lvl1pPr defTabSz="965200" eaLnBrk="0" hangingPunct="0">
              <a:defRPr sz="900">
                <a:latin typeface="Arial" charset="0"/>
              </a:defRPr>
            </a:lvl1pPr>
          </a:lstStyle>
          <a:p>
            <a:pPr>
              <a:defRPr/>
            </a:pPr>
            <a:r>
              <a:rPr lang="en-US" smtClean="0"/>
              <a:t>20150115</a:t>
            </a:r>
            <a:endParaRPr lang="en-US"/>
          </a:p>
        </p:txBody>
      </p:sp>
      <p:sp>
        <p:nvSpPr>
          <p:cNvPr id="438306" name="Text Box 34"/>
          <p:cNvSpPr txBox="1">
            <a:spLocks noChangeArrowheads="1"/>
          </p:cNvSpPr>
          <p:nvPr/>
        </p:nvSpPr>
        <p:spPr bwMode="auto">
          <a:xfrm>
            <a:off x="271463" y="5176838"/>
            <a:ext cx="617537" cy="254000"/>
          </a:xfrm>
          <a:prstGeom prst="rect">
            <a:avLst/>
          </a:prstGeom>
          <a:noFill/>
          <a:ln w="9525">
            <a:noFill/>
            <a:miter lim="800000"/>
            <a:headEnd/>
            <a:tailEnd/>
          </a:ln>
        </p:spPr>
        <p:txBody>
          <a:bodyPr wrap="none" lIns="96386" tIns="48194" rIns="96386" bIns="48194"/>
          <a:lstStyle/>
          <a:p>
            <a:pPr defTabSz="960438">
              <a:defRPr/>
            </a:pPr>
            <a:r>
              <a:rPr lang="en-US" sz="1200" b="1" u="sng" dirty="0">
                <a:latin typeface="Times New Roman" pitchFamily="18" charset="0"/>
                <a:cs typeface="Times New Roman" pitchFamily="18" charset="0"/>
              </a:rPr>
              <a:t>Notes:</a:t>
            </a:r>
          </a:p>
        </p:txBody>
      </p:sp>
      <p:sp>
        <p:nvSpPr>
          <p:cNvPr id="438309" name="Rectangle 37"/>
          <p:cNvSpPr>
            <a:spLocks noGrp="1" noChangeArrowheads="1"/>
          </p:cNvSpPr>
          <p:nvPr>
            <p:ph type="body" sz="quarter" idx="3"/>
          </p:nvPr>
        </p:nvSpPr>
        <p:spPr bwMode="gray">
          <a:xfrm>
            <a:off x="322263" y="5462588"/>
            <a:ext cx="6607175" cy="3751262"/>
          </a:xfrm>
          <a:prstGeom prst="rect">
            <a:avLst/>
          </a:prstGeom>
          <a:noFill/>
          <a:ln w="9525">
            <a:noFill/>
            <a:miter lim="800000"/>
            <a:headEnd/>
            <a:tailEnd/>
          </a:ln>
        </p:spPr>
        <p:txBody>
          <a:bodyPr vert="horz" wrap="square" lIns="91537" tIns="45768" rIns="91537" bIns="45768" numCol="1" anchor="t" anchorCtr="0" compatLnSpc="1">
            <a:prstTxWarp prst="textNoShape">
              <a:avLst/>
            </a:prstTxWarp>
          </a:bodyPr>
          <a:lstStyle/>
          <a:p>
            <a:pPr lvl="0"/>
            <a:r>
              <a:rPr lang="en-US" noProof="0" dirty="0"/>
              <a:t>Click to edit Master text styles</a:t>
            </a:r>
          </a:p>
          <a:p>
            <a:pPr lvl="1"/>
            <a:r>
              <a:rPr lang="en-US" noProof="0" dirty="0"/>
              <a:t>Second level</a:t>
            </a:r>
          </a:p>
          <a:p>
            <a:pPr lvl="2"/>
            <a:r>
              <a:rPr lang="en-US" noProof="0" dirty="0"/>
              <a:t>Third level</a:t>
            </a:r>
          </a:p>
        </p:txBody>
      </p:sp>
      <p:sp>
        <p:nvSpPr>
          <p:cNvPr id="438314" name="Rectangle 42"/>
          <p:cNvSpPr>
            <a:spLocks noGrp="1" noChangeArrowheads="1"/>
          </p:cNvSpPr>
          <p:nvPr>
            <p:ph type="hdr" sz="quarter"/>
          </p:nvPr>
        </p:nvSpPr>
        <p:spPr bwMode="auto">
          <a:xfrm>
            <a:off x="322263" y="74613"/>
            <a:ext cx="2847975" cy="171450"/>
          </a:xfrm>
          <a:prstGeom prst="rect">
            <a:avLst/>
          </a:prstGeom>
          <a:noFill/>
          <a:ln w="12700">
            <a:noFill/>
            <a:miter lim="800000"/>
            <a:headEnd type="none" w="sm" len="sm"/>
            <a:tailEnd/>
          </a:ln>
          <a:effectLst/>
        </p:spPr>
        <p:txBody>
          <a:bodyPr vert="horz" wrap="square" lIns="0" tIns="0" rIns="0" bIns="0" numCol="1" anchor="t" anchorCtr="0" compatLnSpc="1">
            <a:prstTxWarp prst="textNoShape">
              <a:avLst/>
            </a:prstTxWarp>
          </a:bodyPr>
          <a:lstStyle>
            <a:lvl1pPr defTabSz="960438" eaLnBrk="0" hangingPunct="0">
              <a:defRPr i="1">
                <a:latin typeface="Arial" charset="0"/>
              </a:defRPr>
            </a:lvl1pPr>
          </a:lstStyle>
          <a:p>
            <a:pPr>
              <a:defRPr/>
            </a:pPr>
            <a:r>
              <a:rPr lang="en-US" smtClean="0"/>
              <a:t>Spark for Developers</a:t>
            </a:r>
            <a:endParaRPr lang="en-US"/>
          </a:p>
        </p:txBody>
      </p:sp>
      <p:sp>
        <p:nvSpPr>
          <p:cNvPr id="438317" name="Line 45"/>
          <p:cNvSpPr>
            <a:spLocks noChangeShapeType="1"/>
          </p:cNvSpPr>
          <p:nvPr/>
        </p:nvSpPr>
        <p:spPr bwMode="auto">
          <a:xfrm>
            <a:off x="322263" y="9324975"/>
            <a:ext cx="6653212" cy="0"/>
          </a:xfrm>
          <a:prstGeom prst="line">
            <a:avLst/>
          </a:prstGeom>
          <a:noFill/>
          <a:ln w="12700">
            <a:solidFill>
              <a:srgbClr val="000000"/>
            </a:solidFill>
            <a:round/>
            <a:headEnd/>
            <a:tailEnd/>
          </a:ln>
          <a:effectLst/>
        </p:spPr>
        <p:txBody>
          <a:bodyPr/>
          <a:lstStyle/>
          <a:p>
            <a:pPr algn="ctr">
              <a:spcBef>
                <a:spcPct val="30000"/>
              </a:spcBef>
              <a:defRPr/>
            </a:pPr>
            <a:endParaRPr lang="en-US">
              <a:latin typeface="Garamond" pitchFamily="-110" charset="0"/>
              <a:ea typeface="+mn-ea"/>
              <a:cs typeface="+mn-cs"/>
            </a:endParaRPr>
          </a:p>
        </p:txBody>
      </p:sp>
    </p:spTree>
    <p:extLst>
      <p:ext uri="{BB962C8B-B14F-4D97-AF65-F5344CB8AC3E}">
        <p14:creationId xmlns:p14="http://schemas.microsoft.com/office/powerpoint/2010/main" val="953744030"/>
      </p:ext>
    </p:extLst>
  </p:cSld>
  <p:clrMap bg1="lt1" tx1="dk1" bg2="lt2" tx2="dk2" accent1="accent1" accent2="accent2" accent3="accent3" accent4="accent4" accent5="accent5" accent6="accent6" hlink="hlink" folHlink="folHlink"/>
  <p:hf dt="0"/>
  <p:notesStyle>
    <a:lvl1pPr marL="168275" indent="-168275" algn="l" rtl="0" eaLnBrk="0" fontAlgn="base" hangingPunct="0">
      <a:spcBef>
        <a:spcPct val="30000"/>
      </a:spcBef>
      <a:spcAft>
        <a:spcPct val="0"/>
      </a:spcAft>
      <a:buSzPct val="65000"/>
      <a:buFont typeface="Wingdings" pitchFamily="2" charset="2"/>
      <a:buChar char=""/>
      <a:defRPr sz="1200" kern="1200">
        <a:solidFill>
          <a:schemeClr val="tx1"/>
        </a:solidFill>
        <a:latin typeface="Times New Roman" pitchFamily="-110" charset="0"/>
        <a:ea typeface="ＭＳ Ｐゴシック" pitchFamily="-110" charset="-128"/>
        <a:cs typeface="ＭＳ Ｐゴシック" pitchFamily="-110" charset="-128"/>
      </a:defRPr>
    </a:lvl1pPr>
    <a:lvl2pPr marL="452438" indent="-169863" algn="l" rtl="0" eaLnBrk="0" fontAlgn="base" hangingPunct="0">
      <a:spcBef>
        <a:spcPct val="30000"/>
      </a:spcBef>
      <a:spcAft>
        <a:spcPct val="0"/>
      </a:spcAft>
      <a:buChar char="–"/>
      <a:defRPr sz="1200" kern="1200">
        <a:solidFill>
          <a:schemeClr val="tx1"/>
        </a:solidFill>
        <a:latin typeface="Times New Roman" pitchFamily="-110" charset="0"/>
        <a:ea typeface="ＭＳ Ｐゴシック" pitchFamily="-110" charset="-128"/>
        <a:cs typeface="ＭＳ Ｐゴシック"/>
      </a:defRPr>
    </a:lvl2pPr>
    <a:lvl3pPr marL="744538" indent="-173038" algn="l" rtl="0" eaLnBrk="0" fontAlgn="base" hangingPunct="0">
      <a:spcBef>
        <a:spcPct val="30000"/>
      </a:spcBef>
      <a:spcAft>
        <a:spcPct val="0"/>
      </a:spcAft>
      <a:buChar char="•"/>
      <a:defRPr sz="1200" kern="1200">
        <a:solidFill>
          <a:schemeClr val="tx1"/>
        </a:solidFill>
        <a:latin typeface="Times New Roman" pitchFamily="-110" charset="0"/>
        <a:ea typeface="ＭＳ Ｐゴシック" pitchFamily="-110" charset="-128"/>
        <a:cs typeface="ＭＳ Ｐゴシック"/>
      </a:defRPr>
    </a:lvl3pPr>
    <a:lvl4pPr marL="1600200" indent="-228600" algn="l" rtl="0" eaLnBrk="0" fontAlgn="base" hangingPunct="0">
      <a:spcBef>
        <a:spcPct val="30000"/>
      </a:spcBef>
      <a:spcAft>
        <a:spcPct val="0"/>
      </a:spcAft>
      <a:defRPr sz="1200" kern="1200">
        <a:solidFill>
          <a:schemeClr val="tx1"/>
        </a:solidFill>
        <a:latin typeface="Times New Roman" pitchFamily="-110" charset="0"/>
        <a:ea typeface="ＭＳ Ｐゴシック" pitchFamily="-110" charset="-128"/>
        <a:cs typeface="ＭＳ Ｐゴシック"/>
      </a:defRPr>
    </a:lvl4pPr>
    <a:lvl5pPr marL="2057400" indent="-228600" algn="l" rtl="0" eaLnBrk="0" fontAlgn="base" hangingPunct="0">
      <a:spcBef>
        <a:spcPct val="30000"/>
      </a:spcBef>
      <a:spcAft>
        <a:spcPct val="0"/>
      </a:spcAft>
      <a:defRPr sz="1200" kern="1200">
        <a:solidFill>
          <a:schemeClr val="tx1"/>
        </a:solidFill>
        <a:latin typeface="Times New Roman" pitchFamily="-110" charset="0"/>
        <a:ea typeface="ＭＳ Ｐゴシック" pitchFamily="-110" charset="-128"/>
        <a:cs typeface="ＭＳ Ｐゴシック"/>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8"/>
          <p:cNvSpPr>
            <a:spLocks noGrp="1" noChangeArrowheads="1"/>
          </p:cNvSpPr>
          <p:nvPr>
            <p:ph type="ftr" sz="quarter" idx="4"/>
          </p:nvPr>
        </p:nvSpPr>
        <p:spPr>
          <a:noFill/>
        </p:spPr>
        <p:txBody>
          <a:bodyPr/>
          <a:lstStyle/>
          <a:p>
            <a:r>
              <a:rPr lang="en-US" smtClean="0"/>
              <a:t>Copyright © 2016 Elephant Scale.  All rights reserved.</a:t>
            </a:r>
          </a:p>
        </p:txBody>
      </p:sp>
      <p:sp>
        <p:nvSpPr>
          <p:cNvPr id="31746" name="Rectangle 9"/>
          <p:cNvSpPr>
            <a:spLocks noGrp="1" noChangeArrowheads="1"/>
          </p:cNvSpPr>
          <p:nvPr>
            <p:ph type="sldNum" sz="quarter" idx="5"/>
          </p:nvPr>
        </p:nvSpPr>
        <p:spPr>
          <a:noFill/>
        </p:spPr>
        <p:txBody>
          <a:bodyPr/>
          <a:lstStyle/>
          <a:p>
            <a:fld id="{B457DDAF-7DC7-4E22-9EB0-FF29A74BD8E1}" type="slidenum">
              <a:rPr lang="en-US" smtClean="0"/>
              <a:pPr/>
              <a:t>1</a:t>
            </a:fld>
            <a:endParaRPr lang="en-US" smtClean="0"/>
          </a:p>
        </p:txBody>
      </p:sp>
      <p:sp>
        <p:nvSpPr>
          <p:cNvPr id="31748" name="Rectangle 42"/>
          <p:cNvSpPr>
            <a:spLocks noGrp="1" noChangeArrowheads="1"/>
          </p:cNvSpPr>
          <p:nvPr>
            <p:ph type="hdr" sz="quarter"/>
          </p:nvPr>
        </p:nvSpPr>
        <p:spPr>
          <a:noFill/>
          <a:ln w="9525"/>
        </p:spPr>
        <p:txBody>
          <a:bodyPr/>
          <a:lstStyle/>
          <a:p>
            <a:r>
              <a:rPr lang="en-US" smtClean="0"/>
              <a:t>Spark for Developers</a:t>
            </a:r>
          </a:p>
        </p:txBody>
      </p:sp>
      <p:sp>
        <p:nvSpPr>
          <p:cNvPr id="31749" name="Rectangle 2"/>
          <p:cNvSpPr>
            <a:spLocks noGrp="1" noRot="1" noChangeAspect="1" noChangeArrowheads="1" noTextEdit="1"/>
          </p:cNvSpPr>
          <p:nvPr>
            <p:ph type="sldImg"/>
          </p:nvPr>
        </p:nvSpPr>
        <p:spPr>
          <a:ln/>
        </p:spPr>
      </p:sp>
      <p:sp>
        <p:nvSpPr>
          <p:cNvPr id="31750" name="Rectangle 3"/>
          <p:cNvSpPr>
            <a:spLocks noGrp="1" noChangeArrowheads="1"/>
          </p:cNvSpPr>
          <p:nvPr>
            <p:ph type="body" idx="1"/>
          </p:nvPr>
        </p:nvSpPr>
        <p:spPr>
          <a:xfrm>
            <a:off x="322263" y="5462588"/>
            <a:ext cx="4630737" cy="3671887"/>
          </a:xfrm>
          <a:noFill/>
          <a:ln/>
        </p:spPr>
        <p:txBody>
          <a:bodyPr/>
          <a:lstStyle/>
          <a:p>
            <a:pPr eaLnBrk="1" hangingPunct="1"/>
            <a:endParaRPr lang="en-US" smtClean="0">
              <a:latin typeface="Times New Roman" pitchFamily="18" charset="0"/>
              <a:ea typeface="ＭＳ Ｐゴシック"/>
              <a:cs typeface="ＭＳ Ｐゴシック"/>
            </a:endParaRPr>
          </a:p>
        </p:txBody>
      </p:sp>
      <p:sp>
        <p:nvSpPr>
          <p:cNvPr id="31751" name="Text Box 4"/>
          <p:cNvSpPr txBox="1">
            <a:spLocks noChangeArrowheads="1"/>
          </p:cNvSpPr>
          <p:nvPr/>
        </p:nvSpPr>
        <p:spPr bwMode="auto">
          <a:xfrm>
            <a:off x="3954463" y="52388"/>
            <a:ext cx="2963862" cy="177800"/>
          </a:xfrm>
          <a:prstGeom prst="rect">
            <a:avLst/>
          </a:prstGeom>
          <a:noFill/>
          <a:ln w="9525">
            <a:noFill/>
            <a:miter lim="800000"/>
            <a:headEnd/>
            <a:tailEnd/>
          </a:ln>
        </p:spPr>
        <p:txBody>
          <a:bodyPr lIns="0" tIns="0" rIns="0" bIns="0"/>
          <a:lstStyle/>
          <a:p>
            <a:pPr algn="r" defTabSz="998538">
              <a:spcBef>
                <a:spcPct val="50000"/>
              </a:spcBef>
            </a:pPr>
            <a:r>
              <a:rPr lang="en-US" i="1" dirty="0" smtClean="0">
                <a:latin typeface="Arial" charset="0"/>
              </a:rPr>
              <a:t>Session 2: Introduction to Spark</a:t>
            </a:r>
            <a:endParaRPr lang="en-US" i="1" dirty="0">
              <a:latin typeface="Arial" charset="0"/>
            </a:endParaRPr>
          </a:p>
        </p:txBody>
      </p:sp>
    </p:spTree>
    <p:extLst>
      <p:ext uri="{BB962C8B-B14F-4D97-AF65-F5344CB8AC3E}">
        <p14:creationId xmlns:p14="http://schemas.microsoft.com/office/powerpoint/2010/main" val="16599661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8"/>
          <p:cNvSpPr>
            <a:spLocks noGrp="1" noChangeArrowheads="1"/>
          </p:cNvSpPr>
          <p:nvPr>
            <p:ph type="ftr" sz="quarter" idx="4"/>
          </p:nvPr>
        </p:nvSpPr>
        <p:spPr>
          <a:noFill/>
        </p:spPr>
        <p:txBody>
          <a:bodyPr/>
          <a:lstStyle/>
          <a:p>
            <a:r>
              <a:rPr lang="en-US" smtClean="0"/>
              <a:t>Copyright © 2016 Elephant Scale.  All rights reserved.</a:t>
            </a:r>
          </a:p>
        </p:txBody>
      </p:sp>
      <p:sp>
        <p:nvSpPr>
          <p:cNvPr id="37890" name="Rectangle 9"/>
          <p:cNvSpPr>
            <a:spLocks noGrp="1" noChangeArrowheads="1"/>
          </p:cNvSpPr>
          <p:nvPr>
            <p:ph type="sldNum" sz="quarter" idx="5"/>
          </p:nvPr>
        </p:nvSpPr>
        <p:spPr>
          <a:noFill/>
        </p:spPr>
        <p:txBody>
          <a:bodyPr/>
          <a:lstStyle/>
          <a:p>
            <a:fld id="{1DAC3DB5-19C0-4030-81E6-F5C5B46C3632}" type="slidenum">
              <a:rPr lang="en-US" smtClean="0"/>
              <a:pPr/>
              <a:t>11</a:t>
            </a:fld>
            <a:endParaRPr lang="en-US" smtClean="0"/>
          </a:p>
        </p:txBody>
      </p:sp>
      <p:sp>
        <p:nvSpPr>
          <p:cNvPr id="37892" name="Rectangle 42"/>
          <p:cNvSpPr>
            <a:spLocks noGrp="1" noChangeArrowheads="1"/>
          </p:cNvSpPr>
          <p:nvPr>
            <p:ph type="hdr" sz="quarter"/>
          </p:nvPr>
        </p:nvSpPr>
        <p:spPr>
          <a:noFill/>
          <a:ln w="9525"/>
        </p:spPr>
        <p:txBody>
          <a:bodyPr/>
          <a:lstStyle/>
          <a:p>
            <a:r>
              <a:rPr lang="en-US" smtClean="0"/>
              <a:t>Spark for Developers</a:t>
            </a:r>
          </a:p>
        </p:txBody>
      </p:sp>
      <p:sp>
        <p:nvSpPr>
          <p:cNvPr id="37893" name="Rectangle 2"/>
          <p:cNvSpPr>
            <a:spLocks noGrp="1" noRot="1" noChangeAspect="1" noChangeArrowheads="1" noTextEdit="1"/>
          </p:cNvSpPr>
          <p:nvPr>
            <p:ph type="sldImg"/>
          </p:nvPr>
        </p:nvSpPr>
        <p:spPr>
          <a:ln/>
        </p:spPr>
      </p:sp>
      <p:sp>
        <p:nvSpPr>
          <p:cNvPr id="37894" name="Rectangle 3"/>
          <p:cNvSpPr>
            <a:spLocks noGrp="1" noChangeArrowheads="1"/>
          </p:cNvSpPr>
          <p:nvPr>
            <p:ph type="body" idx="1"/>
          </p:nvPr>
        </p:nvSpPr>
        <p:spPr>
          <a:xfrm>
            <a:off x="322263" y="5462588"/>
            <a:ext cx="6537325" cy="3671887"/>
          </a:xfrm>
          <a:noFill/>
          <a:ln/>
        </p:spPr>
        <p:txBody>
          <a:bodyPr/>
          <a:lstStyle/>
          <a:p>
            <a:pPr eaLnBrk="1" hangingPunct="1"/>
            <a:r>
              <a:rPr lang="en-US" dirty="0" smtClean="0">
                <a:latin typeface="Times New Roman" pitchFamily="18" charset="0"/>
                <a:ea typeface="ＭＳ Ｐゴシック"/>
                <a:cs typeface="ＭＳ Ｐゴシック"/>
              </a:rPr>
              <a:t>(1)</a:t>
            </a:r>
            <a:r>
              <a:rPr lang="en-US" baseline="0" dirty="0" smtClean="0">
                <a:latin typeface="Times New Roman" pitchFamily="18" charset="0"/>
                <a:ea typeface="ＭＳ Ｐゴシック"/>
                <a:cs typeface="ＭＳ Ｐゴシック"/>
              </a:rPr>
              <a:t> http://</a:t>
            </a:r>
            <a:r>
              <a:rPr lang="en-US" baseline="0" dirty="0" err="1" smtClean="0">
                <a:latin typeface="Times New Roman" pitchFamily="18" charset="0"/>
                <a:ea typeface="ＭＳ Ｐゴシック"/>
                <a:cs typeface="ＭＳ Ｐゴシック"/>
              </a:rPr>
              <a:t>www.datanami.com</a:t>
            </a:r>
            <a:r>
              <a:rPr lang="en-US" baseline="0" dirty="0" smtClean="0">
                <a:latin typeface="Times New Roman" pitchFamily="18" charset="0"/>
                <a:ea typeface="ＭＳ Ｐゴシック"/>
                <a:cs typeface="ＭＳ Ｐゴシック"/>
              </a:rPr>
              <a:t>/2014/03/06/apache_spark_3_real-world_use_cases/</a:t>
            </a:r>
          </a:p>
          <a:p>
            <a:pPr eaLnBrk="1" hangingPunct="1"/>
            <a:endParaRPr lang="en-US" dirty="0" smtClean="0">
              <a:latin typeface="Times New Roman" pitchFamily="18" charset="0"/>
              <a:ea typeface="ＭＳ Ｐゴシック"/>
              <a:cs typeface="ＭＳ Ｐゴシック"/>
            </a:endParaRPr>
          </a:p>
        </p:txBody>
      </p:sp>
      <p:sp>
        <p:nvSpPr>
          <p:cNvPr id="37895" name="Text Box 4"/>
          <p:cNvSpPr txBox="1">
            <a:spLocks noChangeArrowheads="1"/>
          </p:cNvSpPr>
          <p:nvPr/>
        </p:nvSpPr>
        <p:spPr bwMode="auto">
          <a:xfrm>
            <a:off x="3954463" y="52388"/>
            <a:ext cx="2963862" cy="177800"/>
          </a:xfrm>
          <a:prstGeom prst="rect">
            <a:avLst/>
          </a:prstGeom>
          <a:noFill/>
          <a:ln w="9525">
            <a:noFill/>
            <a:miter lim="800000"/>
            <a:headEnd/>
            <a:tailEnd/>
          </a:ln>
        </p:spPr>
        <p:txBody>
          <a:bodyPr lIns="0" tIns="0" rIns="0" bIns="0"/>
          <a:lstStyle/>
          <a:p>
            <a:pPr algn="r" defTabSz="998538">
              <a:spcBef>
                <a:spcPct val="50000"/>
              </a:spcBef>
            </a:pPr>
            <a:r>
              <a:rPr lang="en-US" i="1" dirty="0" smtClean="0">
                <a:latin typeface="Arial" charset="0"/>
              </a:rPr>
              <a:t>Session 2: Introduction to Spark</a:t>
            </a:r>
            <a:endParaRPr lang="en-US" i="1" dirty="0">
              <a:latin typeface="Arial" charset="0"/>
            </a:endParaRPr>
          </a:p>
        </p:txBody>
      </p:sp>
    </p:spTree>
    <p:extLst>
      <p:ext uri="{BB962C8B-B14F-4D97-AF65-F5344CB8AC3E}">
        <p14:creationId xmlns:p14="http://schemas.microsoft.com/office/powerpoint/2010/main" val="17004982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Source :</a:t>
            </a:r>
            <a:r>
              <a:rPr lang="en-US" baseline="0" dirty="0" smtClean="0"/>
              <a:t> </a:t>
            </a:r>
            <a:r>
              <a:rPr lang="en-US" baseline="0" dirty="0" err="1" smtClean="0"/>
              <a:t>Matei</a:t>
            </a:r>
            <a:r>
              <a:rPr lang="en-US" baseline="0" dirty="0" smtClean="0"/>
              <a:t> </a:t>
            </a:r>
            <a:r>
              <a:rPr lang="en-US" baseline="0" dirty="0" err="1" smtClean="0"/>
              <a:t>Zaharia</a:t>
            </a:r>
            <a:r>
              <a:rPr lang="en-US" baseline="0" dirty="0" smtClean="0"/>
              <a:t> (</a:t>
            </a:r>
            <a:r>
              <a:rPr lang="en-US" baseline="0" dirty="0" err="1" smtClean="0"/>
              <a:t>Databricks</a:t>
            </a:r>
            <a:r>
              <a:rPr lang="en-US" baseline="0" dirty="0" smtClean="0"/>
              <a:t>)  @ Spark Summit 2015   (https://</a:t>
            </a:r>
            <a:r>
              <a:rPr lang="en-US" baseline="0" dirty="0" err="1" smtClean="0"/>
              <a:t>www.youtube.com</a:t>
            </a:r>
            <a:r>
              <a:rPr lang="en-US" baseline="0" dirty="0" smtClean="0"/>
              <a:t>/</a:t>
            </a:r>
            <a:r>
              <a:rPr lang="en-US" baseline="0" dirty="0" err="1" smtClean="0"/>
              <a:t>watch?v</a:t>
            </a:r>
            <a:r>
              <a:rPr lang="en-US" baseline="0" dirty="0" smtClean="0"/>
              <a:t>=Zy84w4BLOR8&amp;index=1&amp;list=PL-x35fyliRwgdKsaLFMwl-Q-vSd7-X6mi)</a:t>
            </a:r>
          </a:p>
          <a:p>
            <a:r>
              <a:rPr lang="en-US" baseline="0" dirty="0" smtClean="0"/>
              <a:t>Logo credits  : to their companies</a:t>
            </a:r>
            <a:endParaRPr lang="en-US" dirty="0"/>
          </a:p>
        </p:txBody>
      </p:sp>
      <p:sp>
        <p:nvSpPr>
          <p:cNvPr id="4" name="Footer Placeholder 3"/>
          <p:cNvSpPr>
            <a:spLocks noGrp="1"/>
          </p:cNvSpPr>
          <p:nvPr>
            <p:ph type="ftr" sz="quarter" idx="10"/>
          </p:nvPr>
        </p:nvSpPr>
        <p:spPr/>
        <p:txBody>
          <a:bodyPr/>
          <a:lstStyle/>
          <a:p>
            <a:pPr>
              <a:defRPr/>
            </a:pPr>
            <a:r>
              <a:rPr lang="en-US" smtClean="0"/>
              <a:t>Copyright © 2016 Elephant Scale.  All rights reserved.</a:t>
            </a:r>
            <a:endParaRPr lang="en-US"/>
          </a:p>
        </p:txBody>
      </p:sp>
      <p:sp>
        <p:nvSpPr>
          <p:cNvPr id="5" name="Slide Number Placeholder 4"/>
          <p:cNvSpPr>
            <a:spLocks noGrp="1"/>
          </p:cNvSpPr>
          <p:nvPr>
            <p:ph type="sldNum" sz="quarter" idx="11"/>
          </p:nvPr>
        </p:nvSpPr>
        <p:spPr/>
        <p:txBody>
          <a:bodyPr/>
          <a:lstStyle/>
          <a:p>
            <a:pPr>
              <a:defRPr/>
            </a:pPr>
            <a:fld id="{EFAADD5D-AF76-45EE-AA5F-6DAC73BF167A}" type="slidenum">
              <a:rPr lang="en-US" smtClean="0"/>
              <a:pPr>
                <a:defRPr/>
              </a:pPr>
              <a:t>13</a:t>
            </a:fld>
            <a:endParaRPr lang="en-US"/>
          </a:p>
        </p:txBody>
      </p:sp>
      <p:sp>
        <p:nvSpPr>
          <p:cNvPr id="6" name="Header Placeholder 5"/>
          <p:cNvSpPr>
            <a:spLocks noGrp="1"/>
          </p:cNvSpPr>
          <p:nvPr>
            <p:ph type="hdr" sz="quarter" idx="12"/>
          </p:nvPr>
        </p:nvSpPr>
        <p:spPr/>
        <p:txBody>
          <a:bodyPr/>
          <a:lstStyle/>
          <a:p>
            <a:pPr>
              <a:defRPr/>
            </a:pPr>
            <a:r>
              <a:rPr lang="en-US" smtClean="0"/>
              <a:t>Spark for Developers</a:t>
            </a:r>
            <a:endParaRPr lang="en-US"/>
          </a:p>
        </p:txBody>
      </p:sp>
    </p:spTree>
    <p:extLst>
      <p:ext uri="{BB962C8B-B14F-4D97-AF65-F5344CB8AC3E}">
        <p14:creationId xmlns:p14="http://schemas.microsoft.com/office/powerpoint/2010/main" val="12765997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8"/>
          <p:cNvSpPr>
            <a:spLocks noGrp="1" noChangeArrowheads="1"/>
          </p:cNvSpPr>
          <p:nvPr>
            <p:ph type="ftr" sz="quarter" idx="4"/>
          </p:nvPr>
        </p:nvSpPr>
        <p:spPr>
          <a:noFill/>
        </p:spPr>
        <p:txBody>
          <a:bodyPr/>
          <a:lstStyle/>
          <a:p>
            <a:r>
              <a:rPr lang="en-US" smtClean="0"/>
              <a:t>Copyright © 2016 Elephant Scale.  All rights reserved.</a:t>
            </a:r>
          </a:p>
        </p:txBody>
      </p:sp>
      <p:sp>
        <p:nvSpPr>
          <p:cNvPr id="37890" name="Rectangle 9"/>
          <p:cNvSpPr>
            <a:spLocks noGrp="1" noChangeArrowheads="1"/>
          </p:cNvSpPr>
          <p:nvPr>
            <p:ph type="sldNum" sz="quarter" idx="5"/>
          </p:nvPr>
        </p:nvSpPr>
        <p:spPr>
          <a:noFill/>
        </p:spPr>
        <p:txBody>
          <a:bodyPr/>
          <a:lstStyle/>
          <a:p>
            <a:fld id="{1DAC3DB5-19C0-4030-81E6-F5C5B46C3632}" type="slidenum">
              <a:rPr lang="en-US" smtClean="0"/>
              <a:pPr/>
              <a:t>15</a:t>
            </a:fld>
            <a:endParaRPr lang="en-US" smtClean="0"/>
          </a:p>
        </p:txBody>
      </p:sp>
      <p:sp>
        <p:nvSpPr>
          <p:cNvPr id="37892" name="Rectangle 42"/>
          <p:cNvSpPr>
            <a:spLocks noGrp="1" noChangeArrowheads="1"/>
          </p:cNvSpPr>
          <p:nvPr>
            <p:ph type="hdr" sz="quarter"/>
          </p:nvPr>
        </p:nvSpPr>
        <p:spPr>
          <a:noFill/>
          <a:ln w="9525"/>
        </p:spPr>
        <p:txBody>
          <a:bodyPr/>
          <a:lstStyle/>
          <a:p>
            <a:r>
              <a:rPr lang="en-US" smtClean="0"/>
              <a:t>Spark for Developers</a:t>
            </a:r>
          </a:p>
        </p:txBody>
      </p:sp>
      <p:sp>
        <p:nvSpPr>
          <p:cNvPr id="37893" name="Rectangle 2"/>
          <p:cNvSpPr>
            <a:spLocks noGrp="1" noRot="1" noChangeAspect="1" noChangeArrowheads="1" noTextEdit="1"/>
          </p:cNvSpPr>
          <p:nvPr>
            <p:ph type="sldImg"/>
          </p:nvPr>
        </p:nvSpPr>
        <p:spPr>
          <a:ln/>
        </p:spPr>
      </p:sp>
      <p:sp>
        <p:nvSpPr>
          <p:cNvPr id="37894" name="Rectangle 3"/>
          <p:cNvSpPr>
            <a:spLocks noGrp="1" noChangeArrowheads="1"/>
          </p:cNvSpPr>
          <p:nvPr>
            <p:ph type="body" idx="1"/>
          </p:nvPr>
        </p:nvSpPr>
        <p:spPr>
          <a:xfrm>
            <a:off x="322263" y="5462588"/>
            <a:ext cx="6537325" cy="3671887"/>
          </a:xfrm>
          <a:noFill/>
          <a:ln/>
        </p:spPr>
        <p:txBody>
          <a:bodyPr/>
          <a:lstStyle/>
          <a:p>
            <a:pPr eaLnBrk="1" hangingPunct="1"/>
            <a:endParaRPr lang="en-US" dirty="0" smtClean="0">
              <a:latin typeface="Times New Roman" pitchFamily="18" charset="0"/>
              <a:ea typeface="ＭＳ Ｐゴシック"/>
              <a:cs typeface="ＭＳ Ｐゴシック"/>
            </a:endParaRPr>
          </a:p>
        </p:txBody>
      </p:sp>
      <p:sp>
        <p:nvSpPr>
          <p:cNvPr id="37895" name="Text Box 4"/>
          <p:cNvSpPr txBox="1">
            <a:spLocks noChangeArrowheads="1"/>
          </p:cNvSpPr>
          <p:nvPr/>
        </p:nvSpPr>
        <p:spPr bwMode="auto">
          <a:xfrm>
            <a:off x="3954463" y="52388"/>
            <a:ext cx="2963862" cy="177800"/>
          </a:xfrm>
          <a:prstGeom prst="rect">
            <a:avLst/>
          </a:prstGeom>
          <a:noFill/>
          <a:ln w="9525">
            <a:noFill/>
            <a:miter lim="800000"/>
            <a:headEnd/>
            <a:tailEnd/>
          </a:ln>
        </p:spPr>
        <p:txBody>
          <a:bodyPr lIns="0" tIns="0" rIns="0" bIns="0"/>
          <a:lstStyle/>
          <a:p>
            <a:pPr algn="r" defTabSz="998538">
              <a:spcBef>
                <a:spcPct val="50000"/>
              </a:spcBef>
            </a:pPr>
            <a:r>
              <a:rPr lang="en-US" i="1" dirty="0" smtClean="0">
                <a:latin typeface="Arial" charset="0"/>
              </a:rPr>
              <a:t>Session 2: Introduction to Spark</a:t>
            </a:r>
            <a:endParaRPr lang="en-US" i="1" dirty="0">
              <a:latin typeface="Arial" charset="0"/>
            </a:endParaRPr>
          </a:p>
        </p:txBody>
      </p:sp>
    </p:spTree>
    <p:extLst>
      <p:ext uri="{BB962C8B-B14F-4D97-AF65-F5344CB8AC3E}">
        <p14:creationId xmlns:p14="http://schemas.microsoft.com/office/powerpoint/2010/main" val="24421658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8"/>
          <p:cNvSpPr>
            <a:spLocks noGrp="1" noChangeArrowheads="1"/>
          </p:cNvSpPr>
          <p:nvPr>
            <p:ph type="ftr" sz="quarter" idx="4"/>
          </p:nvPr>
        </p:nvSpPr>
        <p:spPr>
          <a:noFill/>
        </p:spPr>
        <p:txBody>
          <a:bodyPr/>
          <a:lstStyle/>
          <a:p>
            <a:r>
              <a:rPr lang="en-US" smtClean="0"/>
              <a:t>Copyright © 2016 Elephant Scale.  All rights reserved.</a:t>
            </a:r>
          </a:p>
        </p:txBody>
      </p:sp>
      <p:sp>
        <p:nvSpPr>
          <p:cNvPr id="37890" name="Rectangle 9"/>
          <p:cNvSpPr>
            <a:spLocks noGrp="1" noChangeArrowheads="1"/>
          </p:cNvSpPr>
          <p:nvPr>
            <p:ph type="sldNum" sz="quarter" idx="5"/>
          </p:nvPr>
        </p:nvSpPr>
        <p:spPr>
          <a:noFill/>
        </p:spPr>
        <p:txBody>
          <a:bodyPr/>
          <a:lstStyle/>
          <a:p>
            <a:fld id="{1DAC3DB5-19C0-4030-81E6-F5C5B46C3632}" type="slidenum">
              <a:rPr lang="en-US" smtClean="0"/>
              <a:pPr/>
              <a:t>16</a:t>
            </a:fld>
            <a:endParaRPr lang="en-US" smtClean="0"/>
          </a:p>
        </p:txBody>
      </p:sp>
      <p:sp>
        <p:nvSpPr>
          <p:cNvPr id="37892" name="Rectangle 42"/>
          <p:cNvSpPr>
            <a:spLocks noGrp="1" noChangeArrowheads="1"/>
          </p:cNvSpPr>
          <p:nvPr>
            <p:ph type="hdr" sz="quarter"/>
          </p:nvPr>
        </p:nvSpPr>
        <p:spPr>
          <a:noFill/>
          <a:ln w="9525"/>
        </p:spPr>
        <p:txBody>
          <a:bodyPr/>
          <a:lstStyle/>
          <a:p>
            <a:r>
              <a:rPr lang="en-US" smtClean="0"/>
              <a:t>Spark for Developers</a:t>
            </a:r>
          </a:p>
        </p:txBody>
      </p:sp>
      <p:sp>
        <p:nvSpPr>
          <p:cNvPr id="37893" name="Rectangle 2"/>
          <p:cNvSpPr>
            <a:spLocks noGrp="1" noRot="1" noChangeAspect="1" noChangeArrowheads="1" noTextEdit="1"/>
          </p:cNvSpPr>
          <p:nvPr>
            <p:ph type="sldImg"/>
          </p:nvPr>
        </p:nvSpPr>
        <p:spPr>
          <a:ln/>
        </p:spPr>
      </p:sp>
      <p:sp>
        <p:nvSpPr>
          <p:cNvPr id="37894" name="Rectangle 3"/>
          <p:cNvSpPr>
            <a:spLocks noGrp="1" noChangeArrowheads="1"/>
          </p:cNvSpPr>
          <p:nvPr>
            <p:ph type="body" idx="1"/>
          </p:nvPr>
        </p:nvSpPr>
        <p:spPr>
          <a:xfrm>
            <a:off x="322263" y="5462588"/>
            <a:ext cx="6537325" cy="3671887"/>
          </a:xfrm>
          <a:noFill/>
          <a:ln/>
        </p:spPr>
        <p:txBody>
          <a:bodyPr/>
          <a:lstStyle/>
          <a:p>
            <a:pPr eaLnBrk="1" hangingPunct="1"/>
            <a:r>
              <a:rPr lang="en-US" dirty="0" smtClean="0">
                <a:latin typeface="Times New Roman" pitchFamily="18" charset="0"/>
                <a:ea typeface="ＭＳ Ｐゴシック"/>
                <a:cs typeface="ＭＳ Ｐゴシック"/>
              </a:rPr>
              <a:t>Since</a:t>
            </a:r>
            <a:r>
              <a:rPr lang="en-US" baseline="0" dirty="0" smtClean="0">
                <a:latin typeface="Times New Roman" pitchFamily="18" charset="0"/>
                <a:ea typeface="ＭＳ Ｐゴシック"/>
                <a:cs typeface="ＭＳ Ｐゴシック"/>
              </a:rPr>
              <a:t> in Spark, we can store in memory, disk performance issues are reduced dramatically, iterative workloads are possible. </a:t>
            </a:r>
          </a:p>
          <a:p>
            <a:pPr eaLnBrk="1" hangingPunct="1"/>
            <a:endParaRPr lang="en-US" dirty="0" smtClean="0">
              <a:latin typeface="Times New Roman" pitchFamily="18" charset="0"/>
              <a:ea typeface="ＭＳ Ｐゴシック"/>
              <a:cs typeface="ＭＳ Ｐゴシック"/>
            </a:endParaRPr>
          </a:p>
        </p:txBody>
      </p:sp>
      <p:sp>
        <p:nvSpPr>
          <p:cNvPr id="37895" name="Text Box 4"/>
          <p:cNvSpPr txBox="1">
            <a:spLocks noChangeArrowheads="1"/>
          </p:cNvSpPr>
          <p:nvPr/>
        </p:nvSpPr>
        <p:spPr bwMode="auto">
          <a:xfrm>
            <a:off x="3954463" y="52388"/>
            <a:ext cx="2963862" cy="177800"/>
          </a:xfrm>
          <a:prstGeom prst="rect">
            <a:avLst/>
          </a:prstGeom>
          <a:noFill/>
          <a:ln w="9525">
            <a:noFill/>
            <a:miter lim="800000"/>
            <a:headEnd/>
            <a:tailEnd/>
          </a:ln>
        </p:spPr>
        <p:txBody>
          <a:bodyPr lIns="0" tIns="0" rIns="0" bIns="0"/>
          <a:lstStyle/>
          <a:p>
            <a:pPr algn="r" defTabSz="998538">
              <a:spcBef>
                <a:spcPct val="50000"/>
              </a:spcBef>
            </a:pPr>
            <a:r>
              <a:rPr lang="en-US" i="1" dirty="0" smtClean="0">
                <a:latin typeface="Arial" charset="0"/>
              </a:rPr>
              <a:t>Session 2: Introduction to Spark</a:t>
            </a:r>
            <a:endParaRPr lang="en-US" i="1" dirty="0">
              <a:latin typeface="Arial" charset="0"/>
            </a:endParaRPr>
          </a:p>
        </p:txBody>
      </p:sp>
    </p:spTree>
    <p:extLst>
      <p:ext uri="{BB962C8B-B14F-4D97-AF65-F5344CB8AC3E}">
        <p14:creationId xmlns:p14="http://schemas.microsoft.com/office/powerpoint/2010/main" val="8349758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8"/>
          <p:cNvSpPr>
            <a:spLocks noGrp="1" noChangeArrowheads="1"/>
          </p:cNvSpPr>
          <p:nvPr>
            <p:ph type="ftr" sz="quarter" idx="4"/>
          </p:nvPr>
        </p:nvSpPr>
        <p:spPr>
          <a:noFill/>
        </p:spPr>
        <p:txBody>
          <a:bodyPr/>
          <a:lstStyle/>
          <a:p>
            <a:r>
              <a:rPr lang="en-US" smtClean="0"/>
              <a:t>Copyright © 2016 Elephant Scale.  All rights reserved.</a:t>
            </a:r>
          </a:p>
        </p:txBody>
      </p:sp>
      <p:sp>
        <p:nvSpPr>
          <p:cNvPr id="37890" name="Rectangle 9"/>
          <p:cNvSpPr>
            <a:spLocks noGrp="1" noChangeArrowheads="1"/>
          </p:cNvSpPr>
          <p:nvPr>
            <p:ph type="sldNum" sz="quarter" idx="5"/>
          </p:nvPr>
        </p:nvSpPr>
        <p:spPr>
          <a:noFill/>
        </p:spPr>
        <p:txBody>
          <a:bodyPr/>
          <a:lstStyle/>
          <a:p>
            <a:fld id="{1DAC3DB5-19C0-4030-81E6-F5C5B46C3632}" type="slidenum">
              <a:rPr lang="en-US" smtClean="0"/>
              <a:pPr/>
              <a:t>17</a:t>
            </a:fld>
            <a:endParaRPr lang="en-US" smtClean="0"/>
          </a:p>
        </p:txBody>
      </p:sp>
      <p:sp>
        <p:nvSpPr>
          <p:cNvPr id="37892" name="Rectangle 42"/>
          <p:cNvSpPr>
            <a:spLocks noGrp="1" noChangeArrowheads="1"/>
          </p:cNvSpPr>
          <p:nvPr>
            <p:ph type="hdr" sz="quarter"/>
          </p:nvPr>
        </p:nvSpPr>
        <p:spPr>
          <a:noFill/>
          <a:ln w="9525"/>
        </p:spPr>
        <p:txBody>
          <a:bodyPr/>
          <a:lstStyle/>
          <a:p>
            <a:r>
              <a:rPr lang="en-US" smtClean="0"/>
              <a:t>Spark for Developers</a:t>
            </a:r>
          </a:p>
        </p:txBody>
      </p:sp>
      <p:sp>
        <p:nvSpPr>
          <p:cNvPr id="37893" name="Rectangle 2"/>
          <p:cNvSpPr>
            <a:spLocks noGrp="1" noRot="1" noChangeAspect="1" noChangeArrowheads="1" noTextEdit="1"/>
          </p:cNvSpPr>
          <p:nvPr>
            <p:ph type="sldImg"/>
          </p:nvPr>
        </p:nvSpPr>
        <p:spPr>
          <a:ln/>
        </p:spPr>
      </p:sp>
      <p:sp>
        <p:nvSpPr>
          <p:cNvPr id="37894" name="Rectangle 3"/>
          <p:cNvSpPr>
            <a:spLocks noGrp="1" noChangeArrowheads="1"/>
          </p:cNvSpPr>
          <p:nvPr>
            <p:ph type="body" idx="1"/>
          </p:nvPr>
        </p:nvSpPr>
        <p:spPr>
          <a:xfrm>
            <a:off x="322263" y="5462588"/>
            <a:ext cx="6537325" cy="3671887"/>
          </a:xfrm>
          <a:noFill/>
          <a:ln/>
        </p:spPr>
        <p:txBody>
          <a:bodyPr/>
          <a:lstStyle/>
          <a:p>
            <a:pPr eaLnBrk="1" hangingPunct="1"/>
            <a:r>
              <a:rPr lang="en-US" dirty="0" smtClean="0">
                <a:latin typeface="Times New Roman" pitchFamily="18" charset="0"/>
                <a:ea typeface="ＭＳ Ｐゴシック"/>
                <a:cs typeface="ＭＳ Ｐゴシック"/>
              </a:rPr>
              <a:t>Power</a:t>
            </a:r>
            <a:r>
              <a:rPr lang="en-US" baseline="0" dirty="0" smtClean="0">
                <a:latin typeface="Times New Roman" pitchFamily="18" charset="0"/>
                <a:ea typeface="ＭＳ Ｐゴシック"/>
                <a:cs typeface="ＭＳ Ｐゴシック"/>
              </a:rPr>
              <a:t> of storing in the memory is evident here. </a:t>
            </a:r>
            <a:endParaRPr lang="en-US" dirty="0" smtClean="0">
              <a:latin typeface="Times New Roman" pitchFamily="18" charset="0"/>
              <a:ea typeface="ＭＳ Ｐゴシック"/>
              <a:cs typeface="ＭＳ Ｐゴシック"/>
            </a:endParaRPr>
          </a:p>
        </p:txBody>
      </p:sp>
      <p:sp>
        <p:nvSpPr>
          <p:cNvPr id="37895" name="Text Box 4"/>
          <p:cNvSpPr txBox="1">
            <a:spLocks noChangeArrowheads="1"/>
          </p:cNvSpPr>
          <p:nvPr/>
        </p:nvSpPr>
        <p:spPr bwMode="auto">
          <a:xfrm>
            <a:off x="3954463" y="52388"/>
            <a:ext cx="2963862" cy="177800"/>
          </a:xfrm>
          <a:prstGeom prst="rect">
            <a:avLst/>
          </a:prstGeom>
          <a:noFill/>
          <a:ln w="9525">
            <a:noFill/>
            <a:miter lim="800000"/>
            <a:headEnd/>
            <a:tailEnd/>
          </a:ln>
        </p:spPr>
        <p:txBody>
          <a:bodyPr lIns="0" tIns="0" rIns="0" bIns="0"/>
          <a:lstStyle/>
          <a:p>
            <a:pPr algn="r" defTabSz="998538">
              <a:spcBef>
                <a:spcPct val="50000"/>
              </a:spcBef>
            </a:pPr>
            <a:r>
              <a:rPr lang="en-US" i="1" dirty="0" smtClean="0">
                <a:latin typeface="Arial" charset="0"/>
              </a:rPr>
              <a:t>Session 2: Introduction to Spark</a:t>
            </a:r>
            <a:endParaRPr lang="en-US" i="1" dirty="0">
              <a:latin typeface="Arial" charset="0"/>
            </a:endParaRPr>
          </a:p>
        </p:txBody>
      </p:sp>
    </p:spTree>
    <p:extLst>
      <p:ext uri="{BB962C8B-B14F-4D97-AF65-F5344CB8AC3E}">
        <p14:creationId xmlns:p14="http://schemas.microsoft.com/office/powerpoint/2010/main" val="20281462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8"/>
          <p:cNvSpPr>
            <a:spLocks noGrp="1" noChangeArrowheads="1"/>
          </p:cNvSpPr>
          <p:nvPr>
            <p:ph type="ftr" sz="quarter" idx="4"/>
          </p:nvPr>
        </p:nvSpPr>
        <p:spPr>
          <a:noFill/>
        </p:spPr>
        <p:txBody>
          <a:bodyPr/>
          <a:lstStyle/>
          <a:p>
            <a:r>
              <a:rPr lang="en-US" smtClean="0"/>
              <a:t>Copyright © 2016 Elephant Scale.  All rights reserved.</a:t>
            </a:r>
          </a:p>
        </p:txBody>
      </p:sp>
      <p:sp>
        <p:nvSpPr>
          <p:cNvPr id="37890" name="Rectangle 9"/>
          <p:cNvSpPr>
            <a:spLocks noGrp="1" noChangeArrowheads="1"/>
          </p:cNvSpPr>
          <p:nvPr>
            <p:ph type="sldNum" sz="quarter" idx="5"/>
          </p:nvPr>
        </p:nvSpPr>
        <p:spPr>
          <a:noFill/>
        </p:spPr>
        <p:txBody>
          <a:bodyPr/>
          <a:lstStyle/>
          <a:p>
            <a:fld id="{1DAC3DB5-19C0-4030-81E6-F5C5B46C3632}" type="slidenum">
              <a:rPr lang="en-US" smtClean="0"/>
              <a:pPr/>
              <a:t>18</a:t>
            </a:fld>
            <a:endParaRPr lang="en-US" smtClean="0"/>
          </a:p>
        </p:txBody>
      </p:sp>
      <p:sp>
        <p:nvSpPr>
          <p:cNvPr id="37892" name="Rectangle 42"/>
          <p:cNvSpPr>
            <a:spLocks noGrp="1" noChangeArrowheads="1"/>
          </p:cNvSpPr>
          <p:nvPr>
            <p:ph type="hdr" sz="quarter"/>
          </p:nvPr>
        </p:nvSpPr>
        <p:spPr>
          <a:noFill/>
          <a:ln w="9525"/>
        </p:spPr>
        <p:txBody>
          <a:bodyPr/>
          <a:lstStyle/>
          <a:p>
            <a:r>
              <a:rPr lang="en-US" smtClean="0"/>
              <a:t>Spark for Developers</a:t>
            </a:r>
          </a:p>
        </p:txBody>
      </p:sp>
      <p:sp>
        <p:nvSpPr>
          <p:cNvPr id="37893" name="Rectangle 2"/>
          <p:cNvSpPr>
            <a:spLocks noGrp="1" noRot="1" noChangeAspect="1" noChangeArrowheads="1" noTextEdit="1"/>
          </p:cNvSpPr>
          <p:nvPr>
            <p:ph type="sldImg"/>
          </p:nvPr>
        </p:nvSpPr>
        <p:spPr>
          <a:ln/>
        </p:spPr>
      </p:sp>
      <p:sp>
        <p:nvSpPr>
          <p:cNvPr id="37894" name="Rectangle 3"/>
          <p:cNvSpPr>
            <a:spLocks noGrp="1" noChangeArrowheads="1"/>
          </p:cNvSpPr>
          <p:nvPr>
            <p:ph type="body" idx="1"/>
          </p:nvPr>
        </p:nvSpPr>
        <p:spPr>
          <a:xfrm>
            <a:off x="322263" y="5462588"/>
            <a:ext cx="6537325" cy="3671887"/>
          </a:xfrm>
          <a:noFill/>
          <a:ln/>
        </p:spPr>
        <p:txBody>
          <a:bodyPr/>
          <a:lstStyle/>
          <a:p>
            <a:pPr eaLnBrk="1" hangingPunct="1"/>
            <a:endParaRPr lang="en-US" dirty="0" smtClean="0">
              <a:latin typeface="Times New Roman" pitchFamily="18" charset="0"/>
              <a:ea typeface="ＭＳ Ｐゴシック"/>
              <a:cs typeface="ＭＳ Ｐゴシック"/>
            </a:endParaRPr>
          </a:p>
        </p:txBody>
      </p:sp>
      <p:sp>
        <p:nvSpPr>
          <p:cNvPr id="37895" name="Text Box 4"/>
          <p:cNvSpPr txBox="1">
            <a:spLocks noChangeArrowheads="1"/>
          </p:cNvSpPr>
          <p:nvPr/>
        </p:nvSpPr>
        <p:spPr bwMode="auto">
          <a:xfrm>
            <a:off x="3954463" y="52388"/>
            <a:ext cx="2963862" cy="177800"/>
          </a:xfrm>
          <a:prstGeom prst="rect">
            <a:avLst/>
          </a:prstGeom>
          <a:noFill/>
          <a:ln w="9525">
            <a:noFill/>
            <a:miter lim="800000"/>
            <a:headEnd/>
            <a:tailEnd/>
          </a:ln>
        </p:spPr>
        <p:txBody>
          <a:bodyPr lIns="0" tIns="0" rIns="0" bIns="0"/>
          <a:lstStyle/>
          <a:p>
            <a:pPr algn="r" defTabSz="998538">
              <a:spcBef>
                <a:spcPct val="50000"/>
              </a:spcBef>
            </a:pPr>
            <a:r>
              <a:rPr lang="en-US" i="1" dirty="0" smtClean="0">
                <a:latin typeface="Arial" charset="0"/>
              </a:rPr>
              <a:t>Session 2: Introduction to Spark</a:t>
            </a:r>
            <a:endParaRPr lang="en-US" i="1" dirty="0">
              <a:latin typeface="Arial" charset="0"/>
            </a:endParaRPr>
          </a:p>
        </p:txBody>
      </p:sp>
    </p:spTree>
    <p:extLst>
      <p:ext uri="{BB962C8B-B14F-4D97-AF65-F5344CB8AC3E}">
        <p14:creationId xmlns:p14="http://schemas.microsoft.com/office/powerpoint/2010/main" val="3628584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8"/>
          <p:cNvSpPr>
            <a:spLocks noGrp="1" noChangeArrowheads="1"/>
          </p:cNvSpPr>
          <p:nvPr>
            <p:ph type="ftr" sz="quarter" idx="4"/>
          </p:nvPr>
        </p:nvSpPr>
        <p:spPr>
          <a:noFill/>
        </p:spPr>
        <p:txBody>
          <a:bodyPr/>
          <a:lstStyle/>
          <a:p>
            <a:r>
              <a:rPr lang="en-US" smtClean="0"/>
              <a:t>Copyright © 2016 Elephant Scale.  All rights reserved.</a:t>
            </a:r>
          </a:p>
        </p:txBody>
      </p:sp>
      <p:sp>
        <p:nvSpPr>
          <p:cNvPr id="37890" name="Rectangle 9"/>
          <p:cNvSpPr>
            <a:spLocks noGrp="1" noChangeArrowheads="1"/>
          </p:cNvSpPr>
          <p:nvPr>
            <p:ph type="sldNum" sz="quarter" idx="5"/>
          </p:nvPr>
        </p:nvSpPr>
        <p:spPr>
          <a:noFill/>
        </p:spPr>
        <p:txBody>
          <a:bodyPr/>
          <a:lstStyle/>
          <a:p>
            <a:fld id="{1DAC3DB5-19C0-4030-81E6-F5C5B46C3632}" type="slidenum">
              <a:rPr lang="en-US" smtClean="0"/>
              <a:pPr/>
              <a:t>19</a:t>
            </a:fld>
            <a:endParaRPr lang="en-US" smtClean="0"/>
          </a:p>
        </p:txBody>
      </p:sp>
      <p:sp>
        <p:nvSpPr>
          <p:cNvPr id="37892" name="Rectangle 42"/>
          <p:cNvSpPr>
            <a:spLocks noGrp="1" noChangeArrowheads="1"/>
          </p:cNvSpPr>
          <p:nvPr>
            <p:ph type="hdr" sz="quarter"/>
          </p:nvPr>
        </p:nvSpPr>
        <p:spPr>
          <a:noFill/>
          <a:ln w="9525"/>
        </p:spPr>
        <p:txBody>
          <a:bodyPr/>
          <a:lstStyle/>
          <a:p>
            <a:r>
              <a:rPr lang="en-US" smtClean="0"/>
              <a:t>Spark for Developers</a:t>
            </a:r>
          </a:p>
        </p:txBody>
      </p:sp>
      <p:sp>
        <p:nvSpPr>
          <p:cNvPr id="37893" name="Rectangle 2"/>
          <p:cNvSpPr>
            <a:spLocks noGrp="1" noRot="1" noChangeAspect="1" noChangeArrowheads="1" noTextEdit="1"/>
          </p:cNvSpPr>
          <p:nvPr>
            <p:ph type="sldImg"/>
          </p:nvPr>
        </p:nvSpPr>
        <p:spPr>
          <a:ln/>
        </p:spPr>
      </p:sp>
      <p:sp>
        <p:nvSpPr>
          <p:cNvPr id="37894" name="Rectangle 3"/>
          <p:cNvSpPr>
            <a:spLocks noGrp="1" noChangeArrowheads="1"/>
          </p:cNvSpPr>
          <p:nvPr>
            <p:ph type="body" idx="1"/>
          </p:nvPr>
        </p:nvSpPr>
        <p:spPr>
          <a:xfrm>
            <a:off x="322263" y="5462588"/>
            <a:ext cx="6537325" cy="3671887"/>
          </a:xfrm>
          <a:noFill/>
          <a:ln/>
        </p:spPr>
        <p:txBody>
          <a:bodyPr/>
          <a:lstStyle/>
          <a:p>
            <a:pPr eaLnBrk="1" hangingPunct="1"/>
            <a:r>
              <a:rPr lang="en-US" dirty="0" smtClean="0">
                <a:latin typeface="Times New Roman" pitchFamily="18" charset="0"/>
                <a:ea typeface="ＭＳ Ｐゴシック"/>
                <a:cs typeface="ＭＳ Ｐゴシック"/>
              </a:rPr>
              <a:t>Companies</a:t>
            </a:r>
            <a:r>
              <a:rPr lang="en-US" baseline="0" dirty="0" smtClean="0">
                <a:latin typeface="Times New Roman" pitchFamily="18" charset="0"/>
                <a:ea typeface="ＭＳ Ｐゴシック"/>
                <a:cs typeface="ＭＳ Ｐゴシック"/>
              </a:rPr>
              <a:t> have already invested millions of $ to build their </a:t>
            </a:r>
            <a:r>
              <a:rPr lang="en-US" baseline="0" dirty="0" err="1" smtClean="0">
                <a:latin typeface="Times New Roman" pitchFamily="18" charset="0"/>
                <a:ea typeface="ＭＳ Ｐゴシック"/>
                <a:cs typeface="ＭＳ Ｐゴシック"/>
              </a:rPr>
              <a:t>Hadoop</a:t>
            </a:r>
            <a:r>
              <a:rPr lang="en-US" baseline="0" dirty="0" smtClean="0">
                <a:latin typeface="Times New Roman" pitchFamily="18" charset="0"/>
                <a:ea typeface="ＭＳ Ｐゴシック"/>
                <a:cs typeface="ＭＳ Ｐゴシック"/>
              </a:rPr>
              <a:t> infrastructure – for the time being Spark looks like a better hitter on the </a:t>
            </a:r>
            <a:r>
              <a:rPr lang="en-US" baseline="0" dirty="0" err="1" smtClean="0">
                <a:latin typeface="Times New Roman" pitchFamily="18" charset="0"/>
                <a:ea typeface="ＭＳ Ｐゴシック"/>
                <a:cs typeface="ＭＳ Ｐゴシック"/>
              </a:rPr>
              <a:t>Hadoop</a:t>
            </a:r>
            <a:r>
              <a:rPr lang="en-US" baseline="0" dirty="0" smtClean="0">
                <a:latin typeface="Times New Roman" pitchFamily="18" charset="0"/>
                <a:ea typeface="ＭＳ Ｐゴシック"/>
                <a:cs typeface="ＭＳ Ｐゴシック"/>
              </a:rPr>
              <a:t> team. Future will tell if it replaces </a:t>
            </a:r>
            <a:r>
              <a:rPr lang="en-US" baseline="0" dirty="0" err="1" smtClean="0">
                <a:latin typeface="Times New Roman" pitchFamily="18" charset="0"/>
                <a:ea typeface="ＭＳ Ｐゴシック"/>
                <a:cs typeface="ＭＳ Ｐゴシック"/>
              </a:rPr>
              <a:t>Hadoop</a:t>
            </a:r>
            <a:r>
              <a:rPr lang="en-US" baseline="0" dirty="0" smtClean="0">
                <a:latin typeface="Times New Roman" pitchFamily="18" charset="0"/>
                <a:ea typeface="ＭＳ Ｐゴシック"/>
                <a:cs typeface="ＭＳ Ｐゴシック"/>
              </a:rPr>
              <a:t> or not. </a:t>
            </a:r>
            <a:endParaRPr lang="en-US" dirty="0" smtClean="0">
              <a:latin typeface="Times New Roman" pitchFamily="18" charset="0"/>
              <a:ea typeface="ＭＳ Ｐゴシック"/>
              <a:cs typeface="ＭＳ Ｐゴシック"/>
            </a:endParaRPr>
          </a:p>
        </p:txBody>
      </p:sp>
      <p:sp>
        <p:nvSpPr>
          <p:cNvPr id="37895" name="Text Box 4"/>
          <p:cNvSpPr txBox="1">
            <a:spLocks noChangeArrowheads="1"/>
          </p:cNvSpPr>
          <p:nvPr/>
        </p:nvSpPr>
        <p:spPr bwMode="auto">
          <a:xfrm>
            <a:off x="3954463" y="52388"/>
            <a:ext cx="2963862" cy="177800"/>
          </a:xfrm>
          <a:prstGeom prst="rect">
            <a:avLst/>
          </a:prstGeom>
          <a:noFill/>
          <a:ln w="9525">
            <a:noFill/>
            <a:miter lim="800000"/>
            <a:headEnd/>
            <a:tailEnd/>
          </a:ln>
        </p:spPr>
        <p:txBody>
          <a:bodyPr lIns="0" tIns="0" rIns="0" bIns="0"/>
          <a:lstStyle/>
          <a:p>
            <a:pPr algn="r" defTabSz="998538">
              <a:spcBef>
                <a:spcPct val="50000"/>
              </a:spcBef>
            </a:pPr>
            <a:r>
              <a:rPr lang="en-US" i="1" dirty="0" smtClean="0">
                <a:latin typeface="Arial" charset="0"/>
              </a:rPr>
              <a:t>Session 2: Introduction to Spark</a:t>
            </a:r>
            <a:endParaRPr lang="en-US" i="1" dirty="0">
              <a:latin typeface="Arial" charset="0"/>
            </a:endParaRPr>
          </a:p>
        </p:txBody>
      </p:sp>
    </p:spTree>
    <p:extLst>
      <p:ext uri="{BB962C8B-B14F-4D97-AF65-F5344CB8AC3E}">
        <p14:creationId xmlns:p14="http://schemas.microsoft.com/office/powerpoint/2010/main" val="39942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8"/>
          <p:cNvSpPr>
            <a:spLocks noGrp="1" noChangeArrowheads="1"/>
          </p:cNvSpPr>
          <p:nvPr>
            <p:ph type="ftr" sz="quarter" idx="4"/>
          </p:nvPr>
        </p:nvSpPr>
        <p:spPr>
          <a:noFill/>
        </p:spPr>
        <p:txBody>
          <a:bodyPr/>
          <a:lstStyle/>
          <a:p>
            <a:r>
              <a:rPr lang="en-US" smtClean="0"/>
              <a:t>Copyright © LearningPatterns Inc.  All rights reserved.</a:t>
            </a:r>
          </a:p>
        </p:txBody>
      </p:sp>
      <p:sp>
        <p:nvSpPr>
          <p:cNvPr id="31746" name="Rectangle 9"/>
          <p:cNvSpPr>
            <a:spLocks noGrp="1" noChangeArrowheads="1"/>
          </p:cNvSpPr>
          <p:nvPr>
            <p:ph type="sldNum" sz="quarter" idx="5"/>
          </p:nvPr>
        </p:nvSpPr>
        <p:spPr>
          <a:noFill/>
        </p:spPr>
        <p:txBody>
          <a:bodyPr/>
          <a:lstStyle/>
          <a:p>
            <a:fld id="{B457DDAF-7DC7-4E22-9EB0-FF29A74BD8E1}" type="slidenum">
              <a:rPr lang="en-US" smtClean="0"/>
              <a:pPr/>
              <a:t>20</a:t>
            </a:fld>
            <a:endParaRPr lang="en-US" smtClean="0"/>
          </a:p>
        </p:txBody>
      </p:sp>
      <p:sp>
        <p:nvSpPr>
          <p:cNvPr id="31748" name="Rectangle 42"/>
          <p:cNvSpPr>
            <a:spLocks noGrp="1" noChangeArrowheads="1"/>
          </p:cNvSpPr>
          <p:nvPr>
            <p:ph type="hdr" sz="quarter"/>
          </p:nvPr>
        </p:nvSpPr>
        <p:spPr>
          <a:noFill/>
          <a:ln w="9525"/>
        </p:spPr>
        <p:txBody>
          <a:bodyPr/>
          <a:lstStyle/>
          <a:p>
            <a:r>
              <a:rPr lang="en-US" smtClean="0"/>
              <a:t>Spark for Developers</a:t>
            </a:r>
          </a:p>
        </p:txBody>
      </p:sp>
      <p:sp>
        <p:nvSpPr>
          <p:cNvPr id="31749" name="Rectangle 2"/>
          <p:cNvSpPr>
            <a:spLocks noGrp="1" noRot="1" noChangeAspect="1" noChangeArrowheads="1" noTextEdit="1"/>
          </p:cNvSpPr>
          <p:nvPr>
            <p:ph type="sldImg"/>
          </p:nvPr>
        </p:nvSpPr>
        <p:spPr>
          <a:ln/>
        </p:spPr>
      </p:sp>
      <p:sp>
        <p:nvSpPr>
          <p:cNvPr id="31750" name="Rectangle 3"/>
          <p:cNvSpPr>
            <a:spLocks noGrp="1" noChangeArrowheads="1"/>
          </p:cNvSpPr>
          <p:nvPr>
            <p:ph type="body" idx="1"/>
          </p:nvPr>
        </p:nvSpPr>
        <p:spPr>
          <a:xfrm>
            <a:off x="322263" y="5462588"/>
            <a:ext cx="4630737" cy="3671887"/>
          </a:xfrm>
          <a:noFill/>
          <a:ln/>
        </p:spPr>
        <p:txBody>
          <a:bodyPr/>
          <a:lstStyle/>
          <a:p>
            <a:pPr eaLnBrk="1" hangingPunct="1"/>
            <a:endParaRPr lang="en-US" smtClean="0">
              <a:latin typeface="Times New Roman" pitchFamily="18" charset="0"/>
              <a:ea typeface="ＭＳ Ｐゴシック"/>
              <a:cs typeface="ＭＳ Ｐゴシック"/>
            </a:endParaRPr>
          </a:p>
        </p:txBody>
      </p:sp>
      <p:sp>
        <p:nvSpPr>
          <p:cNvPr id="31751" name="Text Box 4"/>
          <p:cNvSpPr txBox="1">
            <a:spLocks noChangeArrowheads="1"/>
          </p:cNvSpPr>
          <p:nvPr/>
        </p:nvSpPr>
        <p:spPr bwMode="auto">
          <a:xfrm>
            <a:off x="3954463" y="52388"/>
            <a:ext cx="2963862" cy="177800"/>
          </a:xfrm>
          <a:prstGeom prst="rect">
            <a:avLst/>
          </a:prstGeom>
          <a:noFill/>
          <a:ln w="9525">
            <a:noFill/>
            <a:miter lim="800000"/>
            <a:headEnd/>
            <a:tailEnd/>
          </a:ln>
        </p:spPr>
        <p:txBody>
          <a:bodyPr lIns="0" tIns="0" rIns="0" bIns="0"/>
          <a:lstStyle/>
          <a:p>
            <a:pPr algn="r" defTabSz="998538">
              <a:spcBef>
                <a:spcPct val="50000"/>
              </a:spcBef>
            </a:pPr>
            <a:r>
              <a:rPr lang="en-US" i="1" dirty="0" smtClean="0">
                <a:latin typeface="Arial" charset="0"/>
              </a:rPr>
              <a:t>Session 3: RDDs and Spark Architecture</a:t>
            </a:r>
            <a:endParaRPr lang="en-US" i="1" dirty="0">
              <a:latin typeface="Arial" charset="0"/>
            </a:endParaRPr>
          </a:p>
        </p:txBody>
      </p:sp>
    </p:spTree>
    <p:extLst>
      <p:ext uri="{BB962C8B-B14F-4D97-AF65-F5344CB8AC3E}">
        <p14:creationId xmlns:p14="http://schemas.microsoft.com/office/powerpoint/2010/main" val="9023539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1" name="Rectangle 8"/>
          <p:cNvSpPr>
            <a:spLocks noGrp="1" noChangeArrowheads="1"/>
          </p:cNvSpPr>
          <p:nvPr>
            <p:ph type="ftr" sz="quarter" idx="4"/>
          </p:nvPr>
        </p:nvSpPr>
        <p:spPr>
          <a:noFill/>
        </p:spPr>
        <p:txBody>
          <a:bodyPr/>
          <a:lstStyle/>
          <a:p>
            <a:r>
              <a:rPr lang="en-US" smtClean="0"/>
              <a:t>Copyright © LearningPatterns Inc.  All rights reserved.</a:t>
            </a:r>
          </a:p>
        </p:txBody>
      </p:sp>
      <p:sp>
        <p:nvSpPr>
          <p:cNvPr id="128002" name="Rectangle 9"/>
          <p:cNvSpPr>
            <a:spLocks noGrp="1" noChangeArrowheads="1"/>
          </p:cNvSpPr>
          <p:nvPr>
            <p:ph type="sldNum" sz="quarter" idx="5"/>
          </p:nvPr>
        </p:nvSpPr>
        <p:spPr>
          <a:noFill/>
        </p:spPr>
        <p:txBody>
          <a:bodyPr/>
          <a:lstStyle/>
          <a:p>
            <a:fld id="{E38A7EA8-E0A1-4D7A-A141-982686C6DC26}" type="slidenum">
              <a:rPr lang="en-US" smtClean="0"/>
              <a:pPr/>
              <a:t>21</a:t>
            </a:fld>
            <a:endParaRPr lang="en-US" smtClean="0"/>
          </a:p>
        </p:txBody>
      </p:sp>
      <p:sp>
        <p:nvSpPr>
          <p:cNvPr id="128004" name="Rectangle 42"/>
          <p:cNvSpPr>
            <a:spLocks noGrp="1" noChangeArrowheads="1"/>
          </p:cNvSpPr>
          <p:nvPr>
            <p:ph type="hdr" sz="quarter"/>
          </p:nvPr>
        </p:nvSpPr>
        <p:spPr>
          <a:noFill/>
          <a:ln w="9525"/>
        </p:spPr>
        <p:txBody>
          <a:bodyPr/>
          <a:lstStyle/>
          <a:p>
            <a:r>
              <a:rPr lang="en-US" smtClean="0"/>
              <a:t>Spark for Developers</a:t>
            </a:r>
          </a:p>
        </p:txBody>
      </p:sp>
      <p:sp>
        <p:nvSpPr>
          <p:cNvPr id="128005" name="Rectangle 2"/>
          <p:cNvSpPr>
            <a:spLocks noGrp="1" noRot="1" noChangeAspect="1" noChangeArrowheads="1" noTextEdit="1"/>
          </p:cNvSpPr>
          <p:nvPr>
            <p:ph type="sldImg"/>
          </p:nvPr>
        </p:nvSpPr>
        <p:spPr>
          <a:ln/>
        </p:spPr>
      </p:sp>
      <p:sp>
        <p:nvSpPr>
          <p:cNvPr id="128006" name="Rectangle 3"/>
          <p:cNvSpPr>
            <a:spLocks noGrp="1" noChangeArrowheads="1"/>
          </p:cNvSpPr>
          <p:nvPr>
            <p:ph type="body" idx="1"/>
          </p:nvPr>
        </p:nvSpPr>
        <p:spPr>
          <a:noFill/>
          <a:ln/>
        </p:spPr>
        <p:txBody>
          <a:bodyPr/>
          <a:lstStyle/>
          <a:p>
            <a:pPr eaLnBrk="1" hangingPunct="1"/>
            <a:r>
              <a:rPr lang="en-US" dirty="0" smtClean="0">
                <a:latin typeface="Times New Roman" pitchFamily="18" charset="0"/>
                <a:ea typeface="ＭＳ Ｐゴシック"/>
                <a:cs typeface="ＭＳ Ｐゴシック"/>
              </a:rPr>
              <a:t>(1) </a:t>
            </a:r>
            <a:r>
              <a:rPr lang="en-US" i="1" dirty="0" smtClean="0">
                <a:latin typeface="Times New Roman" pitchFamily="18" charset="0"/>
                <a:ea typeface="ＭＳ Ｐゴシック"/>
                <a:cs typeface="ＭＳ Ｐゴシック"/>
              </a:rPr>
              <a:t>The </a:t>
            </a:r>
            <a:r>
              <a:rPr lang="en-US" i="1" dirty="0">
                <a:latin typeface="Times New Roman" pitchFamily="18" charset="0"/>
                <a:ea typeface="ＭＳ Ｐゴシック"/>
                <a:cs typeface="ＭＳ Ｐゴシック"/>
              </a:rPr>
              <a:t>main challenge in designing RDDs is defining a programming interface that can provide fault tolerance efficiently. Existing abstractions for in-memory storage on clusters, such as distributed shared memory, </a:t>
            </a:r>
            <a:r>
              <a:rPr lang="en-US" i="1" dirty="0" err="1">
                <a:latin typeface="Times New Roman" pitchFamily="18" charset="0"/>
                <a:ea typeface="ＭＳ Ｐゴシック"/>
                <a:cs typeface="ＭＳ Ｐゴシック"/>
              </a:rPr>
              <a:t>keyvalue</a:t>
            </a:r>
            <a:r>
              <a:rPr lang="en-US" i="1" dirty="0">
                <a:latin typeface="Times New Roman" pitchFamily="18" charset="0"/>
                <a:ea typeface="ＭＳ Ｐゴシック"/>
                <a:cs typeface="ＭＳ Ｐゴシック"/>
              </a:rPr>
              <a:t> stores, </a:t>
            </a:r>
            <a:r>
              <a:rPr lang="en-US" i="1" dirty="0" smtClean="0">
                <a:latin typeface="Times New Roman" pitchFamily="18" charset="0"/>
                <a:ea typeface="ＭＳ Ｐゴシック"/>
                <a:cs typeface="ＭＳ Ｐゴシック"/>
              </a:rPr>
              <a:t>databases</a:t>
            </a:r>
            <a:r>
              <a:rPr lang="en-US" i="1" baseline="0" dirty="0" smtClean="0">
                <a:latin typeface="Times New Roman" pitchFamily="18" charset="0"/>
                <a:ea typeface="ＭＳ Ｐゴシック"/>
                <a:cs typeface="ＭＳ Ｐゴシック"/>
              </a:rPr>
              <a:t> </a:t>
            </a:r>
            <a:r>
              <a:rPr lang="en-US" i="1" dirty="0" smtClean="0">
                <a:latin typeface="Times New Roman" pitchFamily="18" charset="0"/>
                <a:ea typeface="ＭＳ Ｐゴシック"/>
                <a:cs typeface="ＭＳ Ｐゴシック"/>
              </a:rPr>
              <a:t>offer </a:t>
            </a:r>
            <a:r>
              <a:rPr lang="en-US" i="1" dirty="0">
                <a:latin typeface="Times New Roman" pitchFamily="18" charset="0"/>
                <a:ea typeface="ＭＳ Ｐゴシック"/>
                <a:cs typeface="ＭＳ Ｐゴシック"/>
              </a:rPr>
              <a:t>an interface based on fine-grained updates to mutable state (e.g., cells in a table). With this interface, the only ways to provide fault tolerance are to replicate the data across machines or to log updates across machines. Both approaches are expensive for data-intensive workloads, as they require copying large amounts of data over the cluster network, whose bandwidth is far lower than that of RAM, and they incur substantial storage overhead.  </a:t>
            </a:r>
          </a:p>
          <a:p>
            <a:pPr eaLnBrk="1" hangingPunct="1"/>
            <a:r>
              <a:rPr lang="en-US" i="1" dirty="0" smtClean="0">
                <a:latin typeface="Times New Roman" pitchFamily="18" charset="0"/>
                <a:ea typeface="ＭＳ Ｐゴシック"/>
                <a:cs typeface="ＭＳ Ｐゴシック"/>
              </a:rPr>
              <a:t>In </a:t>
            </a:r>
            <a:r>
              <a:rPr lang="en-US" i="1" dirty="0">
                <a:latin typeface="Times New Roman" pitchFamily="18" charset="0"/>
                <a:ea typeface="ＭＳ Ｐゴシック"/>
                <a:cs typeface="ＭＳ Ｐゴシック"/>
              </a:rPr>
              <a:t>contrast to these systems, RDDs provide an interface based on coarse-grained transformations (e.g., map, filter and join) that apply the same operation to many data items. This allows them to efficiently provide fault tolerance by logging the transformations used to build a dataset (its lineage) rather than the actual data.1 If a partition of an RDD is lost, the RDD has enough information about how it was derived from other RDDs to </a:t>
            </a:r>
            <a:r>
              <a:rPr lang="en-US" i="1" dirty="0" err="1">
                <a:latin typeface="Times New Roman" pitchFamily="18" charset="0"/>
                <a:ea typeface="ＭＳ Ｐゴシック"/>
                <a:cs typeface="ＭＳ Ｐゴシック"/>
              </a:rPr>
              <a:t>recompute</a:t>
            </a:r>
            <a:r>
              <a:rPr lang="en-US" i="1" dirty="0">
                <a:latin typeface="Times New Roman" pitchFamily="18" charset="0"/>
                <a:ea typeface="ＭＳ Ｐゴシック"/>
                <a:cs typeface="ＭＳ Ｐゴシック"/>
              </a:rPr>
              <a:t> just that partition. Thus, lost data can be recovered, often quite quickly, without requiring costly replication</a:t>
            </a:r>
            <a:r>
              <a:rPr lang="en-US" i="1" dirty="0" smtClean="0">
                <a:latin typeface="Times New Roman" pitchFamily="18" charset="0"/>
                <a:ea typeface="ＭＳ Ｐゴシック"/>
                <a:cs typeface="ＭＳ Ｐゴシック"/>
              </a:rPr>
              <a:t>.</a:t>
            </a:r>
          </a:p>
          <a:p>
            <a:pPr marL="282575" lvl="1" indent="0" eaLnBrk="1" hangingPunct="1">
              <a:buNone/>
            </a:pPr>
            <a:r>
              <a:rPr lang="en-US" dirty="0" smtClean="0">
                <a:latin typeface="Times New Roman" pitchFamily="18" charset="0"/>
                <a:ea typeface="ＭＳ Ｐゴシック"/>
              </a:rPr>
              <a:t>[</a:t>
            </a:r>
            <a:r>
              <a:rPr lang="en-US" dirty="0" err="1" smtClean="0">
                <a:latin typeface="Times New Roman" pitchFamily="18" charset="0"/>
                <a:ea typeface="ＭＳ Ｐゴシック"/>
              </a:rPr>
              <a:t>Matei</a:t>
            </a:r>
            <a:r>
              <a:rPr lang="en-US" dirty="0" smtClean="0">
                <a:latin typeface="Times New Roman" pitchFamily="18" charset="0"/>
                <a:ea typeface="ＭＳ Ｐゴシック"/>
              </a:rPr>
              <a:t> </a:t>
            </a:r>
            <a:r>
              <a:rPr lang="en-US" dirty="0" err="1" smtClean="0">
                <a:latin typeface="Times New Roman" pitchFamily="18" charset="0"/>
                <a:ea typeface="ＭＳ Ｐゴシック"/>
              </a:rPr>
              <a:t>Zaharia</a:t>
            </a:r>
            <a:r>
              <a:rPr lang="en-US" dirty="0" smtClean="0">
                <a:latin typeface="Times New Roman" pitchFamily="18" charset="0"/>
                <a:ea typeface="ＭＳ Ｐゴシック"/>
              </a:rPr>
              <a:t>, et. al, </a:t>
            </a:r>
            <a:r>
              <a:rPr lang="en-US" i="1" dirty="0" smtClean="0">
                <a:latin typeface="Times New Roman" pitchFamily="18" charset="0"/>
                <a:ea typeface="ＭＳ Ｐゴシック"/>
              </a:rPr>
              <a:t>Resilient </a:t>
            </a:r>
            <a:r>
              <a:rPr lang="en-US" i="1" dirty="0">
                <a:latin typeface="Times New Roman" pitchFamily="18" charset="0"/>
                <a:ea typeface="ＭＳ Ｐゴシック"/>
              </a:rPr>
              <a:t>Distributed Datasets: A Fault-Tolerant Abstraction for In-Memory Cluster </a:t>
            </a:r>
            <a:r>
              <a:rPr lang="en-US" i="1" dirty="0" smtClean="0">
                <a:latin typeface="Times New Roman" pitchFamily="18" charset="0"/>
                <a:ea typeface="ＭＳ Ｐゴシック"/>
              </a:rPr>
              <a:t>Computing</a:t>
            </a:r>
            <a:r>
              <a:rPr lang="en-US" dirty="0">
                <a:latin typeface="Times New Roman" pitchFamily="18" charset="0"/>
                <a:ea typeface="ＭＳ Ｐゴシック"/>
              </a:rPr>
              <a:t>, at: https://</a:t>
            </a:r>
            <a:r>
              <a:rPr lang="en-US" dirty="0" err="1">
                <a:latin typeface="Times New Roman" pitchFamily="18" charset="0"/>
                <a:ea typeface="ＭＳ Ｐゴシック"/>
              </a:rPr>
              <a:t>www.cs.berkeley.edu</a:t>
            </a:r>
            <a:r>
              <a:rPr lang="en-US" dirty="0">
                <a:latin typeface="Times New Roman" pitchFamily="18" charset="0"/>
                <a:ea typeface="ＭＳ Ｐゴシック"/>
              </a:rPr>
              <a:t>/~</a:t>
            </a:r>
            <a:r>
              <a:rPr lang="en-US" dirty="0" err="1">
                <a:latin typeface="Times New Roman" pitchFamily="18" charset="0"/>
                <a:ea typeface="ＭＳ Ｐゴシック"/>
              </a:rPr>
              <a:t>matei</a:t>
            </a:r>
            <a:r>
              <a:rPr lang="en-US" dirty="0">
                <a:latin typeface="Times New Roman" pitchFamily="18" charset="0"/>
                <a:ea typeface="ＭＳ Ｐゴシック"/>
              </a:rPr>
              <a:t>/papers/2012/</a:t>
            </a:r>
            <a:r>
              <a:rPr lang="en-US" dirty="0" err="1" smtClean="0">
                <a:latin typeface="Times New Roman" pitchFamily="18" charset="0"/>
                <a:ea typeface="ＭＳ Ｐゴシック"/>
              </a:rPr>
              <a:t>nsdi_spark.pdf</a:t>
            </a:r>
            <a:r>
              <a:rPr lang="en-US" dirty="0" smtClean="0">
                <a:latin typeface="Times New Roman" pitchFamily="18" charset="0"/>
                <a:ea typeface="ＭＳ Ｐゴシック"/>
              </a:rPr>
              <a:t>]</a:t>
            </a:r>
            <a:endParaRPr lang="en-US" i="1" dirty="0" smtClean="0">
              <a:latin typeface="Times New Roman" pitchFamily="18" charset="0"/>
              <a:ea typeface="ＭＳ Ｐゴシック"/>
            </a:endParaRPr>
          </a:p>
        </p:txBody>
      </p:sp>
      <p:sp>
        <p:nvSpPr>
          <p:cNvPr id="8" name="Text Box 4"/>
          <p:cNvSpPr txBox="1">
            <a:spLocks noChangeArrowheads="1"/>
          </p:cNvSpPr>
          <p:nvPr/>
        </p:nvSpPr>
        <p:spPr bwMode="auto">
          <a:xfrm>
            <a:off x="3863975" y="52388"/>
            <a:ext cx="2962275" cy="177800"/>
          </a:xfrm>
          <a:prstGeom prst="rect">
            <a:avLst/>
          </a:prstGeom>
          <a:noFill/>
          <a:ln w="9525">
            <a:noFill/>
            <a:miter lim="800000"/>
            <a:headEnd/>
            <a:tailEnd/>
          </a:ln>
        </p:spPr>
        <p:txBody>
          <a:bodyPr lIns="0" tIns="0" rIns="0" bIns="0"/>
          <a:lstStyle/>
          <a:p>
            <a:pPr algn="r" defTabSz="998538">
              <a:spcBef>
                <a:spcPct val="50000"/>
              </a:spcBef>
            </a:pPr>
            <a:r>
              <a:rPr lang="en-US" i="1" dirty="0" smtClean="0">
                <a:latin typeface="Arial" charset="0"/>
              </a:rPr>
              <a:t>Session 3: RDDs and Spark Architecture</a:t>
            </a:r>
            <a:endParaRPr lang="en-US" i="1" dirty="0">
              <a:latin typeface="Arial" charset="0"/>
            </a:endParaRPr>
          </a:p>
        </p:txBody>
      </p:sp>
    </p:spTree>
    <p:extLst>
      <p:ext uri="{BB962C8B-B14F-4D97-AF65-F5344CB8AC3E}">
        <p14:creationId xmlns:p14="http://schemas.microsoft.com/office/powerpoint/2010/main" val="83388356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1" name="Rectangle 8"/>
          <p:cNvSpPr>
            <a:spLocks noGrp="1" noChangeArrowheads="1"/>
          </p:cNvSpPr>
          <p:nvPr>
            <p:ph type="ftr" sz="quarter" idx="4"/>
          </p:nvPr>
        </p:nvSpPr>
        <p:spPr>
          <a:noFill/>
        </p:spPr>
        <p:txBody>
          <a:bodyPr/>
          <a:lstStyle/>
          <a:p>
            <a:r>
              <a:rPr lang="en-US" smtClean="0"/>
              <a:t>Copyright © LearningPatterns Inc.  All rights reserved.</a:t>
            </a:r>
          </a:p>
        </p:txBody>
      </p:sp>
      <p:sp>
        <p:nvSpPr>
          <p:cNvPr id="128002" name="Rectangle 9"/>
          <p:cNvSpPr>
            <a:spLocks noGrp="1" noChangeArrowheads="1"/>
          </p:cNvSpPr>
          <p:nvPr>
            <p:ph type="sldNum" sz="quarter" idx="5"/>
          </p:nvPr>
        </p:nvSpPr>
        <p:spPr>
          <a:noFill/>
        </p:spPr>
        <p:txBody>
          <a:bodyPr/>
          <a:lstStyle/>
          <a:p>
            <a:fld id="{E38A7EA8-E0A1-4D7A-A141-982686C6DC26}" type="slidenum">
              <a:rPr lang="en-US" smtClean="0"/>
              <a:pPr/>
              <a:t>22</a:t>
            </a:fld>
            <a:endParaRPr lang="en-US" smtClean="0"/>
          </a:p>
        </p:txBody>
      </p:sp>
      <p:sp>
        <p:nvSpPr>
          <p:cNvPr id="128004" name="Rectangle 42"/>
          <p:cNvSpPr>
            <a:spLocks noGrp="1" noChangeArrowheads="1"/>
          </p:cNvSpPr>
          <p:nvPr>
            <p:ph type="hdr" sz="quarter"/>
          </p:nvPr>
        </p:nvSpPr>
        <p:spPr>
          <a:noFill/>
          <a:ln w="9525"/>
        </p:spPr>
        <p:txBody>
          <a:bodyPr/>
          <a:lstStyle/>
          <a:p>
            <a:r>
              <a:rPr lang="en-US" smtClean="0"/>
              <a:t>Spark for Developers</a:t>
            </a:r>
          </a:p>
        </p:txBody>
      </p:sp>
      <p:sp>
        <p:nvSpPr>
          <p:cNvPr id="128005" name="Rectangle 2"/>
          <p:cNvSpPr>
            <a:spLocks noGrp="1" noRot="1" noChangeAspect="1" noChangeArrowheads="1" noTextEdit="1"/>
          </p:cNvSpPr>
          <p:nvPr>
            <p:ph type="sldImg"/>
          </p:nvPr>
        </p:nvSpPr>
        <p:spPr>
          <a:ln/>
        </p:spPr>
      </p:sp>
      <p:sp>
        <p:nvSpPr>
          <p:cNvPr id="128006" name="Rectangle 3"/>
          <p:cNvSpPr>
            <a:spLocks noGrp="1" noChangeArrowheads="1"/>
          </p:cNvSpPr>
          <p:nvPr>
            <p:ph type="body" idx="1"/>
          </p:nvPr>
        </p:nvSpPr>
        <p:spPr>
          <a:noFill/>
          <a:ln/>
        </p:spPr>
        <p:txBody>
          <a:bodyPr/>
          <a:lstStyle/>
          <a:p>
            <a:pPr eaLnBrk="1" hangingPunct="1"/>
            <a:r>
              <a:rPr lang="en-US" dirty="0" smtClean="0">
                <a:latin typeface="Times New Roman" pitchFamily="18" charset="0"/>
                <a:ea typeface="ＭＳ Ｐゴシック"/>
                <a:cs typeface="ＭＳ Ｐゴシック"/>
              </a:rPr>
              <a:t>(1) Transformations</a:t>
            </a:r>
            <a:r>
              <a:rPr lang="en-US" baseline="0" dirty="0" smtClean="0">
                <a:latin typeface="Times New Roman" pitchFamily="18" charset="0"/>
                <a:ea typeface="ＭＳ Ｐゴシック"/>
                <a:cs typeface="ＭＳ Ｐゴシック"/>
              </a:rPr>
              <a:t> are operations on an RDD that create a new RDD</a:t>
            </a:r>
          </a:p>
          <a:p>
            <a:pPr lvl="1" eaLnBrk="1" hangingPunct="1"/>
            <a:r>
              <a:rPr lang="en-US" dirty="0" smtClean="0">
                <a:latin typeface="Times New Roman" pitchFamily="18" charset="0"/>
                <a:ea typeface="ＭＳ Ｐゴシック"/>
              </a:rPr>
              <a:t>The new RDD contains the result of the transformation on the old RDD(s)</a:t>
            </a:r>
          </a:p>
          <a:p>
            <a:pPr lvl="1" eaLnBrk="1" hangingPunct="1"/>
            <a:r>
              <a:rPr lang="en-US" dirty="0" smtClean="0">
                <a:latin typeface="Times New Roman" pitchFamily="18" charset="0"/>
                <a:ea typeface="ＭＳ Ｐゴシック"/>
              </a:rPr>
              <a:t>Recall that an RDD is read-only, so is never affected by a transformation - it's just the input to creating a new RDD</a:t>
            </a:r>
          </a:p>
          <a:p>
            <a:pPr eaLnBrk="1" hangingPunct="1"/>
            <a:endParaRPr lang="en-US" dirty="0" smtClean="0">
              <a:latin typeface="Times New Roman" pitchFamily="18" charset="0"/>
              <a:ea typeface="ＭＳ Ｐゴシック"/>
              <a:cs typeface="ＭＳ Ｐゴシック"/>
            </a:endParaRPr>
          </a:p>
          <a:p>
            <a:pPr eaLnBrk="1" hangingPunct="1"/>
            <a:r>
              <a:rPr lang="en-US" dirty="0" smtClean="0">
                <a:latin typeface="Times New Roman" pitchFamily="18" charset="0"/>
                <a:ea typeface="ＭＳ Ｐゴシック"/>
                <a:cs typeface="ＭＳ Ｐゴシック"/>
              </a:rPr>
              <a:t>An action is an operation that externalizes a value</a:t>
            </a:r>
          </a:p>
          <a:p>
            <a:pPr lvl="1" eaLnBrk="1" hangingPunct="1"/>
            <a:r>
              <a:rPr lang="en-US" dirty="0" smtClean="0">
                <a:latin typeface="Times New Roman" pitchFamily="18" charset="0"/>
                <a:ea typeface="ＭＳ Ｐゴシック"/>
              </a:rPr>
              <a:t>Either returning a value to the driver program, or storing something in external storage</a:t>
            </a:r>
            <a:endParaRPr lang="en-US" dirty="0" smtClean="0">
              <a:latin typeface="Times New Roman" pitchFamily="18" charset="0"/>
              <a:ea typeface="ＭＳ Ｐゴシック"/>
              <a:cs typeface="ＭＳ Ｐゴシック"/>
            </a:endParaRPr>
          </a:p>
        </p:txBody>
      </p:sp>
      <p:sp>
        <p:nvSpPr>
          <p:cNvPr id="8" name="Text Box 4"/>
          <p:cNvSpPr txBox="1">
            <a:spLocks noChangeArrowheads="1"/>
          </p:cNvSpPr>
          <p:nvPr/>
        </p:nvSpPr>
        <p:spPr bwMode="auto">
          <a:xfrm>
            <a:off x="3863975" y="52388"/>
            <a:ext cx="2962275" cy="177800"/>
          </a:xfrm>
          <a:prstGeom prst="rect">
            <a:avLst/>
          </a:prstGeom>
          <a:noFill/>
          <a:ln w="9525">
            <a:noFill/>
            <a:miter lim="800000"/>
            <a:headEnd/>
            <a:tailEnd/>
          </a:ln>
        </p:spPr>
        <p:txBody>
          <a:bodyPr lIns="0" tIns="0" rIns="0" bIns="0"/>
          <a:lstStyle/>
          <a:p>
            <a:pPr algn="r" defTabSz="998538">
              <a:spcBef>
                <a:spcPct val="50000"/>
              </a:spcBef>
            </a:pPr>
            <a:r>
              <a:rPr lang="en-US" i="1" dirty="0" smtClean="0">
                <a:latin typeface="Arial" charset="0"/>
              </a:rPr>
              <a:t>Session 3: RDDs and Spark Architecture</a:t>
            </a:r>
            <a:endParaRPr lang="en-US" i="1" dirty="0">
              <a:latin typeface="Arial" charset="0"/>
            </a:endParaRPr>
          </a:p>
        </p:txBody>
      </p:sp>
    </p:spTree>
    <p:extLst>
      <p:ext uri="{BB962C8B-B14F-4D97-AF65-F5344CB8AC3E}">
        <p14:creationId xmlns:p14="http://schemas.microsoft.com/office/powerpoint/2010/main" val="15491140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8"/>
          <p:cNvSpPr>
            <a:spLocks noGrp="1" noChangeArrowheads="1"/>
          </p:cNvSpPr>
          <p:nvPr>
            <p:ph type="ftr" sz="quarter" idx="4"/>
          </p:nvPr>
        </p:nvSpPr>
        <p:spPr>
          <a:noFill/>
        </p:spPr>
        <p:txBody>
          <a:bodyPr/>
          <a:lstStyle/>
          <a:p>
            <a:r>
              <a:rPr lang="en-US" smtClean="0"/>
              <a:t>Copyright © 2016 Elephant Scale.  All rights reserved.</a:t>
            </a:r>
          </a:p>
        </p:txBody>
      </p:sp>
      <p:sp>
        <p:nvSpPr>
          <p:cNvPr id="37890" name="Rectangle 9"/>
          <p:cNvSpPr>
            <a:spLocks noGrp="1" noChangeArrowheads="1"/>
          </p:cNvSpPr>
          <p:nvPr>
            <p:ph type="sldNum" sz="quarter" idx="5"/>
          </p:nvPr>
        </p:nvSpPr>
        <p:spPr>
          <a:noFill/>
        </p:spPr>
        <p:txBody>
          <a:bodyPr/>
          <a:lstStyle/>
          <a:p>
            <a:fld id="{1DAC3DB5-19C0-4030-81E6-F5C5B46C3632}" type="slidenum">
              <a:rPr lang="en-US" smtClean="0"/>
              <a:pPr/>
              <a:t>3</a:t>
            </a:fld>
            <a:endParaRPr lang="en-US" smtClean="0"/>
          </a:p>
        </p:txBody>
      </p:sp>
      <p:sp>
        <p:nvSpPr>
          <p:cNvPr id="37892" name="Rectangle 42"/>
          <p:cNvSpPr>
            <a:spLocks noGrp="1" noChangeArrowheads="1"/>
          </p:cNvSpPr>
          <p:nvPr>
            <p:ph type="hdr" sz="quarter"/>
          </p:nvPr>
        </p:nvSpPr>
        <p:spPr>
          <a:noFill/>
          <a:ln w="9525"/>
        </p:spPr>
        <p:txBody>
          <a:bodyPr/>
          <a:lstStyle/>
          <a:p>
            <a:r>
              <a:rPr lang="en-US" smtClean="0"/>
              <a:t>Spark for Developers</a:t>
            </a:r>
          </a:p>
        </p:txBody>
      </p:sp>
      <p:sp>
        <p:nvSpPr>
          <p:cNvPr id="37893" name="Rectangle 2"/>
          <p:cNvSpPr>
            <a:spLocks noGrp="1" noRot="1" noChangeAspect="1" noChangeArrowheads="1" noTextEdit="1"/>
          </p:cNvSpPr>
          <p:nvPr>
            <p:ph type="sldImg"/>
          </p:nvPr>
        </p:nvSpPr>
        <p:spPr>
          <a:ln/>
        </p:spPr>
      </p:sp>
      <p:sp>
        <p:nvSpPr>
          <p:cNvPr id="37894" name="Rectangle 3"/>
          <p:cNvSpPr>
            <a:spLocks noGrp="1" noChangeArrowheads="1"/>
          </p:cNvSpPr>
          <p:nvPr>
            <p:ph type="body" idx="1"/>
          </p:nvPr>
        </p:nvSpPr>
        <p:spPr>
          <a:xfrm>
            <a:off x="322263" y="5462588"/>
            <a:ext cx="6537325" cy="3671887"/>
          </a:xfrm>
          <a:noFill/>
          <a:ln/>
        </p:spPr>
        <p:txBody>
          <a:bodyPr/>
          <a:lstStyle/>
          <a:p>
            <a:pPr eaLnBrk="1" hangingPunct="1"/>
            <a:r>
              <a:rPr lang="en-US" dirty="0" smtClean="0">
                <a:latin typeface="Times New Roman" pitchFamily="18" charset="0"/>
                <a:ea typeface="ＭＳ Ｐゴシック"/>
                <a:cs typeface="ＭＳ Ｐゴシック"/>
              </a:rPr>
              <a:t>MapReduce / Hadoop has become a primary tool in the big data processing arena</a:t>
            </a:r>
          </a:p>
          <a:p>
            <a:pPr lvl="1" eaLnBrk="1" hangingPunct="1"/>
            <a:r>
              <a:rPr lang="en-US" dirty="0" smtClean="0">
                <a:latin typeface="Times New Roman" pitchFamily="18" charset="0"/>
                <a:ea typeface="ＭＳ Ｐゴシック"/>
              </a:rPr>
              <a:t>It does some things extremely well</a:t>
            </a:r>
          </a:p>
          <a:p>
            <a:pPr lvl="1" eaLnBrk="1" hangingPunct="1"/>
            <a:r>
              <a:rPr lang="en-US" dirty="0" smtClean="0">
                <a:latin typeface="Times New Roman" pitchFamily="18" charset="0"/>
                <a:ea typeface="ＭＳ Ｐゴシック"/>
                <a:cs typeface="ＭＳ Ｐゴシック"/>
              </a:rPr>
              <a:t>It grabbed mind and market share early on, along with organizations that supported it</a:t>
            </a:r>
          </a:p>
          <a:p>
            <a:pPr lvl="1" eaLnBrk="1" hangingPunct="1"/>
            <a:r>
              <a:rPr lang="en-US" dirty="0" smtClean="0">
                <a:latin typeface="Times New Roman" pitchFamily="18" charset="0"/>
                <a:ea typeface="ＭＳ Ｐゴシック"/>
              </a:rPr>
              <a:t>As a result, it plays a dominant role in the big data processing landscape</a:t>
            </a:r>
          </a:p>
          <a:p>
            <a:pPr lvl="1" eaLnBrk="1" hangingPunct="1"/>
            <a:endParaRPr lang="en-US" dirty="0" smtClean="0">
              <a:latin typeface="Times New Roman" pitchFamily="18" charset="0"/>
              <a:ea typeface="ＭＳ Ｐゴシック"/>
            </a:endParaRPr>
          </a:p>
          <a:p>
            <a:pPr eaLnBrk="1" hangingPunct="1"/>
            <a:r>
              <a:rPr lang="en-US" dirty="0" smtClean="0">
                <a:latin typeface="Times New Roman" pitchFamily="18" charset="0"/>
                <a:ea typeface="ＭＳ Ｐゴシック"/>
                <a:cs typeface="ＭＳ Ｐゴシック"/>
              </a:rPr>
              <a:t>The limitations of Hadoop are becoming apparent</a:t>
            </a:r>
          </a:p>
          <a:p>
            <a:pPr lvl="1" eaLnBrk="1" hangingPunct="1"/>
            <a:r>
              <a:rPr lang="en-US" dirty="0" smtClean="0">
                <a:latin typeface="Times New Roman" pitchFamily="18" charset="0"/>
                <a:ea typeface="ＭＳ Ｐゴシック"/>
              </a:rPr>
              <a:t>As big data technologies become more common, the range of tasks they need to deal with are growing</a:t>
            </a:r>
          </a:p>
          <a:p>
            <a:pPr lvl="1" eaLnBrk="1" hangingPunct="1"/>
            <a:r>
              <a:rPr lang="en-US" dirty="0" smtClean="0">
                <a:latin typeface="Times New Roman" pitchFamily="18" charset="0"/>
                <a:ea typeface="ＭＳ Ｐゴシック"/>
                <a:cs typeface="ＭＳ Ｐゴシック"/>
              </a:rPr>
              <a:t>Organizations are no longer willing to live with the shortcomings of existing technology just because they brought capabilities that didn't exist before</a:t>
            </a:r>
          </a:p>
          <a:p>
            <a:pPr lvl="1" eaLnBrk="1" hangingPunct="1"/>
            <a:r>
              <a:rPr lang="en-US" dirty="0" smtClean="0">
                <a:latin typeface="Times New Roman" pitchFamily="18" charset="0"/>
                <a:ea typeface="ＭＳ Ｐゴシック"/>
              </a:rPr>
              <a:t>As a result, new technologies and products are emerging to augment, and in some cases replace, existing technology</a:t>
            </a:r>
            <a:endParaRPr lang="en-US" dirty="0" smtClean="0">
              <a:latin typeface="Times New Roman" pitchFamily="18" charset="0"/>
              <a:ea typeface="ＭＳ Ｐゴシック"/>
              <a:cs typeface="ＭＳ Ｐゴシック"/>
            </a:endParaRPr>
          </a:p>
        </p:txBody>
      </p:sp>
      <p:sp>
        <p:nvSpPr>
          <p:cNvPr id="37895" name="Text Box 4"/>
          <p:cNvSpPr txBox="1">
            <a:spLocks noChangeArrowheads="1"/>
          </p:cNvSpPr>
          <p:nvPr/>
        </p:nvSpPr>
        <p:spPr bwMode="auto">
          <a:xfrm>
            <a:off x="3954463" y="52388"/>
            <a:ext cx="2963862" cy="177800"/>
          </a:xfrm>
          <a:prstGeom prst="rect">
            <a:avLst/>
          </a:prstGeom>
          <a:noFill/>
          <a:ln w="9525">
            <a:noFill/>
            <a:miter lim="800000"/>
            <a:headEnd/>
            <a:tailEnd/>
          </a:ln>
        </p:spPr>
        <p:txBody>
          <a:bodyPr lIns="0" tIns="0" rIns="0" bIns="0"/>
          <a:lstStyle/>
          <a:p>
            <a:pPr algn="r" defTabSz="998538">
              <a:spcBef>
                <a:spcPct val="50000"/>
              </a:spcBef>
            </a:pPr>
            <a:r>
              <a:rPr lang="en-US" i="1" dirty="0" smtClean="0">
                <a:latin typeface="Arial" charset="0"/>
              </a:rPr>
              <a:t>Session 2: Introduction to Spark</a:t>
            </a:r>
            <a:endParaRPr lang="en-US" i="1" dirty="0">
              <a:latin typeface="Arial" charset="0"/>
            </a:endParaRPr>
          </a:p>
        </p:txBody>
      </p:sp>
    </p:spTree>
    <p:extLst>
      <p:ext uri="{BB962C8B-B14F-4D97-AF65-F5344CB8AC3E}">
        <p14:creationId xmlns:p14="http://schemas.microsoft.com/office/powerpoint/2010/main" val="366353884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1" name="Rectangle 8"/>
          <p:cNvSpPr>
            <a:spLocks noGrp="1" noChangeArrowheads="1"/>
          </p:cNvSpPr>
          <p:nvPr>
            <p:ph type="ftr" sz="quarter" idx="4"/>
          </p:nvPr>
        </p:nvSpPr>
        <p:spPr>
          <a:noFill/>
        </p:spPr>
        <p:txBody>
          <a:bodyPr/>
          <a:lstStyle/>
          <a:p>
            <a:r>
              <a:rPr lang="en-US" smtClean="0"/>
              <a:t>Copyright © LearningPatterns Inc.  All rights reserved.</a:t>
            </a:r>
          </a:p>
        </p:txBody>
      </p:sp>
      <p:sp>
        <p:nvSpPr>
          <p:cNvPr id="128002" name="Rectangle 9"/>
          <p:cNvSpPr>
            <a:spLocks noGrp="1" noChangeArrowheads="1"/>
          </p:cNvSpPr>
          <p:nvPr>
            <p:ph type="sldNum" sz="quarter" idx="5"/>
          </p:nvPr>
        </p:nvSpPr>
        <p:spPr>
          <a:noFill/>
        </p:spPr>
        <p:txBody>
          <a:bodyPr/>
          <a:lstStyle/>
          <a:p>
            <a:fld id="{E38A7EA8-E0A1-4D7A-A141-982686C6DC26}" type="slidenum">
              <a:rPr lang="en-US" smtClean="0"/>
              <a:pPr/>
              <a:t>23</a:t>
            </a:fld>
            <a:endParaRPr lang="en-US" smtClean="0"/>
          </a:p>
        </p:txBody>
      </p:sp>
      <p:sp>
        <p:nvSpPr>
          <p:cNvPr id="128004" name="Rectangle 42"/>
          <p:cNvSpPr>
            <a:spLocks noGrp="1" noChangeArrowheads="1"/>
          </p:cNvSpPr>
          <p:nvPr>
            <p:ph type="hdr" sz="quarter"/>
          </p:nvPr>
        </p:nvSpPr>
        <p:spPr>
          <a:noFill/>
          <a:ln w="9525"/>
        </p:spPr>
        <p:txBody>
          <a:bodyPr/>
          <a:lstStyle/>
          <a:p>
            <a:r>
              <a:rPr lang="en-US" smtClean="0"/>
              <a:t>Spark for Developers</a:t>
            </a:r>
          </a:p>
        </p:txBody>
      </p:sp>
      <p:sp>
        <p:nvSpPr>
          <p:cNvPr id="128005" name="Rectangle 2"/>
          <p:cNvSpPr>
            <a:spLocks noGrp="1" noRot="1" noChangeAspect="1" noChangeArrowheads="1" noTextEdit="1"/>
          </p:cNvSpPr>
          <p:nvPr>
            <p:ph type="sldImg"/>
          </p:nvPr>
        </p:nvSpPr>
        <p:spPr>
          <a:ln/>
        </p:spPr>
      </p:sp>
      <p:sp>
        <p:nvSpPr>
          <p:cNvPr id="128006" name="Rectangle 3"/>
          <p:cNvSpPr>
            <a:spLocks noGrp="1" noChangeArrowheads="1"/>
          </p:cNvSpPr>
          <p:nvPr>
            <p:ph type="body" idx="1"/>
          </p:nvPr>
        </p:nvSpPr>
        <p:spPr>
          <a:noFill/>
          <a:ln/>
        </p:spPr>
        <p:txBody>
          <a:bodyPr/>
          <a:lstStyle/>
          <a:p>
            <a:pPr eaLnBrk="1" hangingPunct="1"/>
            <a:r>
              <a:rPr lang="en-US" dirty="0" smtClean="0">
                <a:latin typeface="Times New Roman" pitchFamily="18" charset="0"/>
                <a:ea typeface="ＭＳ Ｐゴシック"/>
                <a:cs typeface="ＭＳ Ｐゴシック"/>
              </a:rPr>
              <a:t>HDFS will store the file in blocks (64M - 128M) on data nodes that live in the cluster</a:t>
            </a:r>
          </a:p>
          <a:p>
            <a:pPr lvl="1" eaLnBrk="1" hangingPunct="1"/>
            <a:r>
              <a:rPr lang="en-US" dirty="0" smtClean="0">
                <a:latin typeface="Times New Roman" pitchFamily="18" charset="0"/>
                <a:ea typeface="ＭＳ Ｐゴシック"/>
              </a:rPr>
              <a:t>These data nodes can also be Spark workers, a common situation when using HDFS with Spark</a:t>
            </a:r>
          </a:p>
          <a:p>
            <a:pPr lvl="1" eaLnBrk="1" hangingPunct="1"/>
            <a:r>
              <a:rPr lang="en-US" dirty="0" smtClean="0">
                <a:latin typeface="Times New Roman" pitchFamily="18" charset="0"/>
                <a:ea typeface="ＭＳ Ｐゴシック"/>
                <a:cs typeface="ＭＳ Ｐゴシック"/>
              </a:rPr>
              <a:t>Spark will partition its RDD in the same blocks as HDFS stores it, as this is the most efficient</a:t>
            </a:r>
          </a:p>
          <a:p>
            <a:pPr lvl="1" eaLnBrk="1" hangingPunct="1"/>
            <a:endParaRPr lang="en-US" dirty="0" smtClean="0">
              <a:latin typeface="Times New Roman" pitchFamily="18" charset="0"/>
              <a:ea typeface="ＭＳ Ｐゴシック"/>
              <a:cs typeface="ＭＳ Ｐゴシック"/>
            </a:endParaRPr>
          </a:p>
        </p:txBody>
      </p:sp>
      <p:sp>
        <p:nvSpPr>
          <p:cNvPr id="8" name="Text Box 4"/>
          <p:cNvSpPr txBox="1">
            <a:spLocks noChangeArrowheads="1"/>
          </p:cNvSpPr>
          <p:nvPr/>
        </p:nvSpPr>
        <p:spPr bwMode="auto">
          <a:xfrm>
            <a:off x="3863975" y="52388"/>
            <a:ext cx="2962275" cy="177800"/>
          </a:xfrm>
          <a:prstGeom prst="rect">
            <a:avLst/>
          </a:prstGeom>
          <a:noFill/>
          <a:ln w="9525">
            <a:noFill/>
            <a:miter lim="800000"/>
            <a:headEnd/>
            <a:tailEnd/>
          </a:ln>
        </p:spPr>
        <p:txBody>
          <a:bodyPr lIns="0" tIns="0" rIns="0" bIns="0"/>
          <a:lstStyle/>
          <a:p>
            <a:pPr algn="r" defTabSz="998538">
              <a:spcBef>
                <a:spcPct val="50000"/>
              </a:spcBef>
            </a:pPr>
            <a:r>
              <a:rPr lang="en-US" i="1" dirty="0" smtClean="0">
                <a:latin typeface="Arial" charset="0"/>
              </a:rPr>
              <a:t>Session 3: RDDs and Spark Architecture</a:t>
            </a:r>
            <a:endParaRPr lang="en-US" i="1" dirty="0">
              <a:latin typeface="Arial" charset="0"/>
            </a:endParaRPr>
          </a:p>
        </p:txBody>
      </p:sp>
    </p:spTree>
    <p:extLst>
      <p:ext uri="{BB962C8B-B14F-4D97-AF65-F5344CB8AC3E}">
        <p14:creationId xmlns:p14="http://schemas.microsoft.com/office/powerpoint/2010/main" val="11027168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1" name="Rectangle 8"/>
          <p:cNvSpPr>
            <a:spLocks noGrp="1" noChangeArrowheads="1"/>
          </p:cNvSpPr>
          <p:nvPr>
            <p:ph type="ftr" sz="quarter" idx="4"/>
          </p:nvPr>
        </p:nvSpPr>
        <p:spPr>
          <a:noFill/>
        </p:spPr>
        <p:txBody>
          <a:bodyPr/>
          <a:lstStyle/>
          <a:p>
            <a:r>
              <a:rPr lang="en-US" smtClean="0"/>
              <a:t>Copyright © LearningPatterns Inc.  All rights reserved.</a:t>
            </a:r>
          </a:p>
        </p:txBody>
      </p:sp>
      <p:sp>
        <p:nvSpPr>
          <p:cNvPr id="128002" name="Rectangle 9"/>
          <p:cNvSpPr>
            <a:spLocks noGrp="1" noChangeArrowheads="1"/>
          </p:cNvSpPr>
          <p:nvPr>
            <p:ph type="sldNum" sz="quarter" idx="5"/>
          </p:nvPr>
        </p:nvSpPr>
        <p:spPr>
          <a:noFill/>
        </p:spPr>
        <p:txBody>
          <a:bodyPr/>
          <a:lstStyle/>
          <a:p>
            <a:fld id="{E38A7EA8-E0A1-4D7A-A141-982686C6DC26}" type="slidenum">
              <a:rPr lang="en-US" smtClean="0"/>
              <a:pPr/>
              <a:t>24</a:t>
            </a:fld>
            <a:endParaRPr lang="en-US" smtClean="0"/>
          </a:p>
        </p:txBody>
      </p:sp>
      <p:sp>
        <p:nvSpPr>
          <p:cNvPr id="128004" name="Rectangle 42"/>
          <p:cNvSpPr>
            <a:spLocks noGrp="1" noChangeArrowheads="1"/>
          </p:cNvSpPr>
          <p:nvPr>
            <p:ph type="hdr" sz="quarter"/>
          </p:nvPr>
        </p:nvSpPr>
        <p:spPr>
          <a:noFill/>
          <a:ln w="9525"/>
        </p:spPr>
        <p:txBody>
          <a:bodyPr/>
          <a:lstStyle/>
          <a:p>
            <a:r>
              <a:rPr lang="en-US" smtClean="0"/>
              <a:t>Spark for Developers</a:t>
            </a:r>
          </a:p>
        </p:txBody>
      </p:sp>
      <p:sp>
        <p:nvSpPr>
          <p:cNvPr id="128005" name="Rectangle 2"/>
          <p:cNvSpPr>
            <a:spLocks noGrp="1" noRot="1" noChangeAspect="1" noChangeArrowheads="1" noTextEdit="1"/>
          </p:cNvSpPr>
          <p:nvPr>
            <p:ph type="sldImg"/>
          </p:nvPr>
        </p:nvSpPr>
        <p:spPr>
          <a:ln/>
        </p:spPr>
      </p:sp>
      <p:sp>
        <p:nvSpPr>
          <p:cNvPr id="128006" name="Rectangle 3"/>
          <p:cNvSpPr>
            <a:spLocks noGrp="1" noChangeArrowheads="1"/>
          </p:cNvSpPr>
          <p:nvPr>
            <p:ph type="body" idx="1"/>
          </p:nvPr>
        </p:nvSpPr>
        <p:spPr>
          <a:noFill/>
          <a:ln/>
        </p:spPr>
        <p:txBody>
          <a:bodyPr/>
          <a:lstStyle/>
          <a:p>
            <a:pPr eaLnBrk="1" hangingPunct="1"/>
            <a:r>
              <a:rPr lang="en-US" dirty="0" smtClean="0">
                <a:latin typeface="Times New Roman" pitchFamily="18" charset="0"/>
                <a:ea typeface="ＭＳ Ｐゴシック"/>
                <a:cs typeface="ＭＳ Ｐゴシック"/>
              </a:rPr>
              <a:t>If you have a series of transformations running on an RDD, then Spark will keep using the same data  </a:t>
            </a:r>
          </a:p>
          <a:p>
            <a:pPr lvl="0" eaLnBrk="1" hangingPunct="1"/>
            <a:endParaRPr lang="en-US" dirty="0" smtClean="0">
              <a:latin typeface="Times New Roman" pitchFamily="18" charset="0"/>
              <a:ea typeface="ＭＳ Ｐゴシック"/>
              <a:cs typeface="ＭＳ Ｐゴシック"/>
            </a:endParaRPr>
          </a:p>
        </p:txBody>
      </p:sp>
      <p:sp>
        <p:nvSpPr>
          <p:cNvPr id="8" name="Text Box 4"/>
          <p:cNvSpPr txBox="1">
            <a:spLocks noChangeArrowheads="1"/>
          </p:cNvSpPr>
          <p:nvPr/>
        </p:nvSpPr>
        <p:spPr bwMode="auto">
          <a:xfrm>
            <a:off x="3863975" y="52388"/>
            <a:ext cx="2962275" cy="177800"/>
          </a:xfrm>
          <a:prstGeom prst="rect">
            <a:avLst/>
          </a:prstGeom>
          <a:noFill/>
          <a:ln w="9525">
            <a:noFill/>
            <a:miter lim="800000"/>
            <a:headEnd/>
            <a:tailEnd/>
          </a:ln>
        </p:spPr>
        <p:txBody>
          <a:bodyPr lIns="0" tIns="0" rIns="0" bIns="0"/>
          <a:lstStyle/>
          <a:p>
            <a:pPr algn="r" defTabSz="998538">
              <a:spcBef>
                <a:spcPct val="50000"/>
              </a:spcBef>
            </a:pPr>
            <a:r>
              <a:rPr lang="en-US" i="1" dirty="0" smtClean="0">
                <a:latin typeface="Arial" charset="0"/>
              </a:rPr>
              <a:t>Session 3: RDDs and Spark Architecture</a:t>
            </a:r>
            <a:endParaRPr lang="en-US" i="1" dirty="0">
              <a:latin typeface="Arial" charset="0"/>
            </a:endParaRPr>
          </a:p>
        </p:txBody>
      </p:sp>
    </p:spTree>
    <p:extLst>
      <p:ext uri="{BB962C8B-B14F-4D97-AF65-F5344CB8AC3E}">
        <p14:creationId xmlns:p14="http://schemas.microsoft.com/office/powerpoint/2010/main" val="172399029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8"/>
          <p:cNvSpPr>
            <a:spLocks noGrp="1" noChangeArrowheads="1"/>
          </p:cNvSpPr>
          <p:nvPr>
            <p:ph type="ftr" sz="quarter" idx="4"/>
          </p:nvPr>
        </p:nvSpPr>
        <p:spPr>
          <a:noFill/>
        </p:spPr>
        <p:txBody>
          <a:bodyPr/>
          <a:lstStyle/>
          <a:p>
            <a:r>
              <a:rPr lang="en-US" smtClean="0"/>
              <a:t>Copyright © LearningPatterns Inc.  All rights reserved.</a:t>
            </a:r>
          </a:p>
        </p:txBody>
      </p:sp>
      <p:sp>
        <p:nvSpPr>
          <p:cNvPr id="31746" name="Rectangle 9"/>
          <p:cNvSpPr>
            <a:spLocks noGrp="1" noChangeArrowheads="1"/>
          </p:cNvSpPr>
          <p:nvPr>
            <p:ph type="sldNum" sz="quarter" idx="5"/>
          </p:nvPr>
        </p:nvSpPr>
        <p:spPr>
          <a:noFill/>
        </p:spPr>
        <p:txBody>
          <a:bodyPr/>
          <a:lstStyle/>
          <a:p>
            <a:fld id="{B457DDAF-7DC7-4E22-9EB0-FF29A74BD8E1}" type="slidenum">
              <a:rPr lang="en-US" smtClean="0"/>
              <a:pPr/>
              <a:t>25</a:t>
            </a:fld>
            <a:endParaRPr lang="en-US" smtClean="0"/>
          </a:p>
        </p:txBody>
      </p:sp>
      <p:sp>
        <p:nvSpPr>
          <p:cNvPr id="31748" name="Rectangle 42"/>
          <p:cNvSpPr>
            <a:spLocks noGrp="1" noChangeArrowheads="1"/>
          </p:cNvSpPr>
          <p:nvPr>
            <p:ph type="hdr" sz="quarter"/>
          </p:nvPr>
        </p:nvSpPr>
        <p:spPr>
          <a:noFill/>
          <a:ln w="9525"/>
        </p:spPr>
        <p:txBody>
          <a:bodyPr/>
          <a:lstStyle/>
          <a:p>
            <a:r>
              <a:rPr lang="en-US" smtClean="0"/>
              <a:t>Spark for Developers</a:t>
            </a:r>
          </a:p>
        </p:txBody>
      </p:sp>
      <p:sp>
        <p:nvSpPr>
          <p:cNvPr id="31749" name="Rectangle 2"/>
          <p:cNvSpPr>
            <a:spLocks noGrp="1" noRot="1" noChangeAspect="1" noChangeArrowheads="1" noTextEdit="1"/>
          </p:cNvSpPr>
          <p:nvPr>
            <p:ph type="sldImg"/>
          </p:nvPr>
        </p:nvSpPr>
        <p:spPr>
          <a:ln/>
        </p:spPr>
      </p:sp>
      <p:sp>
        <p:nvSpPr>
          <p:cNvPr id="31750" name="Rectangle 3"/>
          <p:cNvSpPr>
            <a:spLocks noGrp="1" noChangeArrowheads="1"/>
          </p:cNvSpPr>
          <p:nvPr>
            <p:ph type="body" idx="1"/>
          </p:nvPr>
        </p:nvSpPr>
        <p:spPr>
          <a:xfrm>
            <a:off x="322263" y="5462588"/>
            <a:ext cx="4630737" cy="3671887"/>
          </a:xfrm>
          <a:noFill/>
          <a:ln/>
        </p:spPr>
        <p:txBody>
          <a:bodyPr/>
          <a:lstStyle/>
          <a:p>
            <a:pPr eaLnBrk="1" hangingPunct="1"/>
            <a:endParaRPr lang="en-US" smtClean="0">
              <a:latin typeface="Times New Roman" pitchFamily="18" charset="0"/>
              <a:ea typeface="ＭＳ Ｐゴシック"/>
              <a:cs typeface="ＭＳ Ｐゴシック"/>
            </a:endParaRPr>
          </a:p>
        </p:txBody>
      </p:sp>
      <p:sp>
        <p:nvSpPr>
          <p:cNvPr id="31751" name="Text Box 4"/>
          <p:cNvSpPr txBox="1">
            <a:spLocks noChangeArrowheads="1"/>
          </p:cNvSpPr>
          <p:nvPr/>
        </p:nvSpPr>
        <p:spPr bwMode="auto">
          <a:xfrm>
            <a:off x="3954463" y="52388"/>
            <a:ext cx="2963862" cy="177800"/>
          </a:xfrm>
          <a:prstGeom prst="rect">
            <a:avLst/>
          </a:prstGeom>
          <a:noFill/>
          <a:ln w="9525">
            <a:noFill/>
            <a:miter lim="800000"/>
            <a:headEnd/>
            <a:tailEnd/>
          </a:ln>
        </p:spPr>
        <p:txBody>
          <a:bodyPr lIns="0" tIns="0" rIns="0" bIns="0"/>
          <a:lstStyle/>
          <a:p>
            <a:pPr algn="r" defTabSz="998538">
              <a:spcBef>
                <a:spcPct val="50000"/>
              </a:spcBef>
            </a:pPr>
            <a:r>
              <a:rPr lang="en-US" i="1" dirty="0" smtClean="0">
                <a:latin typeface="Arial" charset="0"/>
              </a:rPr>
              <a:t>Session 6: Spark SQL</a:t>
            </a:r>
            <a:endParaRPr lang="en-US" i="1" dirty="0">
              <a:latin typeface="Arial" charset="0"/>
            </a:endParaRPr>
          </a:p>
        </p:txBody>
      </p:sp>
    </p:spTree>
    <p:extLst>
      <p:ext uri="{BB962C8B-B14F-4D97-AF65-F5344CB8AC3E}">
        <p14:creationId xmlns:p14="http://schemas.microsoft.com/office/powerpoint/2010/main" val="201868653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8"/>
          <p:cNvSpPr>
            <a:spLocks noGrp="1" noChangeArrowheads="1"/>
          </p:cNvSpPr>
          <p:nvPr>
            <p:ph type="ftr" sz="quarter" idx="4"/>
          </p:nvPr>
        </p:nvSpPr>
        <p:spPr>
          <a:noFill/>
        </p:spPr>
        <p:txBody>
          <a:bodyPr/>
          <a:lstStyle/>
          <a:p>
            <a:r>
              <a:rPr lang="en-US" smtClean="0"/>
              <a:t>Copyright © 2015 Elephant Scale Inc. and LearningPatterns, Inc.  All rights reserved.</a:t>
            </a:r>
          </a:p>
        </p:txBody>
      </p:sp>
      <p:sp>
        <p:nvSpPr>
          <p:cNvPr id="37890" name="Rectangle 9"/>
          <p:cNvSpPr>
            <a:spLocks noGrp="1" noChangeArrowheads="1"/>
          </p:cNvSpPr>
          <p:nvPr>
            <p:ph type="sldNum" sz="quarter" idx="5"/>
          </p:nvPr>
        </p:nvSpPr>
        <p:spPr>
          <a:noFill/>
        </p:spPr>
        <p:txBody>
          <a:bodyPr/>
          <a:lstStyle/>
          <a:p>
            <a:fld id="{1DAC3DB5-19C0-4030-81E6-F5C5B46C3632}" type="slidenum">
              <a:rPr lang="en-US" smtClean="0"/>
              <a:pPr/>
              <a:t>26</a:t>
            </a:fld>
            <a:endParaRPr lang="en-US" smtClean="0"/>
          </a:p>
        </p:txBody>
      </p:sp>
      <p:sp>
        <p:nvSpPr>
          <p:cNvPr id="37892" name="Rectangle 42"/>
          <p:cNvSpPr>
            <a:spLocks noGrp="1" noChangeArrowheads="1"/>
          </p:cNvSpPr>
          <p:nvPr>
            <p:ph type="hdr" sz="quarter"/>
          </p:nvPr>
        </p:nvSpPr>
        <p:spPr>
          <a:noFill/>
          <a:ln w="9525"/>
        </p:spPr>
        <p:txBody>
          <a:bodyPr/>
          <a:lstStyle/>
          <a:p>
            <a:r>
              <a:rPr lang="en-US" smtClean="0"/>
              <a:t>Spark for Developers</a:t>
            </a:r>
          </a:p>
        </p:txBody>
      </p:sp>
      <p:sp>
        <p:nvSpPr>
          <p:cNvPr id="37893" name="Rectangle 2"/>
          <p:cNvSpPr>
            <a:spLocks noGrp="1" noRot="1" noChangeAspect="1" noChangeArrowheads="1" noTextEdit="1"/>
          </p:cNvSpPr>
          <p:nvPr>
            <p:ph type="sldImg"/>
          </p:nvPr>
        </p:nvSpPr>
        <p:spPr>
          <a:ln/>
        </p:spPr>
      </p:sp>
      <p:sp>
        <p:nvSpPr>
          <p:cNvPr id="37894" name="Rectangle 3"/>
          <p:cNvSpPr>
            <a:spLocks noGrp="1" noChangeArrowheads="1"/>
          </p:cNvSpPr>
          <p:nvPr>
            <p:ph type="body" idx="1"/>
          </p:nvPr>
        </p:nvSpPr>
        <p:spPr>
          <a:xfrm>
            <a:off x="322263" y="5462588"/>
            <a:ext cx="6537325" cy="3671887"/>
          </a:xfrm>
          <a:noFill/>
          <a:ln/>
        </p:spPr>
        <p:txBody>
          <a:bodyPr/>
          <a:lstStyle/>
          <a:p>
            <a:pPr eaLnBrk="1" hangingPunct="1"/>
            <a:r>
              <a:rPr lang="en-US" dirty="0" smtClean="0">
                <a:latin typeface="Times New Roman" pitchFamily="18" charset="0"/>
                <a:ea typeface="ＭＳ Ｐゴシック"/>
                <a:cs typeface="ＭＳ Ｐゴシック"/>
              </a:rPr>
              <a:t>See the next slide for a brief explanation of each component</a:t>
            </a:r>
          </a:p>
        </p:txBody>
      </p:sp>
      <p:sp>
        <p:nvSpPr>
          <p:cNvPr id="37895" name="Text Box 4"/>
          <p:cNvSpPr txBox="1">
            <a:spLocks noChangeArrowheads="1"/>
          </p:cNvSpPr>
          <p:nvPr/>
        </p:nvSpPr>
        <p:spPr bwMode="auto">
          <a:xfrm>
            <a:off x="3954463" y="52388"/>
            <a:ext cx="2963862" cy="177800"/>
          </a:xfrm>
          <a:prstGeom prst="rect">
            <a:avLst/>
          </a:prstGeom>
          <a:noFill/>
          <a:ln w="9525">
            <a:noFill/>
            <a:miter lim="800000"/>
            <a:headEnd/>
            <a:tailEnd/>
          </a:ln>
        </p:spPr>
        <p:txBody>
          <a:bodyPr lIns="0" tIns="0" rIns="0" bIns="0"/>
          <a:lstStyle/>
          <a:p>
            <a:pPr algn="r" defTabSz="998538">
              <a:spcBef>
                <a:spcPct val="50000"/>
              </a:spcBef>
            </a:pPr>
            <a:r>
              <a:rPr lang="en-US" i="1" dirty="0" smtClean="0">
                <a:latin typeface="Arial" charset="0"/>
              </a:rPr>
              <a:t>Session 2: Introduction to Spark</a:t>
            </a:r>
            <a:endParaRPr lang="en-US" i="1" dirty="0">
              <a:latin typeface="Arial" charset="0"/>
            </a:endParaRPr>
          </a:p>
        </p:txBody>
      </p:sp>
    </p:spTree>
    <p:extLst>
      <p:ext uri="{BB962C8B-B14F-4D97-AF65-F5344CB8AC3E}">
        <p14:creationId xmlns:p14="http://schemas.microsoft.com/office/powerpoint/2010/main" val="80322602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1" name="Rectangle 8"/>
          <p:cNvSpPr>
            <a:spLocks noGrp="1" noChangeArrowheads="1"/>
          </p:cNvSpPr>
          <p:nvPr>
            <p:ph type="ftr" sz="quarter" idx="4"/>
          </p:nvPr>
        </p:nvSpPr>
        <p:spPr>
          <a:noFill/>
        </p:spPr>
        <p:txBody>
          <a:bodyPr/>
          <a:lstStyle/>
          <a:p>
            <a:r>
              <a:rPr lang="en-US" smtClean="0"/>
              <a:t>Copyright © LearningPatterns Inc.  All rights reserved.</a:t>
            </a:r>
          </a:p>
        </p:txBody>
      </p:sp>
      <p:sp>
        <p:nvSpPr>
          <p:cNvPr id="128002" name="Rectangle 9"/>
          <p:cNvSpPr>
            <a:spLocks noGrp="1" noChangeArrowheads="1"/>
          </p:cNvSpPr>
          <p:nvPr>
            <p:ph type="sldNum" sz="quarter" idx="5"/>
          </p:nvPr>
        </p:nvSpPr>
        <p:spPr>
          <a:noFill/>
        </p:spPr>
        <p:txBody>
          <a:bodyPr/>
          <a:lstStyle/>
          <a:p>
            <a:fld id="{E38A7EA8-E0A1-4D7A-A141-982686C6DC26}" type="slidenum">
              <a:rPr lang="en-US" smtClean="0"/>
              <a:pPr/>
              <a:t>27</a:t>
            </a:fld>
            <a:endParaRPr lang="en-US" smtClean="0"/>
          </a:p>
        </p:txBody>
      </p:sp>
      <p:sp>
        <p:nvSpPr>
          <p:cNvPr id="128004" name="Rectangle 42"/>
          <p:cNvSpPr>
            <a:spLocks noGrp="1" noChangeArrowheads="1"/>
          </p:cNvSpPr>
          <p:nvPr>
            <p:ph type="hdr" sz="quarter"/>
          </p:nvPr>
        </p:nvSpPr>
        <p:spPr>
          <a:noFill/>
          <a:ln w="9525"/>
        </p:spPr>
        <p:txBody>
          <a:bodyPr/>
          <a:lstStyle/>
          <a:p>
            <a:r>
              <a:rPr lang="en-US" smtClean="0"/>
              <a:t>Spark for Developers</a:t>
            </a:r>
          </a:p>
        </p:txBody>
      </p:sp>
      <p:sp>
        <p:nvSpPr>
          <p:cNvPr id="128005" name="Rectangle 2"/>
          <p:cNvSpPr>
            <a:spLocks noGrp="1" noRot="1" noChangeAspect="1" noChangeArrowheads="1" noTextEdit="1"/>
          </p:cNvSpPr>
          <p:nvPr>
            <p:ph type="sldImg"/>
          </p:nvPr>
        </p:nvSpPr>
        <p:spPr>
          <a:ln/>
        </p:spPr>
      </p:sp>
      <p:sp>
        <p:nvSpPr>
          <p:cNvPr id="128006" name="Rectangle 3"/>
          <p:cNvSpPr>
            <a:spLocks noGrp="1" noChangeArrowheads="1"/>
          </p:cNvSpPr>
          <p:nvPr>
            <p:ph type="body" idx="1"/>
          </p:nvPr>
        </p:nvSpPr>
        <p:spPr>
          <a:noFill/>
          <a:ln/>
        </p:spPr>
        <p:txBody>
          <a:bodyPr/>
          <a:lstStyle/>
          <a:p>
            <a:pPr eaLnBrk="1" hangingPunct="1"/>
            <a:r>
              <a:rPr lang="en-US" dirty="0" smtClean="0">
                <a:latin typeface="Times New Roman" pitchFamily="18" charset="0"/>
                <a:ea typeface="ＭＳ Ｐゴシック"/>
                <a:cs typeface="ＭＳ Ｐゴシック"/>
              </a:rPr>
              <a:t>Can load structured and</a:t>
            </a:r>
            <a:r>
              <a:rPr lang="en-US" baseline="0" dirty="0" smtClean="0">
                <a:latin typeface="Times New Roman" pitchFamily="18" charset="0"/>
                <a:ea typeface="ＭＳ Ｐゴシック"/>
                <a:cs typeface="ＭＳ Ｐゴシック"/>
              </a:rPr>
              <a:t> unstructured data sources – JSON, Hive, and Parquet </a:t>
            </a:r>
          </a:p>
          <a:p>
            <a:pPr eaLnBrk="1" hangingPunct="1"/>
            <a:r>
              <a:rPr lang="en-US" baseline="0" dirty="0" smtClean="0">
                <a:latin typeface="Times New Roman" pitchFamily="18" charset="0"/>
                <a:ea typeface="ＭＳ Ｐゴシック"/>
                <a:cs typeface="ＭＳ Ｐゴシック"/>
              </a:rPr>
              <a:t>Allows you query data within a Spark Program as well as via External tools that connect via ODBC/JDBC connectors - such as Tableau </a:t>
            </a:r>
          </a:p>
          <a:p>
            <a:pPr eaLnBrk="1" hangingPunct="1"/>
            <a:r>
              <a:rPr lang="en-US" baseline="0" dirty="0" smtClean="0">
                <a:latin typeface="Times New Roman" pitchFamily="18" charset="0"/>
                <a:ea typeface="ＭＳ Ｐゴシック"/>
                <a:cs typeface="ＭＳ Ｐゴシック"/>
              </a:rPr>
              <a:t>You can join RDDS and SQL Tables using spark programming languages such as Python/Java/</a:t>
            </a:r>
            <a:r>
              <a:rPr lang="en-US" baseline="0" dirty="0" err="1" smtClean="0">
                <a:latin typeface="Times New Roman" pitchFamily="18" charset="0"/>
                <a:ea typeface="ＭＳ Ｐゴシック"/>
                <a:cs typeface="ＭＳ Ｐゴシック"/>
              </a:rPr>
              <a:t>Scala</a:t>
            </a:r>
            <a:r>
              <a:rPr lang="en-US" baseline="0" dirty="0" smtClean="0">
                <a:latin typeface="Times New Roman" pitchFamily="18" charset="0"/>
                <a:ea typeface="ＭＳ Ｐゴシック"/>
                <a:cs typeface="ＭＳ Ｐゴシック"/>
              </a:rPr>
              <a:t>. </a:t>
            </a:r>
          </a:p>
          <a:p>
            <a:pPr eaLnBrk="1" hangingPunct="1"/>
            <a:endParaRPr lang="en-US" dirty="0" smtClean="0">
              <a:latin typeface="Times New Roman" pitchFamily="18" charset="0"/>
              <a:ea typeface="ＭＳ Ｐゴシック"/>
              <a:cs typeface="ＭＳ Ｐゴシック"/>
            </a:endParaRPr>
          </a:p>
        </p:txBody>
      </p:sp>
      <p:sp>
        <p:nvSpPr>
          <p:cNvPr id="8" name="Text Box 4"/>
          <p:cNvSpPr txBox="1">
            <a:spLocks noChangeArrowheads="1"/>
          </p:cNvSpPr>
          <p:nvPr/>
        </p:nvSpPr>
        <p:spPr bwMode="auto">
          <a:xfrm>
            <a:off x="3863975" y="52388"/>
            <a:ext cx="2962275" cy="177800"/>
          </a:xfrm>
          <a:prstGeom prst="rect">
            <a:avLst/>
          </a:prstGeom>
          <a:noFill/>
          <a:ln w="9525">
            <a:noFill/>
            <a:miter lim="800000"/>
            <a:headEnd/>
            <a:tailEnd/>
          </a:ln>
        </p:spPr>
        <p:txBody>
          <a:bodyPr lIns="0" tIns="0" rIns="0" bIns="0"/>
          <a:lstStyle/>
          <a:p>
            <a:pPr algn="r" defTabSz="998538">
              <a:spcBef>
                <a:spcPct val="50000"/>
              </a:spcBef>
            </a:pPr>
            <a:r>
              <a:rPr lang="en-US" i="1" dirty="0" smtClean="0">
                <a:latin typeface="Arial" charset="0"/>
              </a:rPr>
              <a:t>Session 6: Spark SQL</a:t>
            </a:r>
            <a:endParaRPr lang="en-US" i="1" dirty="0">
              <a:latin typeface="Arial" charset="0"/>
            </a:endParaRPr>
          </a:p>
        </p:txBody>
      </p:sp>
    </p:spTree>
    <p:extLst>
      <p:ext uri="{BB962C8B-B14F-4D97-AF65-F5344CB8AC3E}">
        <p14:creationId xmlns:p14="http://schemas.microsoft.com/office/powerpoint/2010/main" val="151940384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1" name="Rectangle 8"/>
          <p:cNvSpPr>
            <a:spLocks noGrp="1" noChangeArrowheads="1"/>
          </p:cNvSpPr>
          <p:nvPr>
            <p:ph type="ftr" sz="quarter" idx="4"/>
          </p:nvPr>
        </p:nvSpPr>
        <p:spPr>
          <a:noFill/>
        </p:spPr>
        <p:txBody>
          <a:bodyPr/>
          <a:lstStyle/>
          <a:p>
            <a:r>
              <a:rPr lang="en-US" smtClean="0"/>
              <a:t>Copyright © LearningPatterns Inc.  All rights reserved.</a:t>
            </a:r>
          </a:p>
        </p:txBody>
      </p:sp>
      <p:sp>
        <p:nvSpPr>
          <p:cNvPr id="128002" name="Rectangle 9"/>
          <p:cNvSpPr>
            <a:spLocks noGrp="1" noChangeArrowheads="1"/>
          </p:cNvSpPr>
          <p:nvPr>
            <p:ph type="sldNum" sz="quarter" idx="5"/>
          </p:nvPr>
        </p:nvSpPr>
        <p:spPr>
          <a:noFill/>
        </p:spPr>
        <p:txBody>
          <a:bodyPr/>
          <a:lstStyle/>
          <a:p>
            <a:fld id="{E38A7EA8-E0A1-4D7A-A141-982686C6DC26}" type="slidenum">
              <a:rPr lang="en-US" smtClean="0"/>
              <a:pPr/>
              <a:t>28</a:t>
            </a:fld>
            <a:endParaRPr lang="en-US" smtClean="0"/>
          </a:p>
        </p:txBody>
      </p:sp>
      <p:sp>
        <p:nvSpPr>
          <p:cNvPr id="128004" name="Rectangle 42"/>
          <p:cNvSpPr>
            <a:spLocks noGrp="1" noChangeArrowheads="1"/>
          </p:cNvSpPr>
          <p:nvPr>
            <p:ph type="hdr" sz="quarter"/>
          </p:nvPr>
        </p:nvSpPr>
        <p:spPr>
          <a:noFill/>
          <a:ln w="9525"/>
        </p:spPr>
        <p:txBody>
          <a:bodyPr/>
          <a:lstStyle/>
          <a:p>
            <a:r>
              <a:rPr lang="en-US" smtClean="0"/>
              <a:t>Spark for Developers</a:t>
            </a:r>
          </a:p>
        </p:txBody>
      </p:sp>
      <p:sp>
        <p:nvSpPr>
          <p:cNvPr id="128005" name="Rectangle 2"/>
          <p:cNvSpPr>
            <a:spLocks noGrp="1" noRot="1" noChangeAspect="1" noChangeArrowheads="1" noTextEdit="1"/>
          </p:cNvSpPr>
          <p:nvPr>
            <p:ph type="sldImg"/>
          </p:nvPr>
        </p:nvSpPr>
        <p:spPr>
          <a:ln/>
        </p:spPr>
      </p:sp>
      <p:sp>
        <p:nvSpPr>
          <p:cNvPr id="128006" name="Rectangle 3"/>
          <p:cNvSpPr>
            <a:spLocks noGrp="1" noChangeArrowheads="1"/>
          </p:cNvSpPr>
          <p:nvPr>
            <p:ph type="body" idx="1"/>
          </p:nvPr>
        </p:nvSpPr>
        <p:spPr>
          <a:noFill/>
          <a:ln/>
        </p:spPr>
        <p:txBody>
          <a:bodyPr/>
          <a:lstStyle/>
          <a:p>
            <a:pPr eaLnBrk="1" hangingPunct="1"/>
            <a:endParaRPr lang="en-US" smtClean="0">
              <a:latin typeface="Times New Roman" pitchFamily="18" charset="0"/>
              <a:ea typeface="ＭＳ Ｐゴシック"/>
              <a:cs typeface="ＭＳ Ｐゴシック"/>
            </a:endParaRPr>
          </a:p>
        </p:txBody>
      </p:sp>
      <p:sp>
        <p:nvSpPr>
          <p:cNvPr id="8" name="Text Box 4"/>
          <p:cNvSpPr txBox="1">
            <a:spLocks noChangeArrowheads="1"/>
          </p:cNvSpPr>
          <p:nvPr/>
        </p:nvSpPr>
        <p:spPr bwMode="auto">
          <a:xfrm>
            <a:off x="3863975" y="52388"/>
            <a:ext cx="2962275" cy="177800"/>
          </a:xfrm>
          <a:prstGeom prst="rect">
            <a:avLst/>
          </a:prstGeom>
          <a:noFill/>
          <a:ln w="9525">
            <a:noFill/>
            <a:miter lim="800000"/>
            <a:headEnd/>
            <a:tailEnd/>
          </a:ln>
        </p:spPr>
        <p:txBody>
          <a:bodyPr lIns="0" tIns="0" rIns="0" bIns="0"/>
          <a:lstStyle/>
          <a:p>
            <a:pPr algn="r" defTabSz="998538">
              <a:spcBef>
                <a:spcPct val="50000"/>
              </a:spcBef>
            </a:pPr>
            <a:r>
              <a:rPr lang="en-US" i="1" dirty="0" smtClean="0">
                <a:latin typeface="Arial" charset="0"/>
              </a:rPr>
              <a:t>Session 6: Spark SQL</a:t>
            </a:r>
            <a:endParaRPr lang="en-US" i="1" dirty="0">
              <a:latin typeface="Arial" charset="0"/>
            </a:endParaRPr>
          </a:p>
        </p:txBody>
      </p:sp>
    </p:spTree>
    <p:extLst>
      <p:ext uri="{BB962C8B-B14F-4D97-AF65-F5344CB8AC3E}">
        <p14:creationId xmlns:p14="http://schemas.microsoft.com/office/powerpoint/2010/main" val="187163154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1" name="Rectangle 8"/>
          <p:cNvSpPr>
            <a:spLocks noGrp="1" noChangeArrowheads="1"/>
          </p:cNvSpPr>
          <p:nvPr>
            <p:ph type="ftr" sz="quarter" idx="4"/>
          </p:nvPr>
        </p:nvSpPr>
        <p:spPr>
          <a:noFill/>
        </p:spPr>
        <p:txBody>
          <a:bodyPr/>
          <a:lstStyle/>
          <a:p>
            <a:r>
              <a:rPr lang="en-US" smtClean="0"/>
              <a:t>Copyright © LearningPatterns Inc.  All rights reserved.</a:t>
            </a:r>
          </a:p>
        </p:txBody>
      </p:sp>
      <p:sp>
        <p:nvSpPr>
          <p:cNvPr id="128002" name="Rectangle 9"/>
          <p:cNvSpPr>
            <a:spLocks noGrp="1" noChangeArrowheads="1"/>
          </p:cNvSpPr>
          <p:nvPr>
            <p:ph type="sldNum" sz="quarter" idx="5"/>
          </p:nvPr>
        </p:nvSpPr>
        <p:spPr>
          <a:noFill/>
        </p:spPr>
        <p:txBody>
          <a:bodyPr/>
          <a:lstStyle/>
          <a:p>
            <a:fld id="{E38A7EA8-E0A1-4D7A-A141-982686C6DC26}" type="slidenum">
              <a:rPr lang="en-US" smtClean="0"/>
              <a:pPr/>
              <a:t>29</a:t>
            </a:fld>
            <a:endParaRPr lang="en-US" smtClean="0"/>
          </a:p>
        </p:txBody>
      </p:sp>
      <p:sp>
        <p:nvSpPr>
          <p:cNvPr id="128004" name="Rectangle 42"/>
          <p:cNvSpPr>
            <a:spLocks noGrp="1" noChangeArrowheads="1"/>
          </p:cNvSpPr>
          <p:nvPr>
            <p:ph type="hdr" sz="quarter"/>
          </p:nvPr>
        </p:nvSpPr>
        <p:spPr>
          <a:noFill/>
          <a:ln w="9525"/>
        </p:spPr>
        <p:txBody>
          <a:bodyPr/>
          <a:lstStyle/>
          <a:p>
            <a:r>
              <a:rPr lang="en-US" smtClean="0"/>
              <a:t>Spark for Developers</a:t>
            </a:r>
          </a:p>
        </p:txBody>
      </p:sp>
      <p:sp>
        <p:nvSpPr>
          <p:cNvPr id="128005" name="Rectangle 2"/>
          <p:cNvSpPr>
            <a:spLocks noGrp="1" noRot="1" noChangeAspect="1" noChangeArrowheads="1" noTextEdit="1"/>
          </p:cNvSpPr>
          <p:nvPr>
            <p:ph type="sldImg"/>
          </p:nvPr>
        </p:nvSpPr>
        <p:spPr>
          <a:ln/>
        </p:spPr>
      </p:sp>
      <p:sp>
        <p:nvSpPr>
          <p:cNvPr id="128006" name="Rectangle 3"/>
          <p:cNvSpPr>
            <a:spLocks noGrp="1" noChangeArrowheads="1"/>
          </p:cNvSpPr>
          <p:nvPr>
            <p:ph type="body" idx="1"/>
          </p:nvPr>
        </p:nvSpPr>
        <p:spPr>
          <a:noFill/>
          <a:ln/>
        </p:spPr>
        <p:txBody>
          <a:bodyPr/>
          <a:lstStyle/>
          <a:p>
            <a:pPr eaLnBrk="1" hangingPunct="1"/>
            <a:r>
              <a:rPr lang="en-US" dirty="0" smtClean="0">
                <a:latin typeface="Times New Roman" pitchFamily="18" charset="0"/>
                <a:ea typeface="ＭＳ Ｐゴシック"/>
                <a:cs typeface="ＭＳ Ｐゴシック"/>
              </a:rPr>
              <a:t>(1) DataFrame and its</a:t>
            </a:r>
            <a:r>
              <a:rPr lang="en-US" baseline="0" dirty="0" smtClean="0">
                <a:latin typeface="Times New Roman" pitchFamily="18" charset="0"/>
                <a:ea typeface="ＭＳ Ｐゴシック"/>
                <a:cs typeface="ＭＳ Ｐゴシック"/>
              </a:rPr>
              <a:t> associated classes provide a domain-specific language (DSL) for operations</a:t>
            </a:r>
          </a:p>
          <a:p>
            <a:pPr lvl="1" eaLnBrk="1" hangingPunct="1"/>
            <a:r>
              <a:rPr lang="en-US" baseline="0" dirty="0" smtClean="0">
                <a:latin typeface="Times New Roman" pitchFamily="18" charset="0"/>
                <a:ea typeface="ＭＳ Ｐゴシック"/>
                <a:cs typeface="ＭＳ Ｐゴシック"/>
              </a:rPr>
              <a:t>The DSL works at the RDD level, and is sometimes more convenient and expressive than using SQL</a:t>
            </a:r>
          </a:p>
          <a:p>
            <a:pPr lvl="1" eaLnBrk="1" hangingPunct="1"/>
            <a:r>
              <a:rPr lang="en-US" baseline="0" dirty="0" smtClean="0">
                <a:latin typeface="Times New Roman" pitchFamily="18" charset="0"/>
                <a:ea typeface="ＭＳ Ｐゴシック"/>
                <a:cs typeface="ＭＳ Ｐゴシック"/>
              </a:rPr>
              <a:t>It also supports querying via SQL</a:t>
            </a:r>
          </a:p>
          <a:p>
            <a:pPr lvl="0" eaLnBrk="1" hangingPunct="1"/>
            <a:r>
              <a:rPr lang="en-US" baseline="0" dirty="0" smtClean="0">
                <a:latin typeface="Times New Roman" pitchFamily="18" charset="0"/>
                <a:ea typeface="ＭＳ Ｐゴシック"/>
                <a:cs typeface="ＭＳ Ｐゴシック"/>
              </a:rPr>
              <a:t>From release 1.3, </a:t>
            </a:r>
            <a:r>
              <a:rPr lang="en-US" baseline="0" dirty="0" err="1" smtClean="0">
                <a:latin typeface="Times New Roman" pitchFamily="18" charset="0"/>
                <a:ea typeface="ＭＳ Ｐゴシック"/>
                <a:cs typeface="ＭＳ Ｐゴシック"/>
              </a:rPr>
              <a:t>SchemaRDD</a:t>
            </a:r>
            <a:r>
              <a:rPr lang="en-US" baseline="0" dirty="0" smtClean="0">
                <a:latin typeface="Times New Roman" pitchFamily="18" charset="0"/>
                <a:ea typeface="ＭＳ Ｐゴシック"/>
                <a:cs typeface="ＭＳ Ｐゴシック"/>
              </a:rPr>
              <a:t> has been renamed as </a:t>
            </a:r>
            <a:r>
              <a:rPr lang="en-US" baseline="0" dirty="0" err="1" smtClean="0">
                <a:latin typeface="Times New Roman" pitchFamily="18" charset="0"/>
                <a:ea typeface="ＭＳ Ｐゴシック"/>
                <a:cs typeface="ＭＳ Ｐゴシック"/>
              </a:rPr>
              <a:t>DataFrame</a:t>
            </a:r>
            <a:r>
              <a:rPr lang="en-US" baseline="0" dirty="0" smtClean="0">
                <a:latin typeface="Times New Roman" pitchFamily="18" charset="0"/>
                <a:ea typeface="ＭＳ Ｐゴシック"/>
                <a:cs typeface="ＭＳ Ｐゴシック"/>
              </a:rPr>
              <a:t> – as </a:t>
            </a:r>
            <a:r>
              <a:rPr lang="en-US" baseline="0" dirty="0" err="1" smtClean="0">
                <a:latin typeface="Times New Roman" pitchFamily="18" charset="0"/>
                <a:ea typeface="ＭＳ Ｐゴシック"/>
                <a:cs typeface="ＭＳ Ｐゴシック"/>
              </a:rPr>
              <a:t>DataFrame</a:t>
            </a:r>
            <a:r>
              <a:rPr lang="en-US" baseline="0" dirty="0" smtClean="0">
                <a:latin typeface="Times New Roman" pitchFamily="18" charset="0"/>
                <a:ea typeface="ＭＳ Ｐゴシック"/>
                <a:cs typeface="ＭＳ Ｐゴシック"/>
              </a:rPr>
              <a:t> is no longer inherited from RDD. </a:t>
            </a:r>
          </a:p>
          <a:p>
            <a:pPr lvl="0" eaLnBrk="1" hangingPunct="1"/>
            <a:r>
              <a:rPr lang="en-US" baseline="0" dirty="0" err="1" smtClean="0">
                <a:latin typeface="Times New Roman" pitchFamily="18" charset="0"/>
                <a:ea typeface="ＭＳ Ｐゴシック"/>
                <a:cs typeface="ＭＳ Ｐゴシック"/>
              </a:rPr>
              <a:t>DataFrames</a:t>
            </a:r>
            <a:r>
              <a:rPr lang="en-US" baseline="0" dirty="0" smtClean="0">
                <a:latin typeface="Times New Roman" pitchFamily="18" charset="0"/>
                <a:ea typeface="ＭＳ Ｐゴシック"/>
                <a:cs typeface="ＭＳ Ｐゴシック"/>
              </a:rPr>
              <a:t> can still be converted to RDD by calling a method .</a:t>
            </a:r>
            <a:r>
              <a:rPr lang="en-US" baseline="0" dirty="0" err="1" smtClean="0">
                <a:latin typeface="Times New Roman" pitchFamily="18" charset="0"/>
                <a:ea typeface="ＭＳ Ｐゴシック"/>
                <a:cs typeface="ＭＳ Ｐゴシック"/>
              </a:rPr>
              <a:t>rdd</a:t>
            </a:r>
            <a:r>
              <a:rPr lang="en-US" baseline="0" dirty="0" smtClean="0">
                <a:latin typeface="Times New Roman" pitchFamily="18" charset="0"/>
                <a:ea typeface="ＭＳ Ｐゴシック"/>
                <a:cs typeface="ＭＳ Ｐゴシック"/>
              </a:rPr>
              <a:t>. </a:t>
            </a:r>
          </a:p>
          <a:p>
            <a:pPr lvl="0" eaLnBrk="1" hangingPunct="1"/>
            <a:r>
              <a:rPr lang="en-US" baseline="0" dirty="0" smtClean="0">
                <a:latin typeface="Times New Roman" pitchFamily="18" charset="0"/>
                <a:ea typeface="ＭＳ Ｐゴシック"/>
                <a:cs typeface="ＭＳ Ｐゴシック"/>
              </a:rPr>
              <a:t>Catalyst Optimizer – at its core uses advanced programming language features from </a:t>
            </a:r>
            <a:r>
              <a:rPr lang="en-US" baseline="0" dirty="0" err="1" smtClean="0">
                <a:latin typeface="Times New Roman" pitchFamily="18" charset="0"/>
                <a:ea typeface="ＭＳ Ｐゴシック"/>
                <a:cs typeface="ＭＳ Ｐゴシック"/>
              </a:rPr>
              <a:t>Scala</a:t>
            </a:r>
            <a:r>
              <a:rPr lang="en-US" baseline="0" dirty="0" smtClean="0">
                <a:latin typeface="Times New Roman" pitchFamily="18" charset="0"/>
                <a:ea typeface="ＭＳ Ｐゴシック"/>
                <a:cs typeface="ＭＳ Ｐゴシック"/>
              </a:rPr>
              <a:t> such as – Pattern Matching and </a:t>
            </a:r>
            <a:r>
              <a:rPr lang="en-US" baseline="0" dirty="0" err="1" smtClean="0">
                <a:latin typeface="Times New Roman" pitchFamily="18" charset="0"/>
                <a:ea typeface="ＭＳ Ｐゴシック"/>
                <a:cs typeface="ＭＳ Ｐゴシック"/>
              </a:rPr>
              <a:t>Quasiquotes</a:t>
            </a:r>
            <a:endParaRPr lang="en-US" baseline="0" dirty="0" smtClean="0">
              <a:latin typeface="Times New Roman" pitchFamily="18" charset="0"/>
              <a:ea typeface="ＭＳ Ｐゴシック"/>
              <a:cs typeface="ＭＳ Ｐゴシック"/>
            </a:endParaRPr>
          </a:p>
          <a:p>
            <a:pPr lvl="0" eaLnBrk="1" hangingPunct="1"/>
            <a:r>
              <a:rPr lang="en-US" baseline="0" dirty="0" smtClean="0">
                <a:latin typeface="Times New Roman" pitchFamily="18" charset="0"/>
                <a:ea typeface="ＭＳ Ｐゴシック"/>
                <a:cs typeface="ＭＳ Ｐゴシック"/>
              </a:rPr>
              <a:t>Catalyst supports both rule-based and cost-based optimization. </a:t>
            </a:r>
          </a:p>
          <a:p>
            <a:pPr lvl="0" eaLnBrk="1" hangingPunct="1"/>
            <a:r>
              <a:rPr lang="en-US" baseline="0" dirty="0" err="1" smtClean="0">
                <a:latin typeface="Times New Roman" pitchFamily="18" charset="0"/>
                <a:ea typeface="ＭＳ Ｐゴシック"/>
                <a:cs typeface="ＭＳ Ｐゴシック"/>
              </a:rPr>
              <a:t>Quasiquote</a:t>
            </a:r>
            <a:r>
              <a:rPr lang="en-US" baseline="0" dirty="0" smtClean="0">
                <a:latin typeface="Times New Roman" pitchFamily="18" charset="0"/>
                <a:ea typeface="ＭＳ Ｐゴシック"/>
                <a:cs typeface="ＭＳ Ｐゴシック"/>
              </a:rPr>
              <a:t> example</a:t>
            </a:r>
          </a:p>
          <a:p>
            <a:pPr marL="282575" marR="0" lvl="1" indent="0" algn="l" defTabSz="914400" rtl="0" eaLnBrk="1" fontAlgn="base" latinLnBrk="0" hangingPunct="1">
              <a:lnSpc>
                <a:spcPct val="100000"/>
              </a:lnSpc>
              <a:spcBef>
                <a:spcPct val="30000"/>
              </a:spcBef>
              <a:spcAft>
                <a:spcPct val="0"/>
              </a:spcAft>
              <a:buClrTx/>
              <a:buSzTx/>
              <a:buFontTx/>
              <a:buNone/>
              <a:tabLst/>
              <a:defRPr/>
            </a:pPr>
            <a:r>
              <a:rPr lang="en-US" baseline="0" dirty="0" err="1" smtClean="0">
                <a:latin typeface="Times New Roman" pitchFamily="18" charset="0"/>
                <a:ea typeface="ＭＳ Ｐゴシック"/>
                <a:cs typeface="ＭＳ Ｐゴシック"/>
              </a:rPr>
              <a:t>Scala</a:t>
            </a:r>
            <a:r>
              <a:rPr lang="en-US" baseline="0" dirty="0" smtClean="0">
                <a:latin typeface="Times New Roman" pitchFamily="18" charset="0"/>
                <a:ea typeface="ＭＳ Ｐゴシック"/>
                <a:cs typeface="ＭＳ Ｐゴシック"/>
              </a:rPr>
              <a:t>&gt; </a:t>
            </a:r>
            <a:r>
              <a:rPr lang="en-US" baseline="0" dirty="0" err="1" smtClean="0">
                <a:latin typeface="Times New Roman" pitchFamily="18" charset="0"/>
                <a:ea typeface="ＭＳ Ｐゴシック"/>
                <a:cs typeface="ＭＳ Ｐゴシック"/>
              </a:rPr>
              <a:t>val</a:t>
            </a:r>
            <a:r>
              <a:rPr lang="en-US" baseline="0" dirty="0" smtClean="0">
                <a:latin typeface="Times New Roman" pitchFamily="18" charset="0"/>
                <a:ea typeface="ＭＳ Ｐゴシック"/>
                <a:cs typeface="ＭＳ Ｐゴシック"/>
              </a:rPr>
              <a:t> tree =</a:t>
            </a:r>
            <a:r>
              <a:rPr lang="en-US" baseline="0" dirty="0" err="1" smtClean="0">
                <a:latin typeface="Times New Roman" pitchFamily="18" charset="0"/>
                <a:ea typeface="ＭＳ Ｐゴシック"/>
                <a:cs typeface="ＭＳ Ｐゴシック"/>
              </a:rPr>
              <a:t>q”I</a:t>
            </a:r>
            <a:r>
              <a:rPr lang="en-US" baseline="0" dirty="0" smtClean="0">
                <a:latin typeface="Times New Roman" pitchFamily="18" charset="0"/>
                <a:ea typeface="ＭＳ Ｐゴシック"/>
                <a:cs typeface="ＭＳ Ｐゴシック"/>
              </a:rPr>
              <a:t> am{ a </a:t>
            </a:r>
            <a:r>
              <a:rPr lang="en-US" baseline="0" dirty="0" err="1" smtClean="0">
                <a:latin typeface="Times New Roman" pitchFamily="18" charset="0"/>
                <a:ea typeface="ＭＳ Ｐゴシック"/>
                <a:cs typeface="ＭＳ Ｐゴシック"/>
              </a:rPr>
              <a:t>quasiquote</a:t>
            </a:r>
            <a:r>
              <a:rPr lang="en-US" baseline="0" dirty="0" smtClean="0">
                <a:latin typeface="Times New Roman" pitchFamily="18" charset="0"/>
                <a:ea typeface="ＭＳ Ｐゴシック"/>
                <a:cs typeface="ＭＳ Ｐゴシック"/>
              </a:rPr>
              <a:t> }”</a:t>
            </a:r>
          </a:p>
          <a:p>
            <a:pPr marL="282575" marR="0" lvl="1" indent="0" algn="l" defTabSz="914400" rtl="0" eaLnBrk="1" fontAlgn="base" latinLnBrk="0" hangingPunct="1">
              <a:lnSpc>
                <a:spcPct val="100000"/>
              </a:lnSpc>
              <a:spcBef>
                <a:spcPct val="30000"/>
              </a:spcBef>
              <a:spcAft>
                <a:spcPct val="0"/>
              </a:spcAft>
              <a:buClrTx/>
              <a:buSzTx/>
              <a:buFontTx/>
              <a:buNone/>
              <a:tabLst/>
              <a:defRPr/>
            </a:pPr>
            <a:r>
              <a:rPr lang="en-US" baseline="0" dirty="0" smtClean="0">
                <a:latin typeface="Times New Roman" pitchFamily="18" charset="0"/>
                <a:ea typeface="ＭＳ Ｐゴシック"/>
                <a:cs typeface="ＭＳ Ｐゴシック"/>
              </a:rPr>
              <a:t>Tree: </a:t>
            </a:r>
            <a:r>
              <a:rPr lang="en-US" baseline="0" dirty="0" err="1" smtClean="0">
                <a:latin typeface="Times New Roman" pitchFamily="18" charset="0"/>
                <a:ea typeface="ＭＳ Ｐゴシック"/>
                <a:cs typeface="ＭＳ Ｐゴシック"/>
              </a:rPr>
              <a:t>universe.Tree</a:t>
            </a:r>
            <a:r>
              <a:rPr lang="en-US" baseline="0" dirty="0" smtClean="0">
                <a:latin typeface="Times New Roman" pitchFamily="18" charset="0"/>
                <a:ea typeface="ＭＳ Ｐゴシック"/>
                <a:cs typeface="ＭＳ Ｐゴシック"/>
              </a:rPr>
              <a:t> = </a:t>
            </a:r>
            <a:r>
              <a:rPr lang="en-US" baseline="0" dirty="0" err="1" smtClean="0">
                <a:latin typeface="Times New Roman" pitchFamily="18" charset="0"/>
                <a:ea typeface="ＭＳ Ｐゴシック"/>
                <a:cs typeface="ＭＳ Ｐゴシック"/>
              </a:rPr>
              <a:t>i.am</a:t>
            </a:r>
            <a:r>
              <a:rPr lang="en-US" baseline="0" dirty="0" smtClean="0">
                <a:latin typeface="Times New Roman" pitchFamily="18" charset="0"/>
                <a:ea typeface="ＭＳ Ｐゴシック"/>
                <a:cs typeface="ＭＳ Ｐゴシック"/>
              </a:rPr>
              <a:t>(</a:t>
            </a:r>
            <a:r>
              <a:rPr lang="en-US" baseline="0" dirty="0" err="1" smtClean="0">
                <a:latin typeface="Times New Roman" pitchFamily="18" charset="0"/>
                <a:ea typeface="ＭＳ Ｐゴシック"/>
                <a:cs typeface="ＭＳ Ｐゴシック"/>
              </a:rPr>
              <a:t>a.quasiquote</a:t>
            </a:r>
            <a:r>
              <a:rPr lang="en-US" baseline="0" dirty="0" smtClean="0">
                <a:latin typeface="Times New Roman" pitchFamily="18" charset="0"/>
                <a:ea typeface="ＭＳ Ｐゴシック"/>
                <a:cs typeface="ＭＳ Ｐゴシック"/>
              </a:rPr>
              <a:t>)</a:t>
            </a:r>
          </a:p>
          <a:p>
            <a:pPr marL="282575" marR="0" lvl="1" indent="0" algn="l" defTabSz="914400" rtl="0" eaLnBrk="1" fontAlgn="base" latinLnBrk="0" hangingPunct="1">
              <a:lnSpc>
                <a:spcPct val="100000"/>
              </a:lnSpc>
              <a:spcBef>
                <a:spcPct val="30000"/>
              </a:spcBef>
              <a:spcAft>
                <a:spcPct val="0"/>
              </a:spcAft>
              <a:buClrTx/>
              <a:buSzTx/>
              <a:buFontTx/>
              <a:buNone/>
              <a:tabLst/>
              <a:defRPr/>
            </a:pPr>
            <a:endParaRPr lang="en-US" baseline="0" dirty="0" smtClean="0">
              <a:latin typeface="Times New Roman" pitchFamily="18" charset="0"/>
              <a:ea typeface="ＭＳ Ｐゴシック"/>
              <a:cs typeface="ＭＳ Ｐゴシック"/>
            </a:endParaRPr>
          </a:p>
        </p:txBody>
      </p:sp>
      <p:sp>
        <p:nvSpPr>
          <p:cNvPr id="8" name="Text Box 4"/>
          <p:cNvSpPr txBox="1">
            <a:spLocks noChangeArrowheads="1"/>
          </p:cNvSpPr>
          <p:nvPr/>
        </p:nvSpPr>
        <p:spPr bwMode="auto">
          <a:xfrm>
            <a:off x="3863975" y="52388"/>
            <a:ext cx="2962275" cy="177800"/>
          </a:xfrm>
          <a:prstGeom prst="rect">
            <a:avLst/>
          </a:prstGeom>
          <a:noFill/>
          <a:ln w="9525">
            <a:noFill/>
            <a:miter lim="800000"/>
            <a:headEnd/>
            <a:tailEnd/>
          </a:ln>
        </p:spPr>
        <p:txBody>
          <a:bodyPr lIns="0" tIns="0" rIns="0" bIns="0"/>
          <a:lstStyle/>
          <a:p>
            <a:pPr algn="r" defTabSz="998538">
              <a:spcBef>
                <a:spcPct val="50000"/>
              </a:spcBef>
            </a:pPr>
            <a:r>
              <a:rPr lang="en-US" i="1" dirty="0" smtClean="0">
                <a:latin typeface="Arial" charset="0"/>
              </a:rPr>
              <a:t>Session 6: Spark SQL</a:t>
            </a:r>
            <a:endParaRPr lang="en-US" i="1" dirty="0">
              <a:latin typeface="Arial" charset="0"/>
            </a:endParaRPr>
          </a:p>
        </p:txBody>
      </p:sp>
    </p:spTree>
    <p:extLst>
      <p:ext uri="{BB962C8B-B14F-4D97-AF65-F5344CB8AC3E}">
        <p14:creationId xmlns:p14="http://schemas.microsoft.com/office/powerpoint/2010/main" val="9210617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1" name="Rectangle 8"/>
          <p:cNvSpPr>
            <a:spLocks noGrp="1" noChangeArrowheads="1"/>
          </p:cNvSpPr>
          <p:nvPr>
            <p:ph type="ftr" sz="quarter" idx="4"/>
          </p:nvPr>
        </p:nvSpPr>
        <p:spPr>
          <a:noFill/>
        </p:spPr>
        <p:txBody>
          <a:bodyPr/>
          <a:lstStyle/>
          <a:p>
            <a:r>
              <a:rPr lang="en-US" smtClean="0"/>
              <a:t>Copyright © LearningPatterns Inc.  All rights reserved.</a:t>
            </a:r>
          </a:p>
        </p:txBody>
      </p:sp>
      <p:sp>
        <p:nvSpPr>
          <p:cNvPr id="128002" name="Rectangle 9"/>
          <p:cNvSpPr>
            <a:spLocks noGrp="1" noChangeArrowheads="1"/>
          </p:cNvSpPr>
          <p:nvPr>
            <p:ph type="sldNum" sz="quarter" idx="5"/>
          </p:nvPr>
        </p:nvSpPr>
        <p:spPr>
          <a:noFill/>
        </p:spPr>
        <p:txBody>
          <a:bodyPr/>
          <a:lstStyle/>
          <a:p>
            <a:fld id="{E38A7EA8-E0A1-4D7A-A141-982686C6DC26}" type="slidenum">
              <a:rPr lang="en-US" smtClean="0"/>
              <a:pPr/>
              <a:t>30</a:t>
            </a:fld>
            <a:endParaRPr lang="en-US" smtClean="0"/>
          </a:p>
        </p:txBody>
      </p:sp>
      <p:sp>
        <p:nvSpPr>
          <p:cNvPr id="128004" name="Rectangle 42"/>
          <p:cNvSpPr>
            <a:spLocks noGrp="1" noChangeArrowheads="1"/>
          </p:cNvSpPr>
          <p:nvPr>
            <p:ph type="hdr" sz="quarter"/>
          </p:nvPr>
        </p:nvSpPr>
        <p:spPr>
          <a:noFill/>
          <a:ln w="9525"/>
        </p:spPr>
        <p:txBody>
          <a:bodyPr/>
          <a:lstStyle/>
          <a:p>
            <a:r>
              <a:rPr lang="en-US" smtClean="0"/>
              <a:t>Spark for Developers</a:t>
            </a:r>
          </a:p>
        </p:txBody>
      </p:sp>
      <p:sp>
        <p:nvSpPr>
          <p:cNvPr id="128005" name="Rectangle 2"/>
          <p:cNvSpPr>
            <a:spLocks noGrp="1" noRot="1" noChangeAspect="1" noChangeArrowheads="1" noTextEdit="1"/>
          </p:cNvSpPr>
          <p:nvPr>
            <p:ph type="sldImg"/>
          </p:nvPr>
        </p:nvSpPr>
        <p:spPr>
          <a:ln/>
        </p:spPr>
      </p:sp>
      <p:sp>
        <p:nvSpPr>
          <p:cNvPr id="128006" name="Rectangle 3"/>
          <p:cNvSpPr>
            <a:spLocks noGrp="1" noChangeArrowheads="1"/>
          </p:cNvSpPr>
          <p:nvPr>
            <p:ph type="body" idx="1"/>
          </p:nvPr>
        </p:nvSpPr>
        <p:spPr>
          <a:noFill/>
          <a:ln/>
        </p:spPr>
        <p:txBody>
          <a:bodyPr/>
          <a:lstStyle/>
          <a:p>
            <a:pPr eaLnBrk="1" hangingPunct="1"/>
            <a:r>
              <a:rPr lang="en-US" dirty="0" smtClean="0">
                <a:latin typeface="Times New Roman" pitchFamily="18" charset="0"/>
                <a:ea typeface="ＭＳ Ｐゴシック"/>
                <a:cs typeface="ＭＳ Ｐゴシック"/>
              </a:rPr>
              <a:t>Image from "Spark SQL: Relational Data Processing in Spark" by Michael </a:t>
            </a:r>
            <a:r>
              <a:rPr lang="en-US" dirty="0" err="1" smtClean="0">
                <a:latin typeface="Times New Roman" pitchFamily="18" charset="0"/>
                <a:ea typeface="ＭＳ Ｐゴシック"/>
                <a:cs typeface="ＭＳ Ｐゴシック"/>
              </a:rPr>
              <a:t>Armbrust</a:t>
            </a:r>
            <a:r>
              <a:rPr lang="en-US" dirty="0" smtClean="0">
                <a:latin typeface="Times New Roman" pitchFamily="18" charset="0"/>
                <a:ea typeface="ＭＳ Ｐゴシック"/>
                <a:cs typeface="ＭＳ Ｐゴシック"/>
              </a:rPr>
              <a:t>, et. al</a:t>
            </a:r>
          </a:p>
          <a:p>
            <a:pPr eaLnBrk="1" hangingPunct="1"/>
            <a:endParaRPr lang="en-US" dirty="0" smtClean="0">
              <a:latin typeface="Times New Roman" pitchFamily="18" charset="0"/>
              <a:ea typeface="ＭＳ Ｐゴシック"/>
              <a:cs typeface="ＭＳ Ｐゴシック"/>
            </a:endParaRPr>
          </a:p>
        </p:txBody>
      </p:sp>
      <p:sp>
        <p:nvSpPr>
          <p:cNvPr id="8" name="Text Box 4"/>
          <p:cNvSpPr txBox="1">
            <a:spLocks noChangeArrowheads="1"/>
          </p:cNvSpPr>
          <p:nvPr/>
        </p:nvSpPr>
        <p:spPr bwMode="auto">
          <a:xfrm>
            <a:off x="3863975" y="52388"/>
            <a:ext cx="2962275" cy="177800"/>
          </a:xfrm>
          <a:prstGeom prst="rect">
            <a:avLst/>
          </a:prstGeom>
          <a:noFill/>
          <a:ln w="9525">
            <a:noFill/>
            <a:miter lim="800000"/>
            <a:headEnd/>
            <a:tailEnd/>
          </a:ln>
        </p:spPr>
        <p:txBody>
          <a:bodyPr lIns="0" tIns="0" rIns="0" bIns="0"/>
          <a:lstStyle/>
          <a:p>
            <a:pPr algn="r" defTabSz="998538">
              <a:spcBef>
                <a:spcPct val="50000"/>
              </a:spcBef>
            </a:pPr>
            <a:r>
              <a:rPr lang="en-US" i="1" dirty="0" smtClean="0">
                <a:latin typeface="Arial" charset="0"/>
              </a:rPr>
              <a:t>Session 6: Spark SQL</a:t>
            </a:r>
            <a:endParaRPr lang="en-US" i="1" dirty="0">
              <a:latin typeface="Arial" charset="0"/>
            </a:endParaRPr>
          </a:p>
        </p:txBody>
      </p:sp>
    </p:spTree>
    <p:extLst>
      <p:ext uri="{BB962C8B-B14F-4D97-AF65-F5344CB8AC3E}">
        <p14:creationId xmlns:p14="http://schemas.microsoft.com/office/powerpoint/2010/main" val="86391035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1" name="Rectangle 8"/>
          <p:cNvSpPr>
            <a:spLocks noGrp="1" noChangeArrowheads="1"/>
          </p:cNvSpPr>
          <p:nvPr>
            <p:ph type="ftr" sz="quarter" idx="4"/>
          </p:nvPr>
        </p:nvSpPr>
        <p:spPr>
          <a:noFill/>
        </p:spPr>
        <p:txBody>
          <a:bodyPr/>
          <a:lstStyle/>
          <a:p>
            <a:r>
              <a:rPr lang="en-US" smtClean="0"/>
              <a:t>Copyright © LearningPatterns Inc.  All rights reserved.</a:t>
            </a:r>
          </a:p>
        </p:txBody>
      </p:sp>
      <p:sp>
        <p:nvSpPr>
          <p:cNvPr id="128002" name="Rectangle 9"/>
          <p:cNvSpPr>
            <a:spLocks noGrp="1" noChangeArrowheads="1"/>
          </p:cNvSpPr>
          <p:nvPr>
            <p:ph type="sldNum" sz="quarter" idx="5"/>
          </p:nvPr>
        </p:nvSpPr>
        <p:spPr>
          <a:noFill/>
        </p:spPr>
        <p:txBody>
          <a:bodyPr/>
          <a:lstStyle/>
          <a:p>
            <a:fld id="{E38A7EA8-E0A1-4D7A-A141-982686C6DC26}" type="slidenum">
              <a:rPr lang="en-US" smtClean="0"/>
              <a:pPr/>
              <a:t>31</a:t>
            </a:fld>
            <a:endParaRPr lang="en-US" smtClean="0"/>
          </a:p>
        </p:txBody>
      </p:sp>
      <p:sp>
        <p:nvSpPr>
          <p:cNvPr id="128004" name="Rectangle 42"/>
          <p:cNvSpPr>
            <a:spLocks noGrp="1" noChangeArrowheads="1"/>
          </p:cNvSpPr>
          <p:nvPr>
            <p:ph type="hdr" sz="quarter"/>
          </p:nvPr>
        </p:nvSpPr>
        <p:spPr>
          <a:noFill/>
          <a:ln w="9525"/>
        </p:spPr>
        <p:txBody>
          <a:bodyPr/>
          <a:lstStyle/>
          <a:p>
            <a:r>
              <a:rPr lang="en-US" smtClean="0"/>
              <a:t>Spark for Developers</a:t>
            </a:r>
          </a:p>
        </p:txBody>
      </p:sp>
      <p:sp>
        <p:nvSpPr>
          <p:cNvPr id="128005" name="Rectangle 2"/>
          <p:cNvSpPr>
            <a:spLocks noGrp="1" noRot="1" noChangeAspect="1" noChangeArrowheads="1" noTextEdit="1"/>
          </p:cNvSpPr>
          <p:nvPr>
            <p:ph type="sldImg"/>
          </p:nvPr>
        </p:nvSpPr>
        <p:spPr>
          <a:ln/>
        </p:spPr>
      </p:sp>
      <p:sp>
        <p:nvSpPr>
          <p:cNvPr id="128006" name="Rectangle 3"/>
          <p:cNvSpPr>
            <a:spLocks noGrp="1" noChangeArrowheads="1"/>
          </p:cNvSpPr>
          <p:nvPr>
            <p:ph type="body" idx="1"/>
          </p:nvPr>
        </p:nvSpPr>
        <p:spPr>
          <a:noFill/>
          <a:ln/>
        </p:spPr>
        <p:txBody>
          <a:bodyPr/>
          <a:lstStyle/>
          <a:p>
            <a:pPr eaLnBrk="1" hangingPunct="1"/>
            <a:endParaRPr lang="en-US" smtClean="0">
              <a:latin typeface="Times New Roman" pitchFamily="18" charset="0"/>
              <a:ea typeface="ＭＳ Ｐゴシック"/>
              <a:cs typeface="ＭＳ Ｐゴシック"/>
            </a:endParaRPr>
          </a:p>
        </p:txBody>
      </p:sp>
      <p:sp>
        <p:nvSpPr>
          <p:cNvPr id="8" name="Text Box 4"/>
          <p:cNvSpPr txBox="1">
            <a:spLocks noChangeArrowheads="1"/>
          </p:cNvSpPr>
          <p:nvPr/>
        </p:nvSpPr>
        <p:spPr bwMode="auto">
          <a:xfrm>
            <a:off x="3863975" y="52388"/>
            <a:ext cx="2962275" cy="177800"/>
          </a:xfrm>
          <a:prstGeom prst="rect">
            <a:avLst/>
          </a:prstGeom>
          <a:noFill/>
          <a:ln w="9525">
            <a:noFill/>
            <a:miter lim="800000"/>
            <a:headEnd/>
            <a:tailEnd/>
          </a:ln>
        </p:spPr>
        <p:txBody>
          <a:bodyPr lIns="0" tIns="0" rIns="0" bIns="0"/>
          <a:lstStyle/>
          <a:p>
            <a:pPr algn="r" defTabSz="998538">
              <a:spcBef>
                <a:spcPct val="50000"/>
              </a:spcBef>
            </a:pPr>
            <a:r>
              <a:rPr lang="en-US" i="1" dirty="0" smtClean="0">
                <a:latin typeface="Arial" charset="0"/>
              </a:rPr>
              <a:t>Session 6: Spark SQL</a:t>
            </a:r>
            <a:endParaRPr lang="en-US" i="1" dirty="0">
              <a:latin typeface="Arial" charset="0"/>
            </a:endParaRPr>
          </a:p>
        </p:txBody>
      </p:sp>
    </p:spTree>
    <p:extLst>
      <p:ext uri="{BB962C8B-B14F-4D97-AF65-F5344CB8AC3E}">
        <p14:creationId xmlns:p14="http://schemas.microsoft.com/office/powerpoint/2010/main" val="183838381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a:defRPr/>
            </a:pPr>
            <a:r>
              <a:rPr lang="en-US" smtClean="0"/>
              <a:t>Copyright © LearningPatterns Inc.  All rights reserved.</a:t>
            </a:r>
            <a:endParaRPr lang="en-US"/>
          </a:p>
        </p:txBody>
      </p:sp>
      <p:sp>
        <p:nvSpPr>
          <p:cNvPr id="5" name="Slide Number Placeholder 4"/>
          <p:cNvSpPr>
            <a:spLocks noGrp="1"/>
          </p:cNvSpPr>
          <p:nvPr>
            <p:ph type="sldNum" sz="quarter" idx="11"/>
          </p:nvPr>
        </p:nvSpPr>
        <p:spPr/>
        <p:txBody>
          <a:bodyPr/>
          <a:lstStyle/>
          <a:p>
            <a:pPr>
              <a:defRPr/>
            </a:pPr>
            <a:fld id="{EFAADD5D-AF76-45EE-AA5F-6DAC73BF167A}" type="slidenum">
              <a:rPr lang="en-US" smtClean="0"/>
              <a:pPr>
                <a:defRPr/>
              </a:pPr>
              <a:t>32</a:t>
            </a:fld>
            <a:endParaRPr lang="en-US"/>
          </a:p>
        </p:txBody>
      </p:sp>
      <p:sp>
        <p:nvSpPr>
          <p:cNvPr id="6" name="Header Placeholder 5"/>
          <p:cNvSpPr>
            <a:spLocks noGrp="1"/>
          </p:cNvSpPr>
          <p:nvPr>
            <p:ph type="hdr" sz="quarter" idx="12"/>
          </p:nvPr>
        </p:nvSpPr>
        <p:spPr/>
        <p:txBody>
          <a:bodyPr/>
          <a:lstStyle/>
          <a:p>
            <a:pPr>
              <a:defRPr/>
            </a:pPr>
            <a:r>
              <a:rPr lang="en-US" smtClean="0"/>
              <a:t>Spark for Developers</a:t>
            </a:r>
            <a:endParaRPr lang="en-US"/>
          </a:p>
        </p:txBody>
      </p:sp>
    </p:spTree>
    <p:extLst>
      <p:ext uri="{BB962C8B-B14F-4D97-AF65-F5344CB8AC3E}">
        <p14:creationId xmlns:p14="http://schemas.microsoft.com/office/powerpoint/2010/main" val="19645900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8"/>
          <p:cNvSpPr>
            <a:spLocks noGrp="1" noChangeArrowheads="1"/>
          </p:cNvSpPr>
          <p:nvPr>
            <p:ph type="ftr" sz="quarter" idx="4"/>
          </p:nvPr>
        </p:nvSpPr>
        <p:spPr>
          <a:noFill/>
        </p:spPr>
        <p:txBody>
          <a:bodyPr/>
          <a:lstStyle/>
          <a:p>
            <a:r>
              <a:rPr lang="en-US" smtClean="0"/>
              <a:t>Copyright © 2016 Elephant Scale.  All rights reserved.</a:t>
            </a:r>
          </a:p>
        </p:txBody>
      </p:sp>
      <p:sp>
        <p:nvSpPr>
          <p:cNvPr id="37890" name="Rectangle 9"/>
          <p:cNvSpPr>
            <a:spLocks noGrp="1" noChangeArrowheads="1"/>
          </p:cNvSpPr>
          <p:nvPr>
            <p:ph type="sldNum" sz="quarter" idx="5"/>
          </p:nvPr>
        </p:nvSpPr>
        <p:spPr>
          <a:noFill/>
        </p:spPr>
        <p:txBody>
          <a:bodyPr/>
          <a:lstStyle/>
          <a:p>
            <a:fld id="{1DAC3DB5-19C0-4030-81E6-F5C5B46C3632}" type="slidenum">
              <a:rPr lang="en-US" smtClean="0"/>
              <a:pPr/>
              <a:t>4</a:t>
            </a:fld>
            <a:endParaRPr lang="en-US" smtClean="0"/>
          </a:p>
        </p:txBody>
      </p:sp>
      <p:sp>
        <p:nvSpPr>
          <p:cNvPr id="37892" name="Rectangle 42"/>
          <p:cNvSpPr>
            <a:spLocks noGrp="1" noChangeArrowheads="1"/>
          </p:cNvSpPr>
          <p:nvPr>
            <p:ph type="hdr" sz="quarter"/>
          </p:nvPr>
        </p:nvSpPr>
        <p:spPr>
          <a:noFill/>
          <a:ln w="9525"/>
        </p:spPr>
        <p:txBody>
          <a:bodyPr/>
          <a:lstStyle/>
          <a:p>
            <a:r>
              <a:rPr lang="en-US" smtClean="0"/>
              <a:t>Spark for Developers</a:t>
            </a:r>
          </a:p>
        </p:txBody>
      </p:sp>
      <p:sp>
        <p:nvSpPr>
          <p:cNvPr id="37893" name="Rectangle 2"/>
          <p:cNvSpPr>
            <a:spLocks noGrp="1" noRot="1" noChangeAspect="1" noChangeArrowheads="1" noTextEdit="1"/>
          </p:cNvSpPr>
          <p:nvPr>
            <p:ph type="sldImg"/>
          </p:nvPr>
        </p:nvSpPr>
        <p:spPr>
          <a:ln/>
        </p:spPr>
      </p:sp>
      <p:sp>
        <p:nvSpPr>
          <p:cNvPr id="37894" name="Rectangle 3"/>
          <p:cNvSpPr>
            <a:spLocks noGrp="1" noChangeArrowheads="1"/>
          </p:cNvSpPr>
          <p:nvPr>
            <p:ph type="body" idx="1"/>
          </p:nvPr>
        </p:nvSpPr>
        <p:spPr>
          <a:xfrm>
            <a:off x="322263" y="5462588"/>
            <a:ext cx="6537325" cy="3671887"/>
          </a:xfrm>
          <a:noFill/>
          <a:ln/>
        </p:spPr>
        <p:txBody>
          <a:bodyPr/>
          <a:lstStyle/>
          <a:p>
            <a:pPr eaLnBrk="1" hangingPunct="1"/>
            <a:r>
              <a:rPr lang="en-US" dirty="0" smtClean="0">
                <a:latin typeface="Times New Roman" pitchFamily="18" charset="0"/>
                <a:ea typeface="ＭＳ Ｐゴシック"/>
              </a:rPr>
              <a:t>Understanding</a:t>
            </a:r>
            <a:r>
              <a:rPr lang="en-US" baseline="0" dirty="0" smtClean="0">
                <a:latin typeface="Times New Roman" pitchFamily="18" charset="0"/>
                <a:ea typeface="ＭＳ Ｐゴシック"/>
              </a:rPr>
              <a:t> Spark execution model is vital for writing good spark programming. </a:t>
            </a:r>
            <a:endParaRPr lang="en-US" dirty="0" smtClean="0">
              <a:latin typeface="Times New Roman" pitchFamily="18" charset="0"/>
              <a:ea typeface="ＭＳ Ｐゴシック"/>
            </a:endParaRPr>
          </a:p>
          <a:p>
            <a:pPr eaLnBrk="1" hangingPunct="1"/>
            <a:r>
              <a:rPr lang="en-US" dirty="0" smtClean="0">
                <a:latin typeface="Times New Roman" pitchFamily="18" charset="0"/>
                <a:ea typeface="ＭＳ Ｐゴシック"/>
              </a:rPr>
              <a:t>Built using </a:t>
            </a:r>
            <a:r>
              <a:rPr lang="en-US" dirty="0" err="1" smtClean="0">
                <a:latin typeface="Times New Roman" pitchFamily="18" charset="0"/>
                <a:ea typeface="ＭＳ Ｐゴシック"/>
              </a:rPr>
              <a:t>Scala</a:t>
            </a:r>
            <a:r>
              <a:rPr lang="en-US" dirty="0" smtClean="0">
                <a:latin typeface="Times New Roman" pitchFamily="18" charset="0"/>
                <a:ea typeface="ＭＳ Ｐゴシック"/>
              </a:rPr>
              <a:t> – a functional programming and supports Java,</a:t>
            </a:r>
            <a:r>
              <a:rPr lang="en-US" baseline="0" dirty="0" smtClean="0">
                <a:latin typeface="Times New Roman" pitchFamily="18" charset="0"/>
                <a:ea typeface="ＭＳ Ｐゴシック"/>
              </a:rPr>
              <a:t> </a:t>
            </a:r>
            <a:r>
              <a:rPr lang="en-US" baseline="0" dirty="0" err="1" smtClean="0">
                <a:latin typeface="Times New Roman" pitchFamily="18" charset="0"/>
                <a:ea typeface="ＭＳ Ｐゴシック"/>
              </a:rPr>
              <a:t>Scala</a:t>
            </a:r>
            <a:r>
              <a:rPr lang="en-US" baseline="0" dirty="0" smtClean="0">
                <a:latin typeface="Times New Roman" pitchFamily="18" charset="0"/>
                <a:ea typeface="ＭＳ Ｐゴシック"/>
              </a:rPr>
              <a:t> and Python</a:t>
            </a:r>
          </a:p>
          <a:p>
            <a:pPr eaLnBrk="1" hangingPunct="1"/>
            <a:r>
              <a:rPr lang="en-US" baseline="0" dirty="0" smtClean="0">
                <a:latin typeface="Times New Roman" pitchFamily="18" charset="0"/>
                <a:ea typeface="ＭＳ Ｐゴシック"/>
              </a:rPr>
              <a:t>List of companies and orgs that are using and supporting Spark - https://</a:t>
            </a:r>
            <a:r>
              <a:rPr lang="en-US" baseline="0" dirty="0" err="1" smtClean="0">
                <a:latin typeface="Times New Roman" pitchFamily="18" charset="0"/>
                <a:ea typeface="ＭＳ Ｐゴシック"/>
              </a:rPr>
              <a:t>cwiki.apache.org</a:t>
            </a:r>
            <a:r>
              <a:rPr lang="en-US" baseline="0" dirty="0" smtClean="0">
                <a:latin typeface="Times New Roman" pitchFamily="18" charset="0"/>
                <a:ea typeface="ＭＳ Ｐゴシック"/>
              </a:rPr>
              <a:t>/confluence/display/SPARK/</a:t>
            </a:r>
            <a:r>
              <a:rPr lang="en-US" baseline="0" dirty="0" err="1" smtClean="0">
                <a:latin typeface="Times New Roman" pitchFamily="18" charset="0"/>
                <a:ea typeface="ＭＳ Ｐゴシック"/>
              </a:rPr>
              <a:t>Powered+By+Spark</a:t>
            </a:r>
            <a:endParaRPr lang="en-US" baseline="0" dirty="0" smtClean="0">
              <a:latin typeface="Times New Roman" pitchFamily="18" charset="0"/>
              <a:ea typeface="ＭＳ Ｐゴシック"/>
            </a:endParaRPr>
          </a:p>
          <a:p>
            <a:pPr eaLnBrk="1" hangingPunct="1"/>
            <a:endParaRPr lang="en-US" dirty="0" smtClean="0">
              <a:latin typeface="Times New Roman" pitchFamily="18" charset="0"/>
              <a:ea typeface="ＭＳ Ｐゴシック"/>
            </a:endParaRPr>
          </a:p>
        </p:txBody>
      </p:sp>
      <p:sp>
        <p:nvSpPr>
          <p:cNvPr id="37895" name="Text Box 4"/>
          <p:cNvSpPr txBox="1">
            <a:spLocks noChangeArrowheads="1"/>
          </p:cNvSpPr>
          <p:nvPr/>
        </p:nvSpPr>
        <p:spPr bwMode="auto">
          <a:xfrm>
            <a:off x="3954463" y="52388"/>
            <a:ext cx="2963862" cy="177800"/>
          </a:xfrm>
          <a:prstGeom prst="rect">
            <a:avLst/>
          </a:prstGeom>
          <a:noFill/>
          <a:ln w="9525">
            <a:noFill/>
            <a:miter lim="800000"/>
            <a:headEnd/>
            <a:tailEnd/>
          </a:ln>
        </p:spPr>
        <p:txBody>
          <a:bodyPr lIns="0" tIns="0" rIns="0" bIns="0"/>
          <a:lstStyle/>
          <a:p>
            <a:pPr algn="r" defTabSz="998538">
              <a:spcBef>
                <a:spcPct val="50000"/>
              </a:spcBef>
            </a:pPr>
            <a:r>
              <a:rPr lang="en-US" i="1" dirty="0" smtClean="0">
                <a:latin typeface="Arial" charset="0"/>
              </a:rPr>
              <a:t>Session 2: Introduction to Spark</a:t>
            </a:r>
            <a:endParaRPr lang="en-US" i="1" dirty="0">
              <a:latin typeface="Arial" charset="0"/>
            </a:endParaRPr>
          </a:p>
        </p:txBody>
      </p:sp>
    </p:spTree>
    <p:extLst>
      <p:ext uri="{BB962C8B-B14F-4D97-AF65-F5344CB8AC3E}">
        <p14:creationId xmlns:p14="http://schemas.microsoft.com/office/powerpoint/2010/main" val="68376304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8275" marR="0" indent="-168275" algn="l" defTabSz="914400" rtl="0" eaLnBrk="0" fontAlgn="base" latinLnBrk="0" hangingPunct="0">
              <a:lnSpc>
                <a:spcPct val="100000"/>
              </a:lnSpc>
              <a:spcBef>
                <a:spcPct val="30000"/>
              </a:spcBef>
              <a:spcAft>
                <a:spcPct val="0"/>
              </a:spcAft>
              <a:buClrTx/>
              <a:buSzPct val="65000"/>
              <a:buFont typeface="Wingdings" pitchFamily="2" charset="2"/>
              <a:buChar char=""/>
              <a:tabLst/>
              <a:defRPr/>
            </a:pPr>
            <a:r>
              <a:rPr lang="en-US" smtClean="0">
                <a:latin typeface="Times New Roman" pitchFamily="18" charset="0"/>
                <a:ea typeface="ＭＳ Ｐゴシック"/>
                <a:cs typeface="ＭＳ Ｐゴシック"/>
              </a:rPr>
              <a:t>Image from </a:t>
            </a:r>
            <a:r>
              <a:rPr lang="en-US" dirty="0" smtClean="0">
                <a:latin typeface="Times New Roman" pitchFamily="18" charset="0"/>
                <a:ea typeface="ＭＳ Ｐゴシック"/>
                <a:cs typeface="ＭＳ Ｐゴシック"/>
              </a:rPr>
              <a:t>“Spark Data Frames " by Michael </a:t>
            </a:r>
            <a:r>
              <a:rPr lang="en-US" dirty="0" err="1" smtClean="0">
                <a:latin typeface="Times New Roman" pitchFamily="18" charset="0"/>
                <a:ea typeface="ＭＳ Ｐゴシック"/>
                <a:cs typeface="ＭＳ Ｐゴシック"/>
              </a:rPr>
              <a:t>Armbrust</a:t>
            </a:r>
            <a:r>
              <a:rPr lang="en-US" baseline="0" dirty="0" smtClean="0">
                <a:latin typeface="Times New Roman" pitchFamily="18" charset="0"/>
                <a:ea typeface="ＭＳ Ｐゴシック"/>
                <a:cs typeface="ＭＳ Ｐゴシック"/>
              </a:rPr>
              <a:t> @ Spark summit 2015 (https://</a:t>
            </a:r>
            <a:r>
              <a:rPr lang="en-US" baseline="0" dirty="0" err="1" smtClean="0">
                <a:latin typeface="Times New Roman" pitchFamily="18" charset="0"/>
                <a:ea typeface="ＭＳ Ｐゴシック"/>
                <a:cs typeface="ＭＳ Ｐゴシック"/>
              </a:rPr>
              <a:t>www.youtube.com</a:t>
            </a:r>
            <a:r>
              <a:rPr lang="en-US" baseline="0" dirty="0" smtClean="0">
                <a:latin typeface="Times New Roman" pitchFamily="18" charset="0"/>
                <a:ea typeface="ＭＳ Ｐゴシック"/>
                <a:cs typeface="ＭＳ Ｐゴシック"/>
              </a:rPr>
              <a:t>/</a:t>
            </a:r>
            <a:r>
              <a:rPr lang="en-US" baseline="0" dirty="0" err="1" smtClean="0">
                <a:latin typeface="Times New Roman" pitchFamily="18" charset="0"/>
                <a:ea typeface="ＭＳ Ｐゴシック"/>
                <a:cs typeface="ＭＳ Ｐゴシック"/>
              </a:rPr>
              <a:t>watch?v</a:t>
            </a:r>
            <a:r>
              <a:rPr lang="en-US" baseline="0" dirty="0" smtClean="0">
                <a:latin typeface="Times New Roman" pitchFamily="18" charset="0"/>
                <a:ea typeface="ＭＳ Ｐゴシック"/>
                <a:cs typeface="ＭＳ Ｐゴシック"/>
              </a:rPr>
              <a:t>=xWkJCUcD55w&amp;list=PL-x35fyliRwgfhffEpywn4q23ykotgQJ6&amp;index=14)</a:t>
            </a:r>
          </a:p>
          <a:p>
            <a:endParaRPr lang="en-US" dirty="0"/>
          </a:p>
        </p:txBody>
      </p:sp>
      <p:sp>
        <p:nvSpPr>
          <p:cNvPr id="4" name="Footer Placeholder 3"/>
          <p:cNvSpPr>
            <a:spLocks noGrp="1"/>
          </p:cNvSpPr>
          <p:nvPr>
            <p:ph type="ftr" sz="quarter" idx="10"/>
          </p:nvPr>
        </p:nvSpPr>
        <p:spPr/>
        <p:txBody>
          <a:bodyPr/>
          <a:lstStyle/>
          <a:p>
            <a:pPr>
              <a:defRPr/>
            </a:pPr>
            <a:r>
              <a:rPr lang="en-US" smtClean="0"/>
              <a:t>Copyright © LearningPatterns Inc.  All rights reserved.</a:t>
            </a:r>
            <a:endParaRPr lang="en-US"/>
          </a:p>
        </p:txBody>
      </p:sp>
      <p:sp>
        <p:nvSpPr>
          <p:cNvPr id="5" name="Slide Number Placeholder 4"/>
          <p:cNvSpPr>
            <a:spLocks noGrp="1"/>
          </p:cNvSpPr>
          <p:nvPr>
            <p:ph type="sldNum" sz="quarter" idx="11"/>
          </p:nvPr>
        </p:nvSpPr>
        <p:spPr/>
        <p:txBody>
          <a:bodyPr/>
          <a:lstStyle/>
          <a:p>
            <a:pPr>
              <a:defRPr/>
            </a:pPr>
            <a:fld id="{EFAADD5D-AF76-45EE-AA5F-6DAC73BF167A}" type="slidenum">
              <a:rPr lang="en-US" smtClean="0"/>
              <a:pPr>
                <a:defRPr/>
              </a:pPr>
              <a:t>33</a:t>
            </a:fld>
            <a:endParaRPr lang="en-US"/>
          </a:p>
        </p:txBody>
      </p:sp>
      <p:sp>
        <p:nvSpPr>
          <p:cNvPr id="6" name="Header Placeholder 5"/>
          <p:cNvSpPr>
            <a:spLocks noGrp="1"/>
          </p:cNvSpPr>
          <p:nvPr>
            <p:ph type="hdr" sz="quarter" idx="12"/>
          </p:nvPr>
        </p:nvSpPr>
        <p:spPr/>
        <p:txBody>
          <a:bodyPr/>
          <a:lstStyle/>
          <a:p>
            <a:pPr>
              <a:defRPr/>
            </a:pPr>
            <a:r>
              <a:rPr lang="en-US" smtClean="0"/>
              <a:t>Spark for Developers</a:t>
            </a:r>
            <a:endParaRPr lang="en-US"/>
          </a:p>
        </p:txBody>
      </p:sp>
    </p:spTree>
    <p:extLst>
      <p:ext uri="{BB962C8B-B14F-4D97-AF65-F5344CB8AC3E}">
        <p14:creationId xmlns:p14="http://schemas.microsoft.com/office/powerpoint/2010/main" val="157697051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1" name="Rectangle 8"/>
          <p:cNvSpPr>
            <a:spLocks noGrp="1" noChangeArrowheads="1"/>
          </p:cNvSpPr>
          <p:nvPr>
            <p:ph type="ftr" sz="quarter" idx="4"/>
          </p:nvPr>
        </p:nvSpPr>
        <p:spPr>
          <a:noFill/>
        </p:spPr>
        <p:txBody>
          <a:bodyPr/>
          <a:lstStyle/>
          <a:p>
            <a:r>
              <a:rPr lang="en-US" smtClean="0"/>
              <a:t>Copyright © LearningPatterns Inc.  All rights reserved.</a:t>
            </a:r>
          </a:p>
        </p:txBody>
      </p:sp>
      <p:sp>
        <p:nvSpPr>
          <p:cNvPr id="128002" name="Rectangle 9"/>
          <p:cNvSpPr>
            <a:spLocks noGrp="1" noChangeArrowheads="1"/>
          </p:cNvSpPr>
          <p:nvPr>
            <p:ph type="sldNum" sz="quarter" idx="5"/>
          </p:nvPr>
        </p:nvSpPr>
        <p:spPr>
          <a:noFill/>
        </p:spPr>
        <p:txBody>
          <a:bodyPr/>
          <a:lstStyle/>
          <a:p>
            <a:fld id="{E38A7EA8-E0A1-4D7A-A141-982686C6DC26}" type="slidenum">
              <a:rPr lang="en-US" smtClean="0"/>
              <a:pPr/>
              <a:t>34</a:t>
            </a:fld>
            <a:endParaRPr lang="en-US" smtClean="0"/>
          </a:p>
        </p:txBody>
      </p:sp>
      <p:sp>
        <p:nvSpPr>
          <p:cNvPr id="128004" name="Rectangle 42"/>
          <p:cNvSpPr>
            <a:spLocks noGrp="1" noChangeArrowheads="1"/>
          </p:cNvSpPr>
          <p:nvPr>
            <p:ph type="hdr" sz="quarter"/>
          </p:nvPr>
        </p:nvSpPr>
        <p:spPr>
          <a:noFill/>
          <a:ln w="9525"/>
        </p:spPr>
        <p:txBody>
          <a:bodyPr/>
          <a:lstStyle/>
          <a:p>
            <a:r>
              <a:rPr lang="en-US" smtClean="0"/>
              <a:t>Spark for Developers</a:t>
            </a:r>
          </a:p>
        </p:txBody>
      </p:sp>
      <p:sp>
        <p:nvSpPr>
          <p:cNvPr id="128005" name="Rectangle 2"/>
          <p:cNvSpPr>
            <a:spLocks noGrp="1" noRot="1" noChangeAspect="1" noChangeArrowheads="1" noTextEdit="1"/>
          </p:cNvSpPr>
          <p:nvPr>
            <p:ph type="sldImg"/>
          </p:nvPr>
        </p:nvSpPr>
        <p:spPr>
          <a:ln/>
        </p:spPr>
      </p:sp>
      <p:sp>
        <p:nvSpPr>
          <p:cNvPr id="128006" name="Rectangle 3"/>
          <p:cNvSpPr>
            <a:spLocks noGrp="1" noChangeArrowheads="1"/>
          </p:cNvSpPr>
          <p:nvPr>
            <p:ph type="body" idx="1"/>
          </p:nvPr>
        </p:nvSpPr>
        <p:spPr>
          <a:noFill/>
          <a:ln/>
        </p:spPr>
        <p:txBody>
          <a:bodyPr/>
          <a:lstStyle/>
          <a:p>
            <a:pPr eaLnBrk="1" hangingPunct="1"/>
            <a:r>
              <a:rPr lang="en-US" dirty="0" smtClean="0">
                <a:latin typeface="Times New Roman" pitchFamily="18" charset="0"/>
                <a:ea typeface="ＭＳ Ｐゴシック"/>
                <a:cs typeface="ＭＳ Ｐゴシック"/>
              </a:rPr>
              <a:t>Image and example from “Spark Data Frames " by Michael </a:t>
            </a:r>
            <a:r>
              <a:rPr lang="en-US" dirty="0" err="1" smtClean="0">
                <a:latin typeface="Times New Roman" pitchFamily="18" charset="0"/>
                <a:ea typeface="ＭＳ Ｐゴシック"/>
                <a:cs typeface="ＭＳ Ｐゴシック"/>
              </a:rPr>
              <a:t>Armbrust</a:t>
            </a:r>
            <a:r>
              <a:rPr lang="en-US" baseline="0" dirty="0" smtClean="0">
                <a:latin typeface="Times New Roman" pitchFamily="18" charset="0"/>
                <a:ea typeface="ＭＳ Ｐゴシック"/>
                <a:cs typeface="ＭＳ Ｐゴシック"/>
              </a:rPr>
              <a:t> @ Spark summit 2015 (https://</a:t>
            </a:r>
            <a:r>
              <a:rPr lang="en-US" baseline="0" dirty="0" err="1" smtClean="0">
                <a:latin typeface="Times New Roman" pitchFamily="18" charset="0"/>
                <a:ea typeface="ＭＳ Ｐゴシック"/>
                <a:cs typeface="ＭＳ Ｐゴシック"/>
              </a:rPr>
              <a:t>www.youtube.com</a:t>
            </a:r>
            <a:r>
              <a:rPr lang="en-US" baseline="0" dirty="0" smtClean="0">
                <a:latin typeface="Times New Roman" pitchFamily="18" charset="0"/>
                <a:ea typeface="ＭＳ Ｐゴシック"/>
                <a:cs typeface="ＭＳ Ｐゴシック"/>
              </a:rPr>
              <a:t>/</a:t>
            </a:r>
            <a:r>
              <a:rPr lang="en-US" baseline="0" dirty="0" err="1" smtClean="0">
                <a:latin typeface="Times New Roman" pitchFamily="18" charset="0"/>
                <a:ea typeface="ＭＳ Ｐゴシック"/>
                <a:cs typeface="ＭＳ Ｐゴシック"/>
              </a:rPr>
              <a:t>watch?v</a:t>
            </a:r>
            <a:r>
              <a:rPr lang="en-US" baseline="0" dirty="0" smtClean="0">
                <a:latin typeface="Times New Roman" pitchFamily="18" charset="0"/>
                <a:ea typeface="ＭＳ Ｐゴシック"/>
                <a:cs typeface="ＭＳ Ｐゴシック"/>
              </a:rPr>
              <a:t>=xWkJCUcD55w&amp;list=PL-x35fyliRwgfhffEpywn4q23ykotgQJ6&amp;index=14)</a:t>
            </a:r>
          </a:p>
        </p:txBody>
      </p:sp>
      <p:sp>
        <p:nvSpPr>
          <p:cNvPr id="8" name="Text Box 4"/>
          <p:cNvSpPr txBox="1">
            <a:spLocks noChangeArrowheads="1"/>
          </p:cNvSpPr>
          <p:nvPr/>
        </p:nvSpPr>
        <p:spPr bwMode="auto">
          <a:xfrm>
            <a:off x="3863975" y="52388"/>
            <a:ext cx="2962275" cy="177800"/>
          </a:xfrm>
          <a:prstGeom prst="rect">
            <a:avLst/>
          </a:prstGeom>
          <a:noFill/>
          <a:ln w="9525">
            <a:noFill/>
            <a:miter lim="800000"/>
            <a:headEnd/>
            <a:tailEnd/>
          </a:ln>
        </p:spPr>
        <p:txBody>
          <a:bodyPr lIns="0" tIns="0" rIns="0" bIns="0"/>
          <a:lstStyle/>
          <a:p>
            <a:pPr algn="r" defTabSz="998538">
              <a:spcBef>
                <a:spcPct val="50000"/>
              </a:spcBef>
            </a:pPr>
            <a:r>
              <a:rPr lang="en-US" i="1" dirty="0" smtClean="0">
                <a:latin typeface="Arial" charset="0"/>
              </a:rPr>
              <a:t>Session 6: Spark SQL</a:t>
            </a:r>
            <a:endParaRPr lang="en-US" i="1" dirty="0">
              <a:latin typeface="Arial" charset="0"/>
            </a:endParaRPr>
          </a:p>
        </p:txBody>
      </p:sp>
    </p:spTree>
    <p:extLst>
      <p:ext uri="{BB962C8B-B14F-4D97-AF65-F5344CB8AC3E}">
        <p14:creationId xmlns:p14="http://schemas.microsoft.com/office/powerpoint/2010/main" val="109540942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~/Documents/Hive-</a:t>
            </a:r>
            <a:r>
              <a:rPr lang="en-US" dirty="0" err="1" smtClean="0"/>
              <a:t>spark.mov</a:t>
            </a:r>
            <a:endParaRPr lang="en-US" dirty="0"/>
          </a:p>
        </p:txBody>
      </p:sp>
      <p:sp>
        <p:nvSpPr>
          <p:cNvPr id="4" name="Footer Placeholder 3"/>
          <p:cNvSpPr>
            <a:spLocks noGrp="1"/>
          </p:cNvSpPr>
          <p:nvPr>
            <p:ph type="ftr" sz="quarter" idx="10"/>
          </p:nvPr>
        </p:nvSpPr>
        <p:spPr/>
        <p:txBody>
          <a:bodyPr/>
          <a:lstStyle/>
          <a:p>
            <a:pPr>
              <a:defRPr/>
            </a:pPr>
            <a:r>
              <a:rPr lang="en-US" smtClean="0"/>
              <a:t>Copyright © 2015 Elephant Scale Inc. and LearningPatterns, Inc.  All rights reserved.</a:t>
            </a:r>
            <a:endParaRPr lang="en-US"/>
          </a:p>
        </p:txBody>
      </p:sp>
      <p:sp>
        <p:nvSpPr>
          <p:cNvPr id="5" name="Slide Number Placeholder 4"/>
          <p:cNvSpPr>
            <a:spLocks noGrp="1"/>
          </p:cNvSpPr>
          <p:nvPr>
            <p:ph type="sldNum" sz="quarter" idx="11"/>
          </p:nvPr>
        </p:nvSpPr>
        <p:spPr/>
        <p:txBody>
          <a:bodyPr/>
          <a:lstStyle/>
          <a:p>
            <a:pPr>
              <a:defRPr/>
            </a:pPr>
            <a:fld id="{EFAADD5D-AF76-45EE-AA5F-6DAC73BF167A}" type="slidenum">
              <a:rPr lang="en-US" smtClean="0"/>
              <a:pPr>
                <a:defRPr/>
              </a:pPr>
              <a:t>35</a:t>
            </a:fld>
            <a:endParaRPr lang="en-US"/>
          </a:p>
        </p:txBody>
      </p:sp>
      <p:sp>
        <p:nvSpPr>
          <p:cNvPr id="6" name="Header Placeholder 5"/>
          <p:cNvSpPr>
            <a:spLocks noGrp="1"/>
          </p:cNvSpPr>
          <p:nvPr>
            <p:ph type="hdr" sz="quarter" idx="12"/>
          </p:nvPr>
        </p:nvSpPr>
        <p:spPr/>
        <p:txBody>
          <a:bodyPr/>
          <a:lstStyle/>
          <a:p>
            <a:pPr>
              <a:defRPr/>
            </a:pPr>
            <a:r>
              <a:rPr lang="en-US" smtClean="0"/>
              <a:t>Spark for Developers</a:t>
            </a:r>
            <a:endParaRPr lang="en-US"/>
          </a:p>
        </p:txBody>
      </p:sp>
    </p:spTree>
    <p:extLst>
      <p:ext uri="{BB962C8B-B14F-4D97-AF65-F5344CB8AC3E}">
        <p14:creationId xmlns:p14="http://schemas.microsoft.com/office/powerpoint/2010/main" val="6232954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8"/>
          <p:cNvSpPr>
            <a:spLocks noGrp="1" noChangeArrowheads="1"/>
          </p:cNvSpPr>
          <p:nvPr>
            <p:ph type="ftr" sz="quarter" idx="4"/>
          </p:nvPr>
        </p:nvSpPr>
        <p:spPr>
          <a:noFill/>
        </p:spPr>
        <p:txBody>
          <a:bodyPr/>
          <a:lstStyle/>
          <a:p>
            <a:r>
              <a:rPr lang="en-US" smtClean="0"/>
              <a:t>Copyright © 2016 Elephant Scale.  All rights reserved.</a:t>
            </a:r>
          </a:p>
        </p:txBody>
      </p:sp>
      <p:sp>
        <p:nvSpPr>
          <p:cNvPr id="37890" name="Rectangle 9"/>
          <p:cNvSpPr>
            <a:spLocks noGrp="1" noChangeArrowheads="1"/>
          </p:cNvSpPr>
          <p:nvPr>
            <p:ph type="sldNum" sz="quarter" idx="5"/>
          </p:nvPr>
        </p:nvSpPr>
        <p:spPr>
          <a:noFill/>
        </p:spPr>
        <p:txBody>
          <a:bodyPr/>
          <a:lstStyle/>
          <a:p>
            <a:fld id="{1DAC3DB5-19C0-4030-81E6-F5C5B46C3632}" type="slidenum">
              <a:rPr lang="en-US" smtClean="0"/>
              <a:pPr/>
              <a:t>5</a:t>
            </a:fld>
            <a:endParaRPr lang="en-US" smtClean="0"/>
          </a:p>
        </p:txBody>
      </p:sp>
      <p:sp>
        <p:nvSpPr>
          <p:cNvPr id="37892" name="Rectangle 42"/>
          <p:cNvSpPr>
            <a:spLocks noGrp="1" noChangeArrowheads="1"/>
          </p:cNvSpPr>
          <p:nvPr>
            <p:ph type="hdr" sz="quarter"/>
          </p:nvPr>
        </p:nvSpPr>
        <p:spPr>
          <a:noFill/>
          <a:ln w="9525"/>
        </p:spPr>
        <p:txBody>
          <a:bodyPr/>
          <a:lstStyle/>
          <a:p>
            <a:r>
              <a:rPr lang="en-US" smtClean="0"/>
              <a:t>Spark for Developers</a:t>
            </a:r>
          </a:p>
        </p:txBody>
      </p:sp>
      <p:sp>
        <p:nvSpPr>
          <p:cNvPr id="37893" name="Rectangle 2"/>
          <p:cNvSpPr>
            <a:spLocks noGrp="1" noRot="1" noChangeAspect="1" noChangeArrowheads="1" noTextEdit="1"/>
          </p:cNvSpPr>
          <p:nvPr>
            <p:ph type="sldImg"/>
          </p:nvPr>
        </p:nvSpPr>
        <p:spPr>
          <a:ln/>
        </p:spPr>
      </p:sp>
      <p:sp>
        <p:nvSpPr>
          <p:cNvPr id="37894" name="Rectangle 3"/>
          <p:cNvSpPr>
            <a:spLocks noGrp="1" noChangeArrowheads="1"/>
          </p:cNvSpPr>
          <p:nvPr>
            <p:ph type="body" idx="1"/>
          </p:nvPr>
        </p:nvSpPr>
        <p:spPr>
          <a:xfrm>
            <a:off x="322263" y="5462588"/>
            <a:ext cx="6537325" cy="3671887"/>
          </a:xfrm>
          <a:noFill/>
          <a:ln/>
        </p:spPr>
        <p:txBody>
          <a:bodyPr/>
          <a:lstStyle/>
          <a:p>
            <a:pPr eaLnBrk="1" hangingPunct="1"/>
            <a:r>
              <a:rPr lang="en-US" dirty="0" smtClean="0">
                <a:latin typeface="Times New Roman" pitchFamily="18" charset="0"/>
                <a:ea typeface="ＭＳ Ｐゴシック"/>
                <a:cs typeface="ＭＳ Ｐゴシック"/>
              </a:rPr>
              <a:t>(1) Spark had over 465 contributors in 2014 and 822 in 2015</a:t>
            </a:r>
          </a:p>
          <a:p>
            <a:pPr lvl="1" eaLnBrk="1" hangingPunct="1"/>
            <a:r>
              <a:rPr lang="en-US" dirty="0" smtClean="0">
                <a:latin typeface="Times New Roman" pitchFamily="18" charset="0"/>
                <a:ea typeface="ＭＳ Ｐゴシック"/>
              </a:rPr>
              <a:t>This made it the most active Apache project, as well as the most active Big Data open source project </a:t>
            </a:r>
          </a:p>
          <a:p>
            <a:pPr marL="282575" lvl="1" indent="0" eaLnBrk="1" hangingPunct="1">
              <a:buNone/>
            </a:pPr>
            <a:r>
              <a:rPr lang="en-US" dirty="0" smtClean="0">
                <a:latin typeface="Times New Roman" pitchFamily="18" charset="0"/>
                <a:ea typeface="ＭＳ Ｐゴシック"/>
              </a:rPr>
              <a:t>[http://</a:t>
            </a:r>
            <a:r>
              <a:rPr lang="en-US" dirty="0" err="1" smtClean="0">
                <a:latin typeface="Times New Roman" pitchFamily="18" charset="0"/>
                <a:ea typeface="ＭＳ Ｐゴシック"/>
              </a:rPr>
              <a:t>en.wikipedia.org</a:t>
            </a:r>
            <a:r>
              <a:rPr lang="en-US" dirty="0" smtClean="0">
                <a:latin typeface="Times New Roman" pitchFamily="18" charset="0"/>
                <a:ea typeface="ＭＳ Ｐゴシック"/>
              </a:rPr>
              <a:t>/wiki/</a:t>
            </a:r>
            <a:r>
              <a:rPr lang="en-US" dirty="0" err="1" smtClean="0">
                <a:latin typeface="Times New Roman" pitchFamily="18" charset="0"/>
                <a:ea typeface="ＭＳ Ｐゴシック"/>
              </a:rPr>
              <a:t>Apache_Spark</a:t>
            </a:r>
            <a:r>
              <a:rPr lang="en-US" dirty="0" smtClean="0">
                <a:latin typeface="Times New Roman" pitchFamily="18" charset="0"/>
                <a:ea typeface="ＭＳ Ｐゴシック"/>
              </a:rPr>
              <a:t> and https://</a:t>
            </a:r>
            <a:r>
              <a:rPr lang="en-US" dirty="0" err="1" smtClean="0">
                <a:latin typeface="Times New Roman" pitchFamily="18" charset="0"/>
                <a:ea typeface="ＭＳ Ｐゴシック"/>
              </a:rPr>
              <a:t>www.openhub.net</a:t>
            </a:r>
            <a:r>
              <a:rPr lang="en-US" dirty="0" smtClean="0">
                <a:latin typeface="Times New Roman" pitchFamily="18" charset="0"/>
                <a:ea typeface="ＭＳ Ｐゴシック"/>
              </a:rPr>
              <a:t>/p/apache-spark]</a:t>
            </a:r>
          </a:p>
          <a:p>
            <a:pPr eaLnBrk="1" hangingPunct="1"/>
            <a:endParaRPr lang="en-US" dirty="0" smtClean="0">
              <a:latin typeface="Times New Roman" pitchFamily="18" charset="0"/>
              <a:ea typeface="ＭＳ Ｐゴシック"/>
              <a:cs typeface="ＭＳ Ｐゴシック"/>
            </a:endParaRPr>
          </a:p>
        </p:txBody>
      </p:sp>
      <p:sp>
        <p:nvSpPr>
          <p:cNvPr id="37895" name="Text Box 4"/>
          <p:cNvSpPr txBox="1">
            <a:spLocks noChangeArrowheads="1"/>
          </p:cNvSpPr>
          <p:nvPr/>
        </p:nvSpPr>
        <p:spPr bwMode="auto">
          <a:xfrm>
            <a:off x="3954463" y="52388"/>
            <a:ext cx="2963862" cy="177800"/>
          </a:xfrm>
          <a:prstGeom prst="rect">
            <a:avLst/>
          </a:prstGeom>
          <a:noFill/>
          <a:ln w="9525">
            <a:noFill/>
            <a:miter lim="800000"/>
            <a:headEnd/>
            <a:tailEnd/>
          </a:ln>
        </p:spPr>
        <p:txBody>
          <a:bodyPr lIns="0" tIns="0" rIns="0" bIns="0"/>
          <a:lstStyle/>
          <a:p>
            <a:pPr algn="r" defTabSz="998538">
              <a:spcBef>
                <a:spcPct val="50000"/>
              </a:spcBef>
            </a:pPr>
            <a:r>
              <a:rPr lang="en-US" i="1" dirty="0" smtClean="0">
                <a:latin typeface="Arial" charset="0"/>
              </a:rPr>
              <a:t>Session 2: Introduction to Spark</a:t>
            </a:r>
            <a:endParaRPr lang="en-US" i="1" dirty="0">
              <a:latin typeface="Arial" charset="0"/>
            </a:endParaRPr>
          </a:p>
        </p:txBody>
      </p:sp>
    </p:spTree>
    <p:extLst>
      <p:ext uri="{BB962C8B-B14F-4D97-AF65-F5344CB8AC3E}">
        <p14:creationId xmlns:p14="http://schemas.microsoft.com/office/powerpoint/2010/main" val="15907472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8"/>
          <p:cNvSpPr>
            <a:spLocks noGrp="1" noChangeArrowheads="1"/>
          </p:cNvSpPr>
          <p:nvPr>
            <p:ph type="ftr" sz="quarter" idx="4"/>
          </p:nvPr>
        </p:nvSpPr>
        <p:spPr>
          <a:noFill/>
        </p:spPr>
        <p:txBody>
          <a:bodyPr/>
          <a:lstStyle/>
          <a:p>
            <a:r>
              <a:rPr lang="en-US" smtClean="0"/>
              <a:t>Copyright © 2016 Elephant Scale.  All rights reserved.</a:t>
            </a:r>
          </a:p>
        </p:txBody>
      </p:sp>
      <p:sp>
        <p:nvSpPr>
          <p:cNvPr id="37890" name="Rectangle 9"/>
          <p:cNvSpPr>
            <a:spLocks noGrp="1" noChangeArrowheads="1"/>
          </p:cNvSpPr>
          <p:nvPr>
            <p:ph type="sldNum" sz="quarter" idx="5"/>
          </p:nvPr>
        </p:nvSpPr>
        <p:spPr>
          <a:noFill/>
        </p:spPr>
        <p:txBody>
          <a:bodyPr/>
          <a:lstStyle/>
          <a:p>
            <a:fld id="{1DAC3DB5-19C0-4030-81E6-F5C5B46C3632}" type="slidenum">
              <a:rPr lang="en-US" smtClean="0"/>
              <a:pPr/>
              <a:t>6</a:t>
            </a:fld>
            <a:endParaRPr lang="en-US" smtClean="0"/>
          </a:p>
        </p:txBody>
      </p:sp>
      <p:sp>
        <p:nvSpPr>
          <p:cNvPr id="37892" name="Rectangle 42"/>
          <p:cNvSpPr>
            <a:spLocks noGrp="1" noChangeArrowheads="1"/>
          </p:cNvSpPr>
          <p:nvPr>
            <p:ph type="hdr" sz="quarter"/>
          </p:nvPr>
        </p:nvSpPr>
        <p:spPr>
          <a:noFill/>
          <a:ln w="9525"/>
        </p:spPr>
        <p:txBody>
          <a:bodyPr/>
          <a:lstStyle/>
          <a:p>
            <a:r>
              <a:rPr lang="en-US" smtClean="0"/>
              <a:t>Spark for Developers</a:t>
            </a:r>
          </a:p>
        </p:txBody>
      </p:sp>
      <p:sp>
        <p:nvSpPr>
          <p:cNvPr id="37893" name="Rectangle 2"/>
          <p:cNvSpPr>
            <a:spLocks noGrp="1" noRot="1" noChangeAspect="1" noChangeArrowheads="1" noTextEdit="1"/>
          </p:cNvSpPr>
          <p:nvPr>
            <p:ph type="sldImg"/>
          </p:nvPr>
        </p:nvSpPr>
        <p:spPr>
          <a:ln/>
        </p:spPr>
      </p:sp>
      <p:sp>
        <p:nvSpPr>
          <p:cNvPr id="37894" name="Rectangle 3"/>
          <p:cNvSpPr>
            <a:spLocks noGrp="1" noChangeArrowheads="1"/>
          </p:cNvSpPr>
          <p:nvPr>
            <p:ph type="body" idx="1"/>
          </p:nvPr>
        </p:nvSpPr>
        <p:spPr>
          <a:xfrm>
            <a:off x="322263" y="5462588"/>
            <a:ext cx="6537325" cy="3671887"/>
          </a:xfrm>
          <a:noFill/>
          <a:ln/>
        </p:spPr>
        <p:txBody>
          <a:bodyPr/>
          <a:lstStyle/>
          <a:p>
            <a:pPr eaLnBrk="1" hangingPunct="1"/>
            <a:r>
              <a:rPr lang="en-US" dirty="0">
                <a:latin typeface="Times New Roman" pitchFamily="18" charset="0"/>
                <a:ea typeface="ＭＳ Ｐゴシック"/>
                <a:cs typeface="ＭＳ Ｐゴシック"/>
              </a:rPr>
              <a:t>See https://</a:t>
            </a:r>
            <a:r>
              <a:rPr lang="en-US" dirty="0" err="1">
                <a:latin typeface="Times New Roman" pitchFamily="18" charset="0"/>
                <a:ea typeface="ＭＳ Ｐゴシック"/>
                <a:cs typeface="ＭＳ Ｐゴシック"/>
              </a:rPr>
              <a:t>www.openhub.net</a:t>
            </a:r>
            <a:r>
              <a:rPr lang="en-US" dirty="0">
                <a:latin typeface="Times New Roman" pitchFamily="18" charset="0"/>
                <a:ea typeface="ＭＳ Ｐゴシック"/>
                <a:cs typeface="ＭＳ Ｐゴシック"/>
              </a:rPr>
              <a:t>/p/apache-</a:t>
            </a:r>
            <a:r>
              <a:rPr lang="en-US" dirty="0" smtClean="0">
                <a:latin typeface="Times New Roman" pitchFamily="18" charset="0"/>
                <a:ea typeface="ＭＳ Ｐゴシック"/>
                <a:cs typeface="ＭＳ Ｐゴシック"/>
              </a:rPr>
              <a:t>spark for some current usage stats</a:t>
            </a:r>
          </a:p>
        </p:txBody>
      </p:sp>
      <p:sp>
        <p:nvSpPr>
          <p:cNvPr id="37895" name="Text Box 4"/>
          <p:cNvSpPr txBox="1">
            <a:spLocks noChangeArrowheads="1"/>
          </p:cNvSpPr>
          <p:nvPr/>
        </p:nvSpPr>
        <p:spPr bwMode="auto">
          <a:xfrm>
            <a:off x="3954463" y="52388"/>
            <a:ext cx="2963862" cy="177800"/>
          </a:xfrm>
          <a:prstGeom prst="rect">
            <a:avLst/>
          </a:prstGeom>
          <a:noFill/>
          <a:ln w="9525">
            <a:noFill/>
            <a:miter lim="800000"/>
            <a:headEnd/>
            <a:tailEnd/>
          </a:ln>
        </p:spPr>
        <p:txBody>
          <a:bodyPr lIns="0" tIns="0" rIns="0" bIns="0"/>
          <a:lstStyle/>
          <a:p>
            <a:pPr algn="r" defTabSz="998538">
              <a:spcBef>
                <a:spcPct val="50000"/>
              </a:spcBef>
            </a:pPr>
            <a:r>
              <a:rPr lang="en-US" i="1" dirty="0" smtClean="0">
                <a:latin typeface="Arial" charset="0"/>
              </a:rPr>
              <a:t>Session 2: Introduction to Spark</a:t>
            </a:r>
            <a:endParaRPr lang="en-US" i="1" dirty="0">
              <a:latin typeface="Arial" charset="0"/>
            </a:endParaRPr>
          </a:p>
        </p:txBody>
      </p:sp>
    </p:spTree>
    <p:extLst>
      <p:ext uri="{BB962C8B-B14F-4D97-AF65-F5344CB8AC3E}">
        <p14:creationId xmlns:p14="http://schemas.microsoft.com/office/powerpoint/2010/main" val="8980314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8"/>
          <p:cNvSpPr>
            <a:spLocks noGrp="1" noChangeArrowheads="1"/>
          </p:cNvSpPr>
          <p:nvPr>
            <p:ph type="ftr" sz="quarter" idx="4"/>
          </p:nvPr>
        </p:nvSpPr>
        <p:spPr>
          <a:noFill/>
        </p:spPr>
        <p:txBody>
          <a:bodyPr/>
          <a:lstStyle/>
          <a:p>
            <a:r>
              <a:rPr lang="en-US" smtClean="0"/>
              <a:t>Copyright © 2016 Elephant Scale.  All rights reserved.</a:t>
            </a:r>
          </a:p>
        </p:txBody>
      </p:sp>
      <p:sp>
        <p:nvSpPr>
          <p:cNvPr id="37890" name="Rectangle 9"/>
          <p:cNvSpPr>
            <a:spLocks noGrp="1" noChangeArrowheads="1"/>
          </p:cNvSpPr>
          <p:nvPr>
            <p:ph type="sldNum" sz="quarter" idx="5"/>
          </p:nvPr>
        </p:nvSpPr>
        <p:spPr>
          <a:noFill/>
        </p:spPr>
        <p:txBody>
          <a:bodyPr/>
          <a:lstStyle/>
          <a:p>
            <a:fld id="{1DAC3DB5-19C0-4030-81E6-F5C5B46C3632}" type="slidenum">
              <a:rPr lang="en-US" smtClean="0"/>
              <a:pPr/>
              <a:t>7</a:t>
            </a:fld>
            <a:endParaRPr lang="en-US" smtClean="0"/>
          </a:p>
        </p:txBody>
      </p:sp>
      <p:sp>
        <p:nvSpPr>
          <p:cNvPr id="37892" name="Rectangle 42"/>
          <p:cNvSpPr>
            <a:spLocks noGrp="1" noChangeArrowheads="1"/>
          </p:cNvSpPr>
          <p:nvPr>
            <p:ph type="hdr" sz="quarter"/>
          </p:nvPr>
        </p:nvSpPr>
        <p:spPr>
          <a:noFill/>
          <a:ln w="9525"/>
        </p:spPr>
        <p:txBody>
          <a:bodyPr/>
          <a:lstStyle/>
          <a:p>
            <a:r>
              <a:rPr lang="en-US" smtClean="0"/>
              <a:t>Spark for Developers</a:t>
            </a:r>
          </a:p>
        </p:txBody>
      </p:sp>
      <p:sp>
        <p:nvSpPr>
          <p:cNvPr id="37893" name="Rectangle 2"/>
          <p:cNvSpPr>
            <a:spLocks noGrp="1" noRot="1" noChangeAspect="1" noChangeArrowheads="1" noTextEdit="1"/>
          </p:cNvSpPr>
          <p:nvPr>
            <p:ph type="sldImg"/>
          </p:nvPr>
        </p:nvSpPr>
        <p:spPr>
          <a:ln/>
        </p:spPr>
      </p:sp>
      <p:sp>
        <p:nvSpPr>
          <p:cNvPr id="37894" name="Rectangle 3"/>
          <p:cNvSpPr>
            <a:spLocks noGrp="1" noChangeArrowheads="1"/>
          </p:cNvSpPr>
          <p:nvPr>
            <p:ph type="body" idx="1"/>
          </p:nvPr>
        </p:nvSpPr>
        <p:spPr>
          <a:xfrm>
            <a:off x="322263" y="5462588"/>
            <a:ext cx="6537325" cy="3671887"/>
          </a:xfrm>
          <a:noFill/>
          <a:ln/>
        </p:spPr>
        <p:txBody>
          <a:bodyPr/>
          <a:lstStyle/>
          <a:p>
            <a:pPr eaLnBrk="1" hangingPunct="1"/>
            <a:r>
              <a:rPr lang="en-US" dirty="0" smtClean="0">
                <a:latin typeface="Times New Roman" pitchFamily="18" charset="0"/>
                <a:ea typeface="ＭＳ Ｐゴシック"/>
                <a:cs typeface="ＭＳ Ｐゴシック"/>
              </a:rPr>
              <a:t>See the next slide for a brief explanation of each component</a:t>
            </a:r>
          </a:p>
        </p:txBody>
      </p:sp>
      <p:sp>
        <p:nvSpPr>
          <p:cNvPr id="37895" name="Text Box 4"/>
          <p:cNvSpPr txBox="1">
            <a:spLocks noChangeArrowheads="1"/>
          </p:cNvSpPr>
          <p:nvPr/>
        </p:nvSpPr>
        <p:spPr bwMode="auto">
          <a:xfrm>
            <a:off x="3954463" y="52388"/>
            <a:ext cx="2963862" cy="177800"/>
          </a:xfrm>
          <a:prstGeom prst="rect">
            <a:avLst/>
          </a:prstGeom>
          <a:noFill/>
          <a:ln w="9525">
            <a:noFill/>
            <a:miter lim="800000"/>
            <a:headEnd/>
            <a:tailEnd/>
          </a:ln>
        </p:spPr>
        <p:txBody>
          <a:bodyPr lIns="0" tIns="0" rIns="0" bIns="0"/>
          <a:lstStyle/>
          <a:p>
            <a:pPr algn="r" defTabSz="998538">
              <a:spcBef>
                <a:spcPct val="50000"/>
              </a:spcBef>
            </a:pPr>
            <a:r>
              <a:rPr lang="en-US" i="1" dirty="0" smtClean="0">
                <a:latin typeface="Arial" charset="0"/>
              </a:rPr>
              <a:t>Session 2: Introduction to Spark</a:t>
            </a:r>
            <a:endParaRPr lang="en-US" i="1" dirty="0">
              <a:latin typeface="Arial" charset="0"/>
            </a:endParaRPr>
          </a:p>
        </p:txBody>
      </p:sp>
    </p:spTree>
    <p:extLst>
      <p:ext uri="{BB962C8B-B14F-4D97-AF65-F5344CB8AC3E}">
        <p14:creationId xmlns:p14="http://schemas.microsoft.com/office/powerpoint/2010/main" val="785645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8"/>
          <p:cNvSpPr>
            <a:spLocks noGrp="1" noChangeArrowheads="1"/>
          </p:cNvSpPr>
          <p:nvPr>
            <p:ph type="ftr" sz="quarter" idx="4"/>
          </p:nvPr>
        </p:nvSpPr>
        <p:spPr>
          <a:noFill/>
        </p:spPr>
        <p:txBody>
          <a:bodyPr/>
          <a:lstStyle/>
          <a:p>
            <a:r>
              <a:rPr lang="en-US" smtClean="0"/>
              <a:t>Copyright © 2016 Elephant Scale.  All rights reserved.</a:t>
            </a:r>
          </a:p>
        </p:txBody>
      </p:sp>
      <p:sp>
        <p:nvSpPr>
          <p:cNvPr id="37890" name="Rectangle 9"/>
          <p:cNvSpPr>
            <a:spLocks noGrp="1" noChangeArrowheads="1"/>
          </p:cNvSpPr>
          <p:nvPr>
            <p:ph type="sldNum" sz="quarter" idx="5"/>
          </p:nvPr>
        </p:nvSpPr>
        <p:spPr>
          <a:noFill/>
        </p:spPr>
        <p:txBody>
          <a:bodyPr/>
          <a:lstStyle/>
          <a:p>
            <a:fld id="{1DAC3DB5-19C0-4030-81E6-F5C5B46C3632}" type="slidenum">
              <a:rPr lang="en-US" smtClean="0"/>
              <a:pPr/>
              <a:t>8</a:t>
            </a:fld>
            <a:endParaRPr lang="en-US" smtClean="0"/>
          </a:p>
        </p:txBody>
      </p:sp>
      <p:sp>
        <p:nvSpPr>
          <p:cNvPr id="37892" name="Rectangle 42"/>
          <p:cNvSpPr>
            <a:spLocks noGrp="1" noChangeArrowheads="1"/>
          </p:cNvSpPr>
          <p:nvPr>
            <p:ph type="hdr" sz="quarter"/>
          </p:nvPr>
        </p:nvSpPr>
        <p:spPr>
          <a:noFill/>
          <a:ln w="9525"/>
        </p:spPr>
        <p:txBody>
          <a:bodyPr/>
          <a:lstStyle/>
          <a:p>
            <a:r>
              <a:rPr lang="en-US" smtClean="0"/>
              <a:t>Spark for Developers</a:t>
            </a:r>
          </a:p>
        </p:txBody>
      </p:sp>
      <p:sp>
        <p:nvSpPr>
          <p:cNvPr id="37893" name="Rectangle 2"/>
          <p:cNvSpPr>
            <a:spLocks noGrp="1" noRot="1" noChangeAspect="1" noChangeArrowheads="1" noTextEdit="1"/>
          </p:cNvSpPr>
          <p:nvPr>
            <p:ph type="sldImg"/>
          </p:nvPr>
        </p:nvSpPr>
        <p:spPr>
          <a:ln/>
        </p:spPr>
      </p:sp>
      <p:sp>
        <p:nvSpPr>
          <p:cNvPr id="37894" name="Rectangle 3"/>
          <p:cNvSpPr>
            <a:spLocks noGrp="1" noChangeArrowheads="1"/>
          </p:cNvSpPr>
          <p:nvPr>
            <p:ph type="body" idx="1"/>
          </p:nvPr>
        </p:nvSpPr>
        <p:spPr>
          <a:xfrm>
            <a:off x="322263" y="5462588"/>
            <a:ext cx="6537325" cy="3671887"/>
          </a:xfrm>
          <a:noFill/>
          <a:ln/>
        </p:spPr>
        <p:txBody>
          <a:bodyPr/>
          <a:lstStyle/>
          <a:p>
            <a:pPr eaLnBrk="1" hangingPunct="1"/>
            <a:r>
              <a:rPr lang="en-US" dirty="0" smtClean="0">
                <a:latin typeface="Times New Roman" pitchFamily="18" charset="0"/>
                <a:ea typeface="ＭＳ Ｐゴシック"/>
                <a:cs typeface="ＭＳ Ｐゴシック"/>
              </a:rPr>
              <a:t>We will get into much more</a:t>
            </a:r>
            <a:r>
              <a:rPr lang="en-US" baseline="0" dirty="0" smtClean="0">
                <a:latin typeface="Times New Roman" pitchFamily="18" charset="0"/>
                <a:ea typeface="ＭＳ Ｐゴシック"/>
                <a:cs typeface="ＭＳ Ｐゴシック"/>
              </a:rPr>
              <a:t> detail on how each of these components works and how they integrate together</a:t>
            </a:r>
          </a:p>
          <a:p>
            <a:pPr eaLnBrk="1" hangingPunct="1"/>
            <a:r>
              <a:rPr lang="en-US" baseline="0" dirty="0" smtClean="0">
                <a:latin typeface="Times New Roman" pitchFamily="18" charset="0"/>
                <a:ea typeface="ＭＳ Ｐゴシック"/>
                <a:cs typeface="ＭＳ Ｐゴシック"/>
              </a:rPr>
              <a:t>Standalone manager is called Scheduler</a:t>
            </a:r>
          </a:p>
          <a:p>
            <a:pPr eaLnBrk="1" hangingPunct="1"/>
            <a:r>
              <a:rPr lang="en-US" baseline="0" dirty="0" smtClean="0">
                <a:latin typeface="Times New Roman" pitchFamily="18" charset="0"/>
                <a:ea typeface="ＭＳ Ｐゴシック"/>
                <a:cs typeface="ＭＳ Ｐゴシック"/>
              </a:rPr>
              <a:t>Along with SQL, it also support HQL – Hive Query Language. </a:t>
            </a:r>
          </a:p>
          <a:p>
            <a:pPr eaLnBrk="1" hangingPunct="1"/>
            <a:endParaRPr lang="en-US" dirty="0" smtClean="0">
              <a:latin typeface="Times New Roman" pitchFamily="18" charset="0"/>
              <a:ea typeface="ＭＳ Ｐゴシック"/>
              <a:cs typeface="ＭＳ Ｐゴシック"/>
            </a:endParaRPr>
          </a:p>
        </p:txBody>
      </p:sp>
      <p:sp>
        <p:nvSpPr>
          <p:cNvPr id="37895" name="Text Box 4"/>
          <p:cNvSpPr txBox="1">
            <a:spLocks noChangeArrowheads="1"/>
          </p:cNvSpPr>
          <p:nvPr/>
        </p:nvSpPr>
        <p:spPr bwMode="auto">
          <a:xfrm>
            <a:off x="3954463" y="52388"/>
            <a:ext cx="2963862" cy="177800"/>
          </a:xfrm>
          <a:prstGeom prst="rect">
            <a:avLst/>
          </a:prstGeom>
          <a:noFill/>
          <a:ln w="9525">
            <a:noFill/>
            <a:miter lim="800000"/>
            <a:headEnd/>
            <a:tailEnd/>
          </a:ln>
        </p:spPr>
        <p:txBody>
          <a:bodyPr lIns="0" tIns="0" rIns="0" bIns="0"/>
          <a:lstStyle/>
          <a:p>
            <a:pPr algn="r" defTabSz="998538">
              <a:spcBef>
                <a:spcPct val="50000"/>
              </a:spcBef>
            </a:pPr>
            <a:r>
              <a:rPr lang="en-US" i="1" dirty="0" smtClean="0">
                <a:latin typeface="Arial" charset="0"/>
              </a:rPr>
              <a:t>Session 2: Introduction to Spark</a:t>
            </a:r>
            <a:endParaRPr lang="en-US" i="1" dirty="0">
              <a:latin typeface="Arial" charset="0"/>
            </a:endParaRPr>
          </a:p>
        </p:txBody>
      </p:sp>
    </p:spTree>
    <p:extLst>
      <p:ext uri="{BB962C8B-B14F-4D97-AF65-F5344CB8AC3E}">
        <p14:creationId xmlns:p14="http://schemas.microsoft.com/office/powerpoint/2010/main" val="13954171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8"/>
          <p:cNvSpPr>
            <a:spLocks noGrp="1" noChangeArrowheads="1"/>
          </p:cNvSpPr>
          <p:nvPr>
            <p:ph type="ftr" sz="quarter" idx="4"/>
          </p:nvPr>
        </p:nvSpPr>
        <p:spPr>
          <a:noFill/>
        </p:spPr>
        <p:txBody>
          <a:bodyPr/>
          <a:lstStyle/>
          <a:p>
            <a:r>
              <a:rPr lang="en-US" smtClean="0"/>
              <a:t>Copyright © 2016 Elephant Scale.  All rights reserved.</a:t>
            </a:r>
          </a:p>
        </p:txBody>
      </p:sp>
      <p:sp>
        <p:nvSpPr>
          <p:cNvPr id="37890" name="Rectangle 9"/>
          <p:cNvSpPr>
            <a:spLocks noGrp="1" noChangeArrowheads="1"/>
          </p:cNvSpPr>
          <p:nvPr>
            <p:ph type="sldNum" sz="quarter" idx="5"/>
          </p:nvPr>
        </p:nvSpPr>
        <p:spPr>
          <a:noFill/>
        </p:spPr>
        <p:txBody>
          <a:bodyPr/>
          <a:lstStyle/>
          <a:p>
            <a:fld id="{1DAC3DB5-19C0-4030-81E6-F5C5B46C3632}" type="slidenum">
              <a:rPr lang="en-US" smtClean="0"/>
              <a:pPr/>
              <a:t>9</a:t>
            </a:fld>
            <a:endParaRPr lang="en-US" smtClean="0"/>
          </a:p>
        </p:txBody>
      </p:sp>
      <p:sp>
        <p:nvSpPr>
          <p:cNvPr id="37892" name="Rectangle 42"/>
          <p:cNvSpPr>
            <a:spLocks noGrp="1" noChangeArrowheads="1"/>
          </p:cNvSpPr>
          <p:nvPr>
            <p:ph type="hdr" sz="quarter"/>
          </p:nvPr>
        </p:nvSpPr>
        <p:spPr>
          <a:noFill/>
          <a:ln w="9525"/>
        </p:spPr>
        <p:txBody>
          <a:bodyPr/>
          <a:lstStyle/>
          <a:p>
            <a:r>
              <a:rPr lang="en-US" smtClean="0"/>
              <a:t>Spark for Developers</a:t>
            </a:r>
          </a:p>
        </p:txBody>
      </p:sp>
      <p:sp>
        <p:nvSpPr>
          <p:cNvPr id="37893" name="Rectangle 2"/>
          <p:cNvSpPr>
            <a:spLocks noGrp="1" noRot="1" noChangeAspect="1" noChangeArrowheads="1" noTextEdit="1"/>
          </p:cNvSpPr>
          <p:nvPr>
            <p:ph type="sldImg"/>
          </p:nvPr>
        </p:nvSpPr>
        <p:spPr>
          <a:ln/>
        </p:spPr>
      </p:sp>
      <p:sp>
        <p:nvSpPr>
          <p:cNvPr id="37894" name="Rectangle 3"/>
          <p:cNvSpPr>
            <a:spLocks noGrp="1" noChangeArrowheads="1"/>
          </p:cNvSpPr>
          <p:nvPr>
            <p:ph type="body" idx="1"/>
          </p:nvPr>
        </p:nvSpPr>
        <p:spPr>
          <a:xfrm>
            <a:off x="322263" y="5462588"/>
            <a:ext cx="6537325" cy="3671887"/>
          </a:xfrm>
          <a:noFill/>
          <a:ln/>
        </p:spPr>
        <p:txBody>
          <a:bodyPr/>
          <a:lstStyle/>
          <a:p>
            <a:pPr eaLnBrk="1" hangingPunct="1"/>
            <a:r>
              <a:rPr lang="en-US" dirty="0" smtClean="0">
                <a:latin typeface="Times New Roman" pitchFamily="18" charset="0"/>
                <a:ea typeface="ＭＳ Ｐゴシック"/>
                <a:cs typeface="ＭＳ Ｐゴシック"/>
              </a:rPr>
              <a:t>We will get into much more</a:t>
            </a:r>
            <a:r>
              <a:rPr lang="en-US" baseline="0" dirty="0" smtClean="0">
                <a:latin typeface="Times New Roman" pitchFamily="18" charset="0"/>
                <a:ea typeface="ＭＳ Ｐゴシック"/>
                <a:cs typeface="ＭＳ Ｐゴシック"/>
              </a:rPr>
              <a:t> detail on how each of these components works and how they integrate together</a:t>
            </a:r>
          </a:p>
          <a:p>
            <a:pPr eaLnBrk="1" hangingPunct="1"/>
            <a:r>
              <a:rPr lang="en-US" baseline="0" dirty="0" smtClean="0">
                <a:latin typeface="Times New Roman" pitchFamily="18" charset="0"/>
                <a:ea typeface="ＭＳ Ｐゴシック"/>
                <a:cs typeface="ＭＳ Ｐゴシック"/>
              </a:rPr>
              <a:t>RDD – is akin to a table in a database. It can hold any type of data. </a:t>
            </a:r>
          </a:p>
          <a:p>
            <a:pPr eaLnBrk="1" hangingPunct="1"/>
            <a:r>
              <a:rPr lang="en-US" baseline="0" dirty="0" smtClean="0">
                <a:latin typeface="Times New Roman" pitchFamily="18" charset="0"/>
                <a:ea typeface="ＭＳ Ｐゴシック"/>
                <a:cs typeface="ＭＳ Ｐゴシック"/>
              </a:rPr>
              <a:t>RDD helps in computation and optimization of data processing. </a:t>
            </a:r>
          </a:p>
          <a:p>
            <a:pPr eaLnBrk="1" hangingPunct="1"/>
            <a:r>
              <a:rPr lang="en-US" baseline="0" dirty="0" smtClean="0">
                <a:latin typeface="Times New Roman" pitchFamily="18" charset="0"/>
                <a:ea typeface="ＭＳ Ｐゴシック"/>
                <a:cs typeface="ＭＳ Ｐゴシック"/>
              </a:rPr>
              <a:t>RDD is also fault tolerance – it can recreate itself. </a:t>
            </a:r>
          </a:p>
          <a:p>
            <a:pPr eaLnBrk="1" hangingPunct="1"/>
            <a:endParaRPr lang="en-US" dirty="0" smtClean="0">
              <a:latin typeface="Times New Roman" pitchFamily="18" charset="0"/>
              <a:ea typeface="ＭＳ Ｐゴシック"/>
              <a:cs typeface="ＭＳ Ｐゴシック"/>
            </a:endParaRPr>
          </a:p>
        </p:txBody>
      </p:sp>
      <p:sp>
        <p:nvSpPr>
          <p:cNvPr id="37895" name="Text Box 4"/>
          <p:cNvSpPr txBox="1">
            <a:spLocks noChangeArrowheads="1"/>
          </p:cNvSpPr>
          <p:nvPr/>
        </p:nvSpPr>
        <p:spPr bwMode="auto">
          <a:xfrm>
            <a:off x="3954463" y="52388"/>
            <a:ext cx="2963862" cy="177800"/>
          </a:xfrm>
          <a:prstGeom prst="rect">
            <a:avLst/>
          </a:prstGeom>
          <a:noFill/>
          <a:ln w="9525">
            <a:noFill/>
            <a:miter lim="800000"/>
            <a:headEnd/>
            <a:tailEnd/>
          </a:ln>
        </p:spPr>
        <p:txBody>
          <a:bodyPr lIns="0" tIns="0" rIns="0" bIns="0"/>
          <a:lstStyle/>
          <a:p>
            <a:pPr algn="r" defTabSz="998538">
              <a:spcBef>
                <a:spcPct val="50000"/>
              </a:spcBef>
            </a:pPr>
            <a:r>
              <a:rPr lang="en-US" i="1" dirty="0" smtClean="0">
                <a:latin typeface="Arial" charset="0"/>
              </a:rPr>
              <a:t>Session 2: Introduction to Spark</a:t>
            </a:r>
            <a:endParaRPr lang="en-US" i="1" dirty="0">
              <a:latin typeface="Arial" charset="0"/>
            </a:endParaRPr>
          </a:p>
        </p:txBody>
      </p:sp>
    </p:spTree>
    <p:extLst>
      <p:ext uri="{BB962C8B-B14F-4D97-AF65-F5344CB8AC3E}">
        <p14:creationId xmlns:p14="http://schemas.microsoft.com/office/powerpoint/2010/main" val="1249986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8"/>
          <p:cNvSpPr>
            <a:spLocks noGrp="1" noChangeArrowheads="1"/>
          </p:cNvSpPr>
          <p:nvPr>
            <p:ph type="ftr" sz="quarter" idx="4"/>
          </p:nvPr>
        </p:nvSpPr>
        <p:spPr>
          <a:noFill/>
        </p:spPr>
        <p:txBody>
          <a:bodyPr/>
          <a:lstStyle/>
          <a:p>
            <a:r>
              <a:rPr lang="en-US" smtClean="0"/>
              <a:t>Copyright © 2016 Elephant Scale.  All rights reserved.</a:t>
            </a:r>
          </a:p>
        </p:txBody>
      </p:sp>
      <p:sp>
        <p:nvSpPr>
          <p:cNvPr id="37890" name="Rectangle 9"/>
          <p:cNvSpPr>
            <a:spLocks noGrp="1" noChangeArrowheads="1"/>
          </p:cNvSpPr>
          <p:nvPr>
            <p:ph type="sldNum" sz="quarter" idx="5"/>
          </p:nvPr>
        </p:nvSpPr>
        <p:spPr>
          <a:noFill/>
        </p:spPr>
        <p:txBody>
          <a:bodyPr/>
          <a:lstStyle/>
          <a:p>
            <a:fld id="{1DAC3DB5-19C0-4030-81E6-F5C5B46C3632}" type="slidenum">
              <a:rPr lang="en-US" smtClean="0"/>
              <a:pPr/>
              <a:t>10</a:t>
            </a:fld>
            <a:endParaRPr lang="en-US" smtClean="0"/>
          </a:p>
        </p:txBody>
      </p:sp>
      <p:sp>
        <p:nvSpPr>
          <p:cNvPr id="37892" name="Rectangle 42"/>
          <p:cNvSpPr>
            <a:spLocks noGrp="1" noChangeArrowheads="1"/>
          </p:cNvSpPr>
          <p:nvPr>
            <p:ph type="hdr" sz="quarter"/>
          </p:nvPr>
        </p:nvSpPr>
        <p:spPr>
          <a:noFill/>
          <a:ln w="9525"/>
        </p:spPr>
        <p:txBody>
          <a:bodyPr/>
          <a:lstStyle/>
          <a:p>
            <a:r>
              <a:rPr lang="en-US" smtClean="0"/>
              <a:t>Spark for Developers</a:t>
            </a:r>
          </a:p>
        </p:txBody>
      </p:sp>
      <p:sp>
        <p:nvSpPr>
          <p:cNvPr id="37893" name="Rectangle 2"/>
          <p:cNvSpPr>
            <a:spLocks noGrp="1" noRot="1" noChangeAspect="1" noChangeArrowheads="1" noTextEdit="1"/>
          </p:cNvSpPr>
          <p:nvPr>
            <p:ph type="sldImg"/>
          </p:nvPr>
        </p:nvSpPr>
        <p:spPr>
          <a:ln/>
        </p:spPr>
      </p:sp>
      <p:sp>
        <p:nvSpPr>
          <p:cNvPr id="37894" name="Rectangle 3"/>
          <p:cNvSpPr>
            <a:spLocks noGrp="1" noChangeArrowheads="1"/>
          </p:cNvSpPr>
          <p:nvPr>
            <p:ph type="body" idx="1"/>
          </p:nvPr>
        </p:nvSpPr>
        <p:spPr>
          <a:xfrm>
            <a:off x="322263" y="5462588"/>
            <a:ext cx="6537325" cy="3671887"/>
          </a:xfrm>
          <a:noFill/>
          <a:ln/>
        </p:spPr>
        <p:txBody>
          <a:bodyPr/>
          <a:lstStyle/>
          <a:p>
            <a:pPr marL="168275" lvl="1" indent="-168275" eaLnBrk="1" hangingPunct="1">
              <a:buSzPct val="65000"/>
              <a:buFont typeface="Wingdings" pitchFamily="2" charset="2"/>
              <a:buChar char=""/>
            </a:pPr>
            <a:r>
              <a:rPr lang="en-US" dirty="0" smtClean="0">
                <a:latin typeface="Times New Roman" pitchFamily="18" charset="0"/>
                <a:ea typeface="ＭＳ Ｐゴシック"/>
                <a:cs typeface="ＭＳ Ｐゴシック"/>
              </a:rPr>
              <a:t>(1) </a:t>
            </a:r>
            <a:r>
              <a:rPr lang="en-US" dirty="0" smtClean="0">
                <a:latin typeface="Times New Roman" pitchFamily="18" charset="0"/>
                <a:ea typeface="ＭＳ Ｐゴシック"/>
              </a:rPr>
              <a:t>Parquet is an on </a:t>
            </a:r>
            <a:r>
              <a:rPr lang="en-US" dirty="0">
                <a:latin typeface="Times New Roman" pitchFamily="18" charset="0"/>
                <a:ea typeface="ＭＳ Ｐゴシック"/>
              </a:rPr>
              <a:t>disk columnar </a:t>
            </a:r>
            <a:r>
              <a:rPr lang="en-US" dirty="0" smtClean="0">
                <a:latin typeface="Times New Roman" pitchFamily="18" charset="0"/>
                <a:ea typeface="ＭＳ Ｐゴシック"/>
              </a:rPr>
              <a:t>format that is heavily compressed</a:t>
            </a:r>
          </a:p>
          <a:p>
            <a:pPr marL="168275" lvl="1" indent="-168275" eaLnBrk="1" hangingPunct="1">
              <a:buSzPct val="65000"/>
              <a:buFont typeface="Wingdings" pitchFamily="2" charset="2"/>
              <a:buChar char=""/>
            </a:pPr>
            <a:r>
              <a:rPr lang="en-US" dirty="0" smtClean="0">
                <a:latin typeface="Times New Roman" pitchFamily="18" charset="0"/>
                <a:ea typeface="ＭＳ Ｐゴシック"/>
              </a:rPr>
              <a:t>Spark Streaming – user</a:t>
            </a:r>
            <a:r>
              <a:rPr lang="en-US" baseline="0" dirty="0" smtClean="0">
                <a:latin typeface="Times New Roman" pitchFamily="18" charset="0"/>
                <a:ea typeface="ＭＳ Ｐゴシック"/>
              </a:rPr>
              <a:t> activity, user updates, etc. </a:t>
            </a:r>
          </a:p>
          <a:p>
            <a:pPr marL="168275" lvl="1" indent="-168275" eaLnBrk="1" hangingPunct="1">
              <a:buSzPct val="65000"/>
              <a:buFont typeface="Wingdings" pitchFamily="2" charset="2"/>
              <a:buChar char=""/>
            </a:pPr>
            <a:endParaRPr lang="en-US" dirty="0" smtClean="0">
              <a:latin typeface="Times New Roman" pitchFamily="18" charset="0"/>
              <a:ea typeface="ＭＳ Ｐゴシック"/>
              <a:cs typeface="ＭＳ Ｐゴシック"/>
            </a:endParaRPr>
          </a:p>
        </p:txBody>
      </p:sp>
      <p:sp>
        <p:nvSpPr>
          <p:cNvPr id="37895" name="Text Box 4"/>
          <p:cNvSpPr txBox="1">
            <a:spLocks noChangeArrowheads="1"/>
          </p:cNvSpPr>
          <p:nvPr/>
        </p:nvSpPr>
        <p:spPr bwMode="auto">
          <a:xfrm>
            <a:off x="3954463" y="52388"/>
            <a:ext cx="2963862" cy="177800"/>
          </a:xfrm>
          <a:prstGeom prst="rect">
            <a:avLst/>
          </a:prstGeom>
          <a:noFill/>
          <a:ln w="9525">
            <a:noFill/>
            <a:miter lim="800000"/>
            <a:headEnd/>
            <a:tailEnd/>
          </a:ln>
        </p:spPr>
        <p:txBody>
          <a:bodyPr lIns="0" tIns="0" rIns="0" bIns="0"/>
          <a:lstStyle/>
          <a:p>
            <a:pPr algn="r" defTabSz="998538">
              <a:spcBef>
                <a:spcPct val="50000"/>
              </a:spcBef>
            </a:pPr>
            <a:r>
              <a:rPr lang="en-US" i="1" dirty="0" smtClean="0">
                <a:latin typeface="Arial" charset="0"/>
              </a:rPr>
              <a:t>Session 2: Introduction to Spark</a:t>
            </a:r>
            <a:endParaRPr lang="en-US" i="1" dirty="0">
              <a:latin typeface="Arial" charset="0"/>
            </a:endParaRPr>
          </a:p>
        </p:txBody>
      </p:sp>
    </p:spTree>
    <p:extLst>
      <p:ext uri="{BB962C8B-B14F-4D97-AF65-F5344CB8AC3E}">
        <p14:creationId xmlns:p14="http://schemas.microsoft.com/office/powerpoint/2010/main" val="24798123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tx1"/>
        </a:solidFill>
        <a:effectLst/>
      </p:bgPr>
    </p:bg>
    <p:spTree>
      <p:nvGrpSpPr>
        <p:cNvPr id="1" name=""/>
        <p:cNvGrpSpPr/>
        <p:nvPr/>
      </p:nvGrpSpPr>
      <p:grpSpPr>
        <a:xfrm>
          <a:off x="0" y="0"/>
          <a:ext cx="0" cy="0"/>
          <a:chOff x="0" y="0"/>
          <a:chExt cx="0" cy="0"/>
        </a:xfrm>
      </p:grpSpPr>
      <p:pic>
        <p:nvPicPr>
          <p:cNvPr id="4" name="Picture 7"/>
          <p:cNvPicPr preferRelativeResize="0">
            <a:picLocks noChangeArrowheads="1"/>
          </p:cNvPicPr>
          <p:nvPr/>
        </p:nvPicPr>
        <p:blipFill rotWithShape="1">
          <a:blip r:embed="rId2"/>
          <a:srcRect t="19473"/>
          <a:stretch/>
        </p:blipFill>
        <p:spPr bwMode="auto">
          <a:xfrm>
            <a:off x="0" y="-1488"/>
            <a:ext cx="2498725" cy="6867144"/>
          </a:xfrm>
          <a:prstGeom prst="rect">
            <a:avLst/>
          </a:prstGeom>
          <a:noFill/>
          <a:ln w="9525">
            <a:noFill/>
            <a:miter lim="800000"/>
            <a:headEnd/>
            <a:tailEnd/>
          </a:ln>
        </p:spPr>
      </p:pic>
      <p:sp>
        <p:nvSpPr>
          <p:cNvPr id="1104898" name="Rectangle 2"/>
          <p:cNvSpPr>
            <a:spLocks noGrp="1" noChangeArrowheads="1"/>
          </p:cNvSpPr>
          <p:nvPr>
            <p:ph type="subTitle" sz="quarter" idx="1"/>
          </p:nvPr>
        </p:nvSpPr>
        <p:spPr>
          <a:xfrm>
            <a:off x="2498725" y="4119563"/>
            <a:ext cx="6335713" cy="457200"/>
          </a:xfrm>
        </p:spPr>
        <p:txBody>
          <a:bodyPr>
            <a:spAutoFit/>
          </a:bodyPr>
          <a:lstStyle>
            <a:lvl1pPr marL="0" indent="0" algn="r">
              <a:buFont typeface="Monotype Sorts" pitchFamily="-110" charset="2"/>
              <a:buNone/>
              <a:defRPr sz="2000"/>
            </a:lvl1pPr>
          </a:lstStyle>
          <a:p>
            <a:r>
              <a:rPr lang="en-US"/>
              <a:t>Click to edit Master subtitle style</a:t>
            </a:r>
          </a:p>
        </p:txBody>
      </p:sp>
      <p:sp>
        <p:nvSpPr>
          <p:cNvPr id="1104900" name="Rectangle 4"/>
          <p:cNvSpPr>
            <a:spLocks noGrp="1" noChangeArrowheads="1"/>
          </p:cNvSpPr>
          <p:nvPr>
            <p:ph type="ctrTitle" sz="quarter"/>
          </p:nvPr>
        </p:nvSpPr>
        <p:spPr>
          <a:xfrm>
            <a:off x="704850" y="2667000"/>
            <a:ext cx="8121650" cy="1214438"/>
          </a:xfrm>
        </p:spPr>
        <p:txBody>
          <a:bodyPr lIns="91440" anchor="ctr"/>
          <a:lstStyle>
            <a:lvl1pPr algn="ctr" defTabSz="1825625">
              <a:defRPr/>
            </a:lvl1pPr>
          </a:lstStyle>
          <a:p>
            <a:r>
              <a:rPr lang="en-US"/>
              <a:t>Click to edit Master title style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dt" sz="half" idx="10"/>
          </p:nvPr>
        </p:nvSpPr>
        <p:spPr>
          <a:ln/>
        </p:spPr>
        <p:txBody>
          <a:bodyPr/>
          <a:lstStyle>
            <a:lvl1pPr>
              <a:defRPr/>
            </a:lvl1pPr>
          </a:lstStyle>
          <a:p>
            <a:pPr>
              <a:defRPr/>
            </a:pPr>
            <a:endParaRPr lang="en-US"/>
          </a:p>
        </p:txBody>
      </p:sp>
      <p:sp>
        <p:nvSpPr>
          <p:cNvPr id="5" name="Rectangle 4"/>
          <p:cNvSpPr>
            <a:spLocks noGrp="1" noChangeArrowheads="1"/>
          </p:cNvSpPr>
          <p:nvPr>
            <p:ph type="sldNum" sz="quarter" idx="11"/>
          </p:nvPr>
        </p:nvSpPr>
        <p:spPr>
          <a:ln/>
        </p:spPr>
        <p:txBody>
          <a:bodyPr/>
          <a:lstStyle>
            <a:lvl1pPr>
              <a:defRPr/>
            </a:lvl1pPr>
          </a:lstStyle>
          <a:p>
            <a:pPr>
              <a:defRPr/>
            </a:pPr>
            <a:fld id="{5DD9421A-94C8-483D-9AD3-14634246C16D}" type="slidenum">
              <a:rPr lang="en-US"/>
              <a:pPr>
                <a:defRPr/>
              </a:pPr>
              <a:t>‹#›</a:t>
            </a:fld>
            <a:endParaRPr lang="en-US"/>
          </a:p>
        </p:txBody>
      </p:sp>
      <p:sp>
        <p:nvSpPr>
          <p:cNvPr id="6" name="Rectangle 5"/>
          <p:cNvSpPr>
            <a:spLocks noGrp="1" noChangeArrowheads="1"/>
          </p:cNvSpPr>
          <p:nvPr>
            <p:ph type="ftr" sz="quarter" idx="12"/>
          </p:nvPr>
        </p:nvSpPr>
        <p:spPr>
          <a:ln/>
        </p:spPr>
        <p:txBody>
          <a:bodyPr/>
          <a:lstStyle>
            <a:lvl1pPr>
              <a:defRPr/>
            </a:lvl1pPr>
          </a:lstStyle>
          <a:p>
            <a:pPr>
              <a:defRPr/>
            </a:pPr>
            <a:r>
              <a:rPr lang="en-US" smtClean="0"/>
              <a:t>Copyright © 2016 Elephant Scale.  All rights reserved.</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704850" y="0"/>
            <a:ext cx="8667750" cy="690563"/>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234950" y="822325"/>
            <a:ext cx="4375150" cy="56435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762500" y="822325"/>
            <a:ext cx="4375150" cy="27447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762500" y="3719513"/>
            <a:ext cx="4375150" cy="27463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3"/>
          <p:cNvSpPr>
            <a:spLocks noGrp="1" noChangeArrowheads="1"/>
          </p:cNvSpPr>
          <p:nvPr>
            <p:ph type="dt" sz="half" idx="10"/>
          </p:nvPr>
        </p:nvSpPr>
        <p:spPr>
          <a:ln/>
        </p:spPr>
        <p:txBody>
          <a:bodyPr/>
          <a:lstStyle>
            <a:lvl1pPr>
              <a:defRPr/>
            </a:lvl1pPr>
          </a:lstStyle>
          <a:p>
            <a:pPr>
              <a:defRPr/>
            </a:pPr>
            <a:endParaRPr lang="en-US"/>
          </a:p>
        </p:txBody>
      </p:sp>
      <p:sp>
        <p:nvSpPr>
          <p:cNvPr id="7" name="Rectangle 4"/>
          <p:cNvSpPr>
            <a:spLocks noGrp="1" noChangeArrowheads="1"/>
          </p:cNvSpPr>
          <p:nvPr>
            <p:ph type="sldNum" sz="quarter" idx="11"/>
          </p:nvPr>
        </p:nvSpPr>
        <p:spPr>
          <a:ln/>
        </p:spPr>
        <p:txBody>
          <a:bodyPr/>
          <a:lstStyle>
            <a:lvl1pPr>
              <a:defRPr/>
            </a:lvl1pPr>
          </a:lstStyle>
          <a:p>
            <a:pPr>
              <a:defRPr/>
            </a:pPr>
            <a:fld id="{040E4B02-67B9-4228-B08B-2561CEE6B946}" type="slidenum">
              <a:rPr lang="en-US"/>
              <a:pPr>
                <a:defRPr/>
              </a:pPr>
              <a:t>‹#›</a:t>
            </a:fld>
            <a:endParaRPr lang="en-US"/>
          </a:p>
        </p:txBody>
      </p:sp>
      <p:sp>
        <p:nvSpPr>
          <p:cNvPr id="8" name="Rectangle 5"/>
          <p:cNvSpPr>
            <a:spLocks noGrp="1" noChangeArrowheads="1"/>
          </p:cNvSpPr>
          <p:nvPr>
            <p:ph type="ftr" sz="quarter" idx="12"/>
          </p:nvPr>
        </p:nvSpPr>
        <p:spPr>
          <a:ln/>
        </p:spPr>
        <p:txBody>
          <a:bodyPr/>
          <a:lstStyle>
            <a:lvl1pPr>
              <a:defRPr/>
            </a:lvl1pPr>
          </a:lstStyle>
          <a:p>
            <a:pPr>
              <a:defRPr/>
            </a:pPr>
            <a:r>
              <a:rPr lang="en-US" smtClean="0"/>
              <a:t>Copyright © 2016 Elephant Scale.  All rights reserved.</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04850" y="0"/>
            <a:ext cx="8667750" cy="690563"/>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234950" y="822325"/>
            <a:ext cx="4375150" cy="56435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62500" y="822325"/>
            <a:ext cx="4375150" cy="56435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3"/>
          <p:cNvSpPr>
            <a:spLocks noGrp="1" noChangeArrowheads="1"/>
          </p:cNvSpPr>
          <p:nvPr>
            <p:ph type="dt" sz="half" idx="10"/>
          </p:nvPr>
        </p:nvSpPr>
        <p:spPr>
          <a:ln/>
        </p:spPr>
        <p:txBody>
          <a:bodyPr/>
          <a:lstStyle>
            <a:lvl1pPr>
              <a:defRPr/>
            </a:lvl1pPr>
          </a:lstStyle>
          <a:p>
            <a:pPr>
              <a:defRPr/>
            </a:pPr>
            <a:endParaRPr lang="en-US"/>
          </a:p>
        </p:txBody>
      </p:sp>
      <p:sp>
        <p:nvSpPr>
          <p:cNvPr id="6" name="Rectangle 4"/>
          <p:cNvSpPr>
            <a:spLocks noGrp="1" noChangeArrowheads="1"/>
          </p:cNvSpPr>
          <p:nvPr>
            <p:ph type="sldNum" sz="quarter" idx="11"/>
          </p:nvPr>
        </p:nvSpPr>
        <p:spPr>
          <a:ln/>
        </p:spPr>
        <p:txBody>
          <a:bodyPr/>
          <a:lstStyle>
            <a:lvl1pPr>
              <a:defRPr/>
            </a:lvl1pPr>
          </a:lstStyle>
          <a:p>
            <a:pPr>
              <a:defRPr/>
            </a:pPr>
            <a:fld id="{A86CC632-9864-46F1-8EAB-FCD3BB9CEC9A}" type="slidenum">
              <a:rPr lang="en-US"/>
              <a:pPr>
                <a:defRPr/>
              </a:pPr>
              <a:t>‹#›</a:t>
            </a:fld>
            <a:endParaRPr lang="en-US"/>
          </a:p>
        </p:txBody>
      </p:sp>
      <p:sp>
        <p:nvSpPr>
          <p:cNvPr id="7" name="Rectangle 5"/>
          <p:cNvSpPr>
            <a:spLocks noGrp="1" noChangeArrowheads="1"/>
          </p:cNvSpPr>
          <p:nvPr>
            <p:ph type="ftr" sz="quarter" idx="12"/>
          </p:nvPr>
        </p:nvSpPr>
        <p:spPr>
          <a:ln/>
        </p:spPr>
        <p:txBody>
          <a:bodyPr/>
          <a:lstStyle>
            <a:lvl1pPr>
              <a:defRPr/>
            </a:lvl1pPr>
          </a:lstStyle>
          <a:p>
            <a:pPr>
              <a:defRPr/>
            </a:pPr>
            <a:r>
              <a:rPr lang="en-US" smtClean="0"/>
              <a:t>Copyright © 2016 Elephant Scale.  All rights reserved.</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1.xml"/><Relationship Id="rId6"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solidFill>
          <a:schemeClr val="tx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body" idx="1"/>
          </p:nvPr>
        </p:nvSpPr>
        <p:spPr bwMode="auto">
          <a:xfrm>
            <a:off x="234950" y="822325"/>
            <a:ext cx="8902700" cy="5643563"/>
          </a:xfrm>
          <a:prstGeom prst="rect">
            <a:avLst/>
          </a:prstGeom>
          <a:noFill/>
          <a:ln w="9525">
            <a:noFill/>
            <a:miter lim="800000"/>
            <a:headEnd/>
            <a:tailEnd/>
          </a:ln>
        </p:spPr>
        <p:txBody>
          <a:bodyPr vert="horz" wrap="square" lIns="92007" tIns="46005" rIns="92007" bIns="46005"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103875" name="Rectangle 3"/>
          <p:cNvSpPr>
            <a:spLocks noGrp="1" noChangeArrowheads="1"/>
          </p:cNvSpPr>
          <p:nvPr>
            <p:ph type="dt" sz="half" idx="2"/>
          </p:nvPr>
        </p:nvSpPr>
        <p:spPr bwMode="hidden">
          <a:xfrm>
            <a:off x="28575" y="6580188"/>
            <a:ext cx="938213" cy="225425"/>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lvl1pPr algn="l" eaLnBrk="0" hangingPunct="0">
              <a:spcBef>
                <a:spcPct val="0"/>
              </a:spcBef>
              <a:defRPr sz="900">
                <a:solidFill>
                  <a:srgbClr val="000000"/>
                </a:solidFill>
                <a:latin typeface="+mn-lt"/>
                <a:ea typeface="+mn-ea"/>
                <a:cs typeface="+mn-cs"/>
              </a:defRPr>
            </a:lvl1pPr>
          </a:lstStyle>
          <a:p>
            <a:pPr>
              <a:defRPr/>
            </a:pPr>
            <a:endParaRPr lang="en-US"/>
          </a:p>
        </p:txBody>
      </p:sp>
      <p:sp>
        <p:nvSpPr>
          <p:cNvPr id="1103876" name="Rectangle 4"/>
          <p:cNvSpPr>
            <a:spLocks noGrp="1" noChangeArrowheads="1"/>
          </p:cNvSpPr>
          <p:nvPr>
            <p:ph type="sldNum" sz="quarter" idx="4"/>
          </p:nvPr>
        </p:nvSpPr>
        <p:spPr bwMode="hidden">
          <a:xfrm>
            <a:off x="8777288" y="6580188"/>
            <a:ext cx="546100" cy="225425"/>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lvl1pPr algn="r" eaLnBrk="0" hangingPunct="0">
              <a:defRPr b="1">
                <a:solidFill>
                  <a:srgbClr val="000000"/>
                </a:solidFill>
                <a:latin typeface="Arial" charset="0"/>
                <a:ea typeface="ＭＳ Ｐゴシック" charset="0"/>
                <a:cs typeface="ＭＳ Ｐゴシック" charset="0"/>
              </a:defRPr>
            </a:lvl1pPr>
          </a:lstStyle>
          <a:p>
            <a:pPr>
              <a:defRPr/>
            </a:pPr>
            <a:fld id="{77EF9825-4C23-4085-A4E3-B5565466BD91}" type="slidenum">
              <a:rPr lang="en-US"/>
              <a:pPr>
                <a:defRPr/>
              </a:pPr>
              <a:t>‹#›</a:t>
            </a:fld>
            <a:endParaRPr lang="en-US"/>
          </a:p>
        </p:txBody>
      </p:sp>
      <p:sp>
        <p:nvSpPr>
          <p:cNvPr id="1103877" name="Rectangle 5"/>
          <p:cNvSpPr>
            <a:spLocks noGrp="1" noChangeArrowheads="1"/>
          </p:cNvSpPr>
          <p:nvPr>
            <p:ph type="ftr" sz="quarter" idx="3"/>
          </p:nvPr>
        </p:nvSpPr>
        <p:spPr bwMode="hidden">
          <a:xfrm>
            <a:off x="1257300" y="6610722"/>
            <a:ext cx="4419600" cy="176213"/>
          </a:xfrm>
          <a:prstGeom prst="rect">
            <a:avLst/>
          </a:prstGeom>
          <a:noFill/>
          <a:ln w="9525">
            <a:noFill/>
            <a:miter lim="800000"/>
            <a:headEnd/>
            <a:tailEnd/>
          </a:ln>
          <a:effectLst/>
        </p:spPr>
        <p:txBody>
          <a:bodyPr vert="horz" wrap="square" lIns="0" tIns="0" rIns="0" bIns="0" numCol="1" anchor="b" anchorCtr="1" compatLnSpc="1">
            <a:prstTxWarp prst="textNoShape">
              <a:avLst/>
            </a:prstTxWarp>
          </a:bodyPr>
          <a:lstStyle>
            <a:lvl1pPr algn="ctr" eaLnBrk="0" hangingPunct="0">
              <a:spcBef>
                <a:spcPct val="0"/>
              </a:spcBef>
              <a:defRPr sz="900">
                <a:solidFill>
                  <a:srgbClr val="000000"/>
                </a:solidFill>
                <a:latin typeface="+mn-lt"/>
                <a:ea typeface="+mn-ea"/>
                <a:cs typeface="+mn-cs"/>
              </a:defRPr>
            </a:lvl1pPr>
          </a:lstStyle>
          <a:p>
            <a:pPr>
              <a:defRPr/>
            </a:pPr>
            <a:r>
              <a:rPr lang="en-US" smtClean="0"/>
              <a:t>Copyright © 2016 Elephant Scale.  All rights reserved.</a:t>
            </a:r>
            <a:endParaRPr lang="en-US" dirty="0"/>
          </a:p>
        </p:txBody>
      </p:sp>
      <p:pic>
        <p:nvPicPr>
          <p:cNvPr id="1030" name="Picture 6"/>
          <p:cNvPicPr preferRelativeResize="0">
            <a:picLocks noChangeArrowheads="1"/>
          </p:cNvPicPr>
          <p:nvPr/>
        </p:nvPicPr>
        <p:blipFill>
          <a:blip r:embed="rId6"/>
          <a:srcRect/>
          <a:stretch>
            <a:fillRect/>
          </a:stretch>
        </p:blipFill>
        <p:spPr bwMode="ltGray">
          <a:xfrm>
            <a:off x="0" y="0"/>
            <a:ext cx="704850" cy="690563"/>
          </a:xfrm>
          <a:prstGeom prst="rect">
            <a:avLst/>
          </a:prstGeom>
          <a:noFill/>
          <a:ln w="9525">
            <a:noFill/>
            <a:miter lim="800000"/>
            <a:headEnd/>
            <a:tailEnd/>
          </a:ln>
        </p:spPr>
      </p:pic>
      <p:sp>
        <p:nvSpPr>
          <p:cNvPr id="1031" name="Rectangle 7"/>
          <p:cNvSpPr>
            <a:spLocks noGrp="1" noChangeArrowheads="1"/>
          </p:cNvSpPr>
          <p:nvPr>
            <p:ph type="title"/>
          </p:nvPr>
        </p:nvSpPr>
        <p:spPr bwMode="invGray">
          <a:xfrm>
            <a:off x="704850" y="0"/>
            <a:ext cx="8667750" cy="690563"/>
          </a:xfrm>
          <a:prstGeom prst="rect">
            <a:avLst/>
          </a:prstGeom>
          <a:solidFill>
            <a:schemeClr val="tx2"/>
          </a:solidFill>
          <a:ln w="9525">
            <a:noFill/>
            <a:miter lim="800000"/>
            <a:headEnd/>
            <a:tailEnd/>
          </a:ln>
        </p:spPr>
        <p:txBody>
          <a:bodyPr vert="horz" wrap="square" lIns="92007" tIns="46005" rIns="92007" bIns="46005" numCol="1" anchor="b" anchorCtr="0" compatLnSpc="1">
            <a:prstTxWarp prst="textNoShape">
              <a:avLst/>
            </a:prstTxWarp>
          </a:bodyPr>
          <a:lstStyle/>
          <a:p>
            <a:pPr lvl="0"/>
            <a:r>
              <a:rPr lang="en-US" dirty="0" smtClean="0"/>
              <a:t>Click to edit Master title style</a:t>
            </a:r>
          </a:p>
        </p:txBody>
      </p:sp>
      <p:sp>
        <p:nvSpPr>
          <p:cNvPr id="2" name="TextBox 1"/>
          <p:cNvSpPr txBox="1"/>
          <p:nvPr userDrawn="1"/>
        </p:nvSpPr>
        <p:spPr>
          <a:xfrm>
            <a:off x="6286500" y="6590406"/>
            <a:ext cx="1752600" cy="246221"/>
          </a:xfrm>
          <a:prstGeom prst="rect">
            <a:avLst/>
          </a:prstGeom>
          <a:noFill/>
        </p:spPr>
        <p:txBody>
          <a:bodyPr wrap="square" rtlCol="0">
            <a:spAutoFit/>
          </a:bodyPr>
          <a:lstStyle/>
          <a:p>
            <a:r>
              <a:rPr lang="en-US" dirty="0" smtClean="0">
                <a:solidFill>
                  <a:schemeClr val="bg2"/>
                </a:solidFill>
              </a:rPr>
              <a:t>Section</a:t>
            </a:r>
            <a:r>
              <a:rPr lang="en-US" baseline="0" dirty="0" smtClean="0">
                <a:solidFill>
                  <a:schemeClr val="bg2"/>
                </a:solidFill>
              </a:rPr>
              <a:t> 2: Intro to Spark</a:t>
            </a:r>
            <a:endParaRPr lang="en-US" dirty="0">
              <a:solidFill>
                <a:schemeClr val="bg2"/>
              </a:solidFill>
            </a:endParaRPr>
          </a:p>
        </p:txBody>
      </p:sp>
    </p:spTree>
  </p:cSld>
  <p:clrMap bg1="dk2" tx1="lt1" bg2="dk1" tx2="lt2" accent1="accent1" accent2="accent2" accent3="accent3" accent4="accent4" accent5="accent5" accent6="accent6" hlink="hlink" folHlink="folHlink"/>
  <p:sldLayoutIdLst>
    <p:sldLayoutId id="2147483656" r:id="rId1"/>
    <p:sldLayoutId id="2147483655" r:id="rId2"/>
    <p:sldLayoutId id="2147483654" r:id="rId3"/>
    <p:sldLayoutId id="2147483653" r:id="rId4"/>
  </p:sldLayoutIdLst>
  <p:hf sldNum="0" hdr="0" dt="0"/>
  <p:txStyles>
    <p:titleStyle>
      <a:lvl1pPr algn="l" rtl="0" eaLnBrk="0" fontAlgn="base" hangingPunct="0">
        <a:spcBef>
          <a:spcPct val="0"/>
        </a:spcBef>
        <a:spcAft>
          <a:spcPct val="0"/>
        </a:spcAft>
        <a:defRPr sz="2600" b="1">
          <a:solidFill>
            <a:schemeClr val="tx1"/>
          </a:solidFill>
          <a:latin typeface="+mj-lt"/>
          <a:ea typeface="ＭＳ Ｐゴシック" pitchFamily="-110" charset="-128"/>
          <a:cs typeface="ＭＳ Ｐゴシック" pitchFamily="-110" charset="-128"/>
        </a:defRPr>
      </a:lvl1pPr>
      <a:lvl2pPr algn="l" rtl="0" eaLnBrk="0" fontAlgn="base" hangingPunct="0">
        <a:spcBef>
          <a:spcPct val="0"/>
        </a:spcBef>
        <a:spcAft>
          <a:spcPct val="0"/>
        </a:spcAft>
        <a:defRPr sz="2600" b="1">
          <a:solidFill>
            <a:schemeClr val="tx1"/>
          </a:solidFill>
          <a:latin typeface="Verdana" pitchFamily="-110" charset="0"/>
          <a:ea typeface="ＭＳ Ｐゴシック" pitchFamily="-110" charset="-128"/>
          <a:cs typeface="ＭＳ Ｐゴシック" pitchFamily="-110" charset="-128"/>
        </a:defRPr>
      </a:lvl2pPr>
      <a:lvl3pPr algn="l" rtl="0" eaLnBrk="0" fontAlgn="base" hangingPunct="0">
        <a:spcBef>
          <a:spcPct val="0"/>
        </a:spcBef>
        <a:spcAft>
          <a:spcPct val="0"/>
        </a:spcAft>
        <a:defRPr sz="2600" b="1">
          <a:solidFill>
            <a:schemeClr val="tx1"/>
          </a:solidFill>
          <a:latin typeface="Verdana" pitchFamily="-110" charset="0"/>
          <a:ea typeface="ＭＳ Ｐゴシック" pitchFamily="-110" charset="-128"/>
          <a:cs typeface="ＭＳ Ｐゴシック" pitchFamily="-110" charset="-128"/>
        </a:defRPr>
      </a:lvl3pPr>
      <a:lvl4pPr algn="l" rtl="0" eaLnBrk="0" fontAlgn="base" hangingPunct="0">
        <a:spcBef>
          <a:spcPct val="0"/>
        </a:spcBef>
        <a:spcAft>
          <a:spcPct val="0"/>
        </a:spcAft>
        <a:defRPr sz="2600" b="1">
          <a:solidFill>
            <a:schemeClr val="tx1"/>
          </a:solidFill>
          <a:latin typeface="Verdana" pitchFamily="-110" charset="0"/>
          <a:ea typeface="ＭＳ Ｐゴシック" pitchFamily="-110" charset="-128"/>
          <a:cs typeface="ＭＳ Ｐゴシック" pitchFamily="-110" charset="-128"/>
        </a:defRPr>
      </a:lvl4pPr>
      <a:lvl5pPr algn="l" rtl="0" eaLnBrk="0" fontAlgn="base" hangingPunct="0">
        <a:spcBef>
          <a:spcPct val="0"/>
        </a:spcBef>
        <a:spcAft>
          <a:spcPct val="0"/>
        </a:spcAft>
        <a:defRPr sz="2600" b="1">
          <a:solidFill>
            <a:schemeClr val="tx1"/>
          </a:solidFill>
          <a:latin typeface="Verdana" pitchFamily="-110" charset="0"/>
          <a:ea typeface="ＭＳ Ｐゴシック" pitchFamily="-110" charset="-128"/>
          <a:cs typeface="ＭＳ Ｐゴシック" pitchFamily="-110" charset="-128"/>
        </a:defRPr>
      </a:lvl5pPr>
      <a:lvl6pPr marL="457200" algn="l" rtl="0" eaLnBrk="0" fontAlgn="base" hangingPunct="0">
        <a:spcBef>
          <a:spcPct val="0"/>
        </a:spcBef>
        <a:spcAft>
          <a:spcPct val="0"/>
        </a:spcAft>
        <a:defRPr sz="2600" b="1">
          <a:solidFill>
            <a:schemeClr val="tx1"/>
          </a:solidFill>
          <a:latin typeface="Verdana" pitchFamily="-110" charset="0"/>
        </a:defRPr>
      </a:lvl6pPr>
      <a:lvl7pPr marL="914400" algn="l" rtl="0" eaLnBrk="0" fontAlgn="base" hangingPunct="0">
        <a:spcBef>
          <a:spcPct val="0"/>
        </a:spcBef>
        <a:spcAft>
          <a:spcPct val="0"/>
        </a:spcAft>
        <a:defRPr sz="2600" b="1">
          <a:solidFill>
            <a:schemeClr val="tx1"/>
          </a:solidFill>
          <a:latin typeface="Verdana" pitchFamily="-110" charset="0"/>
        </a:defRPr>
      </a:lvl7pPr>
      <a:lvl8pPr marL="1371600" algn="l" rtl="0" eaLnBrk="0" fontAlgn="base" hangingPunct="0">
        <a:spcBef>
          <a:spcPct val="0"/>
        </a:spcBef>
        <a:spcAft>
          <a:spcPct val="0"/>
        </a:spcAft>
        <a:defRPr sz="2600" b="1">
          <a:solidFill>
            <a:schemeClr val="tx1"/>
          </a:solidFill>
          <a:latin typeface="Verdana" pitchFamily="-110" charset="0"/>
        </a:defRPr>
      </a:lvl8pPr>
      <a:lvl9pPr marL="1828800" algn="l" rtl="0" eaLnBrk="0" fontAlgn="base" hangingPunct="0">
        <a:spcBef>
          <a:spcPct val="0"/>
        </a:spcBef>
        <a:spcAft>
          <a:spcPct val="0"/>
        </a:spcAft>
        <a:defRPr sz="2600" b="1">
          <a:solidFill>
            <a:schemeClr val="tx1"/>
          </a:solidFill>
          <a:latin typeface="Verdana" pitchFamily="-110" charset="0"/>
        </a:defRPr>
      </a:lvl9pPr>
    </p:titleStyle>
    <p:bodyStyle>
      <a:lvl1pPr marL="290513" indent="-290513" algn="l" rtl="0" eaLnBrk="0" fontAlgn="base" hangingPunct="0">
        <a:spcBef>
          <a:spcPct val="20000"/>
        </a:spcBef>
        <a:spcAft>
          <a:spcPct val="0"/>
        </a:spcAft>
        <a:buClr>
          <a:schemeClr val="tx2"/>
        </a:buClr>
        <a:buSzPct val="65000"/>
        <a:buFont typeface="Wingdings" pitchFamily="2" charset="2"/>
        <a:buChar char=""/>
        <a:defRPr sz="2400">
          <a:solidFill>
            <a:srgbClr val="000000"/>
          </a:solidFill>
          <a:latin typeface="+mn-lt"/>
          <a:ea typeface="ＭＳ Ｐゴシック" pitchFamily="-110" charset="-128"/>
          <a:cs typeface="ＭＳ Ｐゴシック" pitchFamily="-110" charset="-128"/>
        </a:defRPr>
      </a:lvl1pPr>
      <a:lvl2pPr marL="633413" indent="-228600" algn="l" rtl="0" eaLnBrk="0" fontAlgn="base" hangingPunct="0">
        <a:spcBef>
          <a:spcPct val="20000"/>
        </a:spcBef>
        <a:spcAft>
          <a:spcPct val="0"/>
        </a:spcAft>
        <a:buClr>
          <a:srgbClr val="000000"/>
        </a:buClr>
        <a:buChar char="–"/>
        <a:defRPr sz="2200">
          <a:solidFill>
            <a:srgbClr val="000000"/>
          </a:solidFill>
          <a:latin typeface="+mn-lt"/>
          <a:ea typeface="ＭＳ Ｐゴシック" pitchFamily="-110" charset="-128"/>
          <a:cs typeface="ＭＳ Ｐゴシック"/>
        </a:defRPr>
      </a:lvl2pPr>
      <a:lvl3pPr marL="969963" indent="-222250" algn="l" rtl="0" eaLnBrk="0" fontAlgn="base" hangingPunct="0">
        <a:spcBef>
          <a:spcPct val="20000"/>
        </a:spcBef>
        <a:spcAft>
          <a:spcPct val="0"/>
        </a:spcAft>
        <a:buChar char="•"/>
        <a:defRPr sz="2000">
          <a:solidFill>
            <a:srgbClr val="000000"/>
          </a:solidFill>
          <a:latin typeface="+mn-lt"/>
          <a:ea typeface="ＭＳ Ｐゴシック" pitchFamily="-110" charset="-128"/>
          <a:cs typeface="ＭＳ Ｐゴシック"/>
        </a:defRPr>
      </a:lvl3pPr>
      <a:lvl4pPr marL="1258888" indent="-228600" algn="l" rtl="0" eaLnBrk="0" fontAlgn="base" hangingPunct="0">
        <a:spcBef>
          <a:spcPct val="0"/>
        </a:spcBef>
        <a:spcAft>
          <a:spcPct val="0"/>
        </a:spcAft>
        <a:buClr>
          <a:srgbClr val="5F5F5F"/>
        </a:buClr>
        <a:buSzPct val="65000"/>
        <a:buFont typeface="Arial Bold" pitchFamily="34" charset="0"/>
        <a:buChar char="‒"/>
        <a:defRPr lang="en-US" dirty="0">
          <a:solidFill>
            <a:srgbClr val="000000"/>
          </a:solidFill>
          <a:latin typeface="+mn-lt"/>
          <a:ea typeface="ＭＳ Ｐゴシック" pitchFamily="-110" charset="-128"/>
          <a:cs typeface="ＭＳ Ｐゴシック"/>
        </a:defRPr>
      </a:lvl4pPr>
      <a:lvl5pPr marL="2055813" indent="-230188" algn="l" rtl="0" eaLnBrk="0" fontAlgn="base" hangingPunct="0">
        <a:spcBef>
          <a:spcPct val="20000"/>
        </a:spcBef>
        <a:spcAft>
          <a:spcPct val="0"/>
        </a:spcAft>
        <a:buClr>
          <a:schemeClr val="tx1"/>
        </a:buClr>
        <a:defRPr sz="800">
          <a:solidFill>
            <a:schemeClr val="tx1"/>
          </a:solidFill>
          <a:latin typeface="Times New Roman" pitchFamily="-110" charset="0"/>
          <a:ea typeface="ＭＳ Ｐゴシック" pitchFamily="-110" charset="-128"/>
          <a:cs typeface="ＭＳ Ｐゴシック"/>
        </a:defRPr>
      </a:lvl5pPr>
      <a:lvl6pPr marL="2513013" indent="-230188" algn="l" rtl="0" eaLnBrk="0" fontAlgn="base" hangingPunct="0">
        <a:spcBef>
          <a:spcPct val="20000"/>
        </a:spcBef>
        <a:spcAft>
          <a:spcPct val="0"/>
        </a:spcAft>
        <a:buClr>
          <a:schemeClr val="tx1"/>
        </a:buClr>
        <a:defRPr sz="800">
          <a:solidFill>
            <a:schemeClr val="tx1"/>
          </a:solidFill>
          <a:latin typeface="Times New Roman" pitchFamily="-110" charset="0"/>
          <a:ea typeface="ＭＳ Ｐゴシック" pitchFamily="-110" charset="-128"/>
        </a:defRPr>
      </a:lvl6pPr>
      <a:lvl7pPr marL="2970213" indent="-230188" algn="l" rtl="0" eaLnBrk="0" fontAlgn="base" hangingPunct="0">
        <a:spcBef>
          <a:spcPct val="20000"/>
        </a:spcBef>
        <a:spcAft>
          <a:spcPct val="0"/>
        </a:spcAft>
        <a:buClr>
          <a:schemeClr val="tx1"/>
        </a:buClr>
        <a:defRPr sz="800">
          <a:solidFill>
            <a:schemeClr val="tx1"/>
          </a:solidFill>
          <a:latin typeface="Times New Roman" pitchFamily="-110" charset="0"/>
          <a:ea typeface="ＭＳ Ｐゴシック" pitchFamily="-110" charset="-128"/>
        </a:defRPr>
      </a:lvl7pPr>
      <a:lvl8pPr marL="3427413" indent="-230188" algn="l" rtl="0" eaLnBrk="0" fontAlgn="base" hangingPunct="0">
        <a:spcBef>
          <a:spcPct val="20000"/>
        </a:spcBef>
        <a:spcAft>
          <a:spcPct val="0"/>
        </a:spcAft>
        <a:buClr>
          <a:schemeClr val="tx1"/>
        </a:buClr>
        <a:defRPr sz="800">
          <a:solidFill>
            <a:schemeClr val="tx1"/>
          </a:solidFill>
          <a:latin typeface="Times New Roman" pitchFamily="-110" charset="0"/>
          <a:ea typeface="ＭＳ Ｐゴシック" pitchFamily="-110" charset="-128"/>
        </a:defRPr>
      </a:lvl8pPr>
      <a:lvl9pPr marL="3884613" indent="-230188" algn="l" rtl="0" eaLnBrk="0" fontAlgn="base" hangingPunct="0">
        <a:spcBef>
          <a:spcPct val="20000"/>
        </a:spcBef>
        <a:spcAft>
          <a:spcPct val="0"/>
        </a:spcAft>
        <a:buClr>
          <a:schemeClr val="tx1"/>
        </a:buClr>
        <a:defRPr sz="800">
          <a:solidFill>
            <a:schemeClr val="tx1"/>
          </a:solidFill>
          <a:latin typeface="Times New Roman" pitchFamily="-110" charset="0"/>
          <a:ea typeface="ＭＳ Ｐゴシック" pitchFamily="-110"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park-packages.org"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elephantscale.com/" TargetMode="External"/><Relationship Id="rId3"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1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16.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17.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18.tiff"/></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2"/>
          <p:cNvSpPr>
            <a:spLocks noGrp="1" noChangeArrowheads="1"/>
          </p:cNvSpPr>
          <p:nvPr>
            <p:ph type="ctrTitle"/>
          </p:nvPr>
        </p:nvSpPr>
        <p:spPr/>
        <p:txBody>
          <a:bodyPr/>
          <a:lstStyle/>
          <a:p>
            <a:r>
              <a:rPr lang="en-US" dirty="0" smtClean="0">
                <a:ea typeface="ＭＳ Ｐゴシック"/>
                <a:cs typeface="ＭＳ Ｐゴシック"/>
              </a:rPr>
              <a:t>Introduction </a:t>
            </a:r>
            <a:r>
              <a:rPr lang="en-US" dirty="0" smtClean="0">
                <a:ea typeface="ＭＳ Ｐゴシック"/>
                <a:cs typeface="ＭＳ Ｐゴシック"/>
              </a:rPr>
              <a:t>to Spark</a:t>
            </a:r>
          </a:p>
        </p:txBody>
      </p:sp>
      <p:sp>
        <p:nvSpPr>
          <p:cNvPr id="2" name="Subtitle 1"/>
          <p:cNvSpPr>
            <a:spLocks noGrp="1"/>
          </p:cNvSpPr>
          <p:nvPr>
            <p:ph type="subTitle" sz="quarter" idx="1"/>
          </p:nvPr>
        </p:nvSpPr>
        <p:spPr/>
        <p:txBody>
          <a:bodyPr/>
          <a:lstStyle/>
          <a:p>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2"/>
          <p:cNvSpPr>
            <a:spLocks noGrp="1" noChangeArrowheads="1"/>
          </p:cNvSpPr>
          <p:nvPr>
            <p:ph type="title"/>
          </p:nvPr>
        </p:nvSpPr>
        <p:spPr/>
        <p:txBody>
          <a:bodyPr/>
          <a:lstStyle/>
          <a:p>
            <a:r>
              <a:rPr lang="en-US" dirty="0" smtClean="0">
                <a:ea typeface="ＭＳ Ｐゴシック"/>
                <a:cs typeface="ＭＳ Ｐゴシック"/>
              </a:rPr>
              <a:t>Spark Components</a:t>
            </a:r>
          </a:p>
        </p:txBody>
      </p:sp>
      <p:sp>
        <p:nvSpPr>
          <p:cNvPr id="36866" name="Rectangle 3"/>
          <p:cNvSpPr>
            <a:spLocks noGrp="1" noChangeArrowheads="1"/>
          </p:cNvSpPr>
          <p:nvPr>
            <p:ph type="body" idx="1"/>
          </p:nvPr>
        </p:nvSpPr>
        <p:spPr/>
        <p:txBody>
          <a:bodyPr/>
          <a:lstStyle/>
          <a:p>
            <a:r>
              <a:rPr lang="en-US" b="1" dirty="0" smtClean="0">
                <a:solidFill>
                  <a:schemeClr val="accent2"/>
                </a:solidFill>
              </a:rPr>
              <a:t>Spark SQL</a:t>
            </a:r>
            <a:r>
              <a:rPr lang="en-US" dirty="0" smtClean="0"/>
              <a:t>: Structured data</a:t>
            </a:r>
          </a:p>
          <a:p>
            <a:pPr lvl="1"/>
            <a:r>
              <a:rPr lang="en-US" dirty="0" smtClean="0"/>
              <a:t>Supports SQL and HQL (Hive Query Language)</a:t>
            </a:r>
          </a:p>
          <a:p>
            <a:pPr lvl="1"/>
            <a:r>
              <a:rPr lang="en-US" dirty="0" smtClean="0">
                <a:ea typeface="ＭＳ Ｐゴシック"/>
              </a:rPr>
              <a:t>Data sources include Hive tables, JSON, CSV, Parquet </a:t>
            </a:r>
            <a:r>
              <a:rPr lang="en-US" baseline="30000" dirty="0" smtClean="0">
                <a:ea typeface="ＭＳ Ｐゴシック"/>
              </a:rPr>
              <a:t>(1)</a:t>
            </a:r>
          </a:p>
          <a:p>
            <a:pPr lvl="4"/>
            <a:endParaRPr lang="en-US" dirty="0" smtClean="0">
              <a:ea typeface="ＭＳ Ｐゴシック"/>
            </a:endParaRPr>
          </a:p>
          <a:p>
            <a:r>
              <a:rPr lang="en-US" b="1" dirty="0">
                <a:solidFill>
                  <a:schemeClr val="accent2"/>
                </a:solidFill>
              </a:rPr>
              <a:t>Spark </a:t>
            </a:r>
            <a:r>
              <a:rPr lang="en-US" b="1" dirty="0" smtClean="0">
                <a:solidFill>
                  <a:schemeClr val="accent2"/>
                </a:solidFill>
              </a:rPr>
              <a:t>Streaming</a:t>
            </a:r>
            <a:r>
              <a:rPr lang="en-US" dirty="0" smtClean="0"/>
              <a:t>: Live streams of data in real-time</a:t>
            </a:r>
            <a:endParaRPr lang="en-US" dirty="0"/>
          </a:p>
          <a:p>
            <a:pPr lvl="1"/>
            <a:r>
              <a:rPr lang="en-US" dirty="0" smtClean="0">
                <a:latin typeface="Arial" charset="0"/>
              </a:rPr>
              <a:t>Low </a:t>
            </a:r>
            <a:r>
              <a:rPr lang="en-US" dirty="0">
                <a:latin typeface="Arial" charset="0"/>
              </a:rPr>
              <a:t>latency, high throughput (1000s events / sec) </a:t>
            </a:r>
          </a:p>
          <a:p>
            <a:pPr lvl="1"/>
            <a:r>
              <a:rPr lang="en-US" dirty="0" smtClean="0"/>
              <a:t>Log files, stock ticks, sensor data / IOT (Internet of Things) …</a:t>
            </a:r>
          </a:p>
          <a:p>
            <a:pPr lvl="4"/>
            <a:endParaRPr lang="en-US" dirty="0" smtClean="0"/>
          </a:p>
          <a:p>
            <a:r>
              <a:rPr lang="en-US" b="1" dirty="0" smtClean="0">
                <a:solidFill>
                  <a:schemeClr val="accent2"/>
                </a:solidFill>
              </a:rPr>
              <a:t>ML Lib</a:t>
            </a:r>
            <a:r>
              <a:rPr lang="en-US" dirty="0" smtClean="0"/>
              <a:t>: Machine Learning </a:t>
            </a:r>
            <a:r>
              <a:rPr lang="en-US" b="1" dirty="0" smtClean="0">
                <a:solidFill>
                  <a:schemeClr val="accent2"/>
                </a:solidFill>
              </a:rPr>
              <a:t>at scale</a:t>
            </a:r>
          </a:p>
          <a:p>
            <a:pPr lvl="1"/>
            <a:r>
              <a:rPr lang="en-US" dirty="0" smtClean="0"/>
              <a:t>Classification/regression, collaborative filtering …</a:t>
            </a:r>
          </a:p>
          <a:p>
            <a:pPr lvl="1"/>
            <a:r>
              <a:rPr lang="en-US" dirty="0" smtClean="0"/>
              <a:t>Model evaluation and data import</a:t>
            </a:r>
          </a:p>
          <a:p>
            <a:pPr lvl="4"/>
            <a:endParaRPr lang="en-US" dirty="0"/>
          </a:p>
          <a:p>
            <a:r>
              <a:rPr lang="en-US" b="1" dirty="0" err="1" smtClean="0">
                <a:solidFill>
                  <a:schemeClr val="accent2"/>
                </a:solidFill>
              </a:rPr>
              <a:t>GraphX</a:t>
            </a:r>
            <a:r>
              <a:rPr lang="en-US" dirty="0" smtClean="0"/>
              <a:t>: Graph manipulation, graph-parallel computation</a:t>
            </a:r>
            <a:endParaRPr lang="en-US" b="1" dirty="0">
              <a:solidFill>
                <a:schemeClr val="accent2"/>
              </a:solidFill>
            </a:endParaRPr>
          </a:p>
          <a:p>
            <a:pPr lvl="1"/>
            <a:r>
              <a:rPr lang="en-US" dirty="0" smtClean="0"/>
              <a:t>Social network friendships, link data, …</a:t>
            </a:r>
          </a:p>
          <a:p>
            <a:pPr lvl="1"/>
            <a:r>
              <a:rPr lang="en-US" dirty="0" smtClean="0"/>
              <a:t>Graph manipulation and operations and common algorithms</a:t>
            </a:r>
            <a:endParaRPr lang="en-US" dirty="0"/>
          </a:p>
        </p:txBody>
      </p:sp>
      <p:sp>
        <p:nvSpPr>
          <p:cNvPr id="36867" name="Text Box 4"/>
          <p:cNvSpPr txBox="1">
            <a:spLocks noChangeArrowheads="1"/>
          </p:cNvSpPr>
          <p:nvPr/>
        </p:nvSpPr>
        <p:spPr bwMode="hidden">
          <a:xfrm>
            <a:off x="6515100" y="6638925"/>
            <a:ext cx="2362200" cy="209550"/>
          </a:xfrm>
          <a:prstGeom prst="rect">
            <a:avLst/>
          </a:prstGeom>
          <a:noFill/>
          <a:ln w="9525">
            <a:noFill/>
            <a:miter lim="800000"/>
            <a:headEnd/>
            <a:tailEnd/>
          </a:ln>
        </p:spPr>
        <p:txBody>
          <a:bodyPr lIns="0" tIns="0" rIns="0" bIns="0"/>
          <a:lstStyle/>
          <a:p>
            <a:pPr algn="ctr" defTabSz="960438">
              <a:spcBef>
                <a:spcPct val="50000"/>
              </a:spcBef>
            </a:pPr>
            <a:r>
              <a:rPr lang="en-US" i="1" dirty="0" smtClean="0">
                <a:solidFill>
                  <a:schemeClr val="bg2"/>
                </a:solidFill>
                <a:latin typeface="Arial" charset="0"/>
              </a:rPr>
              <a:t>Session 2: Introduction to Spark</a:t>
            </a:r>
            <a:endParaRPr lang="en-US" i="1" dirty="0">
              <a:solidFill>
                <a:schemeClr val="bg2"/>
              </a:solidFill>
              <a:latin typeface="Arial" charset="0"/>
            </a:endParaRPr>
          </a:p>
        </p:txBody>
      </p:sp>
      <p:sp>
        <p:nvSpPr>
          <p:cNvPr id="3" name="Footer Placeholder 2"/>
          <p:cNvSpPr>
            <a:spLocks noGrp="1"/>
          </p:cNvSpPr>
          <p:nvPr>
            <p:ph type="ftr" sz="quarter" idx="12"/>
          </p:nvPr>
        </p:nvSpPr>
        <p:spPr/>
        <p:txBody>
          <a:bodyPr/>
          <a:lstStyle/>
          <a:p>
            <a:pPr>
              <a:defRPr/>
            </a:pPr>
            <a:r>
              <a:rPr lang="en-US" smtClean="0"/>
              <a:t>Copyright © 2016 Elephant Scale.  All rights reserved.</a:t>
            </a:r>
            <a:endParaRPr lang="en-US"/>
          </a:p>
        </p:txBody>
      </p:sp>
    </p:spTree>
    <p:extLst>
      <p:ext uri="{BB962C8B-B14F-4D97-AF65-F5344CB8AC3E}">
        <p14:creationId xmlns:p14="http://schemas.microsoft.com/office/powerpoint/2010/main" val="239569490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2"/>
          <p:cNvSpPr>
            <a:spLocks noGrp="1" noChangeArrowheads="1"/>
          </p:cNvSpPr>
          <p:nvPr>
            <p:ph type="title"/>
          </p:nvPr>
        </p:nvSpPr>
        <p:spPr/>
        <p:txBody>
          <a:bodyPr/>
          <a:lstStyle/>
          <a:p>
            <a:r>
              <a:rPr lang="en-US" dirty="0" smtClean="0">
                <a:ea typeface="ＭＳ Ｐゴシック"/>
                <a:cs typeface="ＭＳ Ｐゴシック"/>
              </a:rPr>
              <a:t>Spark Use Case Examples</a:t>
            </a:r>
          </a:p>
        </p:txBody>
      </p:sp>
      <p:sp>
        <p:nvSpPr>
          <p:cNvPr id="36866" name="Rectangle 3"/>
          <p:cNvSpPr>
            <a:spLocks noGrp="1" noChangeArrowheads="1"/>
          </p:cNvSpPr>
          <p:nvPr>
            <p:ph type="body" idx="1"/>
          </p:nvPr>
        </p:nvSpPr>
        <p:spPr/>
        <p:txBody>
          <a:bodyPr/>
          <a:lstStyle/>
          <a:p>
            <a:r>
              <a:rPr lang="en-US" dirty="0" err="1">
                <a:ea typeface="ＭＳ Ｐゴシック"/>
              </a:rPr>
              <a:t>Ooyala</a:t>
            </a:r>
            <a:r>
              <a:rPr lang="en-US" dirty="0">
                <a:ea typeface="ＭＳ Ｐゴシック"/>
              </a:rPr>
              <a:t> (video content)</a:t>
            </a:r>
          </a:p>
          <a:p>
            <a:pPr lvl="1"/>
            <a:r>
              <a:rPr lang="en-US" dirty="0">
                <a:ea typeface="ＭＳ Ｐゴシック"/>
              </a:rPr>
              <a:t>Personalized video recommendations</a:t>
            </a:r>
          </a:p>
          <a:p>
            <a:pPr lvl="1"/>
            <a:r>
              <a:rPr lang="en-US" dirty="0">
                <a:ea typeface="ＭＳ Ｐゴシック"/>
              </a:rPr>
              <a:t>Spark &amp; Cassandra</a:t>
            </a:r>
          </a:p>
          <a:p>
            <a:pPr lvl="1"/>
            <a:r>
              <a:rPr lang="en-US" dirty="0">
                <a:ea typeface="ＭＳ Ｐゴシック"/>
              </a:rPr>
              <a:t>Open sourced Spark Job Server </a:t>
            </a:r>
            <a:endParaRPr lang="en-US" dirty="0" smtClean="0">
              <a:ea typeface="ＭＳ Ｐゴシック"/>
            </a:endParaRPr>
          </a:p>
          <a:p>
            <a:pPr lvl="2"/>
            <a:r>
              <a:rPr lang="en-US" dirty="0" smtClean="0">
                <a:ea typeface="ＭＳ Ｐゴシック"/>
              </a:rPr>
              <a:t>https</a:t>
            </a:r>
            <a:r>
              <a:rPr lang="en-US" dirty="0">
                <a:ea typeface="ＭＳ Ｐゴシック"/>
              </a:rPr>
              <a:t>://</a:t>
            </a:r>
            <a:r>
              <a:rPr lang="en-US" dirty="0" err="1">
                <a:ea typeface="ＭＳ Ｐゴシック"/>
              </a:rPr>
              <a:t>github.com</a:t>
            </a:r>
            <a:r>
              <a:rPr lang="en-US" dirty="0">
                <a:ea typeface="ＭＳ Ｐゴシック"/>
              </a:rPr>
              <a:t>/spark-</a:t>
            </a:r>
            <a:r>
              <a:rPr lang="en-US" dirty="0" err="1">
                <a:ea typeface="ＭＳ Ｐゴシック"/>
              </a:rPr>
              <a:t>jobserver</a:t>
            </a:r>
            <a:r>
              <a:rPr lang="en-US" dirty="0">
                <a:ea typeface="ＭＳ Ｐゴシック"/>
              </a:rPr>
              <a:t>/spark-</a:t>
            </a:r>
            <a:r>
              <a:rPr lang="en-US" dirty="0" err="1" smtClean="0">
                <a:ea typeface="ＭＳ Ｐゴシック"/>
              </a:rPr>
              <a:t>jobserver</a:t>
            </a:r>
            <a:endParaRPr lang="en-US" dirty="0">
              <a:ea typeface="ＭＳ Ｐゴシック"/>
            </a:endParaRPr>
          </a:p>
          <a:p>
            <a:pPr lvl="1"/>
            <a:r>
              <a:rPr lang="en-US" dirty="0">
                <a:ea typeface="ＭＳ Ｐゴシック"/>
              </a:rPr>
              <a:t>http://</a:t>
            </a:r>
            <a:r>
              <a:rPr lang="en-US" dirty="0" err="1">
                <a:ea typeface="ＭＳ Ｐゴシック"/>
              </a:rPr>
              <a:t>engineering.ooyala.com</a:t>
            </a:r>
            <a:r>
              <a:rPr lang="en-US" dirty="0">
                <a:ea typeface="ＭＳ Ｐゴシック"/>
              </a:rPr>
              <a:t>/blog/fast-spark-queries-memory-datasets</a:t>
            </a:r>
          </a:p>
          <a:p>
            <a:endParaRPr lang="en-US" dirty="0" smtClean="0">
              <a:ea typeface="ＭＳ Ｐゴシック"/>
            </a:endParaRPr>
          </a:p>
          <a:p>
            <a:r>
              <a:rPr lang="en-US" dirty="0" smtClean="0">
                <a:ea typeface="ＭＳ Ｐゴシック"/>
              </a:rPr>
              <a:t>Spark at Yahoo </a:t>
            </a:r>
            <a:r>
              <a:rPr lang="en-US" baseline="30000" dirty="0" smtClean="0">
                <a:ea typeface="ＭＳ Ｐゴシック"/>
              </a:rPr>
              <a:t>(1)</a:t>
            </a:r>
          </a:p>
          <a:p>
            <a:pPr lvl="1"/>
            <a:r>
              <a:rPr lang="en-US" dirty="0" smtClean="0">
                <a:ea typeface="ＭＳ Ｐゴシック"/>
              </a:rPr>
              <a:t>News personalization</a:t>
            </a:r>
          </a:p>
          <a:p>
            <a:pPr lvl="1"/>
            <a:r>
              <a:rPr lang="en-US" dirty="0" smtClean="0">
                <a:ea typeface="ＭＳ Ｐゴシック"/>
              </a:rPr>
              <a:t>120 line </a:t>
            </a:r>
            <a:r>
              <a:rPr lang="en-US" dirty="0" err="1" smtClean="0">
                <a:ea typeface="ＭＳ Ｐゴシック"/>
              </a:rPr>
              <a:t>Scala</a:t>
            </a:r>
            <a:r>
              <a:rPr lang="en-US" dirty="0" smtClean="0">
                <a:ea typeface="ＭＳ Ｐゴシック"/>
              </a:rPr>
              <a:t> program with </a:t>
            </a:r>
            <a:r>
              <a:rPr lang="en-US" dirty="0" err="1" smtClean="0">
                <a:ea typeface="ＭＳ Ｐゴシック"/>
              </a:rPr>
              <a:t>MLlib</a:t>
            </a:r>
            <a:r>
              <a:rPr lang="en-US" dirty="0" smtClean="0">
                <a:ea typeface="ＭＳ Ｐゴシック"/>
              </a:rPr>
              <a:t> replaced 15,000 lines of C++</a:t>
            </a:r>
          </a:p>
          <a:p>
            <a:pPr lvl="1"/>
            <a:r>
              <a:rPr lang="en-US" dirty="0" smtClean="0">
                <a:ea typeface="ＭＳ Ｐゴシック"/>
              </a:rPr>
              <a:t>Took 30 min to run on 100 million data set of samples</a:t>
            </a:r>
          </a:p>
        </p:txBody>
      </p:sp>
      <p:sp>
        <p:nvSpPr>
          <p:cNvPr id="36867" name="Text Box 4"/>
          <p:cNvSpPr txBox="1">
            <a:spLocks noChangeArrowheads="1"/>
          </p:cNvSpPr>
          <p:nvPr/>
        </p:nvSpPr>
        <p:spPr bwMode="hidden">
          <a:xfrm>
            <a:off x="6515100" y="6638925"/>
            <a:ext cx="2362200" cy="209550"/>
          </a:xfrm>
          <a:prstGeom prst="rect">
            <a:avLst/>
          </a:prstGeom>
          <a:noFill/>
          <a:ln w="9525">
            <a:noFill/>
            <a:miter lim="800000"/>
            <a:headEnd/>
            <a:tailEnd/>
          </a:ln>
        </p:spPr>
        <p:txBody>
          <a:bodyPr lIns="0" tIns="0" rIns="0" bIns="0"/>
          <a:lstStyle/>
          <a:p>
            <a:pPr algn="ctr" defTabSz="960438">
              <a:spcBef>
                <a:spcPct val="50000"/>
              </a:spcBef>
            </a:pPr>
            <a:r>
              <a:rPr lang="en-US" i="1" dirty="0" smtClean="0">
                <a:solidFill>
                  <a:schemeClr val="bg2"/>
                </a:solidFill>
                <a:latin typeface="Arial" charset="0"/>
              </a:rPr>
              <a:t>Session 2: Introduction to Spark</a:t>
            </a:r>
            <a:endParaRPr lang="en-US" i="1" dirty="0">
              <a:solidFill>
                <a:schemeClr val="bg2"/>
              </a:solidFill>
              <a:latin typeface="Arial" charset="0"/>
            </a:endParaRPr>
          </a:p>
        </p:txBody>
      </p:sp>
      <p:sp>
        <p:nvSpPr>
          <p:cNvPr id="3" name="Footer Placeholder 2"/>
          <p:cNvSpPr>
            <a:spLocks noGrp="1"/>
          </p:cNvSpPr>
          <p:nvPr>
            <p:ph type="ftr" sz="quarter" idx="12"/>
          </p:nvPr>
        </p:nvSpPr>
        <p:spPr/>
        <p:txBody>
          <a:bodyPr/>
          <a:lstStyle/>
          <a:p>
            <a:pPr>
              <a:defRPr/>
            </a:pPr>
            <a:r>
              <a:rPr lang="en-US" smtClean="0"/>
              <a:t>Copyright © 2016 Elephant Scale.  All rights reserved.</a:t>
            </a:r>
            <a:endParaRPr lang="en-US"/>
          </a:p>
        </p:txBody>
      </p:sp>
    </p:spTree>
    <p:extLst>
      <p:ext uri="{BB962C8B-B14F-4D97-AF65-F5344CB8AC3E}">
        <p14:creationId xmlns:p14="http://schemas.microsoft.com/office/powerpoint/2010/main" val="262102687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Spark Use Cases </a:t>
            </a:r>
            <a:r>
              <a:rPr lang="en-US" dirty="0" err="1" smtClean="0"/>
              <a:t>Contd</a:t>
            </a:r>
            <a:r>
              <a:rPr lang="en-US" dirty="0" smtClean="0"/>
              <a:t>…</a:t>
            </a:r>
            <a:endParaRPr lang="en-US" dirty="0"/>
          </a:p>
        </p:txBody>
      </p:sp>
      <p:sp>
        <p:nvSpPr>
          <p:cNvPr id="3" name="Content Placeholder 2"/>
          <p:cNvSpPr>
            <a:spLocks noGrp="1"/>
          </p:cNvSpPr>
          <p:nvPr>
            <p:ph idx="1"/>
          </p:nvPr>
        </p:nvSpPr>
        <p:spPr/>
        <p:txBody>
          <a:bodyPr/>
          <a:lstStyle/>
          <a:p>
            <a:r>
              <a:rPr lang="en-US" dirty="0" err="1" smtClean="0"/>
              <a:t>Alibaba</a:t>
            </a:r>
            <a:endParaRPr lang="en-US" dirty="0" smtClean="0"/>
          </a:p>
          <a:p>
            <a:pPr lvl="1"/>
            <a:r>
              <a:rPr lang="en-US" dirty="0" smtClean="0"/>
              <a:t>Discover e-commerce communities (forming around a product)</a:t>
            </a:r>
          </a:p>
          <a:p>
            <a:r>
              <a:rPr lang="en-US" dirty="0" smtClean="0"/>
              <a:t>Netflix</a:t>
            </a:r>
          </a:p>
          <a:p>
            <a:pPr lvl="1"/>
            <a:r>
              <a:rPr lang="en-US" dirty="0" smtClean="0"/>
              <a:t>Analyze streaming events (450 Billion events / day)</a:t>
            </a:r>
          </a:p>
          <a:p>
            <a:pPr lvl="1"/>
            <a:r>
              <a:rPr lang="en-US" dirty="0" smtClean="0"/>
              <a:t>Personalization / Recommendations</a:t>
            </a:r>
            <a:endParaRPr lang="en-US" dirty="0"/>
          </a:p>
        </p:txBody>
      </p:sp>
      <p:sp>
        <p:nvSpPr>
          <p:cNvPr id="5" name="Footer Placeholder 4"/>
          <p:cNvSpPr>
            <a:spLocks noGrp="1"/>
          </p:cNvSpPr>
          <p:nvPr>
            <p:ph type="ftr" sz="quarter" idx="12"/>
          </p:nvPr>
        </p:nvSpPr>
        <p:spPr/>
        <p:txBody>
          <a:bodyPr/>
          <a:lstStyle/>
          <a:p>
            <a:pPr>
              <a:defRPr/>
            </a:pPr>
            <a:r>
              <a:rPr lang="en-US" smtClean="0"/>
              <a:t>Copyright © 2016 Elephant Scale.  All rights reserved.</a:t>
            </a:r>
            <a:endParaRPr lang="en-US"/>
          </a:p>
        </p:txBody>
      </p:sp>
    </p:spTree>
    <p:extLst>
      <p:ext uri="{BB962C8B-B14F-4D97-AF65-F5344CB8AC3E}">
        <p14:creationId xmlns:p14="http://schemas.microsoft.com/office/powerpoint/2010/main" val="358129333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Spark  @ Large Scale</a:t>
            </a:r>
            <a:endParaRPr lang="en-US" dirty="0"/>
          </a:p>
        </p:txBody>
      </p:sp>
      <p:sp>
        <p:nvSpPr>
          <p:cNvPr id="3" name="Content Placeholder 2"/>
          <p:cNvSpPr>
            <a:spLocks noGrp="1"/>
          </p:cNvSpPr>
          <p:nvPr>
            <p:ph idx="1"/>
          </p:nvPr>
        </p:nvSpPr>
        <p:spPr/>
        <p:txBody>
          <a:bodyPr/>
          <a:lstStyle/>
          <a:p>
            <a:r>
              <a:rPr lang="en-US" dirty="0"/>
              <a:t>C</a:t>
            </a:r>
            <a:r>
              <a:rPr lang="en-US" dirty="0" smtClean="0"/>
              <a:t>luster</a:t>
            </a:r>
          </a:p>
          <a:p>
            <a:pPr lvl="1"/>
            <a:r>
              <a:rPr lang="en-US" dirty="0" smtClean="0"/>
              <a:t>8000 nodes</a:t>
            </a:r>
          </a:p>
          <a:p>
            <a:pPr lvl="1"/>
            <a:r>
              <a:rPr lang="en-US" dirty="0" smtClean="0"/>
              <a:t>400 TB</a:t>
            </a:r>
            <a:r>
              <a:rPr lang="en-US" smtClean="0"/>
              <a:t>+ data</a:t>
            </a:r>
            <a:endParaRPr lang="en-US" dirty="0" smtClean="0"/>
          </a:p>
          <a:p>
            <a:pPr lvl="1"/>
            <a:r>
              <a:rPr lang="en-US" dirty="0" smtClean="0"/>
              <a:t>@ </a:t>
            </a:r>
            <a:r>
              <a:rPr lang="en-US" dirty="0" err="1" smtClean="0"/>
              <a:t>Tencent</a:t>
            </a:r>
            <a:r>
              <a:rPr lang="en-US" dirty="0" smtClean="0"/>
              <a:t> (Social network in China)</a:t>
            </a:r>
          </a:p>
          <a:p>
            <a:pPr lvl="1"/>
            <a:endParaRPr lang="en-US" dirty="0" smtClean="0"/>
          </a:p>
          <a:p>
            <a:r>
              <a:rPr lang="en-US" dirty="0" smtClean="0"/>
              <a:t>Single job</a:t>
            </a:r>
          </a:p>
          <a:p>
            <a:pPr lvl="1"/>
            <a:r>
              <a:rPr lang="en-US" dirty="0" smtClean="0"/>
              <a:t>1 PB</a:t>
            </a:r>
          </a:p>
          <a:p>
            <a:pPr lvl="1"/>
            <a:r>
              <a:rPr lang="en-US" dirty="0" smtClean="0"/>
              <a:t>Image processing @ </a:t>
            </a:r>
            <a:r>
              <a:rPr lang="en-US" dirty="0" err="1" smtClean="0"/>
              <a:t>Alibaba</a:t>
            </a:r>
            <a:endParaRPr lang="en-US" dirty="0" smtClean="0"/>
          </a:p>
          <a:p>
            <a:pPr lvl="1"/>
            <a:endParaRPr lang="en-US" dirty="0" smtClean="0"/>
          </a:p>
          <a:p>
            <a:r>
              <a:rPr lang="en-US" dirty="0" smtClean="0"/>
              <a:t>Streaming</a:t>
            </a:r>
          </a:p>
          <a:p>
            <a:pPr lvl="1"/>
            <a:r>
              <a:rPr lang="en-US" dirty="0" smtClean="0"/>
              <a:t>1 TB / hour</a:t>
            </a:r>
          </a:p>
          <a:p>
            <a:pPr lvl="1"/>
            <a:r>
              <a:rPr lang="en-US" dirty="0" smtClean="0"/>
              <a:t>Analyze medical images @ </a:t>
            </a:r>
            <a:r>
              <a:rPr lang="en-US" dirty="0" err="1" smtClean="0"/>
              <a:t>Jenelia</a:t>
            </a:r>
            <a:r>
              <a:rPr lang="en-US" dirty="0" smtClean="0"/>
              <a:t> farm</a:t>
            </a:r>
          </a:p>
          <a:p>
            <a:pPr lvl="1"/>
            <a:endParaRPr lang="en-US" dirty="0" smtClean="0"/>
          </a:p>
          <a:p>
            <a:r>
              <a:rPr lang="en-US" dirty="0" smtClean="0"/>
              <a:t>2014 Sort record (next slide)</a:t>
            </a:r>
            <a:endParaRPr lang="en-US" dirty="0"/>
          </a:p>
        </p:txBody>
      </p:sp>
      <p:sp>
        <p:nvSpPr>
          <p:cNvPr id="5" name="Footer Placeholder 4"/>
          <p:cNvSpPr>
            <a:spLocks noGrp="1"/>
          </p:cNvSpPr>
          <p:nvPr>
            <p:ph type="ftr" sz="quarter" idx="12"/>
          </p:nvPr>
        </p:nvSpPr>
        <p:spPr/>
        <p:txBody>
          <a:bodyPr/>
          <a:lstStyle/>
          <a:p>
            <a:pPr>
              <a:defRPr/>
            </a:pPr>
            <a:r>
              <a:rPr lang="en-US" smtClean="0"/>
              <a:t>Copyright © 2016 Elephant Scale.  All rights reserved.</a:t>
            </a:r>
            <a:endParaRPr lang="en-US"/>
          </a:p>
        </p:txBody>
      </p:sp>
      <p:pic>
        <p:nvPicPr>
          <p:cNvPr id="6" name="Picture 5"/>
          <p:cNvPicPr>
            <a:picLocks noChangeAspect="1"/>
          </p:cNvPicPr>
          <p:nvPr/>
        </p:nvPicPr>
        <p:blipFill>
          <a:blip r:embed="rId3"/>
          <a:stretch>
            <a:fillRect/>
          </a:stretch>
        </p:blipFill>
        <p:spPr>
          <a:xfrm>
            <a:off x="6362700" y="1066800"/>
            <a:ext cx="1714500" cy="989463"/>
          </a:xfrm>
          <a:prstGeom prst="rect">
            <a:avLst/>
          </a:prstGeom>
        </p:spPr>
      </p:pic>
      <p:pic>
        <p:nvPicPr>
          <p:cNvPr id="7" name="Picture 6"/>
          <p:cNvPicPr>
            <a:picLocks noChangeAspect="1"/>
          </p:cNvPicPr>
          <p:nvPr/>
        </p:nvPicPr>
        <p:blipFill>
          <a:blip r:embed="rId4"/>
          <a:stretch>
            <a:fillRect/>
          </a:stretch>
        </p:blipFill>
        <p:spPr>
          <a:xfrm>
            <a:off x="6057900" y="2667000"/>
            <a:ext cx="2641600" cy="1231900"/>
          </a:xfrm>
          <a:prstGeom prst="rect">
            <a:avLst/>
          </a:prstGeom>
        </p:spPr>
      </p:pic>
      <p:pic>
        <p:nvPicPr>
          <p:cNvPr id="8" name="Picture 7"/>
          <p:cNvPicPr>
            <a:picLocks noChangeAspect="1"/>
          </p:cNvPicPr>
          <p:nvPr/>
        </p:nvPicPr>
        <p:blipFill>
          <a:blip r:embed="rId5"/>
          <a:stretch>
            <a:fillRect/>
          </a:stretch>
        </p:blipFill>
        <p:spPr>
          <a:xfrm>
            <a:off x="6286500" y="4800600"/>
            <a:ext cx="2209800" cy="711200"/>
          </a:xfrm>
          <a:prstGeom prst="rect">
            <a:avLst/>
          </a:prstGeom>
        </p:spPr>
      </p:pic>
    </p:spTree>
    <p:extLst>
      <p:ext uri="{BB962C8B-B14F-4D97-AF65-F5344CB8AC3E}">
        <p14:creationId xmlns:p14="http://schemas.microsoft.com/office/powerpoint/2010/main" val="23442330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Spark New and Noteworthy</a:t>
            </a:r>
            <a:endParaRPr lang="en-US" dirty="0"/>
          </a:p>
        </p:txBody>
      </p:sp>
      <p:sp>
        <p:nvSpPr>
          <p:cNvPr id="3" name="Content Placeholder 2"/>
          <p:cNvSpPr>
            <a:spLocks noGrp="1"/>
          </p:cNvSpPr>
          <p:nvPr>
            <p:ph idx="1"/>
          </p:nvPr>
        </p:nvSpPr>
        <p:spPr/>
        <p:txBody>
          <a:bodyPr/>
          <a:lstStyle/>
          <a:p>
            <a:r>
              <a:rPr lang="en-US" dirty="0" smtClean="0"/>
              <a:t>Data Science</a:t>
            </a:r>
          </a:p>
          <a:p>
            <a:pPr lvl="1"/>
            <a:r>
              <a:rPr lang="en-US" dirty="0" err="1" smtClean="0"/>
              <a:t>Dataframes</a:t>
            </a:r>
            <a:r>
              <a:rPr lang="en-US" dirty="0" smtClean="0"/>
              <a:t> (inspired by R / Python)   [Spark 1.3]</a:t>
            </a:r>
          </a:p>
          <a:p>
            <a:pPr lvl="1"/>
            <a:r>
              <a:rPr lang="en-US" dirty="0" smtClean="0"/>
              <a:t>Machine Learning pipelines (inspired by </a:t>
            </a:r>
            <a:r>
              <a:rPr lang="en-US" dirty="0" err="1" smtClean="0"/>
              <a:t>SciKit</a:t>
            </a:r>
            <a:r>
              <a:rPr lang="en-US" dirty="0" smtClean="0"/>
              <a:t> Learn) [Spark 1.4]</a:t>
            </a:r>
          </a:p>
          <a:p>
            <a:pPr lvl="1"/>
            <a:r>
              <a:rPr lang="en-US" dirty="0" smtClean="0"/>
              <a:t>R language (!) [Spark 1.4]</a:t>
            </a:r>
          </a:p>
          <a:p>
            <a:r>
              <a:rPr lang="en-US" dirty="0" smtClean="0"/>
              <a:t>Platform</a:t>
            </a:r>
          </a:p>
          <a:p>
            <a:pPr lvl="1"/>
            <a:r>
              <a:rPr lang="en-US" dirty="0" smtClean="0"/>
              <a:t>Unified access across multiple data sources (HDFS / </a:t>
            </a:r>
            <a:r>
              <a:rPr lang="en-US" dirty="0" err="1" smtClean="0"/>
              <a:t>noSQL</a:t>
            </a:r>
            <a:r>
              <a:rPr lang="en-US" dirty="0" smtClean="0"/>
              <a:t> ..</a:t>
            </a:r>
            <a:r>
              <a:rPr lang="en-US" dirty="0" err="1" smtClean="0"/>
              <a:t>etc</a:t>
            </a:r>
            <a:r>
              <a:rPr lang="en-US" dirty="0" smtClean="0"/>
              <a:t>)</a:t>
            </a:r>
          </a:p>
          <a:p>
            <a:pPr lvl="1"/>
            <a:r>
              <a:rPr lang="en-US" dirty="0" smtClean="0"/>
              <a:t>Spark packages : community libraries</a:t>
            </a:r>
          </a:p>
          <a:p>
            <a:pPr lvl="1"/>
            <a:r>
              <a:rPr lang="en-US" dirty="0" smtClean="0">
                <a:hlinkClick r:id="rId2"/>
              </a:rPr>
              <a:t>http://spark-packages.org</a:t>
            </a:r>
            <a:r>
              <a:rPr lang="en-US" dirty="0" smtClean="0"/>
              <a:t> </a:t>
            </a:r>
          </a:p>
          <a:p>
            <a:r>
              <a:rPr lang="en-US" dirty="0" smtClean="0"/>
              <a:t>Core / Engine</a:t>
            </a:r>
          </a:p>
          <a:p>
            <a:pPr lvl="1"/>
            <a:r>
              <a:rPr lang="en-US" dirty="0" smtClean="0"/>
              <a:t>Tungsten : off-heap memory</a:t>
            </a:r>
          </a:p>
          <a:p>
            <a:pPr lvl="1"/>
            <a:r>
              <a:rPr lang="en-US" dirty="0" smtClean="0"/>
              <a:t>Visualization / debugging tools</a:t>
            </a:r>
            <a:endParaRPr lang="en-US" dirty="0"/>
          </a:p>
        </p:txBody>
      </p:sp>
      <p:sp>
        <p:nvSpPr>
          <p:cNvPr id="5" name="Footer Placeholder 4"/>
          <p:cNvSpPr>
            <a:spLocks noGrp="1"/>
          </p:cNvSpPr>
          <p:nvPr>
            <p:ph type="ftr" sz="quarter" idx="12"/>
          </p:nvPr>
        </p:nvSpPr>
        <p:spPr/>
        <p:txBody>
          <a:bodyPr/>
          <a:lstStyle/>
          <a:p>
            <a:pPr>
              <a:defRPr/>
            </a:pPr>
            <a:r>
              <a:rPr lang="en-US" smtClean="0"/>
              <a:t>Copyright © 2016 Elephant Scale.  All rights reserved.</a:t>
            </a:r>
            <a:endParaRPr lang="en-US"/>
          </a:p>
        </p:txBody>
      </p:sp>
    </p:spTree>
    <p:extLst>
      <p:ext uri="{BB962C8B-B14F-4D97-AF65-F5344CB8AC3E}">
        <p14:creationId xmlns:p14="http://schemas.microsoft.com/office/powerpoint/2010/main" val="272097044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2"/>
          <p:cNvSpPr>
            <a:spLocks noGrp="1" noChangeArrowheads="1"/>
          </p:cNvSpPr>
          <p:nvPr>
            <p:ph type="title"/>
          </p:nvPr>
        </p:nvSpPr>
        <p:spPr/>
        <p:txBody>
          <a:bodyPr/>
          <a:lstStyle/>
          <a:p>
            <a:r>
              <a:rPr lang="en-US" dirty="0" smtClean="0">
                <a:ea typeface="ＭＳ Ｐゴシック"/>
                <a:cs typeface="ＭＳ Ｐゴシック"/>
              </a:rPr>
              <a:t>Hadoop Vs. Spark</a:t>
            </a:r>
          </a:p>
        </p:txBody>
      </p:sp>
      <p:sp>
        <p:nvSpPr>
          <p:cNvPr id="36866" name="Rectangle 3"/>
          <p:cNvSpPr>
            <a:spLocks noGrp="1" noChangeArrowheads="1"/>
          </p:cNvSpPr>
          <p:nvPr>
            <p:ph type="body" idx="1"/>
          </p:nvPr>
        </p:nvSpPr>
        <p:spPr>
          <a:xfrm>
            <a:off x="234950" y="822325"/>
            <a:ext cx="8902700" cy="1235075"/>
          </a:xfrm>
        </p:spPr>
        <p:txBody>
          <a:bodyPr/>
          <a:lstStyle/>
          <a:p>
            <a:r>
              <a:rPr lang="en-US" dirty="0" smtClean="0">
                <a:ea typeface="ＭＳ Ｐゴシック"/>
              </a:rPr>
              <a:t>Spark - New kid on the block</a:t>
            </a:r>
          </a:p>
          <a:p>
            <a:pPr lvl="1"/>
            <a:r>
              <a:rPr lang="en-US" dirty="0" smtClean="0">
                <a:ea typeface="ＭＳ Ｐゴシック"/>
              </a:rPr>
              <a:t>Hadoop V1.0 in 2011, Spark V1 in 2014</a:t>
            </a:r>
          </a:p>
          <a:p>
            <a:pPr lvl="1"/>
            <a:r>
              <a:rPr lang="en-US" dirty="0" smtClean="0">
                <a:ea typeface="ＭＳ Ｐゴシック"/>
              </a:rPr>
              <a:t>Spark is fast and leverages current knowledge and infrastructure</a:t>
            </a:r>
          </a:p>
        </p:txBody>
      </p:sp>
      <p:sp>
        <p:nvSpPr>
          <p:cNvPr id="36867" name="Text Box 4"/>
          <p:cNvSpPr txBox="1">
            <a:spLocks noChangeArrowheads="1"/>
          </p:cNvSpPr>
          <p:nvPr/>
        </p:nvSpPr>
        <p:spPr bwMode="hidden">
          <a:xfrm>
            <a:off x="6515100" y="6638925"/>
            <a:ext cx="2362200" cy="209550"/>
          </a:xfrm>
          <a:prstGeom prst="rect">
            <a:avLst/>
          </a:prstGeom>
          <a:noFill/>
          <a:ln w="9525">
            <a:noFill/>
            <a:miter lim="800000"/>
            <a:headEnd/>
            <a:tailEnd/>
          </a:ln>
        </p:spPr>
        <p:txBody>
          <a:bodyPr lIns="0" tIns="0" rIns="0" bIns="0"/>
          <a:lstStyle/>
          <a:p>
            <a:pPr algn="ctr" defTabSz="960438">
              <a:spcBef>
                <a:spcPct val="50000"/>
              </a:spcBef>
            </a:pPr>
            <a:r>
              <a:rPr lang="en-US" i="1" dirty="0" smtClean="0">
                <a:solidFill>
                  <a:schemeClr val="bg2"/>
                </a:solidFill>
                <a:latin typeface="Arial" charset="0"/>
              </a:rPr>
              <a:t>Session 2: Introduction to Spark</a:t>
            </a:r>
            <a:endParaRPr lang="en-US" i="1" dirty="0">
              <a:solidFill>
                <a:schemeClr val="bg2"/>
              </a:solidFill>
              <a:latin typeface="Arial" charset="0"/>
            </a:endParaRPr>
          </a:p>
        </p:txBody>
      </p:sp>
      <p:sp>
        <p:nvSpPr>
          <p:cNvPr id="3" name="Footer Placeholder 2"/>
          <p:cNvSpPr>
            <a:spLocks noGrp="1"/>
          </p:cNvSpPr>
          <p:nvPr>
            <p:ph type="ftr" sz="quarter" idx="12"/>
          </p:nvPr>
        </p:nvSpPr>
        <p:spPr/>
        <p:txBody>
          <a:bodyPr/>
          <a:lstStyle/>
          <a:p>
            <a:pPr>
              <a:defRPr/>
            </a:pPr>
            <a:r>
              <a:rPr lang="en-US" smtClean="0"/>
              <a:t>Copyright © 2016 Elephant Scale.  All rights reserved.</a:t>
            </a:r>
            <a:endParaRPr lang="en-US"/>
          </a:p>
        </p:txBody>
      </p:sp>
      <p:pic>
        <p:nvPicPr>
          <p:cNvPr id="11" name="Content Placeholder 4"/>
          <p:cNvPicPr>
            <a:picLocks noChangeAspect="1"/>
          </p:cNvPicPr>
          <p:nvPr/>
        </p:nvPicPr>
        <p:blipFill>
          <a:blip r:embed="rId3"/>
          <a:srcRect l="-15932" r="-15932"/>
          <a:stretch>
            <a:fillRect/>
          </a:stretch>
        </p:blipFill>
        <p:spPr>
          <a:xfrm>
            <a:off x="863787" y="2408237"/>
            <a:ext cx="7556313" cy="4144963"/>
          </a:xfrm>
          <a:prstGeom prst="rect">
            <a:avLst/>
          </a:prstGeom>
        </p:spPr>
      </p:pic>
      <p:sp>
        <p:nvSpPr>
          <p:cNvPr id="12" name="Oval Callout 11"/>
          <p:cNvSpPr/>
          <p:nvPr/>
        </p:nvSpPr>
        <p:spPr>
          <a:xfrm>
            <a:off x="1295400" y="3399522"/>
            <a:ext cx="1516551" cy="1187350"/>
          </a:xfrm>
          <a:prstGeom prst="wedgeEllipseCallout">
            <a:avLst>
              <a:gd name="adj1" fmla="val 57869"/>
              <a:gd name="adj2" fmla="val 68883"/>
            </a:avLst>
          </a:prstGeom>
          <a:solidFill>
            <a:srgbClr val="F7901E">
              <a:lumMod val="60000"/>
              <a:lumOff val="40000"/>
            </a:srgbClr>
          </a:solidFill>
          <a:ln w="12700" cap="flat" cmpd="sng" algn="ctr">
            <a:solidFill>
              <a:srgbClr val="663366">
                <a:shade val="95000"/>
                <a:satMod val="105000"/>
              </a:srgbClr>
            </a:solidFill>
            <a:prstDash val="solid"/>
          </a:ln>
          <a:effectLst>
            <a:innerShdw blurRad="50800" dist="25400" dir="13500000">
              <a:srgbClr val="FFFFFF">
                <a:alpha val="75000"/>
              </a:srgbClr>
            </a:innerShdw>
            <a:outerShdw blurRad="63500" dist="25400" dir="5400000" rotWithShape="0">
              <a:srgbClr val="808080">
                <a:alpha val="75000"/>
              </a:srgbClr>
            </a:outerShdw>
          </a:effectLst>
        </p:spPr>
        <p:txBody>
          <a:bodyPr rtlCol="0" anchor="ctr"/>
          <a:lstStyle/>
          <a:p>
            <a:pPr algn="ctr" fontAlgn="auto">
              <a:spcBef>
                <a:spcPts val="0"/>
              </a:spcBef>
              <a:spcAft>
                <a:spcPts val="0"/>
              </a:spcAft>
            </a:pPr>
            <a:r>
              <a:rPr lang="en-US" sz="1800" kern="0" dirty="0">
                <a:solidFill>
                  <a:sysClr val="windowText" lastClr="000000"/>
                </a:solidFill>
                <a:latin typeface="Rockwell"/>
                <a:ea typeface="+mn-ea"/>
                <a:cs typeface="+mn-cs"/>
              </a:rPr>
              <a:t>Hadoop</a:t>
            </a:r>
          </a:p>
        </p:txBody>
      </p:sp>
      <p:sp>
        <p:nvSpPr>
          <p:cNvPr id="13" name="Oval Callout 12"/>
          <p:cNvSpPr/>
          <p:nvPr/>
        </p:nvSpPr>
        <p:spPr>
          <a:xfrm>
            <a:off x="6515100" y="3293368"/>
            <a:ext cx="1516551" cy="1187350"/>
          </a:xfrm>
          <a:prstGeom prst="wedgeEllipseCallout">
            <a:avLst>
              <a:gd name="adj1" fmla="val -59457"/>
              <a:gd name="adj2" fmla="val 72288"/>
            </a:avLst>
          </a:prstGeom>
          <a:solidFill>
            <a:srgbClr val="F7901E">
              <a:lumMod val="60000"/>
              <a:lumOff val="40000"/>
            </a:srgbClr>
          </a:solidFill>
          <a:ln w="12700" cap="flat" cmpd="sng" algn="ctr">
            <a:solidFill>
              <a:srgbClr val="663366">
                <a:shade val="95000"/>
                <a:satMod val="105000"/>
              </a:srgbClr>
            </a:solidFill>
            <a:prstDash val="solid"/>
          </a:ln>
          <a:effectLst>
            <a:innerShdw blurRad="50800" dist="25400" dir="13500000">
              <a:srgbClr val="FFFFFF">
                <a:alpha val="75000"/>
              </a:srgbClr>
            </a:innerShdw>
            <a:outerShdw blurRad="63500" dist="25400" dir="5400000" rotWithShape="0">
              <a:srgbClr val="808080">
                <a:alpha val="75000"/>
              </a:srgbClr>
            </a:outerShdw>
          </a:effectLst>
        </p:spPr>
        <p:txBody>
          <a:bodyPr rtlCol="0" anchor="ctr"/>
          <a:lstStyle/>
          <a:p>
            <a:pPr algn="ctr" fontAlgn="auto">
              <a:spcBef>
                <a:spcPts val="0"/>
              </a:spcBef>
              <a:spcAft>
                <a:spcPts val="0"/>
              </a:spcAft>
            </a:pPr>
            <a:r>
              <a:rPr lang="en-US" sz="1800" kern="0" dirty="0">
                <a:solidFill>
                  <a:sysClr val="windowText" lastClr="000000"/>
                </a:solidFill>
                <a:latin typeface="Rockwell"/>
                <a:ea typeface="+mn-ea"/>
                <a:cs typeface="+mn-cs"/>
              </a:rPr>
              <a:t>Spark</a:t>
            </a:r>
          </a:p>
        </p:txBody>
      </p:sp>
    </p:spTree>
    <p:extLst>
      <p:ext uri="{BB962C8B-B14F-4D97-AF65-F5344CB8AC3E}">
        <p14:creationId xmlns:p14="http://schemas.microsoft.com/office/powerpoint/2010/main" val="24718657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2"/>
          <p:cNvSpPr>
            <a:spLocks noGrp="1" noChangeArrowheads="1"/>
          </p:cNvSpPr>
          <p:nvPr>
            <p:ph type="title"/>
          </p:nvPr>
        </p:nvSpPr>
        <p:spPr/>
        <p:txBody>
          <a:bodyPr/>
          <a:lstStyle/>
          <a:p>
            <a:r>
              <a:rPr lang="en-US" dirty="0"/>
              <a:t>Comparison With Hadoop</a:t>
            </a:r>
            <a:endParaRPr lang="en-US" dirty="0" smtClean="0">
              <a:ea typeface="ＭＳ Ｐゴシック"/>
              <a:cs typeface="ＭＳ Ｐゴシック"/>
            </a:endParaRPr>
          </a:p>
        </p:txBody>
      </p:sp>
      <p:sp>
        <p:nvSpPr>
          <p:cNvPr id="36866" name="Rectangle 3"/>
          <p:cNvSpPr>
            <a:spLocks noGrp="1" noChangeArrowheads="1"/>
          </p:cNvSpPr>
          <p:nvPr>
            <p:ph type="body" idx="1"/>
          </p:nvPr>
        </p:nvSpPr>
        <p:spPr/>
        <p:txBody>
          <a:bodyPr/>
          <a:lstStyle/>
          <a:p>
            <a:endParaRPr lang="en-US" dirty="0" smtClean="0">
              <a:ea typeface="ＭＳ Ｐゴシック"/>
            </a:endParaRPr>
          </a:p>
        </p:txBody>
      </p:sp>
      <p:sp>
        <p:nvSpPr>
          <p:cNvPr id="36867" name="Text Box 4"/>
          <p:cNvSpPr txBox="1">
            <a:spLocks noChangeArrowheads="1"/>
          </p:cNvSpPr>
          <p:nvPr/>
        </p:nvSpPr>
        <p:spPr bwMode="hidden">
          <a:xfrm>
            <a:off x="6515100" y="6638925"/>
            <a:ext cx="2362200" cy="209550"/>
          </a:xfrm>
          <a:prstGeom prst="rect">
            <a:avLst/>
          </a:prstGeom>
          <a:noFill/>
          <a:ln w="9525">
            <a:noFill/>
            <a:miter lim="800000"/>
            <a:headEnd/>
            <a:tailEnd/>
          </a:ln>
        </p:spPr>
        <p:txBody>
          <a:bodyPr lIns="0" tIns="0" rIns="0" bIns="0"/>
          <a:lstStyle/>
          <a:p>
            <a:pPr algn="ctr" defTabSz="960438">
              <a:spcBef>
                <a:spcPct val="50000"/>
              </a:spcBef>
            </a:pPr>
            <a:r>
              <a:rPr lang="en-US" i="1" dirty="0" smtClean="0">
                <a:solidFill>
                  <a:schemeClr val="bg2"/>
                </a:solidFill>
                <a:latin typeface="Arial" charset="0"/>
              </a:rPr>
              <a:t>Session 2: Introduction to Spark</a:t>
            </a:r>
            <a:endParaRPr lang="en-US" i="1" dirty="0">
              <a:solidFill>
                <a:schemeClr val="bg2"/>
              </a:solidFill>
              <a:latin typeface="Arial" charset="0"/>
            </a:endParaRPr>
          </a:p>
        </p:txBody>
      </p:sp>
      <p:sp>
        <p:nvSpPr>
          <p:cNvPr id="3" name="Footer Placeholder 2"/>
          <p:cNvSpPr>
            <a:spLocks noGrp="1"/>
          </p:cNvSpPr>
          <p:nvPr>
            <p:ph type="ftr" sz="quarter" idx="12"/>
          </p:nvPr>
        </p:nvSpPr>
        <p:spPr/>
        <p:txBody>
          <a:bodyPr/>
          <a:lstStyle/>
          <a:p>
            <a:pPr>
              <a:defRPr/>
            </a:pPr>
            <a:r>
              <a:rPr lang="en-US" smtClean="0"/>
              <a:t>Copyright © 2016 Elephant Scale.  All rights reserved.</a:t>
            </a:r>
            <a:endParaRPr lang="en-US"/>
          </a:p>
        </p:txBody>
      </p:sp>
      <p:graphicFrame>
        <p:nvGraphicFramePr>
          <p:cNvPr id="7" name="Content Placeholder 4"/>
          <p:cNvGraphicFramePr>
            <a:graphicFrameLocks/>
          </p:cNvGraphicFramePr>
          <p:nvPr>
            <p:extLst>
              <p:ext uri="{D42A27DB-BD31-4B8C-83A1-F6EECF244321}">
                <p14:modId xmlns:p14="http://schemas.microsoft.com/office/powerpoint/2010/main" val="3502032154"/>
              </p:ext>
            </p:extLst>
          </p:nvPr>
        </p:nvGraphicFramePr>
        <p:xfrm>
          <a:off x="876300" y="1524000"/>
          <a:ext cx="7556500" cy="4861560"/>
        </p:xfrm>
        <a:graphic>
          <a:graphicData uri="http://schemas.openxmlformats.org/drawingml/2006/table">
            <a:tbl>
              <a:tblPr firstRow="1" bandRow="1">
                <a:tableStyleId>{5C22544A-7EE6-4342-B048-85BDC9FD1C3A}</a:tableStyleId>
              </a:tblPr>
              <a:tblGrid>
                <a:gridCol w="3778250"/>
                <a:gridCol w="3778250"/>
              </a:tblGrid>
              <a:tr h="370840">
                <a:tc>
                  <a:txBody>
                    <a:bodyPr/>
                    <a:lstStyle/>
                    <a:p>
                      <a:r>
                        <a:rPr lang="en-US" dirty="0" smtClean="0"/>
                        <a:t>Hadoop</a:t>
                      </a:r>
                      <a:endParaRPr lang="en-US" dirty="0"/>
                    </a:p>
                  </a:txBody>
                  <a:tcPr/>
                </a:tc>
                <a:tc>
                  <a:txBody>
                    <a:bodyPr/>
                    <a:lstStyle/>
                    <a:p>
                      <a:r>
                        <a:rPr lang="en-US" dirty="0" smtClean="0"/>
                        <a:t>Spark</a:t>
                      </a:r>
                      <a:endParaRPr lang="en-US" dirty="0"/>
                    </a:p>
                  </a:txBody>
                  <a:tcPr/>
                </a:tc>
              </a:tr>
              <a:tr h="370840">
                <a:tc>
                  <a:txBody>
                    <a:bodyPr/>
                    <a:lstStyle/>
                    <a:p>
                      <a:r>
                        <a:rPr lang="en-US" baseline="0" dirty="0" smtClean="0"/>
                        <a:t>Distributed Storage + Distributed Compute</a:t>
                      </a:r>
                    </a:p>
                  </a:txBody>
                  <a:tcPr/>
                </a:tc>
                <a:tc>
                  <a:txBody>
                    <a:bodyPr/>
                    <a:lstStyle/>
                    <a:p>
                      <a:r>
                        <a:rPr lang="en-US" dirty="0" smtClean="0"/>
                        <a:t>Distributed Compute Only</a:t>
                      </a:r>
                      <a:endParaRPr lang="en-US" dirty="0"/>
                    </a:p>
                  </a:txBody>
                  <a:tcPr/>
                </a:tc>
              </a:tr>
              <a:tr h="370840">
                <a:tc>
                  <a:txBody>
                    <a:bodyPr/>
                    <a:lstStyle/>
                    <a:p>
                      <a:r>
                        <a:rPr lang="en-US" dirty="0" smtClean="0"/>
                        <a:t>MapReduce</a:t>
                      </a:r>
                      <a:r>
                        <a:rPr lang="en-US" baseline="0" dirty="0" smtClean="0"/>
                        <a:t> framework </a:t>
                      </a:r>
                    </a:p>
                  </a:txBody>
                  <a:tcPr/>
                </a:tc>
                <a:tc>
                  <a:txBody>
                    <a:bodyPr/>
                    <a:lstStyle/>
                    <a:p>
                      <a:r>
                        <a:rPr lang="en-US" dirty="0" smtClean="0"/>
                        <a:t>Generalized</a:t>
                      </a:r>
                      <a:r>
                        <a:rPr lang="en-US" baseline="0" dirty="0" smtClean="0"/>
                        <a:t> computation</a:t>
                      </a:r>
                      <a:endParaRPr lang="en-US" dirty="0"/>
                    </a:p>
                  </a:txBody>
                  <a:tcPr/>
                </a:tc>
              </a:tr>
              <a:tr h="370840">
                <a:tc>
                  <a:txBody>
                    <a:bodyPr/>
                    <a:lstStyle/>
                    <a:p>
                      <a:r>
                        <a:rPr lang="en-US" dirty="0" smtClean="0"/>
                        <a:t>Usually data on disk  (HDFS)</a:t>
                      </a:r>
                      <a:endParaRPr lang="en-US" dirty="0"/>
                    </a:p>
                  </a:txBody>
                  <a:tcPr/>
                </a:tc>
                <a:tc>
                  <a:txBody>
                    <a:bodyPr/>
                    <a:lstStyle/>
                    <a:p>
                      <a:r>
                        <a:rPr lang="en-US" dirty="0" smtClean="0"/>
                        <a:t>On disk / </a:t>
                      </a:r>
                      <a:r>
                        <a:rPr lang="en-US" dirty="0" smtClean="0">
                          <a:solidFill>
                            <a:srgbClr val="FF0000"/>
                          </a:solidFill>
                        </a:rPr>
                        <a:t>in memory</a:t>
                      </a:r>
                    </a:p>
                    <a:p>
                      <a:r>
                        <a:rPr lang="en-US" dirty="0" smtClean="0"/>
                        <a:t>(Tachyon)</a:t>
                      </a:r>
                      <a:endParaRPr lang="en-US" dirty="0"/>
                    </a:p>
                  </a:txBody>
                  <a:tcPr/>
                </a:tc>
              </a:tr>
              <a:tr h="370840">
                <a:tc>
                  <a:txBody>
                    <a:bodyPr/>
                    <a:lstStyle/>
                    <a:p>
                      <a:r>
                        <a:rPr lang="en-US" dirty="0" smtClean="0"/>
                        <a:t>Not ideal for iterative work</a:t>
                      </a:r>
                      <a:endParaRPr lang="en-US" dirty="0"/>
                    </a:p>
                  </a:txBody>
                  <a:tcPr/>
                </a:tc>
                <a:tc>
                  <a:txBody>
                    <a:bodyPr/>
                    <a:lstStyle/>
                    <a:p>
                      <a:r>
                        <a:rPr lang="en-US" dirty="0" smtClean="0"/>
                        <a:t>Great at Iterative workloads</a:t>
                      </a:r>
                      <a:endParaRPr lang="en-US" baseline="0" dirty="0" smtClean="0"/>
                    </a:p>
                    <a:p>
                      <a:r>
                        <a:rPr lang="en-US" baseline="0" dirty="0" smtClean="0"/>
                        <a:t>(machine learning ..</a:t>
                      </a:r>
                      <a:r>
                        <a:rPr lang="en-US" baseline="0" dirty="0" err="1" smtClean="0"/>
                        <a:t>etc</a:t>
                      </a:r>
                      <a:r>
                        <a:rPr lang="en-US" baseline="0" dirty="0" smtClean="0"/>
                        <a:t>)</a:t>
                      </a:r>
                      <a:endParaRPr lang="en-US" dirty="0"/>
                    </a:p>
                  </a:txBody>
                  <a:tcPr/>
                </a:tc>
              </a:tr>
              <a:tr h="370840">
                <a:tc>
                  <a:txBody>
                    <a:bodyPr/>
                    <a:lstStyle/>
                    <a:p>
                      <a:r>
                        <a:rPr lang="en-US" dirty="0" smtClean="0"/>
                        <a:t>Batch process</a:t>
                      </a:r>
                      <a:endParaRPr lang="en-US" dirty="0"/>
                    </a:p>
                  </a:txBody>
                  <a:tcPr/>
                </a:tc>
                <a:tc>
                  <a:txBody>
                    <a:bodyPr/>
                    <a:lstStyle/>
                    <a:p>
                      <a:r>
                        <a:rPr lang="en-US" dirty="0" smtClean="0"/>
                        <a:t>- Up to 2x</a:t>
                      </a:r>
                      <a:r>
                        <a:rPr lang="en-US" baseline="0" dirty="0" smtClean="0"/>
                        <a:t> - </a:t>
                      </a:r>
                      <a:r>
                        <a:rPr lang="en-US" dirty="0" smtClean="0"/>
                        <a:t>10x faster for</a:t>
                      </a:r>
                      <a:r>
                        <a:rPr lang="en-US" baseline="0" dirty="0" smtClean="0"/>
                        <a:t> </a:t>
                      </a:r>
                      <a:r>
                        <a:rPr lang="en-US" dirty="0" smtClean="0"/>
                        <a:t>data on</a:t>
                      </a:r>
                      <a:r>
                        <a:rPr lang="en-US" baseline="0" dirty="0" smtClean="0"/>
                        <a:t> disk</a:t>
                      </a:r>
                      <a:endParaRPr lang="en-US" dirty="0" smtClean="0"/>
                    </a:p>
                    <a:p>
                      <a:r>
                        <a:rPr lang="en-US" dirty="0" smtClean="0"/>
                        <a:t>- Up to</a:t>
                      </a:r>
                      <a:r>
                        <a:rPr lang="en-US" baseline="0" dirty="0" smtClean="0"/>
                        <a:t> 100x faster for data in memory</a:t>
                      </a:r>
                      <a:endParaRPr lang="en-US" dirty="0"/>
                    </a:p>
                  </a:txBody>
                  <a:tcPr/>
                </a:tc>
              </a:tr>
              <a:tr h="370840">
                <a:tc>
                  <a:txBody>
                    <a:bodyPr/>
                    <a:lstStyle/>
                    <a:p>
                      <a:r>
                        <a:rPr lang="en-US" dirty="0" smtClean="0"/>
                        <a:t>Java supported</a:t>
                      </a:r>
                      <a:r>
                        <a:rPr lang="en-US" baseline="0" dirty="0" smtClean="0"/>
                        <a:t> fully.</a:t>
                      </a:r>
                    </a:p>
                    <a:p>
                      <a:r>
                        <a:rPr lang="en-US" baseline="0" dirty="0" smtClean="0"/>
                        <a:t>Other language support possible</a:t>
                      </a:r>
                      <a:endParaRPr lang="en-US" dirty="0"/>
                    </a:p>
                  </a:txBody>
                  <a:tcPr/>
                </a:tc>
                <a:tc>
                  <a:txBody>
                    <a:bodyPr/>
                    <a:lstStyle/>
                    <a:p>
                      <a:r>
                        <a:rPr lang="en-US" dirty="0" smtClean="0"/>
                        <a:t>Compact code</a:t>
                      </a:r>
                    </a:p>
                    <a:p>
                      <a:r>
                        <a:rPr lang="en-US" dirty="0" smtClean="0"/>
                        <a:t>Java, Python, </a:t>
                      </a:r>
                      <a:r>
                        <a:rPr lang="en-US" dirty="0" err="1" smtClean="0"/>
                        <a:t>Scala</a:t>
                      </a:r>
                      <a:r>
                        <a:rPr lang="en-US" dirty="0" smtClean="0"/>
                        <a:t> supported</a:t>
                      </a:r>
                      <a:endParaRPr lang="en-US" dirty="0"/>
                    </a:p>
                  </a:txBody>
                  <a:tcPr/>
                </a:tc>
              </a:tr>
              <a:tr h="370840">
                <a:tc>
                  <a:txBody>
                    <a:bodyPr/>
                    <a:lstStyle/>
                    <a:p>
                      <a:r>
                        <a:rPr lang="en-US" dirty="0" smtClean="0"/>
                        <a:t>No equivalent</a:t>
                      </a:r>
                      <a:r>
                        <a:rPr lang="en-US" baseline="0" dirty="0" smtClean="0"/>
                        <a:t> of shell</a:t>
                      </a:r>
                      <a:endParaRPr lang="en-US" dirty="0"/>
                    </a:p>
                  </a:txBody>
                  <a:tcPr/>
                </a:tc>
                <a:tc>
                  <a:txBody>
                    <a:bodyPr/>
                    <a:lstStyle/>
                    <a:p>
                      <a:r>
                        <a:rPr lang="en-US" dirty="0" smtClean="0"/>
                        <a:t>Shell for ad-hoc</a:t>
                      </a:r>
                      <a:r>
                        <a:rPr lang="en-US" baseline="0" dirty="0" smtClean="0"/>
                        <a:t> exploration</a:t>
                      </a:r>
                      <a:endParaRPr lang="en-US" dirty="0"/>
                    </a:p>
                  </a:txBody>
                  <a:tcPr/>
                </a:tc>
              </a:tr>
            </a:tbl>
          </a:graphicData>
        </a:graphic>
      </p:graphicFrame>
    </p:spTree>
    <p:extLst>
      <p:ext uri="{BB962C8B-B14F-4D97-AF65-F5344CB8AC3E}">
        <p14:creationId xmlns:p14="http://schemas.microsoft.com/office/powerpoint/2010/main" val="247186579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2"/>
          <p:cNvSpPr>
            <a:spLocks noGrp="1" noChangeArrowheads="1"/>
          </p:cNvSpPr>
          <p:nvPr>
            <p:ph type="title"/>
          </p:nvPr>
        </p:nvSpPr>
        <p:spPr/>
        <p:txBody>
          <a:bodyPr/>
          <a:lstStyle/>
          <a:p>
            <a:r>
              <a:rPr lang="en-US" dirty="0"/>
              <a:t>Spark Is Better Fit for Iterative Workloads</a:t>
            </a:r>
            <a:endParaRPr lang="en-US" dirty="0" smtClean="0">
              <a:ea typeface="ＭＳ Ｐゴシック"/>
              <a:cs typeface="ＭＳ Ｐゴシック"/>
            </a:endParaRPr>
          </a:p>
        </p:txBody>
      </p:sp>
      <p:sp>
        <p:nvSpPr>
          <p:cNvPr id="36866" name="Rectangle 3"/>
          <p:cNvSpPr>
            <a:spLocks noGrp="1" noChangeArrowheads="1"/>
          </p:cNvSpPr>
          <p:nvPr>
            <p:ph type="body" idx="1"/>
          </p:nvPr>
        </p:nvSpPr>
        <p:spPr/>
        <p:txBody>
          <a:bodyPr/>
          <a:lstStyle/>
          <a:p>
            <a:endParaRPr lang="en-US" dirty="0" smtClean="0">
              <a:ea typeface="ＭＳ Ｐゴシック"/>
            </a:endParaRPr>
          </a:p>
        </p:txBody>
      </p:sp>
      <p:sp>
        <p:nvSpPr>
          <p:cNvPr id="36867" name="Text Box 4"/>
          <p:cNvSpPr txBox="1">
            <a:spLocks noChangeArrowheads="1"/>
          </p:cNvSpPr>
          <p:nvPr/>
        </p:nvSpPr>
        <p:spPr bwMode="hidden">
          <a:xfrm>
            <a:off x="6515100" y="6638925"/>
            <a:ext cx="2362200" cy="209550"/>
          </a:xfrm>
          <a:prstGeom prst="rect">
            <a:avLst/>
          </a:prstGeom>
          <a:noFill/>
          <a:ln w="9525">
            <a:noFill/>
            <a:miter lim="800000"/>
            <a:headEnd/>
            <a:tailEnd/>
          </a:ln>
        </p:spPr>
        <p:txBody>
          <a:bodyPr lIns="0" tIns="0" rIns="0" bIns="0"/>
          <a:lstStyle/>
          <a:p>
            <a:pPr algn="ctr" defTabSz="960438">
              <a:spcBef>
                <a:spcPct val="50000"/>
              </a:spcBef>
            </a:pPr>
            <a:r>
              <a:rPr lang="en-US" i="1" dirty="0" smtClean="0">
                <a:solidFill>
                  <a:schemeClr val="bg2"/>
                </a:solidFill>
                <a:latin typeface="Arial" charset="0"/>
              </a:rPr>
              <a:t>Session 2: Introduction to Spark</a:t>
            </a:r>
            <a:endParaRPr lang="en-US" i="1" dirty="0">
              <a:solidFill>
                <a:schemeClr val="bg2"/>
              </a:solidFill>
              <a:latin typeface="Arial" charset="0"/>
            </a:endParaRPr>
          </a:p>
        </p:txBody>
      </p:sp>
      <p:sp>
        <p:nvSpPr>
          <p:cNvPr id="3" name="Footer Placeholder 2"/>
          <p:cNvSpPr>
            <a:spLocks noGrp="1"/>
          </p:cNvSpPr>
          <p:nvPr>
            <p:ph type="ftr" sz="quarter" idx="12"/>
          </p:nvPr>
        </p:nvSpPr>
        <p:spPr/>
        <p:txBody>
          <a:bodyPr/>
          <a:lstStyle/>
          <a:p>
            <a:pPr>
              <a:defRPr/>
            </a:pPr>
            <a:r>
              <a:rPr lang="en-US" smtClean="0"/>
              <a:t>Copyright © 2016 Elephant Scale.  All rights reserved.</a:t>
            </a:r>
            <a:endParaRPr lang="en-US"/>
          </a:p>
        </p:txBody>
      </p:sp>
      <p:pic>
        <p:nvPicPr>
          <p:cNvPr id="7" name="Content Placeholder 4" descr="mr_vs_spark.png"/>
          <p:cNvPicPr>
            <a:picLocks noChangeAspect="1"/>
          </p:cNvPicPr>
          <p:nvPr/>
        </p:nvPicPr>
        <p:blipFill>
          <a:blip r:embed="rId3">
            <a:extLst>
              <a:ext uri="{28A0092B-C50C-407E-A947-70E740481C1C}">
                <a14:useLocalDpi xmlns:a14="http://schemas.microsoft.com/office/drawing/2010/main" val="0"/>
              </a:ext>
            </a:extLst>
          </a:blip>
          <a:srcRect l="-21679" r="-21679"/>
          <a:stretch>
            <a:fillRect/>
          </a:stretch>
        </p:blipFill>
        <p:spPr bwMode="auto">
          <a:xfrm>
            <a:off x="266700" y="1371601"/>
            <a:ext cx="8612846" cy="4724400"/>
          </a:xfrm>
          <a:prstGeom prst="rect">
            <a:avLst/>
          </a:prstGeom>
          <a:noFill/>
          <a:ln w="9525">
            <a:noFill/>
            <a:miter lim="800000"/>
            <a:headEnd/>
            <a:tailEnd/>
          </a:ln>
        </p:spPr>
      </p:pic>
    </p:spTree>
    <p:extLst>
      <p:ext uri="{BB962C8B-B14F-4D97-AF65-F5344CB8AC3E}">
        <p14:creationId xmlns:p14="http://schemas.microsoft.com/office/powerpoint/2010/main" val="397350305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2"/>
          <p:cNvSpPr>
            <a:spLocks noGrp="1" noChangeArrowheads="1"/>
          </p:cNvSpPr>
          <p:nvPr>
            <p:ph type="title"/>
          </p:nvPr>
        </p:nvSpPr>
        <p:spPr/>
        <p:txBody>
          <a:bodyPr/>
          <a:lstStyle/>
          <a:p>
            <a:r>
              <a:rPr lang="en-US" dirty="0"/>
              <a:t>Spark </a:t>
            </a:r>
            <a:r>
              <a:rPr lang="en-US" dirty="0" smtClean="0"/>
              <a:t>- More Generic Programming </a:t>
            </a:r>
            <a:r>
              <a:rPr lang="en-US" dirty="0"/>
              <a:t>Model</a:t>
            </a:r>
            <a:endParaRPr lang="en-US" dirty="0" smtClean="0">
              <a:ea typeface="ＭＳ Ｐゴシック"/>
              <a:cs typeface="ＭＳ Ｐゴシック"/>
            </a:endParaRPr>
          </a:p>
        </p:txBody>
      </p:sp>
      <p:sp>
        <p:nvSpPr>
          <p:cNvPr id="36866" name="Rectangle 3"/>
          <p:cNvSpPr>
            <a:spLocks noGrp="1" noChangeArrowheads="1"/>
          </p:cNvSpPr>
          <p:nvPr>
            <p:ph type="body" idx="1"/>
          </p:nvPr>
        </p:nvSpPr>
        <p:spPr>
          <a:xfrm>
            <a:off x="234950" y="822325"/>
            <a:ext cx="8902700" cy="549275"/>
          </a:xfrm>
        </p:spPr>
        <p:txBody>
          <a:bodyPr/>
          <a:lstStyle/>
          <a:p>
            <a:r>
              <a:rPr lang="en-US" dirty="0" smtClean="0"/>
              <a:t>Reducing dependency on the Disk</a:t>
            </a:r>
            <a:endParaRPr lang="en-US" dirty="0"/>
          </a:p>
        </p:txBody>
      </p:sp>
      <p:sp>
        <p:nvSpPr>
          <p:cNvPr id="36867" name="Text Box 4"/>
          <p:cNvSpPr txBox="1">
            <a:spLocks noChangeArrowheads="1"/>
          </p:cNvSpPr>
          <p:nvPr/>
        </p:nvSpPr>
        <p:spPr bwMode="hidden">
          <a:xfrm>
            <a:off x="6515100" y="6638925"/>
            <a:ext cx="2362200" cy="209550"/>
          </a:xfrm>
          <a:prstGeom prst="rect">
            <a:avLst/>
          </a:prstGeom>
          <a:noFill/>
          <a:ln w="9525">
            <a:noFill/>
            <a:miter lim="800000"/>
            <a:headEnd/>
            <a:tailEnd/>
          </a:ln>
        </p:spPr>
        <p:txBody>
          <a:bodyPr lIns="0" tIns="0" rIns="0" bIns="0"/>
          <a:lstStyle/>
          <a:p>
            <a:pPr algn="ctr" defTabSz="960438">
              <a:spcBef>
                <a:spcPct val="50000"/>
              </a:spcBef>
            </a:pPr>
            <a:r>
              <a:rPr lang="en-US" i="1" dirty="0" smtClean="0">
                <a:solidFill>
                  <a:schemeClr val="bg2"/>
                </a:solidFill>
                <a:latin typeface="Arial" charset="0"/>
              </a:rPr>
              <a:t>Session 2: Introduction to Spark</a:t>
            </a:r>
            <a:endParaRPr lang="en-US" i="1" dirty="0">
              <a:solidFill>
                <a:schemeClr val="bg2"/>
              </a:solidFill>
              <a:latin typeface="Arial" charset="0"/>
            </a:endParaRPr>
          </a:p>
        </p:txBody>
      </p:sp>
      <p:sp>
        <p:nvSpPr>
          <p:cNvPr id="3" name="Footer Placeholder 2"/>
          <p:cNvSpPr>
            <a:spLocks noGrp="1"/>
          </p:cNvSpPr>
          <p:nvPr>
            <p:ph type="ftr" sz="quarter" idx="12"/>
          </p:nvPr>
        </p:nvSpPr>
        <p:spPr/>
        <p:txBody>
          <a:bodyPr/>
          <a:lstStyle/>
          <a:p>
            <a:pPr>
              <a:defRPr/>
            </a:pPr>
            <a:r>
              <a:rPr lang="en-US" smtClean="0"/>
              <a:t>Copyright © 2016 Elephant Scale.  All rights reserved.</a:t>
            </a:r>
            <a:endParaRPr lang="en-US"/>
          </a:p>
        </p:txBody>
      </p:sp>
      <p:pic>
        <p:nvPicPr>
          <p:cNvPr id="7" name="Picture 6" descr="mr_vs_spark2.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62100" y="1456567"/>
            <a:ext cx="6400800" cy="4944233"/>
          </a:xfrm>
          <a:prstGeom prst="rect">
            <a:avLst/>
          </a:prstGeom>
        </p:spPr>
      </p:pic>
    </p:spTree>
    <p:extLst>
      <p:ext uri="{BB962C8B-B14F-4D97-AF65-F5344CB8AC3E}">
        <p14:creationId xmlns:p14="http://schemas.microsoft.com/office/powerpoint/2010/main" val="397350305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2"/>
          <p:cNvSpPr>
            <a:spLocks noGrp="1" noChangeArrowheads="1"/>
          </p:cNvSpPr>
          <p:nvPr>
            <p:ph type="title"/>
          </p:nvPr>
        </p:nvSpPr>
        <p:spPr/>
        <p:txBody>
          <a:bodyPr/>
          <a:lstStyle/>
          <a:p>
            <a:r>
              <a:rPr lang="en-US" dirty="0"/>
              <a:t>Is Spark Replacing Hadoop?</a:t>
            </a:r>
            <a:endParaRPr lang="en-US" dirty="0" smtClean="0">
              <a:ea typeface="ＭＳ Ｐゴシック"/>
              <a:cs typeface="ＭＳ Ｐゴシック"/>
            </a:endParaRPr>
          </a:p>
        </p:txBody>
      </p:sp>
      <p:sp>
        <p:nvSpPr>
          <p:cNvPr id="36866" name="Rectangle 3"/>
          <p:cNvSpPr>
            <a:spLocks noGrp="1" noChangeArrowheads="1"/>
          </p:cNvSpPr>
          <p:nvPr>
            <p:ph type="body" idx="1"/>
          </p:nvPr>
        </p:nvSpPr>
        <p:spPr>
          <a:xfrm>
            <a:off x="234950" y="822325"/>
            <a:ext cx="8902700" cy="2530475"/>
          </a:xfrm>
        </p:spPr>
        <p:txBody>
          <a:bodyPr/>
          <a:lstStyle/>
          <a:p>
            <a:r>
              <a:rPr lang="en-US" dirty="0" smtClean="0"/>
              <a:t>Spark currently runs </a:t>
            </a:r>
            <a:r>
              <a:rPr lang="en-US" dirty="0"/>
              <a:t>on Hadoop / </a:t>
            </a:r>
            <a:r>
              <a:rPr lang="en-US" dirty="0" smtClean="0"/>
              <a:t>YARN </a:t>
            </a:r>
            <a:endParaRPr lang="en-US" dirty="0"/>
          </a:p>
          <a:p>
            <a:pPr lvl="1"/>
            <a:r>
              <a:rPr lang="en-US" dirty="0"/>
              <a:t>Can be </a:t>
            </a:r>
            <a:r>
              <a:rPr lang="en-US" dirty="0" smtClean="0"/>
              <a:t>an alternative to classic MapReduce</a:t>
            </a:r>
            <a:endParaRPr lang="en-US" dirty="0"/>
          </a:p>
          <a:p>
            <a:pPr lvl="4"/>
            <a:endParaRPr lang="en-US" dirty="0" smtClean="0"/>
          </a:p>
          <a:p>
            <a:r>
              <a:rPr lang="en-US" dirty="0" smtClean="0"/>
              <a:t>Spark can access HDFS data natively</a:t>
            </a:r>
          </a:p>
          <a:p>
            <a:pPr lvl="1"/>
            <a:r>
              <a:rPr lang="en-US" dirty="0" smtClean="0"/>
              <a:t>HDFS is a very stable / mature distributed file system</a:t>
            </a:r>
          </a:p>
          <a:p>
            <a:r>
              <a:rPr lang="en-US" dirty="0" smtClean="0"/>
              <a:t>Spark is a fantastic compliment to Hadoop</a:t>
            </a:r>
            <a:endParaRPr lang="en-US" dirty="0"/>
          </a:p>
          <a:p>
            <a:pPr lvl="4"/>
            <a:endParaRPr lang="en-US" dirty="0" smtClean="0"/>
          </a:p>
        </p:txBody>
      </p:sp>
      <p:sp>
        <p:nvSpPr>
          <p:cNvPr id="36867" name="Text Box 4"/>
          <p:cNvSpPr txBox="1">
            <a:spLocks noChangeArrowheads="1"/>
          </p:cNvSpPr>
          <p:nvPr/>
        </p:nvSpPr>
        <p:spPr bwMode="hidden">
          <a:xfrm>
            <a:off x="6515100" y="6638925"/>
            <a:ext cx="2362200" cy="209550"/>
          </a:xfrm>
          <a:prstGeom prst="rect">
            <a:avLst/>
          </a:prstGeom>
          <a:noFill/>
          <a:ln w="9525">
            <a:noFill/>
            <a:miter lim="800000"/>
            <a:headEnd/>
            <a:tailEnd/>
          </a:ln>
        </p:spPr>
        <p:txBody>
          <a:bodyPr lIns="0" tIns="0" rIns="0" bIns="0"/>
          <a:lstStyle/>
          <a:p>
            <a:pPr algn="ctr" defTabSz="960438">
              <a:spcBef>
                <a:spcPct val="50000"/>
              </a:spcBef>
            </a:pPr>
            <a:r>
              <a:rPr lang="en-US" i="1" dirty="0" smtClean="0">
                <a:solidFill>
                  <a:schemeClr val="bg2"/>
                </a:solidFill>
                <a:latin typeface="Arial" charset="0"/>
              </a:rPr>
              <a:t>Session 2: Introduction to Spark</a:t>
            </a:r>
            <a:endParaRPr lang="en-US" i="1" dirty="0">
              <a:solidFill>
                <a:schemeClr val="bg2"/>
              </a:solidFill>
              <a:latin typeface="Arial" charset="0"/>
            </a:endParaRPr>
          </a:p>
        </p:txBody>
      </p:sp>
      <p:sp>
        <p:nvSpPr>
          <p:cNvPr id="3" name="Footer Placeholder 2"/>
          <p:cNvSpPr>
            <a:spLocks noGrp="1"/>
          </p:cNvSpPr>
          <p:nvPr>
            <p:ph type="ftr" sz="quarter" idx="12"/>
          </p:nvPr>
        </p:nvSpPr>
        <p:spPr/>
        <p:txBody>
          <a:bodyPr/>
          <a:lstStyle/>
          <a:p>
            <a:pPr>
              <a:defRPr/>
            </a:pPr>
            <a:r>
              <a:rPr lang="en-US" smtClean="0"/>
              <a:t>Copyright © 2016 Elephant Scale.  All rights reserved.</a:t>
            </a:r>
            <a:endParaRPr lang="en-US"/>
          </a:p>
        </p:txBody>
      </p:sp>
      <p:pic>
        <p:nvPicPr>
          <p:cNvPr id="2" name="Picture 1" descr="spark-and-hadoop.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85900" y="3352800"/>
            <a:ext cx="6025938" cy="2743200"/>
          </a:xfrm>
          <a:prstGeom prst="rect">
            <a:avLst/>
          </a:prstGeom>
        </p:spPr>
      </p:pic>
    </p:spTree>
    <p:extLst>
      <p:ext uri="{BB962C8B-B14F-4D97-AF65-F5344CB8AC3E}">
        <p14:creationId xmlns:p14="http://schemas.microsoft.com/office/powerpoint/2010/main" val="254228979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7700" y="1"/>
            <a:ext cx="7810500" cy="685799"/>
          </a:xfrm>
        </p:spPr>
        <p:txBody>
          <a:bodyPr/>
          <a:lstStyle/>
          <a:p>
            <a:r>
              <a:rPr lang="en-US" dirty="0" smtClean="0"/>
              <a:t>HI, I’m Sujee Maniyam</a:t>
            </a:r>
            <a:endParaRPr lang="en-US" dirty="0"/>
          </a:p>
        </p:txBody>
      </p:sp>
      <p:sp>
        <p:nvSpPr>
          <p:cNvPr id="3" name="Content Placeholder 2"/>
          <p:cNvSpPr>
            <a:spLocks noGrp="1"/>
          </p:cNvSpPr>
          <p:nvPr>
            <p:ph idx="1"/>
          </p:nvPr>
        </p:nvSpPr>
        <p:spPr>
          <a:xfrm>
            <a:off x="421519" y="1233714"/>
            <a:ext cx="7834638" cy="4892449"/>
          </a:xfrm>
        </p:spPr>
        <p:txBody>
          <a:bodyPr>
            <a:normAutofit fontScale="92500" lnSpcReduction="20000"/>
          </a:bodyPr>
          <a:lstStyle/>
          <a:p>
            <a:pPr marL="342900" indent="-342900">
              <a:buFont typeface="Arial"/>
              <a:buChar char="•"/>
            </a:pPr>
            <a:r>
              <a:rPr lang="en-US" dirty="0" smtClean="0"/>
              <a:t>Founder / Principal @ Elephant Scale</a:t>
            </a:r>
            <a:endParaRPr lang="en-US" dirty="0"/>
          </a:p>
          <a:p>
            <a:pPr marL="800100" lvl="1" indent="-342900">
              <a:buFont typeface="Arial"/>
              <a:buChar char="•"/>
            </a:pPr>
            <a:r>
              <a:rPr lang="en-US" dirty="0" smtClean="0"/>
              <a:t>Consulting &amp; Training in  Big Data</a:t>
            </a:r>
          </a:p>
          <a:p>
            <a:pPr marL="800100" lvl="1" indent="-342900">
              <a:buFont typeface="Arial"/>
              <a:buChar char="•"/>
            </a:pPr>
            <a:r>
              <a:rPr lang="en-US" dirty="0" smtClean="0"/>
              <a:t>Spark / Hadoop / </a:t>
            </a:r>
            <a:r>
              <a:rPr lang="en-US" dirty="0" err="1" smtClean="0"/>
              <a:t>NoSQL</a:t>
            </a:r>
            <a:r>
              <a:rPr lang="en-US" dirty="0" smtClean="0"/>
              <a:t> / </a:t>
            </a:r>
            <a:br>
              <a:rPr lang="en-US" dirty="0" smtClean="0"/>
            </a:br>
            <a:r>
              <a:rPr lang="en-US" dirty="0" smtClean="0"/>
              <a:t>Data Science</a:t>
            </a:r>
          </a:p>
          <a:p>
            <a:pPr marL="800100" lvl="1" indent="-342900">
              <a:buFont typeface="Arial"/>
              <a:buChar char="•"/>
            </a:pPr>
            <a:endParaRPr lang="en-US" dirty="0" smtClean="0"/>
          </a:p>
          <a:p>
            <a:pPr marL="342900" indent="-342900">
              <a:buFont typeface="Arial"/>
              <a:buChar char="•"/>
            </a:pPr>
            <a:r>
              <a:rPr lang="en-US" dirty="0" smtClean="0"/>
              <a:t>Author</a:t>
            </a:r>
          </a:p>
          <a:p>
            <a:pPr lvl="1"/>
            <a:r>
              <a:rPr lang="en-US" dirty="0"/>
              <a:t>“Hadoop illuminated</a:t>
            </a:r>
            <a:r>
              <a:rPr lang="en-US" dirty="0" smtClean="0"/>
              <a:t>” open source book </a:t>
            </a:r>
          </a:p>
          <a:p>
            <a:pPr lvl="1"/>
            <a:r>
              <a:rPr lang="en-US" dirty="0" smtClean="0"/>
              <a:t>“HBase Design Patterns”</a:t>
            </a:r>
          </a:p>
          <a:p>
            <a:pPr lvl="1"/>
            <a:endParaRPr lang="en-US" dirty="0" smtClean="0"/>
          </a:p>
          <a:p>
            <a:pPr marL="342900" indent="-342900">
              <a:buFont typeface="Arial"/>
              <a:buChar char="•"/>
            </a:pPr>
            <a:r>
              <a:rPr lang="en-US" dirty="0" smtClean="0"/>
              <a:t>Open Source contributor: </a:t>
            </a:r>
            <a:r>
              <a:rPr lang="en-US" dirty="0" err="1" smtClean="0">
                <a:solidFill>
                  <a:srgbClr val="3366FF"/>
                </a:solidFill>
              </a:rPr>
              <a:t>github.com</a:t>
            </a:r>
            <a:r>
              <a:rPr lang="en-US" dirty="0">
                <a:solidFill>
                  <a:srgbClr val="3366FF"/>
                </a:solidFill>
              </a:rPr>
              <a:t>/</a:t>
            </a:r>
            <a:r>
              <a:rPr lang="en-US" dirty="0" err="1" smtClean="0">
                <a:solidFill>
                  <a:srgbClr val="3366FF"/>
                </a:solidFill>
              </a:rPr>
              <a:t>sujee</a:t>
            </a:r>
            <a:endParaRPr lang="en-US" dirty="0" smtClean="0">
              <a:solidFill>
                <a:srgbClr val="3366FF"/>
              </a:solidFill>
            </a:endParaRPr>
          </a:p>
          <a:p>
            <a:pPr marL="342900" indent="-342900">
              <a:buFont typeface="Arial"/>
              <a:buChar char="•"/>
            </a:pPr>
            <a:endParaRPr lang="en-US" dirty="0" smtClean="0">
              <a:solidFill>
                <a:srgbClr val="3366FF"/>
              </a:solidFill>
            </a:endParaRPr>
          </a:p>
          <a:p>
            <a:pPr marL="342900" indent="-342900">
              <a:buFont typeface="Arial"/>
              <a:buChar char="•"/>
            </a:pPr>
            <a:r>
              <a:rPr lang="en-US" dirty="0" err="1" smtClean="0">
                <a:solidFill>
                  <a:srgbClr val="3366FF"/>
                </a:solidFill>
              </a:rPr>
              <a:t>sujee@elephantscale.com</a:t>
            </a:r>
            <a:endParaRPr lang="en-US" dirty="0" smtClean="0">
              <a:solidFill>
                <a:srgbClr val="3366FF"/>
              </a:solidFill>
            </a:endParaRPr>
          </a:p>
          <a:p>
            <a:pPr marL="342900" indent="-342900">
              <a:buFont typeface="Arial"/>
              <a:buChar char="•"/>
            </a:pPr>
            <a:endParaRPr lang="en-US" dirty="0" smtClean="0">
              <a:solidFill>
                <a:srgbClr val="3366FF"/>
              </a:solidFill>
            </a:endParaRPr>
          </a:p>
          <a:p>
            <a:pPr marL="342900" indent="-342900">
              <a:buFont typeface="Arial"/>
              <a:buChar char="•"/>
            </a:pPr>
            <a:r>
              <a:rPr lang="en-US" dirty="0" smtClean="0">
                <a:solidFill>
                  <a:srgbClr val="3366FF"/>
                </a:solidFill>
                <a:hlinkClick r:id="rId2"/>
              </a:rPr>
              <a:t>www.ElephantScale.com</a:t>
            </a:r>
            <a:r>
              <a:rPr lang="en-US" dirty="0" smtClean="0">
                <a:solidFill>
                  <a:srgbClr val="3366FF"/>
                </a:solidFill>
              </a:rPr>
              <a:t> </a:t>
            </a:r>
            <a:endParaRPr lang="en-US" dirty="0"/>
          </a:p>
          <a:p>
            <a:endParaRPr lang="en-US" dirty="0" smtClean="0">
              <a:solidFill>
                <a:srgbClr val="3366FF"/>
              </a:solidFill>
            </a:endParaRPr>
          </a:p>
          <a:p>
            <a:pPr marL="342900" indent="-342900">
              <a:buFont typeface="Arial"/>
              <a:buChar char="•"/>
            </a:pPr>
            <a:endParaRPr lang="en-US" dirty="0">
              <a:solidFill>
                <a:srgbClr val="3366FF"/>
              </a:solidFill>
            </a:endParaRPr>
          </a:p>
        </p:txBody>
      </p:sp>
      <p:pic>
        <p:nvPicPr>
          <p:cNvPr id="4" name="Picture 3"/>
          <p:cNvPicPr>
            <a:picLocks noChangeAspect="1"/>
          </p:cNvPicPr>
          <p:nvPr/>
        </p:nvPicPr>
        <p:blipFill>
          <a:blip r:embed="rId3"/>
          <a:stretch>
            <a:fillRect/>
          </a:stretch>
        </p:blipFill>
        <p:spPr>
          <a:xfrm>
            <a:off x="6054732" y="1233714"/>
            <a:ext cx="2201425" cy="2663188"/>
          </a:xfrm>
          <a:prstGeom prst="rect">
            <a:avLst/>
          </a:prstGeom>
        </p:spPr>
      </p:pic>
      <p:sp>
        <p:nvSpPr>
          <p:cNvPr id="6" name="Up Ribbon 5"/>
          <p:cNvSpPr/>
          <p:nvPr/>
        </p:nvSpPr>
        <p:spPr>
          <a:xfrm>
            <a:off x="5532438" y="4455583"/>
            <a:ext cx="3038113" cy="1331996"/>
          </a:xfrm>
          <a:prstGeom prst="ribbon2">
            <a:avLst/>
          </a:prstGeom>
          <a:solidFill>
            <a:srgbClr val="FFFF00"/>
          </a:solidFill>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600" dirty="0" smtClean="0">
                <a:solidFill>
                  <a:srgbClr val="000000"/>
                </a:solidFill>
              </a:rPr>
              <a:t>Checkout our  trainings !</a:t>
            </a:r>
          </a:p>
        </p:txBody>
      </p:sp>
      <p:sp>
        <p:nvSpPr>
          <p:cNvPr id="7" name="Slide Number Placeholder 6"/>
          <p:cNvSpPr>
            <a:spLocks noGrp="1"/>
          </p:cNvSpPr>
          <p:nvPr>
            <p:ph type="sldNum" sz="quarter" idx="12"/>
          </p:nvPr>
        </p:nvSpPr>
        <p:spPr/>
        <p:txBody>
          <a:bodyPr/>
          <a:lstStyle/>
          <a:p>
            <a:pPr>
              <a:defRPr/>
            </a:pPr>
            <a:fld id="{77EF9825-4C23-4085-A4E3-B5565466BD91}" type="slidenum">
              <a:rPr lang="en-US" smtClean="0"/>
              <a:pPr>
                <a:defRPr/>
              </a:pPr>
              <a:t>2</a:t>
            </a:fld>
            <a:endParaRPr lang="en-US"/>
          </a:p>
        </p:txBody>
      </p:sp>
    </p:spTree>
    <p:extLst>
      <p:ext uri="{BB962C8B-B14F-4D97-AF65-F5344CB8AC3E}">
        <p14:creationId xmlns:p14="http://schemas.microsoft.com/office/powerpoint/2010/main" val="22719858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2"/>
          <p:cNvSpPr>
            <a:spLocks noGrp="1" noChangeArrowheads="1"/>
          </p:cNvSpPr>
          <p:nvPr>
            <p:ph type="ctrTitle"/>
          </p:nvPr>
        </p:nvSpPr>
        <p:spPr>
          <a:xfrm>
            <a:off x="704850" y="2645288"/>
            <a:ext cx="8121650" cy="1214438"/>
          </a:xfrm>
        </p:spPr>
        <p:txBody>
          <a:bodyPr/>
          <a:lstStyle/>
          <a:p>
            <a:r>
              <a:rPr lang="en-US" dirty="0" smtClean="0">
                <a:ea typeface="ＭＳ Ｐゴシック"/>
                <a:cs typeface="ＭＳ Ｐゴシック"/>
              </a:rPr>
              <a:t>RDD Concepts</a:t>
            </a:r>
            <a:endParaRPr lang="en-US" dirty="0">
              <a:ea typeface="ＭＳ Ｐゴシック"/>
              <a:cs typeface="ＭＳ Ｐゴシック"/>
            </a:endParaRPr>
          </a:p>
        </p:txBody>
      </p:sp>
      <p:sp>
        <p:nvSpPr>
          <p:cNvPr id="2" name="Subtitle 1"/>
          <p:cNvSpPr>
            <a:spLocks noGrp="1"/>
          </p:cNvSpPr>
          <p:nvPr>
            <p:ph type="subTitle" sz="quarter" idx="1"/>
          </p:nvPr>
        </p:nvSpPr>
        <p:spPr/>
        <p:txBody>
          <a:bodyPr/>
          <a:lstStyle/>
          <a:p>
            <a:endParaRPr lang="en-US"/>
          </a:p>
        </p:txBody>
      </p:sp>
    </p:spTree>
    <p:extLst>
      <p:ext uri="{BB962C8B-B14F-4D97-AF65-F5344CB8AC3E}">
        <p14:creationId xmlns:p14="http://schemas.microsoft.com/office/powerpoint/2010/main" val="976445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7" name="Rectangle 2"/>
          <p:cNvSpPr>
            <a:spLocks noGrp="1" noChangeArrowheads="1"/>
          </p:cNvSpPr>
          <p:nvPr>
            <p:ph type="title"/>
          </p:nvPr>
        </p:nvSpPr>
        <p:spPr/>
        <p:txBody>
          <a:bodyPr/>
          <a:lstStyle/>
          <a:p>
            <a:r>
              <a:rPr lang="en-US" dirty="0" smtClean="0">
                <a:ea typeface="ＭＳ Ｐゴシック"/>
                <a:cs typeface="ＭＳ Ｐゴシック"/>
              </a:rPr>
              <a:t>What is an RDD?</a:t>
            </a:r>
          </a:p>
        </p:txBody>
      </p:sp>
      <p:sp>
        <p:nvSpPr>
          <p:cNvPr id="126978" name="Rectangle 3"/>
          <p:cNvSpPr>
            <a:spLocks noGrp="1" noChangeArrowheads="1"/>
          </p:cNvSpPr>
          <p:nvPr>
            <p:ph type="body" idx="1"/>
          </p:nvPr>
        </p:nvSpPr>
        <p:spPr/>
        <p:txBody>
          <a:bodyPr/>
          <a:lstStyle/>
          <a:p>
            <a:r>
              <a:rPr lang="en-US" b="1" dirty="0">
                <a:solidFill>
                  <a:schemeClr val="accent2"/>
                </a:solidFill>
                <a:ea typeface="ＭＳ Ｐゴシック"/>
                <a:cs typeface="ＭＳ Ｐゴシック"/>
              </a:rPr>
              <a:t>Resilient Distributed </a:t>
            </a:r>
            <a:r>
              <a:rPr lang="en-US" b="1" dirty="0" smtClean="0">
                <a:solidFill>
                  <a:schemeClr val="accent2"/>
                </a:solidFill>
                <a:ea typeface="ＭＳ Ｐゴシック"/>
                <a:cs typeface="ＭＳ Ｐゴシック"/>
              </a:rPr>
              <a:t>Dataset</a:t>
            </a:r>
            <a:r>
              <a:rPr lang="en-US" dirty="0" smtClean="0">
                <a:ea typeface="ＭＳ Ｐゴシック"/>
                <a:cs typeface="ＭＳ Ｐゴシック"/>
              </a:rPr>
              <a:t>: </a:t>
            </a:r>
            <a:r>
              <a:rPr lang="en-US" b="1" dirty="0" smtClean="0">
                <a:solidFill>
                  <a:schemeClr val="accent2"/>
                </a:solidFill>
                <a:ea typeface="ＭＳ Ｐゴシック"/>
                <a:cs typeface="ＭＳ Ｐゴシック"/>
              </a:rPr>
              <a:t>Core Spark data abstraction</a:t>
            </a:r>
            <a:endParaRPr lang="en-US" dirty="0">
              <a:ea typeface="ＭＳ Ｐゴシック"/>
              <a:cs typeface="ＭＳ Ｐゴシック"/>
            </a:endParaRPr>
          </a:p>
          <a:p>
            <a:pPr lvl="4"/>
            <a:endParaRPr lang="en-US" b="1" dirty="0" smtClean="0">
              <a:solidFill>
                <a:schemeClr val="accent2"/>
              </a:solidFill>
              <a:ea typeface="ＭＳ Ｐゴシック"/>
            </a:endParaRPr>
          </a:p>
          <a:p>
            <a:pPr lvl="1"/>
            <a:r>
              <a:rPr lang="en-US" b="1" dirty="0" smtClean="0">
                <a:solidFill>
                  <a:schemeClr val="accent2"/>
                </a:solidFill>
                <a:ea typeface="ＭＳ Ｐゴシック"/>
              </a:rPr>
              <a:t>Distributed collection</a:t>
            </a:r>
            <a:r>
              <a:rPr lang="en-US" dirty="0" smtClean="0">
                <a:ea typeface="ＭＳ Ｐゴシック"/>
              </a:rPr>
              <a:t> of elements</a:t>
            </a:r>
          </a:p>
          <a:p>
            <a:pPr lvl="2"/>
            <a:r>
              <a:rPr lang="en-US" b="1" dirty="0">
                <a:solidFill>
                  <a:schemeClr val="accent2"/>
                </a:solidFill>
                <a:ea typeface="ＭＳ Ｐゴシック"/>
              </a:rPr>
              <a:t>Partitioned</a:t>
            </a:r>
            <a:r>
              <a:rPr lang="en-US" dirty="0">
                <a:ea typeface="ＭＳ Ｐゴシック"/>
              </a:rPr>
              <a:t> - usually across </a:t>
            </a:r>
            <a:r>
              <a:rPr lang="en-US" b="1" dirty="0">
                <a:solidFill>
                  <a:schemeClr val="accent2"/>
                </a:solidFill>
                <a:ea typeface="ＭＳ Ｐゴシック"/>
              </a:rPr>
              <a:t>different nodes</a:t>
            </a:r>
          </a:p>
          <a:p>
            <a:pPr lvl="2"/>
            <a:r>
              <a:rPr lang="en-US" b="1" dirty="0" smtClean="0">
                <a:solidFill>
                  <a:schemeClr val="accent2"/>
                </a:solidFill>
                <a:ea typeface="ＭＳ Ｐゴシック"/>
              </a:rPr>
              <a:t>Read</a:t>
            </a:r>
            <a:r>
              <a:rPr lang="en-US" b="1" dirty="0">
                <a:solidFill>
                  <a:schemeClr val="accent2"/>
                </a:solidFill>
                <a:ea typeface="ＭＳ Ｐゴシック"/>
              </a:rPr>
              <a:t>-only</a:t>
            </a:r>
            <a:r>
              <a:rPr lang="en-US" dirty="0">
                <a:ea typeface="ＭＳ Ｐゴシック"/>
              </a:rPr>
              <a:t> (immutable)</a:t>
            </a:r>
            <a:endParaRPr lang="en-US" b="1" dirty="0">
              <a:solidFill>
                <a:schemeClr val="accent2"/>
              </a:solidFill>
              <a:ea typeface="ＭＳ Ｐゴシック"/>
            </a:endParaRPr>
          </a:p>
          <a:p>
            <a:pPr lvl="2"/>
            <a:r>
              <a:rPr lang="en-US" dirty="0" smtClean="0">
                <a:ea typeface="ＭＳ Ｐゴシック"/>
              </a:rPr>
              <a:t>Operations execute </a:t>
            </a:r>
            <a:r>
              <a:rPr lang="en-US" b="1" dirty="0" smtClean="0">
                <a:solidFill>
                  <a:schemeClr val="accent2"/>
                </a:solidFill>
                <a:ea typeface="ＭＳ Ｐゴシック"/>
              </a:rPr>
              <a:t>in parallel</a:t>
            </a:r>
            <a:r>
              <a:rPr lang="en-US" dirty="0" smtClean="0">
                <a:ea typeface="ＭＳ Ｐゴシック"/>
              </a:rPr>
              <a:t> on the partitions</a:t>
            </a:r>
          </a:p>
          <a:p>
            <a:pPr lvl="4"/>
            <a:endParaRPr lang="en-US" b="1" dirty="0" smtClean="0">
              <a:solidFill>
                <a:schemeClr val="accent2"/>
              </a:solidFill>
              <a:ea typeface="ＭＳ Ｐゴシック"/>
              <a:cs typeface="ＭＳ Ｐゴシック"/>
            </a:endParaRPr>
          </a:p>
          <a:p>
            <a:pPr lvl="1"/>
            <a:r>
              <a:rPr lang="en-US" b="1" dirty="0" smtClean="0">
                <a:solidFill>
                  <a:schemeClr val="accent2"/>
                </a:solidFill>
                <a:ea typeface="ＭＳ Ｐゴシック"/>
                <a:cs typeface="ＭＳ Ｐゴシック"/>
              </a:rPr>
              <a:t>Fault tolerant</a:t>
            </a:r>
            <a:r>
              <a:rPr lang="en-US" dirty="0" smtClean="0">
                <a:ea typeface="ＭＳ Ｐゴシック"/>
                <a:cs typeface="ＭＳ Ｐゴシック"/>
              </a:rPr>
              <a:t>: Can recover from loss of a partition</a:t>
            </a:r>
          </a:p>
          <a:p>
            <a:pPr lvl="2"/>
            <a:r>
              <a:rPr lang="en-US" dirty="0" smtClean="0">
                <a:ea typeface="ＭＳ Ｐゴシック"/>
              </a:rPr>
              <a:t>The "Resiliency"</a:t>
            </a:r>
            <a:endParaRPr lang="en-US" dirty="0" smtClean="0">
              <a:ea typeface="ＭＳ Ｐゴシック"/>
              <a:cs typeface="ＭＳ Ｐゴシック"/>
            </a:endParaRPr>
          </a:p>
          <a:p>
            <a:pPr lvl="2"/>
            <a:r>
              <a:rPr lang="en-US" b="1" dirty="0" smtClean="0">
                <a:solidFill>
                  <a:schemeClr val="accent2"/>
                </a:solidFill>
                <a:ea typeface="ＭＳ Ｐゴシック"/>
              </a:rPr>
              <a:t>Efficiently</a:t>
            </a:r>
            <a:r>
              <a:rPr lang="en-US" dirty="0" smtClean="0">
                <a:ea typeface="ＭＳ Ｐゴシック"/>
              </a:rPr>
              <a:t> - </a:t>
            </a:r>
            <a:r>
              <a:rPr lang="en-US" dirty="0">
                <a:ea typeface="ＭＳ Ｐゴシック"/>
              </a:rPr>
              <a:t>Re-computed, not stored </a:t>
            </a:r>
            <a:r>
              <a:rPr lang="en-US" baseline="30000" dirty="0">
                <a:ea typeface="ＭＳ Ｐゴシック"/>
              </a:rPr>
              <a:t>(1</a:t>
            </a:r>
            <a:r>
              <a:rPr lang="en-US" baseline="30000" dirty="0" smtClean="0">
                <a:ea typeface="ＭＳ Ｐゴシック"/>
              </a:rPr>
              <a:t>)</a:t>
            </a:r>
            <a:endParaRPr lang="en-US" dirty="0" smtClean="0">
              <a:ea typeface="ＭＳ Ｐゴシック"/>
            </a:endParaRPr>
          </a:p>
          <a:p>
            <a:pPr lvl="4"/>
            <a:endParaRPr lang="en-US" dirty="0" smtClean="0">
              <a:ea typeface="ＭＳ Ｐゴシック"/>
              <a:cs typeface="ＭＳ Ｐゴシック"/>
            </a:endParaRPr>
          </a:p>
          <a:p>
            <a:r>
              <a:rPr lang="en-US" dirty="0" smtClean="0">
                <a:ea typeface="ＭＳ Ｐゴシック"/>
              </a:rPr>
              <a:t>Two operation types</a:t>
            </a:r>
          </a:p>
          <a:p>
            <a:pPr lvl="1"/>
            <a:r>
              <a:rPr lang="en-US" b="1" dirty="0" smtClean="0">
                <a:solidFill>
                  <a:schemeClr val="accent2"/>
                </a:solidFill>
                <a:ea typeface="ＭＳ Ｐゴシック"/>
              </a:rPr>
              <a:t>Transformation</a:t>
            </a:r>
            <a:r>
              <a:rPr lang="en-US" dirty="0" smtClean="0">
                <a:ea typeface="ＭＳ Ｐゴシック"/>
              </a:rPr>
              <a:t>: Lazy operation creating new RDD</a:t>
            </a:r>
          </a:p>
          <a:p>
            <a:pPr lvl="2"/>
            <a:r>
              <a:rPr lang="en-US" dirty="0" smtClean="0">
                <a:ea typeface="ＭＳ Ｐゴシック"/>
              </a:rPr>
              <a:t>e.g. </a:t>
            </a:r>
            <a:r>
              <a:rPr lang="en-US" sz="1900" dirty="0" smtClean="0">
                <a:latin typeface="Lucida Sans Typewriter"/>
                <a:ea typeface="ＭＳ Ｐゴシック"/>
              </a:rPr>
              <a:t>map()</a:t>
            </a:r>
            <a:r>
              <a:rPr lang="en-US" dirty="0" smtClean="0">
                <a:ea typeface="ＭＳ Ｐゴシック"/>
              </a:rPr>
              <a:t>, </a:t>
            </a:r>
            <a:r>
              <a:rPr lang="en-US" sz="1900" dirty="0" smtClean="0">
                <a:latin typeface="Lucida Sans Typewriter"/>
                <a:ea typeface="ＭＳ Ｐゴシック"/>
              </a:rPr>
              <a:t>filter()</a:t>
            </a:r>
          </a:p>
          <a:p>
            <a:pPr lvl="1"/>
            <a:r>
              <a:rPr lang="en-US" b="1" dirty="0" smtClean="0">
                <a:solidFill>
                  <a:schemeClr val="accent2"/>
                </a:solidFill>
                <a:ea typeface="ＭＳ Ｐゴシック"/>
              </a:rPr>
              <a:t>Action</a:t>
            </a:r>
            <a:r>
              <a:rPr lang="en-US" dirty="0" smtClean="0">
                <a:ea typeface="ＭＳ Ｐゴシック"/>
              </a:rPr>
              <a:t>: Return a result or save it</a:t>
            </a:r>
          </a:p>
          <a:p>
            <a:pPr lvl="2"/>
            <a:r>
              <a:rPr lang="en-US" dirty="0" smtClean="0">
                <a:ea typeface="ＭＳ Ｐゴシック"/>
              </a:rPr>
              <a:t>e.g. </a:t>
            </a:r>
            <a:r>
              <a:rPr lang="en-US" sz="1900" dirty="0" smtClean="0">
                <a:latin typeface="Lucida Sans Typewriter"/>
                <a:ea typeface="ＭＳ Ｐゴシック"/>
              </a:rPr>
              <a:t>take()</a:t>
            </a:r>
            <a:r>
              <a:rPr lang="en-US" dirty="0" smtClean="0">
                <a:ea typeface="ＭＳ Ｐゴシック"/>
              </a:rPr>
              <a:t>, </a:t>
            </a:r>
            <a:r>
              <a:rPr lang="en-US" sz="1900" dirty="0" smtClean="0">
                <a:latin typeface="Lucida Sans Typewriter"/>
                <a:ea typeface="ＭＳ Ｐゴシック"/>
              </a:rPr>
              <a:t>save()</a:t>
            </a:r>
          </a:p>
          <a:p>
            <a:pPr lvl="4"/>
            <a:endParaRPr lang="en-US" dirty="0" smtClean="0">
              <a:ea typeface="ＭＳ Ｐゴシック"/>
              <a:cs typeface="ＭＳ Ｐゴシック"/>
            </a:endParaRPr>
          </a:p>
        </p:txBody>
      </p:sp>
      <p:sp>
        <p:nvSpPr>
          <p:cNvPr id="3" name="Footer Placeholder 2"/>
          <p:cNvSpPr>
            <a:spLocks noGrp="1"/>
          </p:cNvSpPr>
          <p:nvPr>
            <p:ph type="ftr" sz="quarter" idx="12"/>
          </p:nvPr>
        </p:nvSpPr>
        <p:spPr/>
        <p:txBody>
          <a:bodyPr/>
          <a:lstStyle/>
          <a:p>
            <a:pPr>
              <a:defRPr/>
            </a:pPr>
            <a:r>
              <a:rPr lang="en-US" smtClean="0"/>
              <a:t>Copyright © 2015 Elephant Scale Inc. and LearningPatterns, Inc.  All rights reserved.</a:t>
            </a:r>
            <a:endParaRPr lang="en-US"/>
          </a:p>
        </p:txBody>
      </p:sp>
      <p:sp>
        <p:nvSpPr>
          <p:cNvPr id="126982" name="Slide Number Placeholder 3"/>
          <p:cNvSpPr>
            <a:spLocks noGrp="1"/>
          </p:cNvSpPr>
          <p:nvPr>
            <p:ph type="sldNum" sz="quarter" idx="11"/>
          </p:nvPr>
        </p:nvSpPr>
        <p:spPr>
          <a:noFill/>
        </p:spPr>
        <p:txBody>
          <a:bodyPr/>
          <a:lstStyle/>
          <a:p>
            <a:fld id="{FA4C0F6B-3ECB-4786-A9B4-EF1A0703D870}" type="slidenum">
              <a:rPr lang="en-US" smtClean="0">
                <a:ea typeface="ＭＳ Ｐゴシック"/>
                <a:cs typeface="ＭＳ Ｐゴシック"/>
              </a:rPr>
              <a:pPr/>
              <a:t>21</a:t>
            </a:fld>
            <a:endParaRPr lang="en-US" smtClean="0">
              <a:ea typeface="ＭＳ Ｐゴシック"/>
              <a:cs typeface="ＭＳ Ｐゴシック"/>
            </a:endParaRPr>
          </a:p>
        </p:txBody>
      </p:sp>
      <p:sp>
        <p:nvSpPr>
          <p:cNvPr id="8" name="Text Box 4"/>
          <p:cNvSpPr txBox="1">
            <a:spLocks noChangeArrowheads="1"/>
          </p:cNvSpPr>
          <p:nvPr/>
        </p:nvSpPr>
        <p:spPr bwMode="hidden">
          <a:xfrm>
            <a:off x="6515100" y="6638925"/>
            <a:ext cx="2362200" cy="209550"/>
          </a:xfrm>
          <a:prstGeom prst="rect">
            <a:avLst/>
          </a:prstGeom>
          <a:noFill/>
          <a:ln w="9525">
            <a:noFill/>
            <a:miter lim="800000"/>
            <a:headEnd/>
            <a:tailEnd/>
          </a:ln>
        </p:spPr>
        <p:txBody>
          <a:bodyPr lIns="0" tIns="0" rIns="0" bIns="0"/>
          <a:lstStyle/>
          <a:p>
            <a:pPr algn="ctr" defTabSz="960438">
              <a:spcBef>
                <a:spcPct val="50000"/>
              </a:spcBef>
            </a:pPr>
            <a:r>
              <a:rPr lang="en-US" i="1" dirty="0" smtClean="0">
                <a:solidFill>
                  <a:schemeClr val="bg2"/>
                </a:solidFill>
                <a:latin typeface="Arial" charset="0"/>
              </a:rPr>
              <a:t>Session 3: </a:t>
            </a:r>
            <a:r>
              <a:rPr lang="en-US" i="1" dirty="0">
                <a:solidFill>
                  <a:schemeClr val="bg2"/>
                </a:solidFill>
                <a:latin typeface="Arial" charset="0"/>
              </a:rPr>
              <a:t>RDDs and Spark Architecture</a:t>
            </a:r>
          </a:p>
        </p:txBody>
      </p:sp>
    </p:spTree>
    <p:extLst>
      <p:ext uri="{BB962C8B-B14F-4D97-AF65-F5344CB8AC3E}">
        <p14:creationId xmlns:p14="http://schemas.microsoft.com/office/powerpoint/2010/main" val="33379313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7" name="Rectangle 2"/>
          <p:cNvSpPr>
            <a:spLocks noGrp="1" noChangeArrowheads="1"/>
          </p:cNvSpPr>
          <p:nvPr>
            <p:ph type="title"/>
          </p:nvPr>
        </p:nvSpPr>
        <p:spPr/>
        <p:txBody>
          <a:bodyPr/>
          <a:lstStyle/>
          <a:p>
            <a:r>
              <a:rPr lang="en-US" dirty="0" smtClean="0">
                <a:ea typeface="ＭＳ Ｐゴシック"/>
                <a:cs typeface="ＭＳ Ｐゴシック"/>
              </a:rPr>
              <a:t>RDD Lifecycle</a:t>
            </a:r>
          </a:p>
        </p:txBody>
      </p:sp>
      <p:sp>
        <p:nvSpPr>
          <p:cNvPr id="126978" name="Rectangle 3"/>
          <p:cNvSpPr>
            <a:spLocks noGrp="1" noChangeArrowheads="1"/>
          </p:cNvSpPr>
          <p:nvPr>
            <p:ph type="body" idx="1"/>
          </p:nvPr>
        </p:nvSpPr>
        <p:spPr>
          <a:xfrm>
            <a:off x="234950" y="822325"/>
            <a:ext cx="4222750" cy="5643563"/>
          </a:xfrm>
        </p:spPr>
        <p:txBody>
          <a:bodyPr/>
          <a:lstStyle/>
          <a:p>
            <a:r>
              <a:rPr lang="en-US" sz="2200" dirty="0" smtClean="0">
                <a:ea typeface="ＭＳ Ｐゴシック"/>
                <a:cs typeface="ＭＳ Ｐゴシック"/>
              </a:rPr>
              <a:t>RDD is </a:t>
            </a:r>
            <a:r>
              <a:rPr lang="en-US" sz="2200" b="1" dirty="0" smtClean="0">
                <a:solidFill>
                  <a:schemeClr val="accent2"/>
                </a:solidFill>
                <a:ea typeface="ＭＳ Ｐゴシック"/>
                <a:cs typeface="ＭＳ Ｐゴシック"/>
              </a:rPr>
              <a:t>created</a:t>
            </a:r>
            <a:r>
              <a:rPr lang="en-US" sz="2200" dirty="0" smtClean="0">
                <a:ea typeface="ＭＳ Ｐゴシック"/>
                <a:cs typeface="ＭＳ Ｐゴシック"/>
              </a:rPr>
              <a:t> by either:</a:t>
            </a:r>
          </a:p>
          <a:p>
            <a:pPr lvl="1"/>
            <a:r>
              <a:rPr lang="en-US" sz="2000" dirty="0" smtClean="0">
                <a:ea typeface="ＭＳ Ｐゴシック"/>
              </a:rPr>
              <a:t>Loading an external dataset</a:t>
            </a:r>
          </a:p>
          <a:p>
            <a:pPr lvl="1"/>
            <a:r>
              <a:rPr lang="en-US" sz="2000" dirty="0" smtClean="0">
                <a:ea typeface="ＭＳ Ｐゴシック"/>
                <a:cs typeface="ＭＳ Ｐゴシック"/>
              </a:rPr>
              <a:t>Distributing a collection</a:t>
            </a:r>
            <a:endParaRPr lang="en-US" dirty="0" smtClean="0">
              <a:ea typeface="ＭＳ Ｐゴシック"/>
            </a:endParaRPr>
          </a:p>
          <a:p>
            <a:pPr lvl="4"/>
            <a:endParaRPr lang="en-US" dirty="0" smtClean="0">
              <a:ea typeface="ＭＳ Ｐゴシック"/>
              <a:cs typeface="ＭＳ Ｐゴシック"/>
            </a:endParaRPr>
          </a:p>
          <a:p>
            <a:r>
              <a:rPr lang="en-US" sz="2200" dirty="0" smtClean="0">
                <a:ea typeface="ＭＳ Ｐゴシック"/>
                <a:cs typeface="ＭＳ Ｐゴシック"/>
              </a:rPr>
              <a:t>RDD is </a:t>
            </a:r>
            <a:r>
              <a:rPr lang="en-US" sz="2200" b="1" dirty="0" smtClean="0">
                <a:solidFill>
                  <a:schemeClr val="accent2"/>
                </a:solidFill>
                <a:ea typeface="ＭＳ Ｐゴシック"/>
                <a:cs typeface="ＭＳ Ｐゴシック"/>
              </a:rPr>
              <a:t>transformed</a:t>
            </a:r>
            <a:r>
              <a:rPr lang="en-US" sz="2200" dirty="0" smtClean="0">
                <a:ea typeface="ＭＳ Ｐゴシック"/>
                <a:cs typeface="ＭＳ Ｐゴシック"/>
              </a:rPr>
              <a:t>:</a:t>
            </a:r>
          </a:p>
          <a:p>
            <a:pPr lvl="1"/>
            <a:r>
              <a:rPr lang="en-US" sz="2000" dirty="0" smtClean="0">
                <a:ea typeface="ＭＳ Ｐゴシック"/>
              </a:rPr>
              <a:t>e.g. filter out elements</a:t>
            </a:r>
          </a:p>
          <a:p>
            <a:pPr lvl="1"/>
            <a:r>
              <a:rPr lang="en-US" sz="2000" dirty="0" smtClean="0">
                <a:ea typeface="ＭＳ Ｐゴシック"/>
                <a:cs typeface="ＭＳ Ｐゴシック"/>
              </a:rPr>
              <a:t>Result: A </a:t>
            </a:r>
            <a:r>
              <a:rPr lang="en-US" sz="2000" b="1" dirty="0" smtClean="0">
                <a:solidFill>
                  <a:schemeClr val="accent2"/>
                </a:solidFill>
                <a:ea typeface="ＭＳ Ｐゴシック"/>
              </a:rPr>
              <a:t>new RDD</a:t>
            </a:r>
            <a:r>
              <a:rPr lang="en-US" sz="2000" dirty="0">
                <a:ea typeface="ＭＳ Ｐゴシック"/>
              </a:rPr>
              <a:t> </a:t>
            </a:r>
            <a:r>
              <a:rPr lang="en-US" sz="2000" baseline="30000" dirty="0" smtClean="0">
                <a:ea typeface="ＭＳ Ｐゴシック"/>
              </a:rPr>
              <a:t>(1)</a:t>
            </a:r>
            <a:endParaRPr lang="en-US" sz="2000" b="1" baseline="30000" dirty="0" smtClean="0">
              <a:solidFill>
                <a:schemeClr val="accent2"/>
              </a:solidFill>
              <a:ea typeface="ＭＳ Ｐゴシック"/>
            </a:endParaRPr>
          </a:p>
          <a:p>
            <a:pPr lvl="1"/>
            <a:r>
              <a:rPr lang="en-US" sz="2000" dirty="0" smtClean="0">
                <a:ea typeface="ＭＳ Ｐゴシック"/>
              </a:rPr>
              <a:t>Often have a sequence of transformations</a:t>
            </a:r>
            <a:endParaRPr lang="en-US" sz="1600" dirty="0">
              <a:ea typeface="ＭＳ Ｐゴシック"/>
            </a:endParaRPr>
          </a:p>
          <a:p>
            <a:pPr lvl="4"/>
            <a:endParaRPr lang="en-US" sz="600" dirty="0" smtClean="0">
              <a:ea typeface="ＭＳ Ｐゴシック"/>
              <a:cs typeface="ＭＳ Ｐゴシック"/>
            </a:endParaRPr>
          </a:p>
          <a:p>
            <a:r>
              <a:rPr lang="en-US" sz="2200" dirty="0" smtClean="0">
                <a:ea typeface="ＭＳ Ｐゴシック"/>
                <a:cs typeface="ＭＳ Ｐゴシック"/>
              </a:rPr>
              <a:t>Data is eventually </a:t>
            </a:r>
            <a:r>
              <a:rPr lang="en-US" sz="2200" b="1" dirty="0" smtClean="0">
                <a:solidFill>
                  <a:schemeClr val="accent2"/>
                </a:solidFill>
                <a:ea typeface="ＭＳ Ｐゴシック"/>
                <a:cs typeface="ＭＳ Ｐゴシック"/>
              </a:rPr>
              <a:t>extracted</a:t>
            </a:r>
            <a:endParaRPr lang="en-US" sz="2200" dirty="0" smtClean="0">
              <a:ea typeface="ＭＳ Ｐゴシック"/>
              <a:cs typeface="ＭＳ Ｐゴシック"/>
            </a:endParaRPr>
          </a:p>
          <a:p>
            <a:pPr lvl="1"/>
            <a:r>
              <a:rPr lang="en-US" sz="2000" dirty="0" smtClean="0">
                <a:ea typeface="ＭＳ Ｐゴシック"/>
              </a:rPr>
              <a:t>By an </a:t>
            </a:r>
            <a:r>
              <a:rPr lang="en-US" sz="2000" b="1" dirty="0" smtClean="0">
                <a:solidFill>
                  <a:schemeClr val="accent2"/>
                </a:solidFill>
                <a:ea typeface="ＭＳ Ｐゴシック"/>
              </a:rPr>
              <a:t>action</a:t>
            </a:r>
            <a:r>
              <a:rPr lang="en-US" sz="2000" dirty="0" smtClean="0">
                <a:ea typeface="ＭＳ Ｐゴシック"/>
              </a:rPr>
              <a:t> on an RDD</a:t>
            </a:r>
          </a:p>
          <a:p>
            <a:pPr lvl="1"/>
            <a:r>
              <a:rPr lang="en-US" sz="2000" dirty="0" smtClean="0">
                <a:ea typeface="ＭＳ Ｐゴシック"/>
              </a:rPr>
              <a:t>e.g. save the data</a:t>
            </a:r>
          </a:p>
          <a:p>
            <a:pPr lvl="4"/>
            <a:endParaRPr lang="en-US" dirty="0">
              <a:ea typeface="ＭＳ Ｐゴシック"/>
            </a:endParaRPr>
          </a:p>
          <a:p>
            <a:r>
              <a:rPr lang="en-US" sz="2200" dirty="0" smtClean="0">
                <a:ea typeface="ＭＳ Ｐゴシック"/>
              </a:rPr>
              <a:t>At right, we read/transform a log file, then save the result</a:t>
            </a:r>
          </a:p>
          <a:p>
            <a:pPr lvl="4"/>
            <a:endParaRPr lang="en-US" sz="600" dirty="0">
              <a:ea typeface="ＭＳ Ｐゴシック"/>
            </a:endParaRPr>
          </a:p>
        </p:txBody>
      </p:sp>
      <p:sp>
        <p:nvSpPr>
          <p:cNvPr id="3" name="Footer Placeholder 2"/>
          <p:cNvSpPr>
            <a:spLocks noGrp="1"/>
          </p:cNvSpPr>
          <p:nvPr>
            <p:ph type="ftr" sz="quarter" idx="12"/>
          </p:nvPr>
        </p:nvSpPr>
        <p:spPr/>
        <p:txBody>
          <a:bodyPr/>
          <a:lstStyle/>
          <a:p>
            <a:pPr>
              <a:defRPr/>
            </a:pPr>
            <a:r>
              <a:rPr lang="en-US" smtClean="0"/>
              <a:t>Copyright © 2015 Elephant Scale Inc. and LearningPatterns, Inc.  All rights reserved.</a:t>
            </a:r>
            <a:endParaRPr lang="en-US"/>
          </a:p>
        </p:txBody>
      </p:sp>
      <p:sp>
        <p:nvSpPr>
          <p:cNvPr id="126982" name="Slide Number Placeholder 3"/>
          <p:cNvSpPr>
            <a:spLocks noGrp="1"/>
          </p:cNvSpPr>
          <p:nvPr>
            <p:ph type="sldNum" sz="quarter" idx="11"/>
          </p:nvPr>
        </p:nvSpPr>
        <p:spPr>
          <a:noFill/>
        </p:spPr>
        <p:txBody>
          <a:bodyPr/>
          <a:lstStyle/>
          <a:p>
            <a:fld id="{FA4C0F6B-3ECB-4786-A9B4-EF1A0703D870}" type="slidenum">
              <a:rPr lang="en-US" smtClean="0">
                <a:ea typeface="ＭＳ Ｐゴシック"/>
                <a:cs typeface="ＭＳ Ｐゴシック"/>
              </a:rPr>
              <a:pPr/>
              <a:t>22</a:t>
            </a:fld>
            <a:endParaRPr lang="en-US" smtClean="0">
              <a:ea typeface="ＭＳ Ｐゴシック"/>
              <a:cs typeface="ＭＳ Ｐゴシック"/>
            </a:endParaRPr>
          </a:p>
        </p:txBody>
      </p:sp>
      <p:sp>
        <p:nvSpPr>
          <p:cNvPr id="8" name="Text Box 4"/>
          <p:cNvSpPr txBox="1">
            <a:spLocks noChangeArrowheads="1"/>
          </p:cNvSpPr>
          <p:nvPr/>
        </p:nvSpPr>
        <p:spPr bwMode="hidden">
          <a:xfrm>
            <a:off x="6515100" y="6638925"/>
            <a:ext cx="2362200" cy="209550"/>
          </a:xfrm>
          <a:prstGeom prst="rect">
            <a:avLst/>
          </a:prstGeom>
          <a:noFill/>
          <a:ln w="9525">
            <a:noFill/>
            <a:miter lim="800000"/>
            <a:headEnd/>
            <a:tailEnd/>
          </a:ln>
        </p:spPr>
        <p:txBody>
          <a:bodyPr lIns="0" tIns="0" rIns="0" bIns="0"/>
          <a:lstStyle/>
          <a:p>
            <a:pPr algn="ctr" defTabSz="960438">
              <a:spcBef>
                <a:spcPct val="50000"/>
              </a:spcBef>
            </a:pPr>
            <a:r>
              <a:rPr lang="en-US" i="1" dirty="0" smtClean="0">
                <a:solidFill>
                  <a:schemeClr val="bg2"/>
                </a:solidFill>
                <a:latin typeface="Arial" charset="0"/>
              </a:rPr>
              <a:t>Session 3: </a:t>
            </a:r>
            <a:r>
              <a:rPr lang="en-US" i="1" dirty="0">
                <a:solidFill>
                  <a:schemeClr val="bg2"/>
                </a:solidFill>
                <a:latin typeface="Arial" charset="0"/>
              </a:rPr>
              <a:t>RDDs and Spark Architecture</a:t>
            </a:r>
          </a:p>
        </p:txBody>
      </p:sp>
      <p:sp>
        <p:nvSpPr>
          <p:cNvPr id="2" name="Rounded Rectangle 1"/>
          <p:cNvSpPr/>
          <p:nvPr/>
        </p:nvSpPr>
        <p:spPr bwMode="gray">
          <a:xfrm>
            <a:off x="4914900" y="1219200"/>
            <a:ext cx="1447800" cy="457200"/>
          </a:xfrm>
          <a:prstGeom prst="roundRect">
            <a:avLst>
              <a:gd name="adj" fmla="val 50000"/>
            </a:avLst>
          </a:prstGeom>
          <a:gradFill flip="none" rotWithShape="1">
            <a:gsLst>
              <a:gs pos="0">
                <a:srgbClr val="D6B8EB"/>
              </a:gs>
              <a:gs pos="100000">
                <a:srgbClr val="A77EC7"/>
              </a:gs>
            </a:gsLst>
            <a:lin ang="5400000" scaled="0"/>
            <a:tileRect/>
          </a:gradFill>
          <a:ln w="12700" cap="flat" cmpd="sng" algn="ctr">
            <a:noFill/>
            <a:prstDash val="solid"/>
            <a:round/>
            <a:headEnd type="none" w="med" len="med"/>
            <a:tailEnd type="none" w="med" len="med"/>
          </a:ln>
          <a:effectLst>
            <a:outerShdw blurRad="57150" dist="38100" dir="8760000" sx="103000" sy="103000" algn="tl" rotWithShape="0">
              <a:srgbClr val="000000">
                <a:alpha val="65000"/>
              </a:srgbClr>
            </a:outerShdw>
          </a:effectLst>
        </p:spPr>
        <p:txBody>
          <a:bodyPr vert="horz" wrap="square" lIns="91440" tIns="45720" rIns="91440" bIns="45720" numCol="1" rtlCol="0" anchor="t" anchorCtr="0" compatLnSpc="1">
            <a:prstTxWarp prst="textNoShape">
              <a:avLst/>
            </a:prstTxWarp>
          </a:bodyPr>
          <a:lstStyle/>
          <a:p>
            <a:pPr algn="ctr">
              <a:spcBef>
                <a:spcPct val="30000"/>
              </a:spcBef>
            </a:pPr>
            <a:r>
              <a:rPr lang="en-US" sz="1600" dirty="0">
                <a:solidFill>
                  <a:srgbClr val="000000"/>
                </a:solidFill>
                <a:latin typeface="+mn-lt"/>
              </a:rPr>
              <a:t>RDD 1</a:t>
            </a:r>
          </a:p>
        </p:txBody>
      </p:sp>
      <p:sp>
        <p:nvSpPr>
          <p:cNvPr id="9" name="Rectangle 3"/>
          <p:cNvSpPr txBox="1">
            <a:spLocks noChangeArrowheads="1"/>
          </p:cNvSpPr>
          <p:nvPr/>
        </p:nvSpPr>
        <p:spPr bwMode="auto">
          <a:xfrm>
            <a:off x="6362700" y="762000"/>
            <a:ext cx="2590800" cy="950346"/>
          </a:xfrm>
          <a:prstGeom prst="rect">
            <a:avLst/>
          </a:prstGeom>
          <a:noFill/>
          <a:ln w="9525">
            <a:noFill/>
            <a:miter lim="800000"/>
            <a:headEnd/>
            <a:tailEnd/>
          </a:ln>
        </p:spPr>
        <p:txBody>
          <a:bodyPr vert="horz" wrap="square" lIns="92007" tIns="46005" rIns="92007" bIns="46005" numCol="1" anchor="t" anchorCtr="0" compatLnSpc="1">
            <a:prstTxWarp prst="textNoShape">
              <a:avLst/>
            </a:prstTxWarp>
          </a:bodyPr>
          <a:lstStyle>
            <a:lvl1pPr marL="290513" indent="-290513" algn="l" rtl="0" eaLnBrk="0" fontAlgn="base" hangingPunct="0">
              <a:spcBef>
                <a:spcPct val="20000"/>
              </a:spcBef>
              <a:spcAft>
                <a:spcPct val="0"/>
              </a:spcAft>
              <a:buClr>
                <a:schemeClr val="tx2"/>
              </a:buClr>
              <a:buSzPct val="65000"/>
              <a:buFont typeface="Wingdings" pitchFamily="2" charset="2"/>
              <a:buChar char=""/>
              <a:defRPr sz="2400">
                <a:solidFill>
                  <a:srgbClr val="000000"/>
                </a:solidFill>
                <a:latin typeface="+mn-lt"/>
                <a:ea typeface="ＭＳ Ｐゴシック" pitchFamily="-110" charset="-128"/>
                <a:cs typeface="ＭＳ Ｐゴシック" pitchFamily="-110" charset="-128"/>
              </a:defRPr>
            </a:lvl1pPr>
            <a:lvl2pPr marL="633413" indent="-228600" algn="l" rtl="0" eaLnBrk="0" fontAlgn="base" hangingPunct="0">
              <a:spcBef>
                <a:spcPct val="20000"/>
              </a:spcBef>
              <a:spcAft>
                <a:spcPct val="0"/>
              </a:spcAft>
              <a:buClr>
                <a:srgbClr val="000000"/>
              </a:buClr>
              <a:buChar char="–"/>
              <a:defRPr sz="2200">
                <a:solidFill>
                  <a:srgbClr val="000000"/>
                </a:solidFill>
                <a:latin typeface="+mn-lt"/>
                <a:ea typeface="ＭＳ Ｐゴシック" pitchFamily="-110" charset="-128"/>
                <a:cs typeface="ＭＳ Ｐゴシック"/>
              </a:defRPr>
            </a:lvl2pPr>
            <a:lvl3pPr marL="969963" indent="-222250" algn="l" rtl="0" eaLnBrk="0" fontAlgn="base" hangingPunct="0">
              <a:spcBef>
                <a:spcPct val="20000"/>
              </a:spcBef>
              <a:spcAft>
                <a:spcPct val="0"/>
              </a:spcAft>
              <a:buChar char="•"/>
              <a:defRPr sz="2000">
                <a:solidFill>
                  <a:srgbClr val="000000"/>
                </a:solidFill>
                <a:latin typeface="+mn-lt"/>
                <a:ea typeface="ＭＳ Ｐゴシック" pitchFamily="-110" charset="-128"/>
                <a:cs typeface="ＭＳ Ｐゴシック"/>
              </a:defRPr>
            </a:lvl3pPr>
            <a:lvl4pPr marL="1258888" indent="-228600" algn="l" rtl="0" eaLnBrk="0" fontAlgn="base" hangingPunct="0">
              <a:spcBef>
                <a:spcPct val="0"/>
              </a:spcBef>
              <a:spcAft>
                <a:spcPct val="0"/>
              </a:spcAft>
              <a:buClr>
                <a:srgbClr val="5F5F5F"/>
              </a:buClr>
              <a:buSzPct val="65000"/>
              <a:buFont typeface="Arial Bold" pitchFamily="34" charset="0"/>
              <a:buChar char="‒"/>
              <a:defRPr lang="en-US" dirty="0">
                <a:solidFill>
                  <a:srgbClr val="000000"/>
                </a:solidFill>
                <a:latin typeface="+mn-lt"/>
                <a:ea typeface="ＭＳ Ｐゴシック" pitchFamily="-110" charset="-128"/>
                <a:cs typeface="ＭＳ Ｐゴシック"/>
              </a:defRPr>
            </a:lvl4pPr>
            <a:lvl5pPr marL="2055813" indent="-230188" algn="l" rtl="0" eaLnBrk="0" fontAlgn="base" hangingPunct="0">
              <a:spcBef>
                <a:spcPct val="20000"/>
              </a:spcBef>
              <a:spcAft>
                <a:spcPct val="0"/>
              </a:spcAft>
              <a:buClr>
                <a:schemeClr val="tx1"/>
              </a:buClr>
              <a:defRPr sz="800">
                <a:solidFill>
                  <a:schemeClr val="tx1"/>
                </a:solidFill>
                <a:latin typeface="Times New Roman" pitchFamily="-110" charset="0"/>
                <a:ea typeface="ＭＳ Ｐゴシック" pitchFamily="-110" charset="-128"/>
                <a:cs typeface="ＭＳ Ｐゴシック"/>
              </a:defRPr>
            </a:lvl5pPr>
            <a:lvl6pPr marL="2513013" indent="-230188" algn="l" rtl="0" eaLnBrk="0" fontAlgn="base" hangingPunct="0">
              <a:spcBef>
                <a:spcPct val="20000"/>
              </a:spcBef>
              <a:spcAft>
                <a:spcPct val="0"/>
              </a:spcAft>
              <a:buClr>
                <a:schemeClr val="tx1"/>
              </a:buClr>
              <a:defRPr sz="800">
                <a:solidFill>
                  <a:schemeClr val="tx1"/>
                </a:solidFill>
                <a:latin typeface="Times New Roman" pitchFamily="-110" charset="0"/>
                <a:ea typeface="ＭＳ Ｐゴシック" pitchFamily="-110" charset="-128"/>
              </a:defRPr>
            </a:lvl6pPr>
            <a:lvl7pPr marL="2970213" indent="-230188" algn="l" rtl="0" eaLnBrk="0" fontAlgn="base" hangingPunct="0">
              <a:spcBef>
                <a:spcPct val="20000"/>
              </a:spcBef>
              <a:spcAft>
                <a:spcPct val="0"/>
              </a:spcAft>
              <a:buClr>
                <a:schemeClr val="tx1"/>
              </a:buClr>
              <a:defRPr sz="800">
                <a:solidFill>
                  <a:schemeClr val="tx1"/>
                </a:solidFill>
                <a:latin typeface="Times New Roman" pitchFamily="-110" charset="0"/>
                <a:ea typeface="ＭＳ Ｐゴシック" pitchFamily="-110" charset="-128"/>
              </a:defRPr>
            </a:lvl7pPr>
            <a:lvl8pPr marL="3427413" indent="-230188" algn="l" rtl="0" eaLnBrk="0" fontAlgn="base" hangingPunct="0">
              <a:spcBef>
                <a:spcPct val="20000"/>
              </a:spcBef>
              <a:spcAft>
                <a:spcPct val="0"/>
              </a:spcAft>
              <a:buClr>
                <a:schemeClr val="tx1"/>
              </a:buClr>
              <a:defRPr sz="800">
                <a:solidFill>
                  <a:schemeClr val="tx1"/>
                </a:solidFill>
                <a:latin typeface="Times New Roman" pitchFamily="-110" charset="0"/>
                <a:ea typeface="ＭＳ Ｐゴシック" pitchFamily="-110" charset="-128"/>
              </a:defRPr>
            </a:lvl8pPr>
            <a:lvl9pPr marL="3884613" indent="-230188" algn="l" rtl="0" eaLnBrk="0" fontAlgn="base" hangingPunct="0">
              <a:spcBef>
                <a:spcPct val="20000"/>
              </a:spcBef>
              <a:spcAft>
                <a:spcPct val="0"/>
              </a:spcAft>
              <a:buClr>
                <a:schemeClr val="tx1"/>
              </a:buClr>
              <a:defRPr sz="800">
                <a:solidFill>
                  <a:schemeClr val="tx1"/>
                </a:solidFill>
                <a:latin typeface="Times New Roman" pitchFamily="-110" charset="0"/>
                <a:ea typeface="ＭＳ Ｐゴシック" pitchFamily="-110" charset="-128"/>
              </a:defRPr>
            </a:lvl9pPr>
          </a:lstStyle>
          <a:p>
            <a:pPr marL="0" indent="0">
              <a:buNone/>
            </a:pPr>
            <a:endParaRPr lang="en-US" sz="1800" dirty="0">
              <a:ea typeface="ＭＳ Ｐゴシック"/>
            </a:endParaRPr>
          </a:p>
          <a:p>
            <a:pPr marL="0" indent="0">
              <a:buNone/>
            </a:pPr>
            <a:r>
              <a:rPr lang="en-US" sz="1400" b="1" dirty="0" smtClean="0">
                <a:solidFill>
                  <a:schemeClr val="accent2"/>
                </a:solidFill>
                <a:latin typeface="Lucida Sans Typewriter"/>
                <a:ea typeface="ＭＳ Ｐゴシック"/>
              </a:rPr>
              <a:t>Create</a:t>
            </a:r>
            <a:r>
              <a:rPr lang="en-US" sz="1400" dirty="0" smtClean="0">
                <a:latin typeface="Lucida Sans Typewriter"/>
                <a:ea typeface="ＭＳ Ｐゴシック"/>
              </a:rPr>
              <a:t>: Read a log file (e.g. from HDFS)</a:t>
            </a:r>
            <a:br>
              <a:rPr lang="en-US" sz="1400" dirty="0" smtClean="0">
                <a:latin typeface="Lucida Sans Typewriter"/>
                <a:ea typeface="ＭＳ Ｐゴシック"/>
              </a:rPr>
            </a:br>
            <a:r>
              <a:rPr lang="en-US" sz="1200" dirty="0" err="1" smtClean="0">
                <a:latin typeface="Lucida Sans Typewriter"/>
                <a:ea typeface="ＭＳ Ｐゴシック"/>
              </a:rPr>
              <a:t>sc.textFile</a:t>
            </a:r>
            <a:r>
              <a:rPr lang="en-US" sz="1200" dirty="0" smtClean="0">
                <a:latin typeface="Lucida Sans Typewriter"/>
                <a:ea typeface="ＭＳ Ｐゴシック"/>
              </a:rPr>
              <a:t>(“</a:t>
            </a:r>
            <a:r>
              <a:rPr lang="en-US" sz="1200" dirty="0" err="1" smtClean="0">
                <a:latin typeface="Lucida Sans Typewriter"/>
                <a:ea typeface="ＭＳ Ｐゴシック"/>
              </a:rPr>
              <a:t>server.log</a:t>
            </a:r>
            <a:r>
              <a:rPr lang="en-US" sz="1200" dirty="0" smtClean="0">
                <a:latin typeface="Lucida Sans Typewriter"/>
                <a:ea typeface="ＭＳ Ｐゴシック"/>
              </a:rPr>
              <a:t>”)</a:t>
            </a:r>
          </a:p>
        </p:txBody>
      </p:sp>
      <p:sp>
        <p:nvSpPr>
          <p:cNvPr id="10" name="Rounded Rectangle 9"/>
          <p:cNvSpPr/>
          <p:nvPr/>
        </p:nvSpPr>
        <p:spPr bwMode="gray">
          <a:xfrm>
            <a:off x="4914900" y="2434092"/>
            <a:ext cx="1447800" cy="457200"/>
          </a:xfrm>
          <a:prstGeom prst="roundRect">
            <a:avLst>
              <a:gd name="adj" fmla="val 50000"/>
            </a:avLst>
          </a:prstGeom>
          <a:gradFill flip="none" rotWithShape="1">
            <a:gsLst>
              <a:gs pos="0">
                <a:srgbClr val="D6B8EB"/>
              </a:gs>
              <a:gs pos="100000">
                <a:srgbClr val="A77EC7"/>
              </a:gs>
            </a:gsLst>
            <a:lin ang="5400000" scaled="0"/>
            <a:tileRect/>
          </a:gradFill>
          <a:ln w="12700" cap="flat" cmpd="sng" algn="ctr">
            <a:noFill/>
            <a:prstDash val="solid"/>
            <a:round/>
            <a:headEnd type="none" w="med" len="med"/>
            <a:tailEnd type="none" w="med" len="med"/>
          </a:ln>
          <a:effectLst>
            <a:outerShdw blurRad="57150" dist="38100" dir="8760000" sx="103000" sy="103000" algn="tl" rotWithShape="0">
              <a:srgbClr val="000000">
                <a:alpha val="65000"/>
              </a:srgbClr>
            </a:outerShdw>
          </a:effectLst>
        </p:spPr>
        <p:txBody>
          <a:bodyPr vert="horz" wrap="square" lIns="91440" tIns="45720" rIns="91440" bIns="45720" numCol="1" rtlCol="0" anchor="t" anchorCtr="0" compatLnSpc="1">
            <a:prstTxWarp prst="textNoShape">
              <a:avLst/>
            </a:prstTxWarp>
          </a:bodyPr>
          <a:lstStyle/>
          <a:p>
            <a:pPr algn="ctr">
              <a:spcBef>
                <a:spcPct val="30000"/>
              </a:spcBef>
            </a:pPr>
            <a:r>
              <a:rPr lang="en-US" sz="1600" dirty="0">
                <a:solidFill>
                  <a:srgbClr val="000000"/>
                </a:solidFill>
                <a:latin typeface="+mn-lt"/>
              </a:rPr>
              <a:t>RDD 2</a:t>
            </a:r>
          </a:p>
        </p:txBody>
      </p:sp>
      <p:sp>
        <p:nvSpPr>
          <p:cNvPr id="11" name="Rounded Rectangle 10"/>
          <p:cNvSpPr/>
          <p:nvPr/>
        </p:nvSpPr>
        <p:spPr bwMode="gray">
          <a:xfrm>
            <a:off x="4914900" y="3657600"/>
            <a:ext cx="1447800" cy="457200"/>
          </a:xfrm>
          <a:prstGeom prst="roundRect">
            <a:avLst>
              <a:gd name="adj" fmla="val 50000"/>
            </a:avLst>
          </a:prstGeom>
          <a:gradFill flip="none" rotWithShape="1">
            <a:gsLst>
              <a:gs pos="0">
                <a:srgbClr val="D6B8EB"/>
              </a:gs>
              <a:gs pos="100000">
                <a:srgbClr val="A77EC7"/>
              </a:gs>
            </a:gsLst>
            <a:lin ang="5400000" scaled="0"/>
            <a:tileRect/>
          </a:gradFill>
          <a:ln w="12700" cap="flat" cmpd="sng" algn="ctr">
            <a:noFill/>
            <a:prstDash val="solid"/>
            <a:round/>
            <a:headEnd type="none" w="med" len="med"/>
            <a:tailEnd type="none" w="med" len="med"/>
          </a:ln>
          <a:effectLst>
            <a:outerShdw blurRad="57150" dist="38100" dir="8760000" sx="103000" sy="103000" algn="tl" rotWithShape="0">
              <a:srgbClr val="000000">
                <a:alpha val="65000"/>
              </a:srgbClr>
            </a:outerShdw>
          </a:effectLst>
        </p:spPr>
        <p:txBody>
          <a:bodyPr vert="horz" wrap="square" lIns="91440" tIns="45720" rIns="91440" bIns="45720" numCol="1" rtlCol="0" anchor="t" anchorCtr="0" compatLnSpc="1">
            <a:prstTxWarp prst="textNoShape">
              <a:avLst/>
            </a:prstTxWarp>
          </a:bodyPr>
          <a:lstStyle/>
          <a:p>
            <a:pPr algn="ctr">
              <a:spcBef>
                <a:spcPct val="30000"/>
              </a:spcBef>
            </a:pPr>
            <a:r>
              <a:rPr lang="en-US" sz="1600" dirty="0">
                <a:solidFill>
                  <a:srgbClr val="000000"/>
                </a:solidFill>
                <a:latin typeface="+mn-lt"/>
              </a:rPr>
              <a:t>RDD 3</a:t>
            </a:r>
          </a:p>
        </p:txBody>
      </p:sp>
      <p:sp>
        <p:nvSpPr>
          <p:cNvPr id="13" name="Rectangle 3"/>
          <p:cNvSpPr txBox="1">
            <a:spLocks noChangeArrowheads="1"/>
          </p:cNvSpPr>
          <p:nvPr/>
        </p:nvSpPr>
        <p:spPr bwMode="auto">
          <a:xfrm>
            <a:off x="6057900" y="1828800"/>
            <a:ext cx="2590800" cy="569346"/>
          </a:xfrm>
          <a:prstGeom prst="rect">
            <a:avLst/>
          </a:prstGeom>
          <a:noFill/>
          <a:ln w="9525">
            <a:noFill/>
            <a:miter lim="800000"/>
            <a:headEnd/>
            <a:tailEnd/>
          </a:ln>
        </p:spPr>
        <p:txBody>
          <a:bodyPr vert="horz" wrap="square" lIns="92007" tIns="46005" rIns="92007" bIns="46005" numCol="1" anchor="t" anchorCtr="0" compatLnSpc="1">
            <a:prstTxWarp prst="textNoShape">
              <a:avLst/>
            </a:prstTxWarp>
          </a:bodyPr>
          <a:lstStyle>
            <a:lvl1pPr marL="290513" indent="-290513" algn="l" rtl="0" eaLnBrk="0" fontAlgn="base" hangingPunct="0">
              <a:spcBef>
                <a:spcPct val="20000"/>
              </a:spcBef>
              <a:spcAft>
                <a:spcPct val="0"/>
              </a:spcAft>
              <a:buClr>
                <a:schemeClr val="tx2"/>
              </a:buClr>
              <a:buSzPct val="65000"/>
              <a:buFont typeface="Wingdings" pitchFamily="2" charset="2"/>
              <a:buChar char=""/>
              <a:defRPr sz="2400">
                <a:solidFill>
                  <a:srgbClr val="000000"/>
                </a:solidFill>
                <a:latin typeface="+mn-lt"/>
                <a:ea typeface="ＭＳ Ｐゴシック" pitchFamily="-110" charset="-128"/>
                <a:cs typeface="ＭＳ Ｐゴシック" pitchFamily="-110" charset="-128"/>
              </a:defRPr>
            </a:lvl1pPr>
            <a:lvl2pPr marL="633413" indent="-228600" algn="l" rtl="0" eaLnBrk="0" fontAlgn="base" hangingPunct="0">
              <a:spcBef>
                <a:spcPct val="20000"/>
              </a:spcBef>
              <a:spcAft>
                <a:spcPct val="0"/>
              </a:spcAft>
              <a:buClr>
                <a:srgbClr val="000000"/>
              </a:buClr>
              <a:buChar char="–"/>
              <a:defRPr sz="2200">
                <a:solidFill>
                  <a:srgbClr val="000000"/>
                </a:solidFill>
                <a:latin typeface="+mn-lt"/>
                <a:ea typeface="ＭＳ Ｐゴシック" pitchFamily="-110" charset="-128"/>
                <a:cs typeface="ＭＳ Ｐゴシック"/>
              </a:defRPr>
            </a:lvl2pPr>
            <a:lvl3pPr marL="969963" indent="-222250" algn="l" rtl="0" eaLnBrk="0" fontAlgn="base" hangingPunct="0">
              <a:spcBef>
                <a:spcPct val="20000"/>
              </a:spcBef>
              <a:spcAft>
                <a:spcPct val="0"/>
              </a:spcAft>
              <a:buChar char="•"/>
              <a:defRPr sz="2000">
                <a:solidFill>
                  <a:srgbClr val="000000"/>
                </a:solidFill>
                <a:latin typeface="+mn-lt"/>
                <a:ea typeface="ＭＳ Ｐゴシック" pitchFamily="-110" charset="-128"/>
                <a:cs typeface="ＭＳ Ｐゴシック"/>
              </a:defRPr>
            </a:lvl3pPr>
            <a:lvl4pPr marL="1258888" indent="-228600" algn="l" rtl="0" eaLnBrk="0" fontAlgn="base" hangingPunct="0">
              <a:spcBef>
                <a:spcPct val="0"/>
              </a:spcBef>
              <a:spcAft>
                <a:spcPct val="0"/>
              </a:spcAft>
              <a:buClr>
                <a:srgbClr val="5F5F5F"/>
              </a:buClr>
              <a:buSzPct val="65000"/>
              <a:buFont typeface="Arial Bold" pitchFamily="34" charset="0"/>
              <a:buChar char="‒"/>
              <a:defRPr lang="en-US" dirty="0">
                <a:solidFill>
                  <a:srgbClr val="000000"/>
                </a:solidFill>
                <a:latin typeface="+mn-lt"/>
                <a:ea typeface="ＭＳ Ｐゴシック" pitchFamily="-110" charset="-128"/>
                <a:cs typeface="ＭＳ Ｐゴシック"/>
              </a:defRPr>
            </a:lvl4pPr>
            <a:lvl5pPr marL="2055813" indent="-230188" algn="l" rtl="0" eaLnBrk="0" fontAlgn="base" hangingPunct="0">
              <a:spcBef>
                <a:spcPct val="20000"/>
              </a:spcBef>
              <a:spcAft>
                <a:spcPct val="0"/>
              </a:spcAft>
              <a:buClr>
                <a:schemeClr val="tx1"/>
              </a:buClr>
              <a:defRPr sz="800">
                <a:solidFill>
                  <a:schemeClr val="tx1"/>
                </a:solidFill>
                <a:latin typeface="Times New Roman" pitchFamily="-110" charset="0"/>
                <a:ea typeface="ＭＳ Ｐゴシック" pitchFamily="-110" charset="-128"/>
                <a:cs typeface="ＭＳ Ｐゴシック"/>
              </a:defRPr>
            </a:lvl5pPr>
            <a:lvl6pPr marL="2513013" indent="-230188" algn="l" rtl="0" eaLnBrk="0" fontAlgn="base" hangingPunct="0">
              <a:spcBef>
                <a:spcPct val="20000"/>
              </a:spcBef>
              <a:spcAft>
                <a:spcPct val="0"/>
              </a:spcAft>
              <a:buClr>
                <a:schemeClr val="tx1"/>
              </a:buClr>
              <a:defRPr sz="800">
                <a:solidFill>
                  <a:schemeClr val="tx1"/>
                </a:solidFill>
                <a:latin typeface="Times New Roman" pitchFamily="-110" charset="0"/>
                <a:ea typeface="ＭＳ Ｐゴシック" pitchFamily="-110" charset="-128"/>
              </a:defRPr>
            </a:lvl6pPr>
            <a:lvl7pPr marL="2970213" indent="-230188" algn="l" rtl="0" eaLnBrk="0" fontAlgn="base" hangingPunct="0">
              <a:spcBef>
                <a:spcPct val="20000"/>
              </a:spcBef>
              <a:spcAft>
                <a:spcPct val="0"/>
              </a:spcAft>
              <a:buClr>
                <a:schemeClr val="tx1"/>
              </a:buClr>
              <a:defRPr sz="800">
                <a:solidFill>
                  <a:schemeClr val="tx1"/>
                </a:solidFill>
                <a:latin typeface="Times New Roman" pitchFamily="-110" charset="0"/>
                <a:ea typeface="ＭＳ Ｐゴシック" pitchFamily="-110" charset="-128"/>
              </a:defRPr>
            </a:lvl7pPr>
            <a:lvl8pPr marL="3427413" indent="-230188" algn="l" rtl="0" eaLnBrk="0" fontAlgn="base" hangingPunct="0">
              <a:spcBef>
                <a:spcPct val="20000"/>
              </a:spcBef>
              <a:spcAft>
                <a:spcPct val="0"/>
              </a:spcAft>
              <a:buClr>
                <a:schemeClr val="tx1"/>
              </a:buClr>
              <a:defRPr sz="800">
                <a:solidFill>
                  <a:schemeClr val="tx1"/>
                </a:solidFill>
                <a:latin typeface="Times New Roman" pitchFamily="-110" charset="0"/>
                <a:ea typeface="ＭＳ Ｐゴシック" pitchFamily="-110" charset="-128"/>
              </a:defRPr>
            </a:lvl8pPr>
            <a:lvl9pPr marL="3884613" indent="-230188" algn="l" rtl="0" eaLnBrk="0" fontAlgn="base" hangingPunct="0">
              <a:spcBef>
                <a:spcPct val="20000"/>
              </a:spcBef>
              <a:spcAft>
                <a:spcPct val="0"/>
              </a:spcAft>
              <a:buClr>
                <a:schemeClr val="tx1"/>
              </a:buClr>
              <a:defRPr sz="800">
                <a:solidFill>
                  <a:schemeClr val="tx1"/>
                </a:solidFill>
                <a:latin typeface="Times New Roman" pitchFamily="-110" charset="0"/>
                <a:ea typeface="ＭＳ Ｐゴシック" pitchFamily="-110" charset="-128"/>
              </a:defRPr>
            </a:lvl9pPr>
          </a:lstStyle>
          <a:p>
            <a:pPr marL="0" indent="0">
              <a:buNone/>
            </a:pPr>
            <a:r>
              <a:rPr lang="en-US" sz="1400" b="1" dirty="0" smtClean="0">
                <a:solidFill>
                  <a:schemeClr val="accent2"/>
                </a:solidFill>
                <a:latin typeface="Lucida Sans Typewriter"/>
                <a:ea typeface="ＭＳ Ｐゴシック"/>
              </a:rPr>
              <a:t>Filter</a:t>
            </a:r>
            <a:r>
              <a:rPr lang="en-US" sz="1400" dirty="0" smtClean="0">
                <a:latin typeface="Lucida Sans Typewriter"/>
                <a:ea typeface="ＭＳ Ｐゴシック"/>
              </a:rPr>
              <a:t>: Keep lines starting with "ERROR"</a:t>
            </a:r>
            <a:endParaRPr lang="en-US" sz="1400" dirty="0">
              <a:latin typeface="Lucida Sans Typewriter"/>
              <a:ea typeface="ＭＳ Ｐゴシック"/>
            </a:endParaRPr>
          </a:p>
        </p:txBody>
      </p:sp>
      <p:sp>
        <p:nvSpPr>
          <p:cNvPr id="14" name="Rectangle 3"/>
          <p:cNvSpPr txBox="1">
            <a:spLocks noChangeArrowheads="1"/>
          </p:cNvSpPr>
          <p:nvPr/>
        </p:nvSpPr>
        <p:spPr bwMode="auto">
          <a:xfrm>
            <a:off x="6057900" y="3048000"/>
            <a:ext cx="2590800" cy="538163"/>
          </a:xfrm>
          <a:prstGeom prst="rect">
            <a:avLst/>
          </a:prstGeom>
          <a:noFill/>
          <a:ln w="9525">
            <a:noFill/>
            <a:miter lim="800000"/>
            <a:headEnd/>
            <a:tailEnd/>
          </a:ln>
        </p:spPr>
        <p:txBody>
          <a:bodyPr vert="horz" wrap="square" lIns="92007" tIns="46005" rIns="92007" bIns="46005" numCol="1" anchor="t" anchorCtr="0" compatLnSpc="1">
            <a:prstTxWarp prst="textNoShape">
              <a:avLst/>
            </a:prstTxWarp>
          </a:bodyPr>
          <a:lstStyle>
            <a:lvl1pPr marL="290513" indent="-290513" algn="l" rtl="0" eaLnBrk="0" fontAlgn="base" hangingPunct="0">
              <a:spcBef>
                <a:spcPct val="20000"/>
              </a:spcBef>
              <a:spcAft>
                <a:spcPct val="0"/>
              </a:spcAft>
              <a:buClr>
                <a:schemeClr val="tx2"/>
              </a:buClr>
              <a:buSzPct val="65000"/>
              <a:buFont typeface="Wingdings" pitchFamily="2" charset="2"/>
              <a:buChar char=""/>
              <a:defRPr sz="2400">
                <a:solidFill>
                  <a:srgbClr val="000000"/>
                </a:solidFill>
                <a:latin typeface="+mn-lt"/>
                <a:ea typeface="ＭＳ Ｐゴシック" pitchFamily="-110" charset="-128"/>
                <a:cs typeface="ＭＳ Ｐゴシック" pitchFamily="-110" charset="-128"/>
              </a:defRPr>
            </a:lvl1pPr>
            <a:lvl2pPr marL="633413" indent="-228600" algn="l" rtl="0" eaLnBrk="0" fontAlgn="base" hangingPunct="0">
              <a:spcBef>
                <a:spcPct val="20000"/>
              </a:spcBef>
              <a:spcAft>
                <a:spcPct val="0"/>
              </a:spcAft>
              <a:buClr>
                <a:srgbClr val="000000"/>
              </a:buClr>
              <a:buChar char="–"/>
              <a:defRPr sz="2200">
                <a:solidFill>
                  <a:srgbClr val="000000"/>
                </a:solidFill>
                <a:latin typeface="+mn-lt"/>
                <a:ea typeface="ＭＳ Ｐゴシック" pitchFamily="-110" charset="-128"/>
                <a:cs typeface="ＭＳ Ｐゴシック"/>
              </a:defRPr>
            </a:lvl2pPr>
            <a:lvl3pPr marL="969963" indent="-222250" algn="l" rtl="0" eaLnBrk="0" fontAlgn="base" hangingPunct="0">
              <a:spcBef>
                <a:spcPct val="20000"/>
              </a:spcBef>
              <a:spcAft>
                <a:spcPct val="0"/>
              </a:spcAft>
              <a:buChar char="•"/>
              <a:defRPr sz="2000">
                <a:solidFill>
                  <a:srgbClr val="000000"/>
                </a:solidFill>
                <a:latin typeface="+mn-lt"/>
                <a:ea typeface="ＭＳ Ｐゴシック" pitchFamily="-110" charset="-128"/>
                <a:cs typeface="ＭＳ Ｐゴシック"/>
              </a:defRPr>
            </a:lvl3pPr>
            <a:lvl4pPr marL="1258888" indent="-228600" algn="l" rtl="0" eaLnBrk="0" fontAlgn="base" hangingPunct="0">
              <a:spcBef>
                <a:spcPct val="0"/>
              </a:spcBef>
              <a:spcAft>
                <a:spcPct val="0"/>
              </a:spcAft>
              <a:buClr>
                <a:srgbClr val="5F5F5F"/>
              </a:buClr>
              <a:buSzPct val="65000"/>
              <a:buFont typeface="Arial Bold" pitchFamily="34" charset="0"/>
              <a:buChar char="‒"/>
              <a:defRPr lang="en-US" dirty="0">
                <a:solidFill>
                  <a:srgbClr val="000000"/>
                </a:solidFill>
                <a:latin typeface="+mn-lt"/>
                <a:ea typeface="ＭＳ Ｐゴシック" pitchFamily="-110" charset="-128"/>
                <a:cs typeface="ＭＳ Ｐゴシック"/>
              </a:defRPr>
            </a:lvl4pPr>
            <a:lvl5pPr marL="2055813" indent="-230188" algn="l" rtl="0" eaLnBrk="0" fontAlgn="base" hangingPunct="0">
              <a:spcBef>
                <a:spcPct val="20000"/>
              </a:spcBef>
              <a:spcAft>
                <a:spcPct val="0"/>
              </a:spcAft>
              <a:buClr>
                <a:schemeClr val="tx1"/>
              </a:buClr>
              <a:defRPr sz="800">
                <a:solidFill>
                  <a:schemeClr val="tx1"/>
                </a:solidFill>
                <a:latin typeface="Times New Roman" pitchFamily="-110" charset="0"/>
                <a:ea typeface="ＭＳ Ｐゴシック" pitchFamily="-110" charset="-128"/>
                <a:cs typeface="ＭＳ Ｐゴシック"/>
              </a:defRPr>
            </a:lvl5pPr>
            <a:lvl6pPr marL="2513013" indent="-230188" algn="l" rtl="0" eaLnBrk="0" fontAlgn="base" hangingPunct="0">
              <a:spcBef>
                <a:spcPct val="20000"/>
              </a:spcBef>
              <a:spcAft>
                <a:spcPct val="0"/>
              </a:spcAft>
              <a:buClr>
                <a:schemeClr val="tx1"/>
              </a:buClr>
              <a:defRPr sz="800">
                <a:solidFill>
                  <a:schemeClr val="tx1"/>
                </a:solidFill>
                <a:latin typeface="Times New Roman" pitchFamily="-110" charset="0"/>
                <a:ea typeface="ＭＳ Ｐゴシック" pitchFamily="-110" charset="-128"/>
              </a:defRPr>
            </a:lvl6pPr>
            <a:lvl7pPr marL="2970213" indent="-230188" algn="l" rtl="0" eaLnBrk="0" fontAlgn="base" hangingPunct="0">
              <a:spcBef>
                <a:spcPct val="20000"/>
              </a:spcBef>
              <a:spcAft>
                <a:spcPct val="0"/>
              </a:spcAft>
              <a:buClr>
                <a:schemeClr val="tx1"/>
              </a:buClr>
              <a:defRPr sz="800">
                <a:solidFill>
                  <a:schemeClr val="tx1"/>
                </a:solidFill>
                <a:latin typeface="Times New Roman" pitchFamily="-110" charset="0"/>
                <a:ea typeface="ＭＳ Ｐゴシック" pitchFamily="-110" charset="-128"/>
              </a:defRPr>
            </a:lvl7pPr>
            <a:lvl8pPr marL="3427413" indent="-230188" algn="l" rtl="0" eaLnBrk="0" fontAlgn="base" hangingPunct="0">
              <a:spcBef>
                <a:spcPct val="20000"/>
              </a:spcBef>
              <a:spcAft>
                <a:spcPct val="0"/>
              </a:spcAft>
              <a:buClr>
                <a:schemeClr val="tx1"/>
              </a:buClr>
              <a:defRPr sz="800">
                <a:solidFill>
                  <a:schemeClr val="tx1"/>
                </a:solidFill>
                <a:latin typeface="Times New Roman" pitchFamily="-110" charset="0"/>
                <a:ea typeface="ＭＳ Ｐゴシック" pitchFamily="-110" charset="-128"/>
              </a:defRPr>
            </a:lvl8pPr>
            <a:lvl9pPr marL="3884613" indent="-230188" algn="l" rtl="0" eaLnBrk="0" fontAlgn="base" hangingPunct="0">
              <a:spcBef>
                <a:spcPct val="20000"/>
              </a:spcBef>
              <a:spcAft>
                <a:spcPct val="0"/>
              </a:spcAft>
              <a:buClr>
                <a:schemeClr val="tx1"/>
              </a:buClr>
              <a:defRPr sz="800">
                <a:solidFill>
                  <a:schemeClr val="tx1"/>
                </a:solidFill>
                <a:latin typeface="Times New Roman" pitchFamily="-110" charset="0"/>
                <a:ea typeface="ＭＳ Ｐゴシック" pitchFamily="-110" charset="-128"/>
              </a:defRPr>
            </a:lvl9pPr>
          </a:lstStyle>
          <a:p>
            <a:pPr marL="0" indent="0">
              <a:buNone/>
            </a:pPr>
            <a:r>
              <a:rPr lang="en-US" sz="1400" b="1" dirty="0" smtClean="0">
                <a:solidFill>
                  <a:schemeClr val="accent2"/>
                </a:solidFill>
                <a:latin typeface="Lucida Sans Typewriter"/>
                <a:ea typeface="ＭＳ Ｐゴシック"/>
              </a:rPr>
              <a:t>Filter</a:t>
            </a:r>
            <a:r>
              <a:rPr lang="en-US" sz="1400" dirty="0" smtClean="0">
                <a:latin typeface="Lucida Sans Typewriter"/>
                <a:ea typeface="ＭＳ Ｐゴシック"/>
              </a:rPr>
              <a:t>: Keep lines containing "</a:t>
            </a:r>
            <a:r>
              <a:rPr lang="en-US" sz="1400" dirty="0" err="1" smtClean="0">
                <a:latin typeface="Lucida Sans Typewriter"/>
                <a:ea typeface="ＭＳ Ｐゴシック"/>
              </a:rPr>
              <a:t>mysql</a:t>
            </a:r>
            <a:r>
              <a:rPr lang="en-US" sz="1400" dirty="0" smtClean="0">
                <a:latin typeface="Lucida Sans Typewriter"/>
                <a:ea typeface="ＭＳ Ｐゴシック"/>
              </a:rPr>
              <a:t>"</a:t>
            </a:r>
          </a:p>
        </p:txBody>
      </p:sp>
      <p:sp>
        <p:nvSpPr>
          <p:cNvPr id="15" name="Rectangle 3"/>
          <p:cNvSpPr txBox="1">
            <a:spLocks noChangeArrowheads="1"/>
          </p:cNvSpPr>
          <p:nvPr/>
        </p:nvSpPr>
        <p:spPr bwMode="auto">
          <a:xfrm>
            <a:off x="6134100" y="4267200"/>
            <a:ext cx="2590800" cy="538163"/>
          </a:xfrm>
          <a:prstGeom prst="rect">
            <a:avLst/>
          </a:prstGeom>
          <a:noFill/>
          <a:ln w="9525">
            <a:noFill/>
            <a:miter lim="800000"/>
            <a:headEnd/>
            <a:tailEnd/>
          </a:ln>
        </p:spPr>
        <p:txBody>
          <a:bodyPr vert="horz" wrap="square" lIns="92007" tIns="46005" rIns="92007" bIns="46005" numCol="1" anchor="t" anchorCtr="0" compatLnSpc="1">
            <a:prstTxWarp prst="textNoShape">
              <a:avLst/>
            </a:prstTxWarp>
          </a:bodyPr>
          <a:lstStyle>
            <a:lvl1pPr marL="290513" indent="-290513" algn="l" rtl="0" eaLnBrk="0" fontAlgn="base" hangingPunct="0">
              <a:spcBef>
                <a:spcPct val="20000"/>
              </a:spcBef>
              <a:spcAft>
                <a:spcPct val="0"/>
              </a:spcAft>
              <a:buClr>
                <a:schemeClr val="tx2"/>
              </a:buClr>
              <a:buSzPct val="65000"/>
              <a:buFont typeface="Wingdings" pitchFamily="2" charset="2"/>
              <a:buChar char=""/>
              <a:defRPr sz="2400">
                <a:solidFill>
                  <a:srgbClr val="000000"/>
                </a:solidFill>
                <a:latin typeface="+mn-lt"/>
                <a:ea typeface="ＭＳ Ｐゴシック" pitchFamily="-110" charset="-128"/>
                <a:cs typeface="ＭＳ Ｐゴシック" pitchFamily="-110" charset="-128"/>
              </a:defRPr>
            </a:lvl1pPr>
            <a:lvl2pPr marL="633413" indent="-228600" algn="l" rtl="0" eaLnBrk="0" fontAlgn="base" hangingPunct="0">
              <a:spcBef>
                <a:spcPct val="20000"/>
              </a:spcBef>
              <a:spcAft>
                <a:spcPct val="0"/>
              </a:spcAft>
              <a:buClr>
                <a:srgbClr val="000000"/>
              </a:buClr>
              <a:buChar char="–"/>
              <a:defRPr sz="2200">
                <a:solidFill>
                  <a:srgbClr val="000000"/>
                </a:solidFill>
                <a:latin typeface="+mn-lt"/>
                <a:ea typeface="ＭＳ Ｐゴシック" pitchFamily="-110" charset="-128"/>
                <a:cs typeface="ＭＳ Ｐゴシック"/>
              </a:defRPr>
            </a:lvl2pPr>
            <a:lvl3pPr marL="969963" indent="-222250" algn="l" rtl="0" eaLnBrk="0" fontAlgn="base" hangingPunct="0">
              <a:spcBef>
                <a:spcPct val="20000"/>
              </a:spcBef>
              <a:spcAft>
                <a:spcPct val="0"/>
              </a:spcAft>
              <a:buChar char="•"/>
              <a:defRPr sz="2000">
                <a:solidFill>
                  <a:srgbClr val="000000"/>
                </a:solidFill>
                <a:latin typeface="+mn-lt"/>
                <a:ea typeface="ＭＳ Ｐゴシック" pitchFamily="-110" charset="-128"/>
                <a:cs typeface="ＭＳ Ｐゴシック"/>
              </a:defRPr>
            </a:lvl3pPr>
            <a:lvl4pPr marL="1258888" indent="-228600" algn="l" rtl="0" eaLnBrk="0" fontAlgn="base" hangingPunct="0">
              <a:spcBef>
                <a:spcPct val="0"/>
              </a:spcBef>
              <a:spcAft>
                <a:spcPct val="0"/>
              </a:spcAft>
              <a:buClr>
                <a:srgbClr val="5F5F5F"/>
              </a:buClr>
              <a:buSzPct val="65000"/>
              <a:buFont typeface="Arial Bold" pitchFamily="34" charset="0"/>
              <a:buChar char="‒"/>
              <a:defRPr lang="en-US" dirty="0">
                <a:solidFill>
                  <a:srgbClr val="000000"/>
                </a:solidFill>
                <a:latin typeface="+mn-lt"/>
                <a:ea typeface="ＭＳ Ｐゴシック" pitchFamily="-110" charset="-128"/>
                <a:cs typeface="ＭＳ Ｐゴシック"/>
              </a:defRPr>
            </a:lvl4pPr>
            <a:lvl5pPr marL="2055813" indent="-230188" algn="l" rtl="0" eaLnBrk="0" fontAlgn="base" hangingPunct="0">
              <a:spcBef>
                <a:spcPct val="20000"/>
              </a:spcBef>
              <a:spcAft>
                <a:spcPct val="0"/>
              </a:spcAft>
              <a:buClr>
                <a:schemeClr val="tx1"/>
              </a:buClr>
              <a:defRPr sz="800">
                <a:solidFill>
                  <a:schemeClr val="tx1"/>
                </a:solidFill>
                <a:latin typeface="Times New Roman" pitchFamily="-110" charset="0"/>
                <a:ea typeface="ＭＳ Ｐゴシック" pitchFamily="-110" charset="-128"/>
                <a:cs typeface="ＭＳ Ｐゴシック"/>
              </a:defRPr>
            </a:lvl5pPr>
            <a:lvl6pPr marL="2513013" indent="-230188" algn="l" rtl="0" eaLnBrk="0" fontAlgn="base" hangingPunct="0">
              <a:spcBef>
                <a:spcPct val="20000"/>
              </a:spcBef>
              <a:spcAft>
                <a:spcPct val="0"/>
              </a:spcAft>
              <a:buClr>
                <a:schemeClr val="tx1"/>
              </a:buClr>
              <a:defRPr sz="800">
                <a:solidFill>
                  <a:schemeClr val="tx1"/>
                </a:solidFill>
                <a:latin typeface="Times New Roman" pitchFamily="-110" charset="0"/>
                <a:ea typeface="ＭＳ Ｐゴシック" pitchFamily="-110" charset="-128"/>
              </a:defRPr>
            </a:lvl6pPr>
            <a:lvl7pPr marL="2970213" indent="-230188" algn="l" rtl="0" eaLnBrk="0" fontAlgn="base" hangingPunct="0">
              <a:spcBef>
                <a:spcPct val="20000"/>
              </a:spcBef>
              <a:spcAft>
                <a:spcPct val="0"/>
              </a:spcAft>
              <a:buClr>
                <a:schemeClr val="tx1"/>
              </a:buClr>
              <a:defRPr sz="800">
                <a:solidFill>
                  <a:schemeClr val="tx1"/>
                </a:solidFill>
                <a:latin typeface="Times New Roman" pitchFamily="-110" charset="0"/>
                <a:ea typeface="ＭＳ Ｐゴシック" pitchFamily="-110" charset="-128"/>
              </a:defRPr>
            </a:lvl7pPr>
            <a:lvl8pPr marL="3427413" indent="-230188" algn="l" rtl="0" eaLnBrk="0" fontAlgn="base" hangingPunct="0">
              <a:spcBef>
                <a:spcPct val="20000"/>
              </a:spcBef>
              <a:spcAft>
                <a:spcPct val="0"/>
              </a:spcAft>
              <a:buClr>
                <a:schemeClr val="tx1"/>
              </a:buClr>
              <a:defRPr sz="800">
                <a:solidFill>
                  <a:schemeClr val="tx1"/>
                </a:solidFill>
                <a:latin typeface="Times New Roman" pitchFamily="-110" charset="0"/>
                <a:ea typeface="ＭＳ Ｐゴシック" pitchFamily="-110" charset="-128"/>
              </a:defRPr>
            </a:lvl8pPr>
            <a:lvl9pPr marL="3884613" indent="-230188" algn="l" rtl="0" eaLnBrk="0" fontAlgn="base" hangingPunct="0">
              <a:spcBef>
                <a:spcPct val="20000"/>
              </a:spcBef>
              <a:spcAft>
                <a:spcPct val="0"/>
              </a:spcAft>
              <a:buClr>
                <a:schemeClr val="tx1"/>
              </a:buClr>
              <a:defRPr sz="800">
                <a:solidFill>
                  <a:schemeClr val="tx1"/>
                </a:solidFill>
                <a:latin typeface="Times New Roman" pitchFamily="-110" charset="0"/>
                <a:ea typeface="ＭＳ Ｐゴシック" pitchFamily="-110" charset="-128"/>
              </a:defRPr>
            </a:lvl9pPr>
          </a:lstStyle>
          <a:p>
            <a:pPr marL="0" indent="0">
              <a:buNone/>
            </a:pPr>
            <a:r>
              <a:rPr lang="en-US" sz="1400" b="1" dirty="0" smtClean="0">
                <a:solidFill>
                  <a:schemeClr val="accent2"/>
                </a:solidFill>
                <a:latin typeface="Lucida Sans Typewriter"/>
                <a:ea typeface="ＭＳ Ｐゴシック"/>
              </a:rPr>
              <a:t>Action</a:t>
            </a:r>
            <a:r>
              <a:rPr lang="en-US" sz="1400" dirty="0" smtClean="0">
                <a:latin typeface="Lucida Sans Typewriter"/>
                <a:ea typeface="ＭＳ Ｐゴシック"/>
              </a:rPr>
              <a:t>: Write result to storage</a:t>
            </a:r>
          </a:p>
          <a:p>
            <a:pPr marL="0" indent="0">
              <a:buNone/>
            </a:pPr>
            <a:endParaRPr lang="en-US" sz="1400" dirty="0">
              <a:ea typeface="ＭＳ Ｐゴシック"/>
            </a:endParaRPr>
          </a:p>
        </p:txBody>
      </p:sp>
      <p:cxnSp>
        <p:nvCxnSpPr>
          <p:cNvPr id="5" name="Straight Arrow Connector 4"/>
          <p:cNvCxnSpPr>
            <a:stCxn id="2" idx="2"/>
            <a:endCxn id="10" idx="0"/>
          </p:cNvCxnSpPr>
          <p:nvPr/>
        </p:nvCxnSpPr>
        <p:spPr bwMode="auto">
          <a:xfrm>
            <a:off x="5638800" y="1676400"/>
            <a:ext cx="0" cy="757692"/>
          </a:xfrm>
          <a:prstGeom prst="straightConnector1">
            <a:avLst/>
          </a:prstGeom>
          <a:solidFill>
            <a:schemeClr val="accent1"/>
          </a:solidFill>
          <a:ln w="28575" cap="flat" cmpd="sng" algn="ctr">
            <a:solidFill>
              <a:schemeClr val="bg2"/>
            </a:solidFill>
            <a:prstDash val="solid"/>
            <a:round/>
            <a:headEnd type="none" w="med" len="med"/>
            <a:tailEnd type="arrow"/>
          </a:ln>
          <a:effectLst/>
        </p:spPr>
      </p:cxnSp>
      <p:cxnSp>
        <p:nvCxnSpPr>
          <p:cNvPr id="16" name="Straight Arrow Connector 15"/>
          <p:cNvCxnSpPr>
            <a:stCxn id="10" idx="2"/>
            <a:endCxn id="11" idx="0"/>
          </p:cNvCxnSpPr>
          <p:nvPr/>
        </p:nvCxnSpPr>
        <p:spPr bwMode="auto">
          <a:xfrm>
            <a:off x="5638800" y="2891292"/>
            <a:ext cx="0" cy="766308"/>
          </a:xfrm>
          <a:prstGeom prst="straightConnector1">
            <a:avLst/>
          </a:prstGeom>
          <a:solidFill>
            <a:schemeClr val="accent1"/>
          </a:solidFill>
          <a:ln w="28575" cap="flat" cmpd="sng" algn="ctr">
            <a:solidFill>
              <a:schemeClr val="bg2"/>
            </a:solidFill>
            <a:prstDash val="solid"/>
            <a:round/>
            <a:headEnd type="none" w="med" len="med"/>
            <a:tailEnd type="arrow"/>
          </a:ln>
          <a:effectLst/>
        </p:spPr>
      </p:cxnSp>
      <p:cxnSp>
        <p:nvCxnSpPr>
          <p:cNvPr id="19" name="Straight Arrow Connector 18"/>
          <p:cNvCxnSpPr>
            <a:stCxn id="11" idx="2"/>
            <a:endCxn id="20" idx="1"/>
          </p:cNvCxnSpPr>
          <p:nvPr/>
        </p:nvCxnSpPr>
        <p:spPr bwMode="auto">
          <a:xfrm flipH="1">
            <a:off x="5600700" y="4114800"/>
            <a:ext cx="38100" cy="1066800"/>
          </a:xfrm>
          <a:prstGeom prst="straightConnector1">
            <a:avLst/>
          </a:prstGeom>
          <a:solidFill>
            <a:schemeClr val="accent1"/>
          </a:solidFill>
          <a:ln w="28575" cap="flat" cmpd="sng" algn="ctr">
            <a:solidFill>
              <a:schemeClr val="bg2"/>
            </a:solidFill>
            <a:prstDash val="solid"/>
            <a:round/>
            <a:headEnd type="none" w="med" len="med"/>
            <a:tailEnd type="arrow"/>
          </a:ln>
          <a:effectLst/>
        </p:spPr>
      </p:cxnSp>
      <p:sp>
        <p:nvSpPr>
          <p:cNvPr id="20" name="Magnetic Disk 19"/>
          <p:cNvSpPr/>
          <p:nvPr/>
        </p:nvSpPr>
        <p:spPr bwMode="auto">
          <a:xfrm>
            <a:off x="5143500" y="5181600"/>
            <a:ext cx="914400" cy="914400"/>
          </a:xfrm>
          <a:prstGeom prst="flowChartMagneticDisk">
            <a:avLst/>
          </a:prstGeom>
          <a:solidFill>
            <a:schemeClr val="accent1"/>
          </a:solidFill>
          <a:ln w="12700" cap="flat" cmpd="sng" algn="ctr">
            <a:solidFill>
              <a:schemeClr val="tx1"/>
            </a:solidFill>
            <a:prstDash val="solid"/>
            <a:round/>
            <a:headEnd type="none" w="med" len="med"/>
            <a:tailEnd type="none" w="med" len="med"/>
          </a:ln>
          <a:effectLst>
            <a:outerShdw blurRad="25400" dist="38100" dir="8040000" algn="tl" rotWithShape="0">
              <a:srgbClr val="000000">
                <a:alpha val="75000"/>
              </a:srgbClr>
            </a:outerShdw>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US" sz="1000" b="0" i="0" u="none" strike="noStrike" cap="none" normalizeH="0" baseline="0">
              <a:ln>
                <a:noFill/>
              </a:ln>
              <a:solidFill>
                <a:schemeClr val="tx1"/>
              </a:solidFill>
              <a:effectLst/>
              <a:latin typeface="Garamond" pitchFamily="-110" charset="0"/>
            </a:endParaRPr>
          </a:p>
        </p:txBody>
      </p:sp>
    </p:spTree>
    <p:extLst>
      <p:ext uri="{BB962C8B-B14F-4D97-AF65-F5344CB8AC3E}">
        <p14:creationId xmlns:p14="http://schemas.microsoft.com/office/powerpoint/2010/main" val="82640125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7" name="Rectangle 2"/>
          <p:cNvSpPr>
            <a:spLocks noGrp="1" noChangeArrowheads="1"/>
          </p:cNvSpPr>
          <p:nvPr>
            <p:ph type="title"/>
          </p:nvPr>
        </p:nvSpPr>
        <p:spPr/>
        <p:txBody>
          <a:bodyPr/>
          <a:lstStyle/>
          <a:p>
            <a:r>
              <a:rPr lang="en-US" dirty="0" smtClean="0">
                <a:ea typeface="ＭＳ Ｐゴシック"/>
                <a:cs typeface="ＭＳ Ｐゴシック"/>
              </a:rPr>
              <a:t>RDD Partitioning</a:t>
            </a:r>
          </a:p>
        </p:txBody>
      </p:sp>
      <p:sp>
        <p:nvSpPr>
          <p:cNvPr id="126978" name="Rectangle 3"/>
          <p:cNvSpPr>
            <a:spLocks noGrp="1" noChangeArrowheads="1"/>
          </p:cNvSpPr>
          <p:nvPr>
            <p:ph type="body" idx="1"/>
          </p:nvPr>
        </p:nvSpPr>
        <p:spPr>
          <a:xfrm>
            <a:off x="234950" y="822325"/>
            <a:ext cx="8902700" cy="854075"/>
          </a:xfrm>
        </p:spPr>
        <p:txBody>
          <a:bodyPr/>
          <a:lstStyle/>
          <a:p>
            <a:r>
              <a:rPr lang="en-US" dirty="0" smtClean="0">
                <a:ea typeface="ＭＳ Ｐゴシック"/>
                <a:cs typeface="ＭＳ Ｐゴシック"/>
              </a:rPr>
              <a:t>Data in an RDD is partitioned around the cluster</a:t>
            </a:r>
          </a:p>
          <a:p>
            <a:pPr lvl="1"/>
            <a:r>
              <a:rPr lang="en-US" dirty="0" smtClean="0">
                <a:ea typeface="ＭＳ Ｐゴシック"/>
              </a:rPr>
              <a:t>e.g. With HDFS, Spark creates RDD partitions from HDFS blocks</a:t>
            </a:r>
          </a:p>
          <a:p>
            <a:pPr lvl="4"/>
            <a:endParaRPr lang="en-US" dirty="0" smtClean="0">
              <a:ea typeface="ＭＳ Ｐゴシック"/>
            </a:endParaRPr>
          </a:p>
        </p:txBody>
      </p:sp>
      <p:sp>
        <p:nvSpPr>
          <p:cNvPr id="3" name="Footer Placeholder 2"/>
          <p:cNvSpPr>
            <a:spLocks noGrp="1"/>
          </p:cNvSpPr>
          <p:nvPr>
            <p:ph type="ftr" sz="quarter" idx="12"/>
          </p:nvPr>
        </p:nvSpPr>
        <p:spPr/>
        <p:txBody>
          <a:bodyPr/>
          <a:lstStyle/>
          <a:p>
            <a:pPr>
              <a:defRPr/>
            </a:pPr>
            <a:r>
              <a:rPr lang="en-US" smtClean="0"/>
              <a:t>Copyright © 2015 Elephant Scale Inc. and LearningPatterns, Inc.  All rights reserved.</a:t>
            </a:r>
            <a:endParaRPr lang="en-US"/>
          </a:p>
        </p:txBody>
      </p:sp>
      <p:sp>
        <p:nvSpPr>
          <p:cNvPr id="126982" name="Slide Number Placeholder 3"/>
          <p:cNvSpPr>
            <a:spLocks noGrp="1"/>
          </p:cNvSpPr>
          <p:nvPr>
            <p:ph type="sldNum" sz="quarter" idx="11"/>
          </p:nvPr>
        </p:nvSpPr>
        <p:spPr>
          <a:noFill/>
        </p:spPr>
        <p:txBody>
          <a:bodyPr/>
          <a:lstStyle/>
          <a:p>
            <a:fld id="{FA4C0F6B-3ECB-4786-A9B4-EF1A0703D870}" type="slidenum">
              <a:rPr lang="en-US" smtClean="0">
                <a:ea typeface="ＭＳ Ｐゴシック"/>
                <a:cs typeface="ＭＳ Ｐゴシック"/>
              </a:rPr>
              <a:pPr/>
              <a:t>23</a:t>
            </a:fld>
            <a:endParaRPr lang="en-US" smtClean="0">
              <a:ea typeface="ＭＳ Ｐゴシック"/>
              <a:cs typeface="ＭＳ Ｐゴシック"/>
            </a:endParaRPr>
          </a:p>
        </p:txBody>
      </p:sp>
      <p:sp>
        <p:nvSpPr>
          <p:cNvPr id="8" name="Text Box 4"/>
          <p:cNvSpPr txBox="1">
            <a:spLocks noChangeArrowheads="1"/>
          </p:cNvSpPr>
          <p:nvPr/>
        </p:nvSpPr>
        <p:spPr bwMode="hidden">
          <a:xfrm>
            <a:off x="6515100" y="6638925"/>
            <a:ext cx="2362200" cy="209550"/>
          </a:xfrm>
          <a:prstGeom prst="rect">
            <a:avLst/>
          </a:prstGeom>
          <a:noFill/>
          <a:ln w="9525">
            <a:noFill/>
            <a:miter lim="800000"/>
            <a:headEnd/>
            <a:tailEnd/>
          </a:ln>
        </p:spPr>
        <p:txBody>
          <a:bodyPr lIns="0" tIns="0" rIns="0" bIns="0"/>
          <a:lstStyle/>
          <a:p>
            <a:pPr algn="ctr" defTabSz="960438">
              <a:spcBef>
                <a:spcPct val="50000"/>
              </a:spcBef>
            </a:pPr>
            <a:r>
              <a:rPr lang="en-US" i="1" dirty="0" smtClean="0">
                <a:solidFill>
                  <a:schemeClr val="bg2"/>
                </a:solidFill>
                <a:latin typeface="Arial" charset="0"/>
              </a:rPr>
              <a:t>Session 3: </a:t>
            </a:r>
            <a:r>
              <a:rPr lang="en-US" i="1" dirty="0">
                <a:solidFill>
                  <a:schemeClr val="bg2"/>
                </a:solidFill>
                <a:latin typeface="Arial" charset="0"/>
              </a:rPr>
              <a:t>RDDs and Spark Architecture</a:t>
            </a:r>
          </a:p>
        </p:txBody>
      </p:sp>
      <p:pic>
        <p:nvPicPr>
          <p:cNvPr id="50" name="Content Placeholder 4" descr="partitions.png"/>
          <p:cNvPicPr>
            <a:picLocks noChangeAspect="1"/>
          </p:cNvPicPr>
          <p:nvPr/>
        </p:nvPicPr>
        <p:blipFill>
          <a:blip r:embed="rId3">
            <a:extLst>
              <a:ext uri="{28A0092B-C50C-407E-A947-70E740481C1C}">
                <a14:useLocalDpi xmlns:a14="http://schemas.microsoft.com/office/drawing/2010/main" val="0"/>
              </a:ext>
            </a:extLst>
          </a:blip>
          <a:srcRect l="-31675" r="-31675"/>
          <a:stretch>
            <a:fillRect/>
          </a:stretch>
        </p:blipFill>
        <p:spPr>
          <a:xfrm>
            <a:off x="675608" y="2209800"/>
            <a:ext cx="7556500" cy="4144963"/>
          </a:xfrm>
          <a:prstGeom prst="rect">
            <a:avLst/>
          </a:prstGeom>
        </p:spPr>
      </p:pic>
      <p:sp>
        <p:nvSpPr>
          <p:cNvPr id="51" name="Rounded Rectangular Callout 50"/>
          <p:cNvSpPr/>
          <p:nvPr/>
        </p:nvSpPr>
        <p:spPr>
          <a:xfrm>
            <a:off x="7195387" y="2744913"/>
            <a:ext cx="1684421" cy="1537368"/>
          </a:xfrm>
          <a:prstGeom prst="wedgeRoundRectCallout">
            <a:avLst>
              <a:gd name="adj1" fmla="val -69075"/>
              <a:gd name="adj2" fmla="val 58871"/>
              <a:gd name="adj3" fmla="val 16667"/>
            </a:avLst>
          </a:prstGeom>
          <a:solidFill>
            <a:srgbClr val="A3A101">
              <a:lumMod val="40000"/>
              <a:lumOff val="60000"/>
            </a:srgbClr>
          </a:solidFill>
          <a:ln w="12700" cap="flat" cmpd="sng" algn="ctr">
            <a:solidFill>
              <a:srgbClr val="663366">
                <a:shade val="95000"/>
                <a:satMod val="105000"/>
              </a:srgbClr>
            </a:solidFill>
            <a:prstDash val="solid"/>
          </a:ln>
          <a:effectLst>
            <a:innerShdw blurRad="50800" dist="25400" dir="13500000">
              <a:srgbClr val="FFFFFF">
                <a:alpha val="75000"/>
              </a:srgbClr>
            </a:innerShdw>
            <a:outerShdw blurRad="63500" dist="25400" dir="5400000" rotWithShape="0">
              <a:srgbClr val="808080">
                <a:alpha val="7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rgbClr val="000000"/>
                </a:solidFill>
                <a:effectLst/>
                <a:uLnTx/>
                <a:uFillTx/>
                <a:latin typeface="Rockwell"/>
                <a:ea typeface="+mn-ea"/>
                <a:cs typeface="+mn-cs"/>
              </a:rPr>
              <a:t>Partitions are distributed</a:t>
            </a:r>
            <a:endParaRPr kumimoji="0" lang="en-US" sz="1800" b="0" i="0" u="none" strike="noStrike" kern="0" cap="none" spc="0" normalizeH="0" baseline="0" noProof="0" dirty="0">
              <a:ln>
                <a:noFill/>
              </a:ln>
              <a:solidFill>
                <a:srgbClr val="000000"/>
              </a:solidFill>
              <a:effectLst/>
              <a:uLnTx/>
              <a:uFillTx/>
              <a:latin typeface="Rockwell"/>
              <a:ea typeface="+mn-ea"/>
              <a:cs typeface="+mn-cs"/>
            </a:endParaRPr>
          </a:p>
        </p:txBody>
      </p:sp>
    </p:spTree>
    <p:extLst>
      <p:ext uri="{BB962C8B-B14F-4D97-AF65-F5344CB8AC3E}">
        <p14:creationId xmlns:p14="http://schemas.microsoft.com/office/powerpoint/2010/main" val="60271259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7" name="Rectangle 2"/>
          <p:cNvSpPr>
            <a:spLocks noGrp="1" noChangeArrowheads="1"/>
          </p:cNvSpPr>
          <p:nvPr>
            <p:ph type="title"/>
          </p:nvPr>
        </p:nvSpPr>
        <p:spPr/>
        <p:txBody>
          <a:bodyPr/>
          <a:lstStyle/>
          <a:p>
            <a:r>
              <a:rPr lang="en-US" dirty="0" smtClean="0">
                <a:ea typeface="ＭＳ Ｐゴシック"/>
                <a:cs typeface="ＭＳ Ｐゴシック"/>
              </a:rPr>
              <a:t>RDD Partitions and Parallel Processing</a:t>
            </a:r>
          </a:p>
        </p:txBody>
      </p:sp>
      <p:sp>
        <p:nvSpPr>
          <p:cNvPr id="126978" name="Rectangle 3"/>
          <p:cNvSpPr>
            <a:spLocks noGrp="1" noChangeArrowheads="1"/>
          </p:cNvSpPr>
          <p:nvPr>
            <p:ph type="body" idx="1"/>
          </p:nvPr>
        </p:nvSpPr>
        <p:spPr>
          <a:xfrm>
            <a:off x="234950" y="822325"/>
            <a:ext cx="8902700" cy="1082675"/>
          </a:xfrm>
        </p:spPr>
        <p:txBody>
          <a:bodyPr/>
          <a:lstStyle/>
          <a:p>
            <a:r>
              <a:rPr lang="en-US" dirty="0" smtClean="0">
                <a:ea typeface="ＭＳ Ｐゴシック"/>
                <a:cs typeface="ＭＳ Ｐゴシック"/>
              </a:rPr>
              <a:t>Nodes execute tasks in parallel on the partitions</a:t>
            </a:r>
          </a:p>
          <a:p>
            <a:pPr lvl="1"/>
            <a:r>
              <a:rPr lang="en-US" dirty="0">
                <a:ea typeface="ＭＳ Ｐゴシック"/>
              </a:rPr>
              <a:t>Spark will co-locate tasks with </a:t>
            </a:r>
            <a:r>
              <a:rPr lang="en-US" dirty="0" smtClean="0">
                <a:ea typeface="ＭＳ Ｐゴシック"/>
              </a:rPr>
              <a:t>their data (HDFS block if HDFS)</a:t>
            </a:r>
            <a:endParaRPr lang="en-US" dirty="0">
              <a:ea typeface="ＭＳ Ｐゴシック"/>
            </a:endParaRPr>
          </a:p>
          <a:p>
            <a:pPr lvl="4"/>
            <a:endParaRPr lang="en-US" dirty="0" smtClean="0">
              <a:ea typeface="ＭＳ Ｐゴシック"/>
            </a:endParaRPr>
          </a:p>
        </p:txBody>
      </p:sp>
      <p:sp>
        <p:nvSpPr>
          <p:cNvPr id="3" name="Footer Placeholder 2"/>
          <p:cNvSpPr>
            <a:spLocks noGrp="1"/>
          </p:cNvSpPr>
          <p:nvPr>
            <p:ph type="ftr" sz="quarter" idx="12"/>
          </p:nvPr>
        </p:nvSpPr>
        <p:spPr/>
        <p:txBody>
          <a:bodyPr/>
          <a:lstStyle/>
          <a:p>
            <a:pPr>
              <a:defRPr/>
            </a:pPr>
            <a:r>
              <a:rPr lang="en-US" smtClean="0"/>
              <a:t>Copyright © 2015 Elephant Scale Inc. and LearningPatterns, Inc.  All rights reserved.</a:t>
            </a:r>
            <a:endParaRPr lang="en-US"/>
          </a:p>
        </p:txBody>
      </p:sp>
      <p:sp>
        <p:nvSpPr>
          <p:cNvPr id="126982" name="Slide Number Placeholder 3"/>
          <p:cNvSpPr>
            <a:spLocks noGrp="1"/>
          </p:cNvSpPr>
          <p:nvPr>
            <p:ph type="sldNum" sz="quarter" idx="11"/>
          </p:nvPr>
        </p:nvSpPr>
        <p:spPr>
          <a:noFill/>
        </p:spPr>
        <p:txBody>
          <a:bodyPr/>
          <a:lstStyle/>
          <a:p>
            <a:fld id="{FA4C0F6B-3ECB-4786-A9B4-EF1A0703D870}" type="slidenum">
              <a:rPr lang="en-US" smtClean="0">
                <a:ea typeface="ＭＳ Ｐゴシック"/>
                <a:cs typeface="ＭＳ Ｐゴシック"/>
              </a:rPr>
              <a:pPr/>
              <a:t>24</a:t>
            </a:fld>
            <a:endParaRPr lang="en-US" smtClean="0">
              <a:ea typeface="ＭＳ Ｐゴシック"/>
              <a:cs typeface="ＭＳ Ｐゴシック"/>
            </a:endParaRPr>
          </a:p>
        </p:txBody>
      </p:sp>
      <p:sp>
        <p:nvSpPr>
          <p:cNvPr id="8" name="Text Box 4"/>
          <p:cNvSpPr txBox="1">
            <a:spLocks noChangeArrowheads="1"/>
          </p:cNvSpPr>
          <p:nvPr/>
        </p:nvSpPr>
        <p:spPr bwMode="hidden">
          <a:xfrm>
            <a:off x="6515100" y="6638925"/>
            <a:ext cx="2362200" cy="209550"/>
          </a:xfrm>
          <a:prstGeom prst="rect">
            <a:avLst/>
          </a:prstGeom>
          <a:noFill/>
          <a:ln w="9525">
            <a:noFill/>
            <a:miter lim="800000"/>
            <a:headEnd/>
            <a:tailEnd/>
          </a:ln>
        </p:spPr>
        <p:txBody>
          <a:bodyPr lIns="0" tIns="0" rIns="0" bIns="0"/>
          <a:lstStyle/>
          <a:p>
            <a:pPr algn="ctr" defTabSz="960438">
              <a:spcBef>
                <a:spcPct val="50000"/>
              </a:spcBef>
            </a:pPr>
            <a:r>
              <a:rPr lang="en-US" i="1" dirty="0" smtClean="0">
                <a:solidFill>
                  <a:schemeClr val="bg2"/>
                </a:solidFill>
                <a:latin typeface="Arial" charset="0"/>
              </a:rPr>
              <a:t>Session 3: </a:t>
            </a:r>
            <a:r>
              <a:rPr lang="en-US" i="1" dirty="0">
                <a:solidFill>
                  <a:schemeClr val="bg2"/>
                </a:solidFill>
                <a:latin typeface="Arial" charset="0"/>
              </a:rPr>
              <a:t>RDDs and Spark Architecture</a:t>
            </a:r>
          </a:p>
        </p:txBody>
      </p:sp>
      <p:pic>
        <p:nvPicPr>
          <p:cNvPr id="9" name="Content Placeholder 4" descr="partitions2.png"/>
          <p:cNvPicPr>
            <a:picLocks noChangeAspect="1"/>
          </p:cNvPicPr>
          <p:nvPr/>
        </p:nvPicPr>
        <p:blipFill>
          <a:blip r:embed="rId3">
            <a:extLst>
              <a:ext uri="{28A0092B-C50C-407E-A947-70E740481C1C}">
                <a14:useLocalDpi xmlns:a14="http://schemas.microsoft.com/office/drawing/2010/main" val="0"/>
              </a:ext>
            </a:extLst>
          </a:blip>
          <a:srcRect l="-12136" r="-12136"/>
          <a:stretch>
            <a:fillRect/>
          </a:stretch>
        </p:blipFill>
        <p:spPr bwMode="auto">
          <a:xfrm>
            <a:off x="863787" y="2209800"/>
            <a:ext cx="7556313" cy="4144963"/>
          </a:xfrm>
          <a:prstGeom prst="rect">
            <a:avLst/>
          </a:prstGeom>
          <a:noFill/>
          <a:ln w="9525">
            <a:noFill/>
            <a:miter lim="800000"/>
            <a:headEnd/>
            <a:tailEnd/>
          </a:ln>
        </p:spPr>
      </p:pic>
    </p:spTree>
    <p:extLst>
      <p:ext uri="{BB962C8B-B14F-4D97-AF65-F5344CB8AC3E}">
        <p14:creationId xmlns:p14="http://schemas.microsoft.com/office/powerpoint/2010/main" val="5785604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2"/>
          <p:cNvSpPr>
            <a:spLocks noGrp="1" noChangeArrowheads="1"/>
          </p:cNvSpPr>
          <p:nvPr>
            <p:ph type="ctrTitle"/>
          </p:nvPr>
        </p:nvSpPr>
        <p:spPr>
          <a:xfrm>
            <a:off x="704850" y="2645288"/>
            <a:ext cx="8121650" cy="1214438"/>
          </a:xfrm>
        </p:spPr>
        <p:txBody>
          <a:bodyPr/>
          <a:lstStyle/>
          <a:p>
            <a:r>
              <a:rPr lang="en-US" dirty="0" smtClean="0">
                <a:ea typeface="ＭＳ Ｐゴシック"/>
                <a:cs typeface="ＭＳ Ｐゴシック"/>
              </a:rPr>
              <a:t>Spark SQL / </a:t>
            </a:r>
            <a:r>
              <a:rPr lang="en-US" dirty="0" err="1" smtClean="0">
                <a:ea typeface="ＭＳ Ｐゴシック"/>
                <a:cs typeface="ＭＳ Ｐゴシック"/>
              </a:rPr>
              <a:t>Dataframes</a:t>
            </a:r>
            <a:endParaRPr lang="en-US" dirty="0" smtClean="0">
              <a:ea typeface="ＭＳ Ｐゴシック"/>
              <a:cs typeface="ＭＳ Ｐゴシック"/>
            </a:endParaRPr>
          </a:p>
        </p:txBody>
      </p:sp>
      <p:sp>
        <p:nvSpPr>
          <p:cNvPr id="2" name="Subtitle 1"/>
          <p:cNvSpPr>
            <a:spLocks noGrp="1"/>
          </p:cNvSpPr>
          <p:nvPr>
            <p:ph type="subTitle" sz="quarter" idx="1"/>
          </p:nvPr>
        </p:nvSpPr>
        <p:spPr/>
        <p:txBody>
          <a:bodyPr/>
          <a:lstStyle/>
          <a:p>
            <a:endParaRPr lang="en-US"/>
          </a:p>
        </p:txBody>
      </p:sp>
    </p:spTree>
    <p:extLst>
      <p:ext uri="{BB962C8B-B14F-4D97-AF65-F5344CB8AC3E}">
        <p14:creationId xmlns:p14="http://schemas.microsoft.com/office/powerpoint/2010/main" val="131324496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2"/>
          <p:cNvSpPr>
            <a:spLocks noGrp="1" noChangeArrowheads="1"/>
          </p:cNvSpPr>
          <p:nvPr>
            <p:ph type="title"/>
          </p:nvPr>
        </p:nvSpPr>
        <p:spPr/>
        <p:txBody>
          <a:bodyPr/>
          <a:lstStyle/>
          <a:p>
            <a:r>
              <a:rPr lang="en-US" dirty="0" smtClean="0">
                <a:ea typeface="ＭＳ Ｐゴシック"/>
                <a:cs typeface="ＭＳ Ｐゴシック"/>
              </a:rPr>
              <a:t>Spark Illustrated</a:t>
            </a:r>
          </a:p>
        </p:txBody>
      </p:sp>
      <p:sp>
        <p:nvSpPr>
          <p:cNvPr id="36867" name="Text Box 4"/>
          <p:cNvSpPr txBox="1">
            <a:spLocks noChangeArrowheads="1"/>
          </p:cNvSpPr>
          <p:nvPr/>
        </p:nvSpPr>
        <p:spPr bwMode="hidden">
          <a:xfrm>
            <a:off x="6515100" y="6638925"/>
            <a:ext cx="2362200" cy="209550"/>
          </a:xfrm>
          <a:prstGeom prst="rect">
            <a:avLst/>
          </a:prstGeom>
          <a:noFill/>
          <a:ln w="9525">
            <a:noFill/>
            <a:miter lim="800000"/>
            <a:headEnd/>
            <a:tailEnd/>
          </a:ln>
        </p:spPr>
        <p:txBody>
          <a:bodyPr lIns="0" tIns="0" rIns="0" bIns="0"/>
          <a:lstStyle/>
          <a:p>
            <a:pPr algn="ctr" defTabSz="960438">
              <a:spcBef>
                <a:spcPct val="50000"/>
              </a:spcBef>
            </a:pPr>
            <a:r>
              <a:rPr lang="en-US" i="1" dirty="0" smtClean="0">
                <a:solidFill>
                  <a:schemeClr val="bg2"/>
                </a:solidFill>
                <a:latin typeface="Arial" charset="0"/>
              </a:rPr>
              <a:t>Session 2: Introduction to Spark</a:t>
            </a:r>
            <a:endParaRPr lang="en-US" i="1" dirty="0">
              <a:solidFill>
                <a:schemeClr val="bg2"/>
              </a:solidFill>
              <a:latin typeface="Arial" charset="0"/>
            </a:endParaRPr>
          </a:p>
        </p:txBody>
      </p:sp>
      <p:sp>
        <p:nvSpPr>
          <p:cNvPr id="3" name="Footer Placeholder 2"/>
          <p:cNvSpPr>
            <a:spLocks noGrp="1"/>
          </p:cNvSpPr>
          <p:nvPr>
            <p:ph type="ftr" sz="quarter" idx="12"/>
          </p:nvPr>
        </p:nvSpPr>
        <p:spPr/>
        <p:txBody>
          <a:bodyPr/>
          <a:lstStyle/>
          <a:p>
            <a:pPr>
              <a:defRPr/>
            </a:pPr>
            <a:r>
              <a:rPr lang="en-US" smtClean="0"/>
              <a:t>Copyright © 2015 Elephant Scale Inc. and LearningPatterns, Inc.  All rights reserved.</a:t>
            </a:r>
            <a:endParaRPr lang="en-US"/>
          </a:p>
        </p:txBody>
      </p:sp>
      <p:sp>
        <p:nvSpPr>
          <p:cNvPr id="20" name="Rectangle 19"/>
          <p:cNvSpPr/>
          <p:nvPr/>
        </p:nvSpPr>
        <p:spPr>
          <a:xfrm>
            <a:off x="1028700" y="3616628"/>
            <a:ext cx="6510710" cy="955372"/>
          </a:xfrm>
          <a:prstGeom prst="rect">
            <a:avLst/>
          </a:prstGeom>
          <a:gradFill rotWithShape="1">
            <a:gsLst>
              <a:gs pos="0">
                <a:srgbClr val="663366">
                  <a:shade val="40000"/>
                  <a:alpha val="100000"/>
                  <a:satMod val="150000"/>
                  <a:lumMod val="100000"/>
                </a:srgbClr>
              </a:gs>
              <a:gs pos="100000">
                <a:srgbClr val="663366">
                  <a:tint val="70000"/>
                  <a:shade val="100000"/>
                  <a:alpha val="100000"/>
                  <a:satMod val="200000"/>
                  <a:lumMod val="100000"/>
                </a:srgbClr>
              </a:gs>
            </a:gsLst>
            <a:lin ang="5400000" scaled="1"/>
          </a:gradFill>
          <a:ln w="12700" cap="flat" cmpd="sng" algn="ctr">
            <a:solidFill>
              <a:srgbClr val="663366">
                <a:shade val="95000"/>
                <a:satMod val="105000"/>
              </a:srgbClr>
            </a:solidFill>
            <a:prstDash val="solid"/>
          </a:ln>
          <a:effectLst>
            <a:innerShdw blurRad="50800" dist="25400" dir="13500000">
              <a:srgbClr val="FFFFFF">
                <a:alpha val="75000"/>
              </a:srgbClr>
            </a:innerShdw>
            <a:outerShdw blurRad="63500" dist="25400" dir="5400000" rotWithShape="0">
              <a:srgbClr val="808080">
                <a:alpha val="7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 lastClr="FFFFFF"/>
                </a:solidFill>
                <a:effectLst/>
                <a:uLnTx/>
                <a:uFillTx/>
                <a:latin typeface="Rockwell"/>
                <a:ea typeface="+mn-ea"/>
                <a:cs typeface="+mn-cs"/>
              </a:rPr>
              <a:t>Spark Core</a:t>
            </a:r>
            <a:endParaRPr kumimoji="0" lang="en-US" sz="1800" b="0" i="0" u="none" strike="noStrike" kern="0" cap="none" spc="0" normalizeH="0" baseline="0" noProof="0" dirty="0">
              <a:ln>
                <a:noFill/>
              </a:ln>
              <a:solidFill>
                <a:sysClr val="window" lastClr="FFFFFF"/>
              </a:solidFill>
              <a:effectLst/>
              <a:uLnTx/>
              <a:uFillTx/>
              <a:latin typeface="Rockwell"/>
              <a:ea typeface="+mn-ea"/>
              <a:cs typeface="+mn-cs"/>
            </a:endParaRPr>
          </a:p>
        </p:txBody>
      </p:sp>
      <p:sp>
        <p:nvSpPr>
          <p:cNvPr id="21" name="Rounded Rectangle 20"/>
          <p:cNvSpPr/>
          <p:nvPr/>
        </p:nvSpPr>
        <p:spPr>
          <a:xfrm>
            <a:off x="1028700" y="2286000"/>
            <a:ext cx="1444863" cy="1234993"/>
          </a:xfrm>
          <a:prstGeom prst="roundRect">
            <a:avLst/>
          </a:prstGeom>
          <a:gradFill rotWithShape="1">
            <a:gsLst>
              <a:gs pos="0">
                <a:srgbClr val="666699">
                  <a:shade val="40000"/>
                  <a:alpha val="100000"/>
                  <a:satMod val="150000"/>
                  <a:lumMod val="100000"/>
                </a:srgbClr>
              </a:gs>
              <a:gs pos="100000">
                <a:srgbClr val="666699">
                  <a:tint val="70000"/>
                  <a:shade val="100000"/>
                  <a:alpha val="100000"/>
                  <a:satMod val="200000"/>
                  <a:lumMod val="100000"/>
                </a:srgbClr>
              </a:gs>
            </a:gsLst>
            <a:lin ang="5400000" scaled="1"/>
          </a:gradFill>
          <a:ln w="12700" cap="flat" cmpd="sng" algn="ctr">
            <a:solidFill>
              <a:srgbClr val="666699">
                <a:shade val="95000"/>
                <a:satMod val="105000"/>
              </a:srgbClr>
            </a:solidFill>
            <a:prstDash val="solid"/>
          </a:ln>
          <a:effectLst>
            <a:innerShdw blurRad="50800" dist="25400" dir="13500000">
              <a:srgbClr val="FFFFFF">
                <a:alpha val="75000"/>
              </a:srgbClr>
            </a:innerShdw>
            <a:outerShdw blurRad="63500" dist="25400" dir="5400000" rotWithShape="0">
              <a:srgbClr val="808080">
                <a:alpha val="7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 lastClr="FFFFFF"/>
                </a:solidFill>
                <a:effectLst/>
                <a:uLnTx/>
                <a:uFillTx/>
                <a:latin typeface="Rockwell"/>
                <a:ea typeface="+mn-ea"/>
                <a:cs typeface="+mn-cs"/>
              </a:rPr>
              <a:t>Spark</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 lastClr="FFFFFF"/>
                </a:solidFill>
                <a:effectLst/>
                <a:uLnTx/>
                <a:uFillTx/>
                <a:latin typeface="Rockwell"/>
                <a:ea typeface="+mn-ea"/>
                <a:cs typeface="+mn-cs"/>
              </a:rPr>
              <a:t>SQL</a:t>
            </a:r>
            <a:endParaRPr kumimoji="0" lang="en-US" sz="1800" b="0" i="0" u="none" strike="noStrike" kern="0" cap="none" spc="0" normalizeH="0" baseline="0" noProof="0" dirty="0">
              <a:ln>
                <a:noFill/>
              </a:ln>
              <a:solidFill>
                <a:sysClr val="window" lastClr="FFFFFF"/>
              </a:solidFill>
              <a:effectLst/>
              <a:uLnTx/>
              <a:uFillTx/>
              <a:latin typeface="Rockwell"/>
              <a:ea typeface="+mn-ea"/>
              <a:cs typeface="+mn-cs"/>
            </a:endParaRPr>
          </a:p>
        </p:txBody>
      </p:sp>
      <p:sp>
        <p:nvSpPr>
          <p:cNvPr id="22" name="Rounded Rectangle 21"/>
          <p:cNvSpPr/>
          <p:nvPr/>
        </p:nvSpPr>
        <p:spPr>
          <a:xfrm>
            <a:off x="2715339" y="2286000"/>
            <a:ext cx="1444863" cy="1234993"/>
          </a:xfrm>
          <a:prstGeom prst="roundRect">
            <a:avLst/>
          </a:prstGeom>
          <a:gradFill rotWithShape="1">
            <a:gsLst>
              <a:gs pos="0">
                <a:srgbClr val="666699">
                  <a:shade val="40000"/>
                  <a:alpha val="100000"/>
                  <a:satMod val="150000"/>
                  <a:lumMod val="100000"/>
                </a:srgbClr>
              </a:gs>
              <a:gs pos="100000">
                <a:srgbClr val="666699">
                  <a:tint val="70000"/>
                  <a:shade val="100000"/>
                  <a:alpha val="100000"/>
                  <a:satMod val="200000"/>
                  <a:lumMod val="100000"/>
                </a:srgbClr>
              </a:gs>
            </a:gsLst>
            <a:lin ang="5400000" scaled="1"/>
          </a:gradFill>
          <a:ln w="12700" cap="flat" cmpd="sng" algn="ctr">
            <a:solidFill>
              <a:srgbClr val="666699">
                <a:shade val="95000"/>
                <a:satMod val="105000"/>
              </a:srgbClr>
            </a:solidFill>
            <a:prstDash val="solid"/>
          </a:ln>
          <a:effectLst>
            <a:innerShdw blurRad="50800" dist="25400" dir="13500000">
              <a:srgbClr val="FFFFFF">
                <a:alpha val="75000"/>
              </a:srgbClr>
            </a:innerShdw>
            <a:outerShdw blurRad="63500" dist="25400" dir="5400000" rotWithShape="0">
              <a:srgbClr val="808080">
                <a:alpha val="7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 lastClr="FFFFFF"/>
                </a:solidFill>
                <a:effectLst/>
                <a:uLnTx/>
                <a:uFillTx/>
                <a:latin typeface="Rockwell"/>
                <a:ea typeface="+mn-ea"/>
                <a:cs typeface="+mn-cs"/>
              </a:rPr>
              <a:t>Spark</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 lastClr="FFFFFF"/>
                </a:solidFill>
                <a:effectLst/>
                <a:uLnTx/>
                <a:uFillTx/>
                <a:latin typeface="Rockwell"/>
                <a:ea typeface="+mn-ea"/>
                <a:cs typeface="+mn-cs"/>
              </a:rPr>
              <a:t>Streaming</a:t>
            </a:r>
            <a:endParaRPr kumimoji="0" lang="en-US" sz="1800" b="0" i="0" u="none" strike="noStrike" kern="0" cap="none" spc="0" normalizeH="0" baseline="0" noProof="0" dirty="0">
              <a:ln>
                <a:noFill/>
              </a:ln>
              <a:solidFill>
                <a:sysClr val="window" lastClr="FFFFFF"/>
              </a:solidFill>
              <a:effectLst/>
              <a:uLnTx/>
              <a:uFillTx/>
              <a:latin typeface="Rockwell"/>
              <a:ea typeface="+mn-ea"/>
              <a:cs typeface="+mn-cs"/>
            </a:endParaRPr>
          </a:p>
        </p:txBody>
      </p:sp>
      <p:sp>
        <p:nvSpPr>
          <p:cNvPr id="23" name="Rounded Rectangle 22"/>
          <p:cNvSpPr/>
          <p:nvPr/>
        </p:nvSpPr>
        <p:spPr>
          <a:xfrm>
            <a:off x="4407794" y="2286000"/>
            <a:ext cx="1444863" cy="1234993"/>
          </a:xfrm>
          <a:prstGeom prst="roundRect">
            <a:avLst/>
          </a:prstGeom>
          <a:gradFill rotWithShape="1">
            <a:gsLst>
              <a:gs pos="0">
                <a:srgbClr val="666699">
                  <a:shade val="40000"/>
                  <a:alpha val="100000"/>
                  <a:satMod val="150000"/>
                  <a:lumMod val="100000"/>
                </a:srgbClr>
              </a:gs>
              <a:gs pos="100000">
                <a:srgbClr val="666699">
                  <a:tint val="70000"/>
                  <a:shade val="100000"/>
                  <a:alpha val="100000"/>
                  <a:satMod val="200000"/>
                  <a:lumMod val="100000"/>
                </a:srgbClr>
              </a:gs>
            </a:gsLst>
            <a:lin ang="5400000" scaled="1"/>
          </a:gradFill>
          <a:ln w="12700" cap="flat" cmpd="sng" algn="ctr">
            <a:solidFill>
              <a:srgbClr val="666699">
                <a:shade val="95000"/>
                <a:satMod val="105000"/>
              </a:srgbClr>
            </a:solidFill>
            <a:prstDash val="solid"/>
          </a:ln>
          <a:effectLst>
            <a:innerShdw blurRad="50800" dist="25400" dir="13500000">
              <a:srgbClr val="FFFFFF">
                <a:alpha val="75000"/>
              </a:srgbClr>
            </a:innerShdw>
            <a:outerShdw blurRad="63500" dist="25400" dir="5400000" rotWithShape="0">
              <a:srgbClr val="808080">
                <a:alpha val="7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 lastClr="FFFFFF"/>
                </a:solidFill>
                <a:effectLst/>
                <a:uLnTx/>
                <a:uFillTx/>
                <a:latin typeface="Rockwell"/>
                <a:ea typeface="+mn-ea"/>
                <a:cs typeface="+mn-cs"/>
              </a:rPr>
              <a:t>ML lib</a:t>
            </a:r>
          </a:p>
        </p:txBody>
      </p:sp>
      <p:sp>
        <p:nvSpPr>
          <p:cNvPr id="27" name="Rounded Rectangle 26"/>
          <p:cNvSpPr/>
          <p:nvPr/>
        </p:nvSpPr>
        <p:spPr>
          <a:xfrm>
            <a:off x="1028700" y="4688614"/>
            <a:ext cx="1999202" cy="623378"/>
          </a:xfrm>
          <a:prstGeom prst="roundRect">
            <a:avLst/>
          </a:prstGeom>
          <a:solidFill>
            <a:srgbClr val="F7901E">
              <a:lumMod val="60000"/>
              <a:lumOff val="40000"/>
            </a:srgbClr>
          </a:solidFill>
          <a:ln w="12700" cap="flat" cmpd="sng" algn="ctr">
            <a:solidFill>
              <a:srgbClr val="663366">
                <a:shade val="95000"/>
                <a:satMod val="105000"/>
              </a:srgbClr>
            </a:solidFill>
            <a:prstDash val="solid"/>
          </a:ln>
          <a:effectLst>
            <a:innerShdw blurRad="50800" dist="25400" dir="13500000">
              <a:srgbClr val="FFFFFF">
                <a:alpha val="75000"/>
              </a:srgbClr>
            </a:innerShdw>
            <a:outerShdw blurRad="63500" dist="25400" dir="5400000" rotWithShape="0">
              <a:srgbClr val="808080">
                <a:alpha val="7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rgbClr val="000000"/>
                </a:solidFill>
                <a:effectLst/>
                <a:uLnTx/>
                <a:uFillTx/>
                <a:latin typeface="Rockwell"/>
                <a:ea typeface="+mn-ea"/>
                <a:cs typeface="+mn-cs"/>
              </a:rPr>
              <a:t>Standalone</a:t>
            </a:r>
            <a:endParaRPr kumimoji="0" lang="en-US" sz="1800" b="0" i="0" u="none" strike="noStrike" kern="0" cap="none" spc="0" normalizeH="0" baseline="0" noProof="0" dirty="0">
              <a:ln>
                <a:noFill/>
              </a:ln>
              <a:solidFill>
                <a:srgbClr val="000000"/>
              </a:solidFill>
              <a:effectLst/>
              <a:uLnTx/>
              <a:uFillTx/>
              <a:latin typeface="Rockwell"/>
              <a:ea typeface="+mn-ea"/>
              <a:cs typeface="+mn-cs"/>
            </a:endParaRPr>
          </a:p>
        </p:txBody>
      </p:sp>
      <p:sp>
        <p:nvSpPr>
          <p:cNvPr id="28" name="Rounded Rectangle 27"/>
          <p:cNvSpPr/>
          <p:nvPr/>
        </p:nvSpPr>
        <p:spPr>
          <a:xfrm>
            <a:off x="3569183" y="4710622"/>
            <a:ext cx="1691080" cy="623378"/>
          </a:xfrm>
          <a:prstGeom prst="roundRect">
            <a:avLst/>
          </a:prstGeom>
          <a:solidFill>
            <a:srgbClr val="A3A101">
              <a:lumMod val="60000"/>
              <a:lumOff val="40000"/>
            </a:srgbClr>
          </a:solidFill>
          <a:ln w="12700" cap="flat" cmpd="sng" algn="ctr">
            <a:solidFill>
              <a:srgbClr val="663366">
                <a:shade val="95000"/>
                <a:satMod val="105000"/>
              </a:srgbClr>
            </a:solidFill>
            <a:prstDash val="solid"/>
          </a:ln>
          <a:effectLst>
            <a:innerShdw blurRad="50800" dist="25400" dir="13500000">
              <a:srgbClr val="FFFFFF">
                <a:alpha val="75000"/>
              </a:srgbClr>
            </a:innerShdw>
            <a:outerShdw blurRad="63500" dist="25400" dir="5400000" rotWithShape="0">
              <a:srgbClr val="808080">
                <a:alpha val="7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rgbClr val="000000"/>
                </a:solidFill>
                <a:effectLst/>
                <a:uLnTx/>
                <a:uFillTx/>
                <a:latin typeface="Rockwell"/>
                <a:ea typeface="+mn-ea"/>
                <a:cs typeface="+mn-cs"/>
              </a:rPr>
              <a:t>YARN</a:t>
            </a:r>
            <a:endParaRPr kumimoji="0" lang="en-US" sz="1800" b="0" i="0" u="none" strike="noStrike" kern="0" cap="none" spc="0" normalizeH="0" baseline="0" noProof="0" dirty="0">
              <a:ln>
                <a:noFill/>
              </a:ln>
              <a:solidFill>
                <a:srgbClr val="000000"/>
              </a:solidFill>
              <a:effectLst/>
              <a:uLnTx/>
              <a:uFillTx/>
              <a:latin typeface="Rockwell"/>
              <a:ea typeface="+mn-ea"/>
              <a:cs typeface="+mn-cs"/>
            </a:endParaRPr>
          </a:p>
        </p:txBody>
      </p:sp>
      <p:sp>
        <p:nvSpPr>
          <p:cNvPr id="29" name="Rounded Rectangle 28"/>
          <p:cNvSpPr/>
          <p:nvPr/>
        </p:nvSpPr>
        <p:spPr>
          <a:xfrm>
            <a:off x="5801639" y="4710622"/>
            <a:ext cx="1677925" cy="623378"/>
          </a:xfrm>
          <a:prstGeom prst="roundRect">
            <a:avLst/>
          </a:prstGeom>
          <a:solidFill>
            <a:srgbClr val="330F42">
              <a:lumMod val="25000"/>
              <a:lumOff val="75000"/>
            </a:srgbClr>
          </a:solidFill>
          <a:ln w="12700" cap="flat" cmpd="sng" algn="ctr">
            <a:solidFill>
              <a:srgbClr val="663366">
                <a:shade val="95000"/>
                <a:satMod val="105000"/>
              </a:srgbClr>
            </a:solidFill>
            <a:prstDash val="solid"/>
          </a:ln>
          <a:effectLst>
            <a:innerShdw blurRad="50800" dist="25400" dir="13500000">
              <a:srgbClr val="FFFFFF">
                <a:alpha val="75000"/>
              </a:srgbClr>
            </a:innerShdw>
            <a:outerShdw blurRad="63500" dist="25400" dir="5400000" rotWithShape="0">
              <a:srgbClr val="808080">
                <a:alpha val="7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rgbClr val="000000"/>
                </a:solidFill>
                <a:effectLst/>
                <a:uLnTx/>
                <a:uFillTx/>
                <a:latin typeface="Rockwell"/>
                <a:ea typeface="+mn-ea"/>
                <a:cs typeface="+mn-cs"/>
              </a:rPr>
              <a:t>MESOS</a:t>
            </a:r>
            <a:endParaRPr kumimoji="0" lang="en-US" sz="1800" b="0" i="0" u="none" strike="noStrike" kern="0" cap="none" spc="0" normalizeH="0" baseline="0" noProof="0" dirty="0">
              <a:ln>
                <a:noFill/>
              </a:ln>
              <a:solidFill>
                <a:srgbClr val="000000"/>
              </a:solidFill>
              <a:effectLst/>
              <a:uLnTx/>
              <a:uFillTx/>
              <a:latin typeface="Rockwell"/>
              <a:ea typeface="+mn-ea"/>
              <a:cs typeface="+mn-cs"/>
            </a:endParaRPr>
          </a:p>
        </p:txBody>
      </p:sp>
      <p:sp>
        <p:nvSpPr>
          <p:cNvPr id="31" name="Rounded Rectangle 30"/>
          <p:cNvSpPr/>
          <p:nvPr/>
        </p:nvSpPr>
        <p:spPr>
          <a:xfrm>
            <a:off x="6034701" y="2286000"/>
            <a:ext cx="1444863" cy="1234993"/>
          </a:xfrm>
          <a:prstGeom prst="roundRect">
            <a:avLst/>
          </a:prstGeom>
          <a:gradFill rotWithShape="1">
            <a:gsLst>
              <a:gs pos="0">
                <a:srgbClr val="666699">
                  <a:shade val="40000"/>
                  <a:alpha val="100000"/>
                  <a:satMod val="150000"/>
                  <a:lumMod val="100000"/>
                </a:srgbClr>
              </a:gs>
              <a:gs pos="100000">
                <a:srgbClr val="666699">
                  <a:tint val="70000"/>
                  <a:shade val="100000"/>
                  <a:alpha val="100000"/>
                  <a:satMod val="200000"/>
                  <a:lumMod val="100000"/>
                </a:srgbClr>
              </a:gs>
            </a:gsLst>
            <a:lin ang="5400000" scaled="1"/>
          </a:gradFill>
          <a:ln w="12700" cap="flat" cmpd="sng" algn="ctr">
            <a:solidFill>
              <a:srgbClr val="666699">
                <a:shade val="95000"/>
                <a:satMod val="105000"/>
              </a:srgbClr>
            </a:solidFill>
            <a:prstDash val="solid"/>
          </a:ln>
          <a:effectLst>
            <a:innerShdw blurRad="50800" dist="25400" dir="13500000">
              <a:srgbClr val="FFFFFF">
                <a:alpha val="75000"/>
              </a:srgbClr>
            </a:innerShdw>
            <a:outerShdw blurRad="63500" dist="25400" dir="5400000" rotWithShape="0">
              <a:srgbClr val="808080">
                <a:alpha val="7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err="1" smtClean="0">
                <a:ln>
                  <a:noFill/>
                </a:ln>
                <a:solidFill>
                  <a:sysClr val="window" lastClr="FFFFFF"/>
                </a:solidFill>
                <a:effectLst/>
                <a:uLnTx/>
                <a:uFillTx/>
                <a:latin typeface="Rockwell"/>
                <a:ea typeface="+mn-ea"/>
                <a:cs typeface="+mn-cs"/>
              </a:rPr>
              <a:t>GraphX</a:t>
            </a:r>
            <a:endParaRPr kumimoji="0" lang="en-US" sz="1800" b="0" i="0" u="none" strike="noStrike" kern="0" cap="none" spc="0" normalizeH="0" baseline="0" noProof="0" dirty="0" smtClean="0">
              <a:ln>
                <a:noFill/>
              </a:ln>
              <a:solidFill>
                <a:sysClr val="window" lastClr="FFFFFF"/>
              </a:solidFill>
              <a:effectLst/>
              <a:uLnTx/>
              <a:uFillTx/>
              <a:latin typeface="Rockwell"/>
              <a:ea typeface="+mn-ea"/>
              <a:cs typeface="+mn-cs"/>
            </a:endParaRPr>
          </a:p>
        </p:txBody>
      </p:sp>
      <p:sp>
        <p:nvSpPr>
          <p:cNvPr id="2" name="Oval 1"/>
          <p:cNvSpPr/>
          <p:nvPr/>
        </p:nvSpPr>
        <p:spPr bwMode="auto">
          <a:xfrm>
            <a:off x="800100" y="2057400"/>
            <a:ext cx="1828800" cy="1752600"/>
          </a:xfrm>
          <a:prstGeom prst="ellipse">
            <a:avLst/>
          </a:prstGeom>
          <a:noFill/>
          <a:ln w="571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US" sz="1000" b="0" i="0" u="none" strike="noStrike" cap="none" normalizeH="0" baseline="0">
              <a:ln>
                <a:noFill/>
              </a:ln>
              <a:solidFill>
                <a:schemeClr val="tx1"/>
              </a:solidFill>
              <a:effectLst/>
              <a:latin typeface="Garamond" pitchFamily="-110" charset="0"/>
            </a:endParaRPr>
          </a:p>
        </p:txBody>
      </p:sp>
    </p:spTree>
    <p:extLst>
      <p:ext uri="{BB962C8B-B14F-4D97-AF65-F5344CB8AC3E}">
        <p14:creationId xmlns:p14="http://schemas.microsoft.com/office/powerpoint/2010/main" val="211712142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7" name="Rectangle 2"/>
          <p:cNvSpPr>
            <a:spLocks noGrp="1" noChangeArrowheads="1"/>
          </p:cNvSpPr>
          <p:nvPr>
            <p:ph type="title"/>
          </p:nvPr>
        </p:nvSpPr>
        <p:spPr/>
        <p:txBody>
          <a:bodyPr/>
          <a:lstStyle/>
          <a:p>
            <a:r>
              <a:rPr lang="en-US" dirty="0" smtClean="0">
                <a:ea typeface="ＭＳ Ｐゴシック"/>
                <a:cs typeface="ＭＳ Ｐゴシック"/>
              </a:rPr>
              <a:t>Why Spark SQL?</a:t>
            </a:r>
          </a:p>
        </p:txBody>
      </p:sp>
      <p:sp>
        <p:nvSpPr>
          <p:cNvPr id="126978" name="Rectangle 3"/>
          <p:cNvSpPr>
            <a:spLocks noGrp="1" noChangeArrowheads="1"/>
          </p:cNvSpPr>
          <p:nvPr>
            <p:ph type="body" idx="1"/>
          </p:nvPr>
        </p:nvSpPr>
        <p:spPr/>
        <p:txBody>
          <a:bodyPr/>
          <a:lstStyle/>
          <a:p>
            <a:r>
              <a:rPr lang="en-US" dirty="0" smtClean="0">
                <a:ea typeface="ＭＳ Ｐゴシック"/>
                <a:cs typeface="ＭＳ Ｐゴシック"/>
              </a:rPr>
              <a:t>Spark API is still fairly complex</a:t>
            </a:r>
          </a:p>
          <a:p>
            <a:pPr lvl="1"/>
            <a:r>
              <a:rPr lang="en-US" dirty="0" smtClean="0">
                <a:ea typeface="ＭＳ Ｐゴシック"/>
              </a:rPr>
              <a:t>Easier to code than Hadoop/MR, but still a large API</a:t>
            </a:r>
          </a:p>
          <a:p>
            <a:pPr lvl="1"/>
            <a:r>
              <a:rPr lang="en-US" dirty="0" smtClean="0">
                <a:ea typeface="ＭＳ Ｐゴシック"/>
                <a:cs typeface="ＭＳ Ｐゴシック"/>
              </a:rPr>
              <a:t>Difficult to model some areas via the standard Spark API</a:t>
            </a:r>
          </a:p>
          <a:p>
            <a:pPr lvl="4"/>
            <a:endParaRPr lang="en-US" dirty="0" smtClean="0">
              <a:ea typeface="ＭＳ Ｐゴシック"/>
              <a:cs typeface="ＭＳ Ｐゴシック"/>
            </a:endParaRPr>
          </a:p>
          <a:p>
            <a:r>
              <a:rPr lang="en-US" dirty="0" smtClean="0">
                <a:ea typeface="ＭＳ Ｐゴシック"/>
                <a:cs typeface="ＭＳ Ｐゴシック"/>
              </a:rPr>
              <a:t>It is hard to do specific optimizations</a:t>
            </a:r>
          </a:p>
          <a:p>
            <a:pPr lvl="1"/>
            <a:r>
              <a:rPr lang="en-US" dirty="0" smtClean="0">
                <a:ea typeface="ＭＳ Ｐゴシック"/>
              </a:rPr>
              <a:t>The objects and transformation functions are opaque to Spark</a:t>
            </a:r>
          </a:p>
          <a:p>
            <a:pPr lvl="1"/>
            <a:r>
              <a:rPr lang="en-US" dirty="0" smtClean="0">
                <a:ea typeface="ＭＳ Ｐゴシック"/>
                <a:cs typeface="ＭＳ Ｐゴシック"/>
              </a:rPr>
              <a:t>So Spark does mainly generalized optimizations</a:t>
            </a:r>
          </a:p>
          <a:p>
            <a:pPr lvl="4"/>
            <a:endParaRPr lang="en-US" dirty="0">
              <a:ea typeface="ＭＳ Ｐゴシック"/>
            </a:endParaRPr>
          </a:p>
          <a:p>
            <a:r>
              <a:rPr lang="en-US" dirty="0">
                <a:ea typeface="ＭＳ Ｐゴシック"/>
                <a:cs typeface="ＭＳ Ｐゴシック"/>
              </a:rPr>
              <a:t>Many data pipelines require both relational and procedural querying capabilities</a:t>
            </a:r>
          </a:p>
          <a:p>
            <a:pPr lvl="1"/>
            <a:r>
              <a:rPr lang="en-US" dirty="0">
                <a:ea typeface="ＭＳ Ｐゴシック"/>
              </a:rPr>
              <a:t>The lack of SQL capabilities limits Spark</a:t>
            </a:r>
          </a:p>
          <a:p>
            <a:pPr lvl="4"/>
            <a:endParaRPr lang="en-US" dirty="0" smtClean="0">
              <a:ea typeface="ＭＳ Ｐゴシック"/>
              <a:cs typeface="ＭＳ Ｐゴシック"/>
            </a:endParaRPr>
          </a:p>
          <a:p>
            <a:r>
              <a:rPr lang="en-US" dirty="0" smtClean="0">
                <a:ea typeface="ＭＳ Ｐゴシック"/>
                <a:cs typeface="ＭＳ Ｐゴシック"/>
              </a:rPr>
              <a:t>SQL and relational querying are well known</a:t>
            </a:r>
          </a:p>
          <a:p>
            <a:pPr lvl="1"/>
            <a:r>
              <a:rPr lang="en-US" dirty="0" smtClean="0">
                <a:ea typeface="ＭＳ Ｐゴシック"/>
              </a:rPr>
              <a:t>And </a:t>
            </a:r>
            <a:r>
              <a:rPr lang="en-US" dirty="0">
                <a:ea typeface="ＭＳ Ｐゴシック"/>
              </a:rPr>
              <a:t>t</a:t>
            </a:r>
            <a:r>
              <a:rPr lang="en-US" dirty="0" smtClean="0">
                <a:ea typeface="ＭＳ Ｐゴシック"/>
                <a:cs typeface="ＭＳ Ｐゴシック"/>
              </a:rPr>
              <a:t>here is a lot of data in a format to a relational interface </a:t>
            </a:r>
          </a:p>
          <a:p>
            <a:pPr lvl="4"/>
            <a:endParaRPr lang="en-US" dirty="0">
              <a:ea typeface="ＭＳ Ｐゴシック"/>
            </a:endParaRPr>
          </a:p>
        </p:txBody>
      </p:sp>
      <p:sp>
        <p:nvSpPr>
          <p:cNvPr id="3" name="Footer Placeholder 2"/>
          <p:cNvSpPr>
            <a:spLocks noGrp="1"/>
          </p:cNvSpPr>
          <p:nvPr>
            <p:ph type="ftr" sz="quarter" idx="12"/>
          </p:nvPr>
        </p:nvSpPr>
        <p:spPr/>
        <p:txBody>
          <a:bodyPr/>
          <a:lstStyle/>
          <a:p>
            <a:pPr>
              <a:defRPr/>
            </a:pPr>
            <a:r>
              <a:rPr lang="en-US" smtClean="0"/>
              <a:t>Copyright © 2015 Elephant Scale Inc. and LearningPatterns, Inc.  All rights reserved.</a:t>
            </a:r>
            <a:endParaRPr lang="en-US"/>
          </a:p>
        </p:txBody>
      </p:sp>
      <p:sp>
        <p:nvSpPr>
          <p:cNvPr id="126982" name="Slide Number Placeholder 3"/>
          <p:cNvSpPr>
            <a:spLocks noGrp="1"/>
          </p:cNvSpPr>
          <p:nvPr>
            <p:ph type="sldNum" sz="quarter" idx="11"/>
          </p:nvPr>
        </p:nvSpPr>
        <p:spPr>
          <a:noFill/>
        </p:spPr>
        <p:txBody>
          <a:bodyPr/>
          <a:lstStyle/>
          <a:p>
            <a:fld id="{FA4C0F6B-3ECB-4786-A9B4-EF1A0703D870}" type="slidenum">
              <a:rPr lang="en-US" smtClean="0">
                <a:ea typeface="ＭＳ Ｐゴシック"/>
                <a:cs typeface="ＭＳ Ｐゴシック"/>
              </a:rPr>
              <a:pPr/>
              <a:t>27</a:t>
            </a:fld>
            <a:endParaRPr lang="en-US" smtClean="0">
              <a:ea typeface="ＭＳ Ｐゴシック"/>
              <a:cs typeface="ＭＳ Ｐゴシック"/>
            </a:endParaRPr>
          </a:p>
        </p:txBody>
      </p:sp>
      <p:sp>
        <p:nvSpPr>
          <p:cNvPr id="8" name="Text Box 4"/>
          <p:cNvSpPr txBox="1">
            <a:spLocks noChangeArrowheads="1"/>
          </p:cNvSpPr>
          <p:nvPr/>
        </p:nvSpPr>
        <p:spPr bwMode="hidden">
          <a:xfrm>
            <a:off x="6515100" y="6638925"/>
            <a:ext cx="2362200" cy="209550"/>
          </a:xfrm>
          <a:prstGeom prst="rect">
            <a:avLst/>
          </a:prstGeom>
          <a:noFill/>
          <a:ln w="9525">
            <a:noFill/>
            <a:miter lim="800000"/>
            <a:headEnd/>
            <a:tailEnd/>
          </a:ln>
        </p:spPr>
        <p:txBody>
          <a:bodyPr lIns="0" tIns="0" rIns="0" bIns="0"/>
          <a:lstStyle/>
          <a:p>
            <a:pPr algn="ctr" defTabSz="960438">
              <a:spcBef>
                <a:spcPct val="50000"/>
              </a:spcBef>
            </a:pPr>
            <a:r>
              <a:rPr lang="en-US" i="1" dirty="0" smtClean="0">
                <a:solidFill>
                  <a:schemeClr val="bg2"/>
                </a:solidFill>
                <a:latin typeface="Arial" charset="0"/>
              </a:rPr>
              <a:t>Session 6: Spark SQL</a:t>
            </a:r>
            <a:endParaRPr lang="en-US" i="1" dirty="0">
              <a:solidFill>
                <a:schemeClr val="bg2"/>
              </a:solidFill>
              <a:latin typeface="Arial" charset="0"/>
            </a:endParaRPr>
          </a:p>
        </p:txBody>
      </p:sp>
    </p:spTree>
    <p:extLst>
      <p:ext uri="{BB962C8B-B14F-4D97-AF65-F5344CB8AC3E}">
        <p14:creationId xmlns:p14="http://schemas.microsoft.com/office/powerpoint/2010/main" val="73759713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7" name="Rectangle 2"/>
          <p:cNvSpPr>
            <a:spLocks noGrp="1" noChangeArrowheads="1"/>
          </p:cNvSpPr>
          <p:nvPr>
            <p:ph type="title"/>
          </p:nvPr>
        </p:nvSpPr>
        <p:spPr/>
        <p:txBody>
          <a:bodyPr/>
          <a:lstStyle/>
          <a:p>
            <a:r>
              <a:rPr lang="en-US" dirty="0" smtClean="0">
                <a:ea typeface="ＭＳ Ｐゴシック"/>
                <a:cs typeface="ＭＳ Ｐゴシック"/>
              </a:rPr>
              <a:t>Goals for Spark SQL?</a:t>
            </a:r>
          </a:p>
        </p:txBody>
      </p:sp>
      <p:sp>
        <p:nvSpPr>
          <p:cNvPr id="126978" name="Rectangle 3"/>
          <p:cNvSpPr>
            <a:spLocks noGrp="1" noChangeArrowheads="1"/>
          </p:cNvSpPr>
          <p:nvPr>
            <p:ph type="body" idx="1"/>
          </p:nvPr>
        </p:nvSpPr>
        <p:spPr/>
        <p:txBody>
          <a:bodyPr/>
          <a:lstStyle/>
          <a:p>
            <a:r>
              <a:rPr lang="en-US" dirty="0" smtClean="0">
                <a:ea typeface="ＭＳ Ｐゴシック"/>
                <a:cs typeface="ＭＳ Ｐゴシック"/>
              </a:rPr>
              <a:t>Support </a:t>
            </a:r>
            <a:r>
              <a:rPr lang="en-US" b="1" dirty="0" smtClean="0">
                <a:solidFill>
                  <a:schemeClr val="accent2"/>
                </a:solidFill>
                <a:ea typeface="ＭＳ Ｐゴシック"/>
                <a:cs typeface="ＭＳ Ｐゴシック"/>
              </a:rPr>
              <a:t>relational processing</a:t>
            </a:r>
          </a:p>
          <a:p>
            <a:pPr lvl="1"/>
            <a:r>
              <a:rPr lang="en-US" dirty="0" smtClean="0">
                <a:ea typeface="ＭＳ Ｐゴシック"/>
                <a:cs typeface="ＭＳ Ｐゴシック"/>
              </a:rPr>
              <a:t>On </a:t>
            </a:r>
            <a:r>
              <a:rPr lang="en-US" dirty="0" err="1" smtClean="0">
                <a:ea typeface="ＭＳ Ｐゴシック"/>
                <a:cs typeface="ＭＳ Ｐゴシック"/>
              </a:rPr>
              <a:t>DataFrames</a:t>
            </a:r>
            <a:r>
              <a:rPr lang="en-US" dirty="0" smtClean="0">
                <a:ea typeface="ＭＳ Ｐゴシック"/>
                <a:cs typeface="ＭＳ Ｐゴシック"/>
              </a:rPr>
              <a:t> &amp; RDDs</a:t>
            </a:r>
          </a:p>
          <a:p>
            <a:pPr lvl="1"/>
            <a:r>
              <a:rPr lang="en-US" dirty="0" smtClean="0">
                <a:ea typeface="ＭＳ Ｐゴシック"/>
              </a:rPr>
              <a:t>On external data sources with an easy-to-use API</a:t>
            </a:r>
          </a:p>
          <a:p>
            <a:pPr lvl="4"/>
            <a:endParaRPr lang="en-US" dirty="0">
              <a:ea typeface="ＭＳ Ｐゴシック"/>
              <a:cs typeface="ＭＳ Ｐゴシック"/>
            </a:endParaRPr>
          </a:p>
          <a:p>
            <a:r>
              <a:rPr lang="en-US" dirty="0" smtClean="0">
                <a:ea typeface="ＭＳ Ｐゴシック"/>
                <a:cs typeface="ＭＳ Ｐゴシック"/>
              </a:rPr>
              <a:t>Provide </a:t>
            </a:r>
            <a:r>
              <a:rPr lang="en-US" b="1" dirty="0" smtClean="0">
                <a:solidFill>
                  <a:schemeClr val="accent2"/>
                </a:solidFill>
                <a:ea typeface="ＭＳ Ｐゴシック"/>
                <a:cs typeface="ＭＳ Ｐゴシック"/>
              </a:rPr>
              <a:t>high performance</a:t>
            </a:r>
          </a:p>
          <a:p>
            <a:pPr lvl="1"/>
            <a:r>
              <a:rPr lang="en-US" dirty="0" smtClean="0">
                <a:ea typeface="ＭＳ Ｐゴシック"/>
              </a:rPr>
              <a:t>Building from established relational DB techniques</a:t>
            </a:r>
          </a:p>
          <a:p>
            <a:pPr lvl="4"/>
            <a:endParaRPr lang="en-US" dirty="0">
              <a:ea typeface="ＭＳ Ｐゴシック"/>
              <a:cs typeface="ＭＳ Ｐゴシック"/>
            </a:endParaRPr>
          </a:p>
          <a:p>
            <a:r>
              <a:rPr lang="en-US" dirty="0" smtClean="0">
                <a:ea typeface="ＭＳ Ｐゴシック"/>
                <a:cs typeface="ＭＳ Ｐゴシック"/>
              </a:rPr>
              <a:t>Easy </a:t>
            </a:r>
            <a:r>
              <a:rPr lang="en-US" b="1" dirty="0" smtClean="0">
                <a:solidFill>
                  <a:schemeClr val="accent2"/>
                </a:solidFill>
                <a:ea typeface="ＭＳ Ｐゴシック"/>
                <a:cs typeface="ＭＳ Ｐゴシック"/>
              </a:rPr>
              <a:t>extensibility</a:t>
            </a:r>
          </a:p>
          <a:p>
            <a:pPr lvl="1"/>
            <a:r>
              <a:rPr lang="en-US" dirty="0" smtClean="0">
                <a:ea typeface="ＭＳ Ｐゴシック"/>
              </a:rPr>
              <a:t>Support new data sources</a:t>
            </a:r>
          </a:p>
          <a:p>
            <a:pPr lvl="1"/>
            <a:r>
              <a:rPr lang="en-US" dirty="0" smtClean="0">
                <a:ea typeface="ＭＳ Ｐゴシック"/>
                <a:cs typeface="ＭＳ Ｐゴシック"/>
              </a:rPr>
              <a:t>Support new data types</a:t>
            </a:r>
          </a:p>
          <a:p>
            <a:pPr lvl="4"/>
            <a:endParaRPr lang="en-US" dirty="0">
              <a:ea typeface="ＭＳ Ｐゴシック"/>
            </a:endParaRPr>
          </a:p>
          <a:p>
            <a:r>
              <a:rPr lang="en-US" b="1" dirty="0" smtClean="0">
                <a:solidFill>
                  <a:schemeClr val="accent2"/>
                </a:solidFill>
                <a:ea typeface="ＭＳ Ｐゴシック"/>
                <a:cs typeface="ＭＳ Ｐゴシック"/>
              </a:rPr>
              <a:t>Integrate</a:t>
            </a:r>
            <a:r>
              <a:rPr lang="en-US" dirty="0" smtClean="0">
                <a:ea typeface="ＭＳ Ｐゴシック"/>
                <a:cs typeface="ＭＳ Ｐゴシック"/>
              </a:rPr>
              <a:t> with advanced analytics</a:t>
            </a:r>
          </a:p>
          <a:p>
            <a:pPr lvl="1"/>
            <a:r>
              <a:rPr lang="en-US" dirty="0" err="1" smtClean="0">
                <a:ea typeface="ＭＳ Ｐゴシック"/>
              </a:rPr>
              <a:t>GraphX</a:t>
            </a:r>
            <a:endParaRPr lang="en-US" dirty="0" smtClean="0">
              <a:ea typeface="ＭＳ Ｐゴシック"/>
            </a:endParaRPr>
          </a:p>
          <a:p>
            <a:pPr lvl="1"/>
            <a:r>
              <a:rPr lang="en-US" dirty="0" err="1" smtClean="0">
                <a:ea typeface="ＭＳ Ｐゴシック"/>
                <a:cs typeface="ＭＳ Ｐゴシック"/>
              </a:rPr>
              <a:t>MLlib</a:t>
            </a:r>
            <a:endParaRPr lang="en-US" dirty="0" smtClean="0">
              <a:ea typeface="ＭＳ Ｐゴシック"/>
              <a:cs typeface="ＭＳ Ｐゴシック"/>
            </a:endParaRPr>
          </a:p>
        </p:txBody>
      </p:sp>
      <p:sp>
        <p:nvSpPr>
          <p:cNvPr id="3" name="Footer Placeholder 2"/>
          <p:cNvSpPr>
            <a:spLocks noGrp="1"/>
          </p:cNvSpPr>
          <p:nvPr>
            <p:ph type="ftr" sz="quarter" idx="12"/>
          </p:nvPr>
        </p:nvSpPr>
        <p:spPr/>
        <p:txBody>
          <a:bodyPr/>
          <a:lstStyle/>
          <a:p>
            <a:pPr>
              <a:defRPr/>
            </a:pPr>
            <a:r>
              <a:rPr lang="en-US" smtClean="0"/>
              <a:t>Copyright © 2015 Elephant Scale Inc. and LearningPatterns, Inc.  All rights reserved.</a:t>
            </a:r>
            <a:endParaRPr lang="en-US"/>
          </a:p>
        </p:txBody>
      </p:sp>
      <p:sp>
        <p:nvSpPr>
          <p:cNvPr id="126982" name="Slide Number Placeholder 3"/>
          <p:cNvSpPr>
            <a:spLocks noGrp="1"/>
          </p:cNvSpPr>
          <p:nvPr>
            <p:ph type="sldNum" sz="quarter" idx="11"/>
          </p:nvPr>
        </p:nvSpPr>
        <p:spPr>
          <a:noFill/>
        </p:spPr>
        <p:txBody>
          <a:bodyPr/>
          <a:lstStyle/>
          <a:p>
            <a:fld id="{FA4C0F6B-3ECB-4786-A9B4-EF1A0703D870}" type="slidenum">
              <a:rPr lang="en-US" smtClean="0">
                <a:ea typeface="ＭＳ Ｐゴシック"/>
                <a:cs typeface="ＭＳ Ｐゴシック"/>
              </a:rPr>
              <a:pPr/>
              <a:t>28</a:t>
            </a:fld>
            <a:endParaRPr lang="en-US" smtClean="0">
              <a:ea typeface="ＭＳ Ｐゴシック"/>
              <a:cs typeface="ＭＳ Ｐゴシック"/>
            </a:endParaRPr>
          </a:p>
        </p:txBody>
      </p:sp>
      <p:sp>
        <p:nvSpPr>
          <p:cNvPr id="8" name="Text Box 4"/>
          <p:cNvSpPr txBox="1">
            <a:spLocks noChangeArrowheads="1"/>
          </p:cNvSpPr>
          <p:nvPr/>
        </p:nvSpPr>
        <p:spPr bwMode="hidden">
          <a:xfrm>
            <a:off x="6515100" y="6638925"/>
            <a:ext cx="2362200" cy="209550"/>
          </a:xfrm>
          <a:prstGeom prst="rect">
            <a:avLst/>
          </a:prstGeom>
          <a:noFill/>
          <a:ln w="9525">
            <a:noFill/>
            <a:miter lim="800000"/>
            <a:headEnd/>
            <a:tailEnd/>
          </a:ln>
        </p:spPr>
        <p:txBody>
          <a:bodyPr lIns="0" tIns="0" rIns="0" bIns="0"/>
          <a:lstStyle/>
          <a:p>
            <a:pPr algn="ctr" defTabSz="960438">
              <a:spcBef>
                <a:spcPct val="50000"/>
              </a:spcBef>
            </a:pPr>
            <a:r>
              <a:rPr lang="en-US" i="1" dirty="0" smtClean="0">
                <a:solidFill>
                  <a:schemeClr val="bg2"/>
                </a:solidFill>
                <a:latin typeface="Arial" charset="0"/>
              </a:rPr>
              <a:t>Session 6: Spark SQL</a:t>
            </a:r>
            <a:endParaRPr lang="en-US" i="1" dirty="0">
              <a:solidFill>
                <a:schemeClr val="bg2"/>
              </a:solidFill>
              <a:latin typeface="Arial" charset="0"/>
            </a:endParaRPr>
          </a:p>
        </p:txBody>
      </p:sp>
    </p:spTree>
    <p:extLst>
      <p:ext uri="{BB962C8B-B14F-4D97-AF65-F5344CB8AC3E}">
        <p14:creationId xmlns:p14="http://schemas.microsoft.com/office/powerpoint/2010/main" val="76623928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7" name="Rectangle 2"/>
          <p:cNvSpPr>
            <a:spLocks noGrp="1" noChangeArrowheads="1"/>
          </p:cNvSpPr>
          <p:nvPr>
            <p:ph type="title"/>
          </p:nvPr>
        </p:nvSpPr>
        <p:spPr/>
        <p:txBody>
          <a:bodyPr/>
          <a:lstStyle/>
          <a:p>
            <a:r>
              <a:rPr lang="en-US" dirty="0" smtClean="0">
                <a:ea typeface="ＭＳ Ｐゴシック"/>
                <a:cs typeface="ＭＳ Ｐゴシック"/>
              </a:rPr>
              <a:t>What is Spark SQL</a:t>
            </a:r>
          </a:p>
        </p:txBody>
      </p:sp>
      <p:sp>
        <p:nvSpPr>
          <p:cNvPr id="126978" name="Rectangle 3"/>
          <p:cNvSpPr>
            <a:spLocks noGrp="1" noChangeArrowheads="1"/>
          </p:cNvSpPr>
          <p:nvPr>
            <p:ph type="body" idx="1"/>
          </p:nvPr>
        </p:nvSpPr>
        <p:spPr/>
        <p:txBody>
          <a:bodyPr/>
          <a:lstStyle/>
          <a:p>
            <a:r>
              <a:rPr lang="en-US" dirty="0" smtClean="0">
                <a:ea typeface="ＭＳ Ｐゴシック"/>
                <a:cs typeface="ＭＳ Ｐゴシック"/>
              </a:rPr>
              <a:t>Bridges the gap between </a:t>
            </a:r>
            <a:r>
              <a:rPr lang="en-US" b="1" dirty="0" smtClean="0">
                <a:solidFill>
                  <a:schemeClr val="accent2"/>
                </a:solidFill>
                <a:ea typeface="ＭＳ Ｐゴシック"/>
                <a:cs typeface="ＭＳ Ｐゴシック"/>
              </a:rPr>
              <a:t>relational and procedural</a:t>
            </a:r>
            <a:r>
              <a:rPr lang="en-US" dirty="0" smtClean="0">
                <a:ea typeface="ＭＳ Ｐゴシック"/>
                <a:cs typeface="ＭＳ Ｐゴシック"/>
              </a:rPr>
              <a:t> methods</a:t>
            </a:r>
          </a:p>
          <a:p>
            <a:pPr lvl="1"/>
            <a:r>
              <a:rPr lang="en-US" dirty="0" smtClean="0">
                <a:ea typeface="ＭＳ Ｐゴシック"/>
              </a:rPr>
              <a:t>Consists of the following pieces</a:t>
            </a:r>
          </a:p>
          <a:p>
            <a:pPr lvl="4"/>
            <a:endParaRPr lang="en-US" dirty="0">
              <a:ea typeface="ＭＳ Ｐゴシック"/>
              <a:cs typeface="ＭＳ Ｐゴシック"/>
            </a:endParaRPr>
          </a:p>
          <a:p>
            <a:r>
              <a:rPr lang="en-US" b="1" dirty="0" err="1" smtClean="0">
                <a:solidFill>
                  <a:schemeClr val="accent2"/>
                </a:solidFill>
                <a:ea typeface="ＭＳ Ｐゴシック"/>
                <a:cs typeface="ＭＳ Ｐゴシック"/>
              </a:rPr>
              <a:t>DataFrame</a:t>
            </a:r>
            <a:r>
              <a:rPr lang="en-US" b="1" dirty="0" smtClean="0">
                <a:solidFill>
                  <a:schemeClr val="accent2"/>
                </a:solidFill>
                <a:ea typeface="ＭＳ Ｐゴシック"/>
                <a:cs typeface="ＭＳ Ｐゴシック"/>
              </a:rPr>
              <a:t> API (new, available </a:t>
            </a:r>
            <a:r>
              <a:rPr lang="en-US" b="1" smtClean="0">
                <a:solidFill>
                  <a:schemeClr val="accent2"/>
                </a:solidFill>
                <a:ea typeface="ＭＳ Ｐゴシック"/>
                <a:cs typeface="ＭＳ Ｐゴシック"/>
              </a:rPr>
              <a:t>from spark v1.3)</a:t>
            </a:r>
            <a:endParaRPr lang="en-US" b="1" dirty="0" smtClean="0">
              <a:solidFill>
                <a:schemeClr val="accent2"/>
              </a:solidFill>
              <a:ea typeface="ＭＳ Ｐゴシック"/>
              <a:cs typeface="ＭＳ Ｐゴシック"/>
            </a:endParaRPr>
          </a:p>
          <a:p>
            <a:pPr lvl="1"/>
            <a:r>
              <a:rPr lang="en-US" dirty="0" smtClean="0">
                <a:ea typeface="ＭＳ Ｐゴシック"/>
                <a:cs typeface="ＭＳ Ｐゴシック"/>
              </a:rPr>
              <a:t>Provides relational operations on data</a:t>
            </a:r>
          </a:p>
          <a:p>
            <a:pPr lvl="2"/>
            <a:r>
              <a:rPr lang="en-US" dirty="0" smtClean="0">
                <a:ea typeface="ＭＳ Ｐゴシック"/>
              </a:rPr>
              <a:t>Through DSL functions and through SQL </a:t>
            </a:r>
            <a:r>
              <a:rPr lang="en-US" baseline="30000" dirty="0" smtClean="0">
                <a:ea typeface="ＭＳ Ｐゴシック"/>
              </a:rPr>
              <a:t>(1)</a:t>
            </a:r>
          </a:p>
          <a:p>
            <a:pPr lvl="1"/>
            <a:r>
              <a:rPr lang="en-US" dirty="0" smtClean="0">
                <a:ea typeface="ＭＳ Ｐゴシック"/>
              </a:rPr>
              <a:t>Supports RDDs and external data sources</a:t>
            </a:r>
          </a:p>
          <a:p>
            <a:pPr lvl="1"/>
            <a:r>
              <a:rPr lang="en-US" dirty="0" smtClean="0">
                <a:ea typeface="ＭＳ Ｐゴシック"/>
                <a:cs typeface="ＭＳ Ｐゴシック"/>
              </a:rPr>
              <a:t>Integrate with existing libraries (e.g. </a:t>
            </a:r>
            <a:r>
              <a:rPr lang="en-US" dirty="0" err="1" smtClean="0">
                <a:ea typeface="ＭＳ Ｐゴシック"/>
                <a:cs typeface="ＭＳ Ｐゴシック"/>
              </a:rPr>
              <a:t>MLlib</a:t>
            </a:r>
            <a:r>
              <a:rPr lang="en-US" dirty="0" smtClean="0">
                <a:ea typeface="ＭＳ Ｐゴシック"/>
                <a:cs typeface="ＭＳ Ｐゴシック"/>
              </a:rPr>
              <a:t>)</a:t>
            </a:r>
          </a:p>
          <a:p>
            <a:pPr lvl="1"/>
            <a:endParaRPr lang="en-US" dirty="0">
              <a:ea typeface="ＭＳ Ｐゴシック"/>
            </a:endParaRPr>
          </a:p>
          <a:p>
            <a:r>
              <a:rPr lang="en-US" b="1" dirty="0" smtClean="0">
                <a:solidFill>
                  <a:schemeClr val="accent2"/>
                </a:solidFill>
                <a:ea typeface="ＭＳ Ｐゴシック"/>
                <a:cs typeface="ＭＳ Ｐゴシック"/>
              </a:rPr>
              <a:t>Catalyst Optimizer</a:t>
            </a:r>
          </a:p>
          <a:p>
            <a:pPr lvl="1"/>
            <a:r>
              <a:rPr lang="en-US" dirty="0">
                <a:ea typeface="ＭＳ Ｐゴシック"/>
              </a:rPr>
              <a:t>Q</a:t>
            </a:r>
            <a:r>
              <a:rPr lang="en-US" dirty="0" smtClean="0">
                <a:ea typeface="ＭＳ Ｐゴシック"/>
                <a:cs typeface="ＭＳ Ｐゴシック"/>
              </a:rPr>
              <a:t>uery optimizer for relational querying</a:t>
            </a:r>
          </a:p>
          <a:p>
            <a:pPr lvl="1"/>
            <a:r>
              <a:rPr lang="en-US" dirty="0" smtClean="0">
                <a:ea typeface="ＭＳ Ｐゴシック"/>
              </a:rPr>
              <a:t>Automatically transforms SQL queries to execute more efficiently</a:t>
            </a:r>
          </a:p>
          <a:p>
            <a:pPr lvl="1"/>
            <a:r>
              <a:rPr lang="en-US" dirty="0" smtClean="0">
                <a:ea typeface="ＭＳ Ｐゴシック"/>
                <a:cs typeface="ＭＳ Ｐゴシック"/>
              </a:rPr>
              <a:t>Easily extensible to support new data types and optimizations</a:t>
            </a:r>
          </a:p>
          <a:p>
            <a:pPr lvl="1"/>
            <a:endParaRPr lang="en-US" dirty="0" smtClean="0">
              <a:ea typeface="ＭＳ Ｐゴシック"/>
              <a:cs typeface="ＭＳ Ｐゴシック"/>
            </a:endParaRPr>
          </a:p>
        </p:txBody>
      </p:sp>
      <p:sp>
        <p:nvSpPr>
          <p:cNvPr id="3" name="Footer Placeholder 2"/>
          <p:cNvSpPr>
            <a:spLocks noGrp="1"/>
          </p:cNvSpPr>
          <p:nvPr>
            <p:ph type="ftr" sz="quarter" idx="12"/>
          </p:nvPr>
        </p:nvSpPr>
        <p:spPr/>
        <p:txBody>
          <a:bodyPr/>
          <a:lstStyle/>
          <a:p>
            <a:pPr>
              <a:defRPr/>
            </a:pPr>
            <a:r>
              <a:rPr lang="en-US" smtClean="0"/>
              <a:t>Copyright © 2015 Elephant Scale Inc. and LearningPatterns, Inc.  All rights reserved.</a:t>
            </a:r>
            <a:endParaRPr lang="en-US"/>
          </a:p>
        </p:txBody>
      </p:sp>
      <p:sp>
        <p:nvSpPr>
          <p:cNvPr id="126982" name="Slide Number Placeholder 3"/>
          <p:cNvSpPr>
            <a:spLocks noGrp="1"/>
          </p:cNvSpPr>
          <p:nvPr>
            <p:ph type="sldNum" sz="quarter" idx="11"/>
          </p:nvPr>
        </p:nvSpPr>
        <p:spPr>
          <a:noFill/>
        </p:spPr>
        <p:txBody>
          <a:bodyPr/>
          <a:lstStyle/>
          <a:p>
            <a:fld id="{FA4C0F6B-3ECB-4786-A9B4-EF1A0703D870}" type="slidenum">
              <a:rPr lang="en-US" smtClean="0">
                <a:ea typeface="ＭＳ Ｐゴシック"/>
                <a:cs typeface="ＭＳ Ｐゴシック"/>
              </a:rPr>
              <a:pPr/>
              <a:t>29</a:t>
            </a:fld>
            <a:endParaRPr lang="en-US" smtClean="0">
              <a:ea typeface="ＭＳ Ｐゴシック"/>
              <a:cs typeface="ＭＳ Ｐゴシック"/>
            </a:endParaRPr>
          </a:p>
        </p:txBody>
      </p:sp>
      <p:sp>
        <p:nvSpPr>
          <p:cNvPr id="8" name="Text Box 4"/>
          <p:cNvSpPr txBox="1">
            <a:spLocks noChangeArrowheads="1"/>
          </p:cNvSpPr>
          <p:nvPr/>
        </p:nvSpPr>
        <p:spPr bwMode="hidden">
          <a:xfrm>
            <a:off x="6515100" y="6638925"/>
            <a:ext cx="2362200" cy="209550"/>
          </a:xfrm>
          <a:prstGeom prst="rect">
            <a:avLst/>
          </a:prstGeom>
          <a:noFill/>
          <a:ln w="9525">
            <a:noFill/>
            <a:miter lim="800000"/>
            <a:headEnd/>
            <a:tailEnd/>
          </a:ln>
        </p:spPr>
        <p:txBody>
          <a:bodyPr lIns="0" tIns="0" rIns="0" bIns="0"/>
          <a:lstStyle/>
          <a:p>
            <a:pPr algn="ctr" defTabSz="960438">
              <a:spcBef>
                <a:spcPct val="50000"/>
              </a:spcBef>
            </a:pPr>
            <a:r>
              <a:rPr lang="en-US" i="1" dirty="0" smtClean="0">
                <a:solidFill>
                  <a:schemeClr val="bg2"/>
                </a:solidFill>
                <a:latin typeface="Arial" charset="0"/>
              </a:rPr>
              <a:t>Session 6: Spark SQL</a:t>
            </a:r>
            <a:endParaRPr lang="en-US" i="1" dirty="0">
              <a:solidFill>
                <a:schemeClr val="bg2"/>
              </a:solidFill>
              <a:latin typeface="Arial" charset="0"/>
            </a:endParaRPr>
          </a:p>
        </p:txBody>
      </p:sp>
    </p:spTree>
    <p:extLst>
      <p:ext uri="{BB962C8B-B14F-4D97-AF65-F5344CB8AC3E}">
        <p14:creationId xmlns:p14="http://schemas.microsoft.com/office/powerpoint/2010/main" val="17096598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2"/>
          <p:cNvSpPr>
            <a:spLocks noGrp="1" noChangeArrowheads="1"/>
          </p:cNvSpPr>
          <p:nvPr>
            <p:ph type="title"/>
          </p:nvPr>
        </p:nvSpPr>
        <p:spPr/>
        <p:txBody>
          <a:bodyPr/>
          <a:lstStyle/>
          <a:p>
            <a:r>
              <a:rPr lang="en-US" dirty="0" smtClean="0">
                <a:ea typeface="ＭＳ Ｐゴシック"/>
                <a:cs typeface="ＭＳ Ｐゴシック"/>
              </a:rPr>
              <a:t>Current Big Data Processing Challenges</a:t>
            </a:r>
          </a:p>
        </p:txBody>
      </p:sp>
      <p:sp>
        <p:nvSpPr>
          <p:cNvPr id="36866" name="Rectangle 3"/>
          <p:cNvSpPr>
            <a:spLocks noGrp="1" noChangeArrowheads="1"/>
          </p:cNvSpPr>
          <p:nvPr>
            <p:ph type="body" idx="1"/>
          </p:nvPr>
        </p:nvSpPr>
        <p:spPr/>
        <p:txBody>
          <a:bodyPr/>
          <a:lstStyle/>
          <a:p>
            <a:r>
              <a:rPr lang="en-US" dirty="0" smtClean="0">
                <a:ea typeface="ＭＳ Ｐゴシック"/>
              </a:rPr>
              <a:t>Processing needs outpacing 1</a:t>
            </a:r>
            <a:r>
              <a:rPr lang="en-US" baseline="30000" dirty="0" smtClean="0">
                <a:ea typeface="ＭＳ Ｐゴシック"/>
              </a:rPr>
              <a:t>st</a:t>
            </a:r>
            <a:r>
              <a:rPr lang="en-US" dirty="0" smtClean="0">
                <a:ea typeface="ＭＳ Ｐゴシック"/>
              </a:rPr>
              <a:t> generation tools</a:t>
            </a:r>
          </a:p>
          <a:p>
            <a:endParaRPr lang="en-US" dirty="0" smtClean="0">
              <a:ea typeface="ＭＳ Ｐゴシック"/>
            </a:endParaRPr>
          </a:p>
          <a:p>
            <a:r>
              <a:rPr lang="en-US" b="1" dirty="0" smtClean="0">
                <a:solidFill>
                  <a:schemeClr val="accent2"/>
                </a:solidFill>
                <a:ea typeface="ＭＳ Ｐゴシック"/>
              </a:rPr>
              <a:t>MapReduce</a:t>
            </a:r>
            <a:r>
              <a:rPr lang="en-US" dirty="0" smtClean="0">
                <a:ea typeface="ＭＳ Ｐゴシック"/>
              </a:rPr>
              <a:t> (MR) / Hadoop has major limitations</a:t>
            </a:r>
          </a:p>
          <a:p>
            <a:pPr lvl="1"/>
            <a:r>
              <a:rPr lang="en-US" dirty="0">
                <a:ea typeface="ＭＳ Ｐゴシック"/>
              </a:rPr>
              <a:t>MR </a:t>
            </a:r>
            <a:r>
              <a:rPr lang="en-US" b="1" dirty="0">
                <a:solidFill>
                  <a:schemeClr val="accent2"/>
                </a:solidFill>
                <a:ea typeface="ＭＳ Ｐゴシック"/>
              </a:rPr>
              <a:t>performance bottlenecks</a:t>
            </a:r>
          </a:p>
          <a:p>
            <a:pPr lvl="1"/>
            <a:r>
              <a:rPr lang="en-US" b="1" dirty="0">
                <a:solidFill>
                  <a:schemeClr val="accent2"/>
                </a:solidFill>
                <a:ea typeface="ＭＳ Ｐゴシック"/>
              </a:rPr>
              <a:t>Batch processing</a:t>
            </a:r>
            <a:r>
              <a:rPr lang="en-US" dirty="0">
                <a:ea typeface="ＭＳ Ｐゴシック"/>
              </a:rPr>
              <a:t> doesn't fit needs</a:t>
            </a:r>
          </a:p>
          <a:p>
            <a:pPr lvl="1"/>
            <a:r>
              <a:rPr lang="en-US" dirty="0" smtClean="0">
                <a:ea typeface="ＭＳ Ｐゴシック"/>
              </a:rPr>
              <a:t>Programming can be </a:t>
            </a:r>
            <a:r>
              <a:rPr lang="en-US" b="1" dirty="0" smtClean="0">
                <a:solidFill>
                  <a:schemeClr val="accent2"/>
                </a:solidFill>
                <a:ea typeface="ＭＳ Ｐゴシック"/>
              </a:rPr>
              <a:t>difficult and verbose</a:t>
            </a:r>
          </a:p>
          <a:p>
            <a:pPr lvl="1"/>
            <a:r>
              <a:rPr lang="en-US" dirty="0" smtClean="0">
                <a:ea typeface="ＭＳ Ｐゴシック"/>
              </a:rPr>
              <a:t>Scheduling is sensitive to Slave/worker nodes processing speed and can impact execution time by 25% to %35. </a:t>
            </a:r>
            <a:endParaRPr lang="en-US" dirty="0">
              <a:ea typeface="ＭＳ Ｐゴシック"/>
            </a:endParaRPr>
          </a:p>
          <a:p>
            <a:endParaRPr lang="en-US" dirty="0" smtClean="0">
              <a:ea typeface="ＭＳ Ｐゴシック"/>
            </a:endParaRPr>
          </a:p>
          <a:p>
            <a:r>
              <a:rPr lang="en-US" b="1" dirty="0" smtClean="0">
                <a:solidFill>
                  <a:schemeClr val="accent2"/>
                </a:solidFill>
                <a:ea typeface="ＭＳ Ｐゴシック"/>
              </a:rPr>
              <a:t>Spark</a:t>
            </a:r>
            <a:r>
              <a:rPr lang="en-US" dirty="0" smtClean="0">
                <a:ea typeface="ＭＳ Ｐゴシック"/>
              </a:rPr>
              <a:t> </a:t>
            </a:r>
            <a:r>
              <a:rPr lang="en-US" dirty="0">
                <a:ea typeface="ＭＳ Ｐゴシック"/>
              </a:rPr>
              <a:t>is </a:t>
            </a:r>
            <a:r>
              <a:rPr lang="en-US" dirty="0" smtClean="0">
                <a:ea typeface="ＭＳ Ｐゴシック"/>
              </a:rPr>
              <a:t>a 2</a:t>
            </a:r>
            <a:r>
              <a:rPr lang="en-US" baseline="30000" dirty="0" smtClean="0">
                <a:ea typeface="ＭＳ Ｐゴシック"/>
              </a:rPr>
              <a:t>nd</a:t>
            </a:r>
            <a:r>
              <a:rPr lang="en-US" dirty="0" smtClean="0">
                <a:ea typeface="ＭＳ Ｐゴシック"/>
              </a:rPr>
              <a:t> generation tool addressing these needs</a:t>
            </a:r>
          </a:p>
          <a:p>
            <a:pPr lvl="1"/>
            <a:r>
              <a:rPr lang="en-US" dirty="0" smtClean="0">
                <a:ea typeface="ＭＳ Ｐゴシック"/>
              </a:rPr>
              <a:t>One of the premier next generation technologies</a:t>
            </a:r>
          </a:p>
          <a:p>
            <a:pPr lvl="1"/>
            <a:r>
              <a:rPr lang="en-US" dirty="0" smtClean="0">
                <a:ea typeface="ＭＳ Ｐゴシック"/>
              </a:rPr>
              <a:t>Let's look at it</a:t>
            </a:r>
          </a:p>
          <a:p>
            <a:pPr lvl="1"/>
            <a:endParaRPr lang="en-US" dirty="0" smtClean="0">
              <a:ea typeface="ＭＳ Ｐゴシック"/>
            </a:endParaRPr>
          </a:p>
          <a:p>
            <a:pPr lvl="3"/>
            <a:endParaRPr lang="en-US" dirty="0">
              <a:ea typeface="ＭＳ Ｐゴシック"/>
            </a:endParaRPr>
          </a:p>
        </p:txBody>
      </p:sp>
      <p:sp>
        <p:nvSpPr>
          <p:cNvPr id="36867" name="Text Box 4"/>
          <p:cNvSpPr txBox="1">
            <a:spLocks noChangeArrowheads="1"/>
          </p:cNvSpPr>
          <p:nvPr/>
        </p:nvSpPr>
        <p:spPr bwMode="hidden">
          <a:xfrm>
            <a:off x="6515100" y="6638925"/>
            <a:ext cx="2362200" cy="209550"/>
          </a:xfrm>
          <a:prstGeom prst="rect">
            <a:avLst/>
          </a:prstGeom>
          <a:noFill/>
          <a:ln w="9525">
            <a:noFill/>
            <a:miter lim="800000"/>
            <a:headEnd/>
            <a:tailEnd/>
          </a:ln>
        </p:spPr>
        <p:txBody>
          <a:bodyPr lIns="0" tIns="0" rIns="0" bIns="0"/>
          <a:lstStyle/>
          <a:p>
            <a:pPr algn="ctr" defTabSz="960438">
              <a:spcBef>
                <a:spcPct val="50000"/>
              </a:spcBef>
            </a:pPr>
            <a:r>
              <a:rPr lang="en-US" i="1" dirty="0" smtClean="0">
                <a:solidFill>
                  <a:schemeClr val="bg2"/>
                </a:solidFill>
                <a:latin typeface="Arial" charset="0"/>
              </a:rPr>
              <a:t>Session 2: Introduction to Spark</a:t>
            </a:r>
            <a:endParaRPr lang="en-US" i="1" dirty="0">
              <a:solidFill>
                <a:schemeClr val="bg2"/>
              </a:solidFill>
              <a:latin typeface="Arial" charset="0"/>
            </a:endParaRPr>
          </a:p>
        </p:txBody>
      </p:sp>
      <p:sp>
        <p:nvSpPr>
          <p:cNvPr id="3" name="Footer Placeholder 2"/>
          <p:cNvSpPr>
            <a:spLocks noGrp="1"/>
          </p:cNvSpPr>
          <p:nvPr>
            <p:ph type="ftr" sz="quarter" idx="12"/>
          </p:nvPr>
        </p:nvSpPr>
        <p:spPr/>
        <p:txBody>
          <a:bodyPr/>
          <a:lstStyle/>
          <a:p>
            <a:pPr>
              <a:defRPr/>
            </a:pPr>
            <a:r>
              <a:rPr lang="en-US" smtClean="0"/>
              <a:t>Copyright © 2016 Elephant Scale.  All rights reserved.</a:t>
            </a:r>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7" name="Rectangle 2"/>
          <p:cNvSpPr>
            <a:spLocks noGrp="1" noChangeArrowheads="1"/>
          </p:cNvSpPr>
          <p:nvPr>
            <p:ph type="title"/>
          </p:nvPr>
        </p:nvSpPr>
        <p:spPr/>
        <p:txBody>
          <a:bodyPr/>
          <a:lstStyle/>
          <a:p>
            <a:r>
              <a:rPr lang="en-US" dirty="0" smtClean="0">
                <a:ea typeface="ＭＳ Ｐゴシック"/>
                <a:cs typeface="ＭＳ Ｐゴシック"/>
              </a:rPr>
              <a:t>Spark SQL within Spark</a:t>
            </a:r>
          </a:p>
        </p:txBody>
      </p:sp>
      <p:sp>
        <p:nvSpPr>
          <p:cNvPr id="126978" name="Rectangle 3"/>
          <p:cNvSpPr>
            <a:spLocks noGrp="1" noChangeArrowheads="1"/>
          </p:cNvSpPr>
          <p:nvPr>
            <p:ph type="body" idx="1"/>
          </p:nvPr>
        </p:nvSpPr>
        <p:spPr>
          <a:xfrm>
            <a:off x="234950" y="822325"/>
            <a:ext cx="8902700" cy="1235075"/>
          </a:xfrm>
        </p:spPr>
        <p:txBody>
          <a:bodyPr/>
          <a:lstStyle/>
          <a:p>
            <a:r>
              <a:rPr lang="en-US" dirty="0" smtClean="0">
                <a:ea typeface="ＭＳ Ｐゴシック"/>
                <a:cs typeface="ＭＳ Ｐゴシック"/>
              </a:rPr>
              <a:t>Runs as Library over Spark</a:t>
            </a:r>
          </a:p>
          <a:p>
            <a:pPr lvl="1"/>
            <a:r>
              <a:rPr lang="en-US" dirty="0" smtClean="0">
                <a:ea typeface="ＭＳ Ｐゴシック"/>
              </a:rPr>
              <a:t>Exposed to Spark via DataFrame API</a:t>
            </a:r>
          </a:p>
          <a:p>
            <a:pPr lvl="1"/>
            <a:r>
              <a:rPr lang="en-US" dirty="0" smtClean="0">
                <a:ea typeface="ＭＳ Ｐゴシック"/>
                <a:cs typeface="ＭＳ Ｐゴシック"/>
              </a:rPr>
              <a:t>Provides external SQL interfaces via JDBC/ODBC and a console</a:t>
            </a:r>
          </a:p>
        </p:txBody>
      </p:sp>
      <p:sp>
        <p:nvSpPr>
          <p:cNvPr id="3" name="Footer Placeholder 2"/>
          <p:cNvSpPr>
            <a:spLocks noGrp="1"/>
          </p:cNvSpPr>
          <p:nvPr>
            <p:ph type="ftr" sz="quarter" idx="12"/>
          </p:nvPr>
        </p:nvSpPr>
        <p:spPr/>
        <p:txBody>
          <a:bodyPr/>
          <a:lstStyle/>
          <a:p>
            <a:pPr>
              <a:defRPr/>
            </a:pPr>
            <a:r>
              <a:rPr lang="en-US" smtClean="0"/>
              <a:t>Copyright © 2015 Elephant Scale Inc. and LearningPatterns, Inc.  All rights reserved.</a:t>
            </a:r>
            <a:endParaRPr lang="en-US"/>
          </a:p>
        </p:txBody>
      </p:sp>
      <p:sp>
        <p:nvSpPr>
          <p:cNvPr id="126982" name="Slide Number Placeholder 3"/>
          <p:cNvSpPr>
            <a:spLocks noGrp="1"/>
          </p:cNvSpPr>
          <p:nvPr>
            <p:ph type="sldNum" sz="quarter" idx="11"/>
          </p:nvPr>
        </p:nvSpPr>
        <p:spPr>
          <a:noFill/>
        </p:spPr>
        <p:txBody>
          <a:bodyPr/>
          <a:lstStyle/>
          <a:p>
            <a:fld id="{FA4C0F6B-3ECB-4786-A9B4-EF1A0703D870}" type="slidenum">
              <a:rPr lang="en-US" smtClean="0">
                <a:ea typeface="ＭＳ Ｐゴシック"/>
                <a:cs typeface="ＭＳ Ｐゴシック"/>
              </a:rPr>
              <a:pPr/>
              <a:t>30</a:t>
            </a:fld>
            <a:endParaRPr lang="en-US" smtClean="0">
              <a:ea typeface="ＭＳ Ｐゴシック"/>
              <a:cs typeface="ＭＳ Ｐゴシック"/>
            </a:endParaRPr>
          </a:p>
        </p:txBody>
      </p:sp>
      <p:sp>
        <p:nvSpPr>
          <p:cNvPr id="8" name="Text Box 4"/>
          <p:cNvSpPr txBox="1">
            <a:spLocks noChangeArrowheads="1"/>
          </p:cNvSpPr>
          <p:nvPr/>
        </p:nvSpPr>
        <p:spPr bwMode="hidden">
          <a:xfrm>
            <a:off x="6515100" y="6638925"/>
            <a:ext cx="2362200" cy="209550"/>
          </a:xfrm>
          <a:prstGeom prst="rect">
            <a:avLst/>
          </a:prstGeom>
          <a:noFill/>
          <a:ln w="9525">
            <a:noFill/>
            <a:miter lim="800000"/>
            <a:headEnd/>
            <a:tailEnd/>
          </a:ln>
        </p:spPr>
        <p:txBody>
          <a:bodyPr lIns="0" tIns="0" rIns="0" bIns="0"/>
          <a:lstStyle/>
          <a:p>
            <a:pPr algn="ctr" defTabSz="960438">
              <a:spcBef>
                <a:spcPct val="50000"/>
              </a:spcBef>
            </a:pPr>
            <a:r>
              <a:rPr lang="en-US" i="1" dirty="0" smtClean="0">
                <a:solidFill>
                  <a:schemeClr val="bg2"/>
                </a:solidFill>
                <a:latin typeface="Arial" charset="0"/>
              </a:rPr>
              <a:t>Session 6: Spark SQL</a:t>
            </a:r>
            <a:endParaRPr lang="en-US" i="1" dirty="0">
              <a:solidFill>
                <a:schemeClr val="bg2"/>
              </a:solidFill>
              <a:latin typeface="Arial" charset="0"/>
            </a:endParaRPr>
          </a:p>
        </p:txBody>
      </p:sp>
      <p:pic>
        <p:nvPicPr>
          <p:cNvPr id="7" name="Picture 6"/>
          <p:cNvPicPr>
            <a:picLocks noChangeAspect="1"/>
          </p:cNvPicPr>
          <p:nvPr/>
        </p:nvPicPr>
        <p:blipFill>
          <a:blip r:embed="rId3"/>
          <a:stretch>
            <a:fillRect/>
          </a:stretch>
        </p:blipFill>
        <p:spPr>
          <a:xfrm>
            <a:off x="1181100" y="2209800"/>
            <a:ext cx="6845300" cy="4279900"/>
          </a:xfrm>
          <a:prstGeom prst="rect">
            <a:avLst/>
          </a:prstGeom>
          <a:ln>
            <a:solidFill>
              <a:srgbClr val="000000"/>
            </a:solidFill>
          </a:ln>
        </p:spPr>
      </p:pic>
    </p:spTree>
    <p:extLst>
      <p:ext uri="{BB962C8B-B14F-4D97-AF65-F5344CB8AC3E}">
        <p14:creationId xmlns:p14="http://schemas.microsoft.com/office/powerpoint/2010/main" val="184024057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7" name="Rectangle 2"/>
          <p:cNvSpPr>
            <a:spLocks noGrp="1" noChangeArrowheads="1"/>
          </p:cNvSpPr>
          <p:nvPr>
            <p:ph type="title"/>
          </p:nvPr>
        </p:nvSpPr>
        <p:spPr/>
        <p:txBody>
          <a:bodyPr/>
          <a:lstStyle/>
          <a:p>
            <a:r>
              <a:rPr lang="en-US" dirty="0" smtClean="0">
                <a:ea typeface="ＭＳ Ｐゴシック"/>
                <a:cs typeface="ＭＳ Ｐゴシック"/>
              </a:rPr>
              <a:t>DataFrames</a:t>
            </a:r>
          </a:p>
        </p:txBody>
      </p:sp>
      <p:sp>
        <p:nvSpPr>
          <p:cNvPr id="126978" name="Rectangle 3"/>
          <p:cNvSpPr>
            <a:spLocks noGrp="1" noChangeArrowheads="1"/>
          </p:cNvSpPr>
          <p:nvPr>
            <p:ph type="body" idx="1"/>
          </p:nvPr>
        </p:nvSpPr>
        <p:spPr/>
        <p:txBody>
          <a:bodyPr/>
          <a:lstStyle/>
          <a:p>
            <a:r>
              <a:rPr lang="en-US" b="1" dirty="0" smtClean="0">
                <a:solidFill>
                  <a:schemeClr val="accent2"/>
                </a:solidFill>
                <a:ea typeface="ＭＳ Ｐゴシック"/>
                <a:cs typeface="ＭＳ Ｐゴシック"/>
              </a:rPr>
              <a:t>DataFrame</a:t>
            </a:r>
            <a:r>
              <a:rPr lang="en-US" dirty="0" smtClean="0">
                <a:ea typeface="ＭＳ Ｐゴシック"/>
                <a:cs typeface="ＭＳ Ｐゴシック"/>
              </a:rPr>
              <a:t>: Distributed collection of data organized into named columns</a:t>
            </a:r>
          </a:p>
          <a:p>
            <a:pPr lvl="1"/>
            <a:r>
              <a:rPr lang="en-US" dirty="0" smtClean="0">
                <a:ea typeface="ＭＳ Ｐゴシック"/>
              </a:rPr>
              <a:t>Equivalent to relational table or data frame in R/Python</a:t>
            </a:r>
          </a:p>
          <a:p>
            <a:pPr lvl="1"/>
            <a:r>
              <a:rPr lang="en-US" dirty="0" smtClean="0">
                <a:ea typeface="ＭＳ Ｐゴシック"/>
              </a:rPr>
              <a:t>Can be built from many data sources</a:t>
            </a:r>
          </a:p>
          <a:p>
            <a:pPr lvl="2"/>
            <a:r>
              <a:rPr lang="en-US" dirty="0" smtClean="0">
                <a:ea typeface="ＭＳ Ｐゴシック"/>
              </a:rPr>
              <a:t>RDDs, structured data files, Hive tables, external databases …</a:t>
            </a:r>
          </a:p>
          <a:p>
            <a:pPr lvl="4"/>
            <a:endParaRPr lang="en-US" dirty="0" smtClean="0">
              <a:ea typeface="ＭＳ Ｐゴシック"/>
              <a:cs typeface="ＭＳ Ｐゴシック"/>
            </a:endParaRPr>
          </a:p>
          <a:p>
            <a:r>
              <a:rPr lang="en-US" dirty="0" smtClean="0">
                <a:ea typeface="ＭＳ Ｐゴシック"/>
                <a:cs typeface="ＭＳ Ｐゴシック"/>
              </a:rPr>
              <a:t>Supports standard Spark API (map, filter, etc.)</a:t>
            </a:r>
          </a:p>
          <a:p>
            <a:pPr lvl="3"/>
            <a:endParaRPr lang="en-US" dirty="0" smtClean="0">
              <a:ea typeface="ＭＳ Ｐゴシック"/>
              <a:cs typeface="ＭＳ Ｐゴシック"/>
            </a:endParaRPr>
          </a:p>
          <a:p>
            <a:r>
              <a:rPr lang="en-US" dirty="0" smtClean="0">
                <a:ea typeface="ＭＳ Ｐゴシック"/>
                <a:cs typeface="ＭＳ Ｐゴシック"/>
              </a:rPr>
              <a:t>Adds new relational API</a:t>
            </a:r>
          </a:p>
          <a:p>
            <a:pPr lvl="1"/>
            <a:r>
              <a:rPr lang="en-US" dirty="0" smtClean="0">
                <a:ea typeface="ＭＳ Ｐゴシック"/>
              </a:rPr>
              <a:t>Supports more optimizations (via Catalyst)</a:t>
            </a:r>
          </a:p>
          <a:p>
            <a:pPr lvl="1"/>
            <a:r>
              <a:rPr lang="en-US" dirty="0" smtClean="0">
                <a:ea typeface="ＭＳ Ｐゴシック"/>
                <a:cs typeface="ＭＳ Ｐゴシック"/>
              </a:rPr>
              <a:t>More accessible to developers</a:t>
            </a:r>
          </a:p>
          <a:p>
            <a:pPr lvl="1"/>
            <a:r>
              <a:rPr lang="en-US" dirty="0" smtClean="0">
                <a:ea typeface="ＭＳ Ｐゴシック"/>
                <a:cs typeface="ＭＳ Ｐゴシック"/>
              </a:rPr>
              <a:t>More expressive in many situations </a:t>
            </a:r>
          </a:p>
          <a:p>
            <a:pPr lvl="2"/>
            <a:r>
              <a:rPr lang="en-US" dirty="0" smtClean="0">
                <a:ea typeface="ＭＳ Ｐゴシック"/>
              </a:rPr>
              <a:t>e.g. computing multiple aggregates in one SQL statement</a:t>
            </a:r>
            <a:endParaRPr lang="en-US" dirty="0" smtClean="0">
              <a:ea typeface="ＭＳ Ｐゴシック"/>
              <a:cs typeface="ＭＳ Ｐゴシック"/>
            </a:endParaRPr>
          </a:p>
          <a:p>
            <a:pPr lvl="1"/>
            <a:r>
              <a:rPr lang="en-US" dirty="0" smtClean="0">
                <a:ea typeface="ＭＳ Ｐゴシック"/>
              </a:rPr>
              <a:t>Usable via both procedural DSL and SQL interfaces</a:t>
            </a:r>
            <a:endParaRPr lang="en-US" dirty="0" smtClean="0">
              <a:ea typeface="ＭＳ Ｐゴシック"/>
              <a:cs typeface="ＭＳ Ｐゴシック"/>
            </a:endParaRPr>
          </a:p>
        </p:txBody>
      </p:sp>
      <p:sp>
        <p:nvSpPr>
          <p:cNvPr id="3" name="Footer Placeholder 2"/>
          <p:cNvSpPr>
            <a:spLocks noGrp="1"/>
          </p:cNvSpPr>
          <p:nvPr>
            <p:ph type="ftr" sz="quarter" idx="12"/>
          </p:nvPr>
        </p:nvSpPr>
        <p:spPr/>
        <p:txBody>
          <a:bodyPr/>
          <a:lstStyle/>
          <a:p>
            <a:pPr>
              <a:defRPr/>
            </a:pPr>
            <a:r>
              <a:rPr lang="en-US" smtClean="0"/>
              <a:t>Copyright © 2015 Elephant Scale Inc. and LearningPatterns, Inc.  All rights reserved.</a:t>
            </a:r>
            <a:endParaRPr lang="en-US"/>
          </a:p>
        </p:txBody>
      </p:sp>
      <p:sp>
        <p:nvSpPr>
          <p:cNvPr id="126982" name="Slide Number Placeholder 3"/>
          <p:cNvSpPr>
            <a:spLocks noGrp="1"/>
          </p:cNvSpPr>
          <p:nvPr>
            <p:ph type="sldNum" sz="quarter" idx="11"/>
          </p:nvPr>
        </p:nvSpPr>
        <p:spPr>
          <a:noFill/>
        </p:spPr>
        <p:txBody>
          <a:bodyPr/>
          <a:lstStyle/>
          <a:p>
            <a:fld id="{FA4C0F6B-3ECB-4786-A9B4-EF1A0703D870}" type="slidenum">
              <a:rPr lang="en-US" smtClean="0">
                <a:ea typeface="ＭＳ Ｐゴシック"/>
                <a:cs typeface="ＭＳ Ｐゴシック"/>
              </a:rPr>
              <a:pPr/>
              <a:t>31</a:t>
            </a:fld>
            <a:endParaRPr lang="en-US" smtClean="0">
              <a:ea typeface="ＭＳ Ｐゴシック"/>
              <a:cs typeface="ＭＳ Ｐゴシック"/>
            </a:endParaRPr>
          </a:p>
        </p:txBody>
      </p:sp>
      <p:sp>
        <p:nvSpPr>
          <p:cNvPr id="8" name="Text Box 4"/>
          <p:cNvSpPr txBox="1">
            <a:spLocks noChangeArrowheads="1"/>
          </p:cNvSpPr>
          <p:nvPr/>
        </p:nvSpPr>
        <p:spPr bwMode="hidden">
          <a:xfrm>
            <a:off x="6515100" y="6638925"/>
            <a:ext cx="2362200" cy="209550"/>
          </a:xfrm>
          <a:prstGeom prst="rect">
            <a:avLst/>
          </a:prstGeom>
          <a:noFill/>
          <a:ln w="9525">
            <a:noFill/>
            <a:miter lim="800000"/>
            <a:headEnd/>
            <a:tailEnd/>
          </a:ln>
        </p:spPr>
        <p:txBody>
          <a:bodyPr lIns="0" tIns="0" rIns="0" bIns="0"/>
          <a:lstStyle/>
          <a:p>
            <a:pPr algn="ctr" defTabSz="960438">
              <a:spcBef>
                <a:spcPct val="50000"/>
              </a:spcBef>
            </a:pPr>
            <a:r>
              <a:rPr lang="en-US" i="1" dirty="0" smtClean="0">
                <a:solidFill>
                  <a:schemeClr val="bg2"/>
                </a:solidFill>
                <a:latin typeface="Arial" charset="0"/>
              </a:rPr>
              <a:t>Session 6: Spark SQL</a:t>
            </a:r>
            <a:endParaRPr lang="en-US" i="1" dirty="0">
              <a:solidFill>
                <a:schemeClr val="bg2"/>
              </a:solidFill>
              <a:latin typeface="Arial" charset="0"/>
            </a:endParaRPr>
          </a:p>
        </p:txBody>
      </p:sp>
    </p:spTree>
    <p:extLst>
      <p:ext uri="{BB962C8B-B14F-4D97-AF65-F5344CB8AC3E}">
        <p14:creationId xmlns:p14="http://schemas.microsoft.com/office/powerpoint/2010/main" val="60434869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Dataframes</a:t>
            </a:r>
            <a:r>
              <a:rPr lang="en-US" dirty="0" smtClean="0"/>
              <a:t> Vs. RDDs</a:t>
            </a:r>
            <a:endParaRPr lang="en-US" dirty="0"/>
          </a:p>
        </p:txBody>
      </p:sp>
      <p:sp>
        <p:nvSpPr>
          <p:cNvPr id="3" name="Content Placeholder 2"/>
          <p:cNvSpPr>
            <a:spLocks noGrp="1"/>
          </p:cNvSpPr>
          <p:nvPr>
            <p:ph idx="1"/>
          </p:nvPr>
        </p:nvSpPr>
        <p:spPr/>
        <p:txBody>
          <a:bodyPr/>
          <a:lstStyle/>
          <a:p>
            <a:r>
              <a:rPr lang="en-US" dirty="0" smtClean="0"/>
              <a:t>RDDs have data</a:t>
            </a:r>
          </a:p>
          <a:p>
            <a:r>
              <a:rPr lang="en-US" dirty="0" err="1" smtClean="0"/>
              <a:t>DataFrames</a:t>
            </a:r>
            <a:r>
              <a:rPr lang="en-US" dirty="0" smtClean="0"/>
              <a:t> also have schema </a:t>
            </a:r>
          </a:p>
          <a:p>
            <a:r>
              <a:rPr lang="en-US" dirty="0" err="1" smtClean="0"/>
              <a:t>Dataframes</a:t>
            </a:r>
            <a:r>
              <a:rPr lang="en-US" dirty="0" smtClean="0"/>
              <a:t> Used to be called ‘</a:t>
            </a:r>
            <a:r>
              <a:rPr lang="en-US" dirty="0" err="1" smtClean="0"/>
              <a:t>schemaRDD</a:t>
            </a:r>
            <a:r>
              <a:rPr lang="en-US" dirty="0" smtClean="0"/>
              <a:t>’</a:t>
            </a:r>
          </a:p>
          <a:p>
            <a:r>
              <a:rPr lang="en-US" dirty="0" smtClean="0"/>
              <a:t>Unified way to load  / save data in multiple formats</a:t>
            </a:r>
          </a:p>
          <a:p>
            <a:r>
              <a:rPr lang="en-US" dirty="0" smtClean="0"/>
              <a:t>Provides high level operations</a:t>
            </a:r>
          </a:p>
          <a:p>
            <a:pPr lvl="1"/>
            <a:r>
              <a:rPr lang="en-US" dirty="0" smtClean="0"/>
              <a:t>Count / sum / average</a:t>
            </a:r>
          </a:p>
          <a:p>
            <a:pPr lvl="1"/>
            <a:r>
              <a:rPr lang="en-US" dirty="0" smtClean="0"/>
              <a:t>Select columns &amp; filter them</a:t>
            </a:r>
          </a:p>
          <a:p>
            <a:pPr marL="0" indent="0">
              <a:buNone/>
            </a:pPr>
            <a:endParaRPr lang="en-US" dirty="0"/>
          </a:p>
          <a:p>
            <a:pPr marL="0" indent="0">
              <a:buNone/>
            </a:pPr>
            <a:endParaRPr lang="en-US" dirty="0" smtClean="0"/>
          </a:p>
          <a:p>
            <a:endParaRPr lang="en-US" dirty="0"/>
          </a:p>
        </p:txBody>
      </p:sp>
      <p:sp>
        <p:nvSpPr>
          <p:cNvPr id="4" name="Slide Number Placeholder 3"/>
          <p:cNvSpPr>
            <a:spLocks noGrp="1"/>
          </p:cNvSpPr>
          <p:nvPr>
            <p:ph type="sldNum" sz="quarter" idx="11"/>
          </p:nvPr>
        </p:nvSpPr>
        <p:spPr/>
        <p:txBody>
          <a:bodyPr/>
          <a:lstStyle/>
          <a:p>
            <a:pPr>
              <a:defRPr/>
            </a:pPr>
            <a:fld id="{5DD9421A-94C8-483D-9AD3-14634246C16D}" type="slidenum">
              <a:rPr lang="en-US" smtClean="0"/>
              <a:pPr>
                <a:defRPr/>
              </a:pPr>
              <a:t>32</a:t>
            </a:fld>
            <a:endParaRPr lang="en-US"/>
          </a:p>
        </p:txBody>
      </p:sp>
      <p:sp>
        <p:nvSpPr>
          <p:cNvPr id="5" name="Footer Placeholder 4"/>
          <p:cNvSpPr>
            <a:spLocks noGrp="1"/>
          </p:cNvSpPr>
          <p:nvPr>
            <p:ph type="ftr" sz="quarter" idx="12"/>
          </p:nvPr>
        </p:nvSpPr>
        <p:spPr/>
        <p:txBody>
          <a:bodyPr/>
          <a:lstStyle/>
          <a:p>
            <a:pPr>
              <a:defRPr/>
            </a:pPr>
            <a:r>
              <a:rPr lang="en-US" smtClean="0"/>
              <a:t>Copyright © 2015 Elephant Scale Inc. and LearningPatterns, Inc.  All rights reserved.</a:t>
            </a:r>
            <a:endParaRPr lang="en-US"/>
          </a:p>
        </p:txBody>
      </p:sp>
      <p:sp>
        <p:nvSpPr>
          <p:cNvPr id="6" name="Text Box 4"/>
          <p:cNvSpPr txBox="1">
            <a:spLocks noChangeArrowheads="1"/>
          </p:cNvSpPr>
          <p:nvPr/>
        </p:nvSpPr>
        <p:spPr bwMode="auto">
          <a:xfrm>
            <a:off x="342900" y="3907542"/>
            <a:ext cx="8455025" cy="2708433"/>
          </a:xfrm>
          <a:prstGeom prst="rect">
            <a:avLst/>
          </a:prstGeom>
          <a:solidFill>
            <a:schemeClr val="tx1"/>
          </a:solidFill>
          <a:ln w="9525">
            <a:solidFill>
              <a:schemeClr val="bg2"/>
            </a:solidFill>
            <a:miter lim="800000"/>
            <a:headEnd/>
            <a:tailEnd/>
          </a:ln>
        </p:spPr>
        <p:txBody>
          <a:bodyPr>
            <a:spAutoFit/>
          </a:bodyPr>
          <a:lstStyle/>
          <a:p>
            <a:pPr defTabSz="288925"/>
            <a:r>
              <a:rPr lang="en-US" sz="1700" dirty="0" smtClean="0">
                <a:solidFill>
                  <a:schemeClr val="bg2"/>
                </a:solidFill>
                <a:latin typeface="Lucida Sans Typewriter" pitchFamily="49" charset="0"/>
              </a:rPr>
              <a:t>// load </a:t>
            </a:r>
            <a:r>
              <a:rPr lang="en-US" sz="1700" dirty="0" err="1" smtClean="0">
                <a:solidFill>
                  <a:schemeClr val="bg2"/>
                </a:solidFill>
                <a:latin typeface="Lucida Sans Typewriter" pitchFamily="49" charset="0"/>
              </a:rPr>
              <a:t>json</a:t>
            </a:r>
            <a:r>
              <a:rPr lang="en-US" sz="1700" dirty="0" smtClean="0">
                <a:solidFill>
                  <a:schemeClr val="bg2"/>
                </a:solidFill>
                <a:latin typeface="Lucida Sans Typewriter" pitchFamily="49" charset="0"/>
              </a:rPr>
              <a:t> data</a:t>
            </a:r>
          </a:p>
          <a:p>
            <a:pPr defTabSz="288925"/>
            <a:r>
              <a:rPr lang="en-US" sz="1700" dirty="0" err="1" smtClean="0">
                <a:solidFill>
                  <a:schemeClr val="bg2"/>
                </a:solidFill>
                <a:latin typeface="Lucida Sans Typewriter" pitchFamily="49" charset="0"/>
              </a:rPr>
              <a:t>df</a:t>
            </a:r>
            <a:r>
              <a:rPr lang="en-US" sz="1700" dirty="0" smtClean="0">
                <a:solidFill>
                  <a:schemeClr val="bg2"/>
                </a:solidFill>
                <a:latin typeface="Lucida Sans Typewriter" pitchFamily="49" charset="0"/>
              </a:rPr>
              <a:t> = </a:t>
            </a:r>
            <a:r>
              <a:rPr lang="en-US" sz="1700" dirty="0" err="1" smtClean="0">
                <a:solidFill>
                  <a:schemeClr val="bg2"/>
                </a:solidFill>
                <a:latin typeface="Lucida Sans Typewriter" pitchFamily="49" charset="0"/>
              </a:rPr>
              <a:t>sqlContext.read</a:t>
            </a:r>
            <a:endParaRPr lang="en-US" sz="1700" dirty="0" smtClean="0">
              <a:solidFill>
                <a:schemeClr val="bg2"/>
              </a:solidFill>
              <a:latin typeface="Lucida Sans Typewriter" pitchFamily="49" charset="0"/>
            </a:endParaRPr>
          </a:p>
          <a:p>
            <a:pPr defTabSz="288925"/>
            <a:r>
              <a:rPr lang="en-US" sz="1700" dirty="0">
                <a:solidFill>
                  <a:schemeClr val="bg2"/>
                </a:solidFill>
                <a:latin typeface="Lucida Sans Typewriter" pitchFamily="49" charset="0"/>
              </a:rPr>
              <a:t> </a:t>
            </a:r>
            <a:r>
              <a:rPr lang="en-US" sz="1700" dirty="0" smtClean="0">
                <a:solidFill>
                  <a:schemeClr val="bg2"/>
                </a:solidFill>
                <a:latin typeface="Lucida Sans Typewriter" pitchFamily="49" charset="0"/>
              </a:rPr>
              <a:t>    .format(“</a:t>
            </a:r>
            <a:r>
              <a:rPr lang="en-US" sz="1700" dirty="0" err="1" smtClean="0">
                <a:solidFill>
                  <a:schemeClr val="bg2"/>
                </a:solidFill>
                <a:latin typeface="Lucida Sans Typewriter" pitchFamily="49" charset="0"/>
              </a:rPr>
              <a:t>json</a:t>
            </a:r>
            <a:r>
              <a:rPr lang="en-US" sz="1700" dirty="0" smtClean="0">
                <a:solidFill>
                  <a:schemeClr val="bg2"/>
                </a:solidFill>
                <a:latin typeface="Lucida Sans Typewriter" pitchFamily="49" charset="0"/>
              </a:rPr>
              <a:t>”)</a:t>
            </a:r>
          </a:p>
          <a:p>
            <a:pPr defTabSz="288925"/>
            <a:r>
              <a:rPr lang="en-US" sz="1700" dirty="0">
                <a:solidFill>
                  <a:schemeClr val="bg2"/>
                </a:solidFill>
                <a:latin typeface="Lucida Sans Typewriter" pitchFamily="49" charset="0"/>
              </a:rPr>
              <a:t> </a:t>
            </a:r>
            <a:r>
              <a:rPr lang="en-US" sz="1700" dirty="0" smtClean="0">
                <a:solidFill>
                  <a:schemeClr val="bg2"/>
                </a:solidFill>
                <a:latin typeface="Lucida Sans Typewriter" pitchFamily="49" charset="0"/>
              </a:rPr>
              <a:t>    .load(“/data/</a:t>
            </a:r>
            <a:r>
              <a:rPr lang="en-US" sz="1700" dirty="0" err="1" smtClean="0">
                <a:solidFill>
                  <a:schemeClr val="bg2"/>
                </a:solidFill>
                <a:latin typeface="Lucida Sans Typewriter" pitchFamily="49" charset="0"/>
              </a:rPr>
              <a:t>data.json</a:t>
            </a:r>
            <a:r>
              <a:rPr lang="en-US" sz="1700" dirty="0" smtClean="0">
                <a:solidFill>
                  <a:schemeClr val="bg2"/>
                </a:solidFill>
                <a:latin typeface="Lucida Sans Typewriter" pitchFamily="49" charset="0"/>
              </a:rPr>
              <a:t>”)</a:t>
            </a:r>
          </a:p>
          <a:p>
            <a:pPr defTabSz="288925"/>
            <a:endParaRPr lang="en-US" sz="1700" dirty="0" smtClean="0">
              <a:solidFill>
                <a:schemeClr val="bg2"/>
              </a:solidFill>
              <a:latin typeface="Lucida Sans Typewriter" pitchFamily="49" charset="0"/>
            </a:endParaRPr>
          </a:p>
          <a:p>
            <a:pPr defTabSz="288925"/>
            <a:r>
              <a:rPr lang="en-US" sz="1700" dirty="0" smtClean="0">
                <a:solidFill>
                  <a:schemeClr val="bg2"/>
                </a:solidFill>
                <a:latin typeface="Lucida Sans Typewriter" pitchFamily="49" charset="0"/>
              </a:rPr>
              <a:t>// save as parquet (faster queries)</a:t>
            </a:r>
            <a:endParaRPr lang="en-US" sz="1700" dirty="0">
              <a:solidFill>
                <a:schemeClr val="bg2"/>
              </a:solidFill>
              <a:latin typeface="Lucida Sans Typewriter" pitchFamily="49" charset="0"/>
            </a:endParaRPr>
          </a:p>
          <a:p>
            <a:pPr defTabSz="288925"/>
            <a:r>
              <a:rPr lang="en-US" sz="1700" dirty="0" err="1">
                <a:solidFill>
                  <a:schemeClr val="bg2"/>
                </a:solidFill>
                <a:latin typeface="Lucida Sans Typewriter" pitchFamily="49" charset="0"/>
              </a:rPr>
              <a:t>d</a:t>
            </a:r>
            <a:r>
              <a:rPr lang="en-US" sz="1700" dirty="0" err="1" smtClean="0">
                <a:solidFill>
                  <a:schemeClr val="bg2"/>
                </a:solidFill>
                <a:latin typeface="Lucida Sans Typewriter" pitchFamily="49" charset="0"/>
              </a:rPr>
              <a:t>f.write</a:t>
            </a:r>
            <a:endParaRPr lang="en-US" sz="1700" dirty="0" smtClean="0">
              <a:solidFill>
                <a:schemeClr val="bg2"/>
              </a:solidFill>
              <a:latin typeface="Lucida Sans Typewriter" pitchFamily="49" charset="0"/>
            </a:endParaRPr>
          </a:p>
          <a:p>
            <a:pPr defTabSz="288925"/>
            <a:r>
              <a:rPr lang="en-US" sz="1700" dirty="0">
                <a:solidFill>
                  <a:schemeClr val="bg2"/>
                </a:solidFill>
                <a:latin typeface="Lucida Sans Typewriter" pitchFamily="49" charset="0"/>
              </a:rPr>
              <a:t> </a:t>
            </a:r>
            <a:r>
              <a:rPr lang="en-US" sz="1700" dirty="0" smtClean="0">
                <a:solidFill>
                  <a:schemeClr val="bg2"/>
                </a:solidFill>
                <a:latin typeface="Lucida Sans Typewriter" pitchFamily="49" charset="0"/>
              </a:rPr>
              <a:t> .format(“parquet”)</a:t>
            </a:r>
          </a:p>
          <a:p>
            <a:pPr defTabSz="288925"/>
            <a:r>
              <a:rPr lang="en-US" sz="1700" dirty="0">
                <a:solidFill>
                  <a:schemeClr val="bg2"/>
                </a:solidFill>
                <a:latin typeface="Lucida Sans Typewriter" pitchFamily="49" charset="0"/>
              </a:rPr>
              <a:t> </a:t>
            </a:r>
            <a:r>
              <a:rPr lang="en-US" sz="1700" dirty="0" smtClean="0">
                <a:solidFill>
                  <a:schemeClr val="bg2"/>
                </a:solidFill>
                <a:latin typeface="Lucida Sans Typewriter" pitchFamily="49" charset="0"/>
              </a:rPr>
              <a:t> .</a:t>
            </a:r>
            <a:r>
              <a:rPr lang="en-US" sz="1700" dirty="0" err="1" smtClean="0">
                <a:solidFill>
                  <a:schemeClr val="bg2"/>
                </a:solidFill>
                <a:latin typeface="Lucida Sans Typewriter" pitchFamily="49" charset="0"/>
              </a:rPr>
              <a:t>saveAsTable</a:t>
            </a:r>
            <a:r>
              <a:rPr lang="en-US" sz="1700" dirty="0" smtClean="0">
                <a:solidFill>
                  <a:schemeClr val="bg2"/>
                </a:solidFill>
                <a:latin typeface="Lucida Sans Typewriter" pitchFamily="49" charset="0"/>
              </a:rPr>
              <a:t>(“/data/</a:t>
            </a:r>
            <a:r>
              <a:rPr lang="en-US" sz="1700" dirty="0" err="1" smtClean="0">
                <a:solidFill>
                  <a:schemeClr val="bg2"/>
                </a:solidFill>
                <a:latin typeface="Lucida Sans Typewriter" pitchFamily="49" charset="0"/>
              </a:rPr>
              <a:t>datap</a:t>
            </a:r>
            <a:r>
              <a:rPr lang="en-US" sz="1700" dirty="0" smtClean="0">
                <a:solidFill>
                  <a:schemeClr val="bg2"/>
                </a:solidFill>
                <a:latin typeface="Lucida Sans Typewriter" pitchFamily="49" charset="0"/>
              </a:rPr>
              <a:t>/”)</a:t>
            </a:r>
          </a:p>
          <a:p>
            <a:pPr defTabSz="288925"/>
            <a:r>
              <a:rPr lang="en-US" sz="1700" dirty="0">
                <a:solidFill>
                  <a:schemeClr val="bg2"/>
                </a:solidFill>
                <a:latin typeface="Lucida Sans Typewriter" pitchFamily="49" charset="0"/>
              </a:rPr>
              <a:t> </a:t>
            </a:r>
            <a:r>
              <a:rPr lang="en-US" sz="1700" dirty="0" smtClean="0">
                <a:solidFill>
                  <a:schemeClr val="bg2"/>
                </a:solidFill>
                <a:latin typeface="Lucida Sans Typewriter" pitchFamily="49" charset="0"/>
              </a:rPr>
              <a:t> </a:t>
            </a:r>
          </a:p>
        </p:txBody>
      </p:sp>
    </p:spTree>
    <p:extLst>
      <p:ext uri="{BB962C8B-B14F-4D97-AF65-F5344CB8AC3E}">
        <p14:creationId xmlns:p14="http://schemas.microsoft.com/office/powerpoint/2010/main" val="186956612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Supported Formats</a:t>
            </a:r>
            <a:endParaRPr lang="en-US" dirty="0"/>
          </a:p>
        </p:txBody>
      </p:sp>
      <p:pic>
        <p:nvPicPr>
          <p:cNvPr id="6" name="Content Placeholder 5"/>
          <p:cNvPicPr>
            <a:picLocks noGrp="1" noChangeAspect="1"/>
          </p:cNvPicPr>
          <p:nvPr>
            <p:ph idx="1"/>
          </p:nvPr>
        </p:nvPicPr>
        <p:blipFill>
          <a:blip r:embed="rId3"/>
          <a:srcRect t="-47118" b="-47118"/>
          <a:stretch>
            <a:fillRect/>
          </a:stretch>
        </p:blipFill>
        <p:spPr/>
      </p:pic>
      <p:sp>
        <p:nvSpPr>
          <p:cNvPr id="4" name="Slide Number Placeholder 3"/>
          <p:cNvSpPr>
            <a:spLocks noGrp="1"/>
          </p:cNvSpPr>
          <p:nvPr>
            <p:ph type="sldNum" sz="quarter" idx="11"/>
          </p:nvPr>
        </p:nvSpPr>
        <p:spPr/>
        <p:txBody>
          <a:bodyPr/>
          <a:lstStyle/>
          <a:p>
            <a:pPr>
              <a:defRPr/>
            </a:pPr>
            <a:fld id="{5DD9421A-94C8-483D-9AD3-14634246C16D}" type="slidenum">
              <a:rPr lang="en-US" smtClean="0"/>
              <a:pPr>
                <a:defRPr/>
              </a:pPr>
              <a:t>33</a:t>
            </a:fld>
            <a:endParaRPr lang="en-US"/>
          </a:p>
        </p:txBody>
      </p:sp>
      <p:sp>
        <p:nvSpPr>
          <p:cNvPr id="5" name="Footer Placeholder 4"/>
          <p:cNvSpPr>
            <a:spLocks noGrp="1"/>
          </p:cNvSpPr>
          <p:nvPr>
            <p:ph type="ftr" sz="quarter" idx="12"/>
          </p:nvPr>
        </p:nvSpPr>
        <p:spPr/>
        <p:txBody>
          <a:bodyPr/>
          <a:lstStyle/>
          <a:p>
            <a:pPr>
              <a:defRPr/>
            </a:pPr>
            <a:r>
              <a:rPr lang="en-US" smtClean="0"/>
              <a:t>Copyright © 2015 Elephant Scale Inc. and LearningPatterns, Inc.  All rights reserved.</a:t>
            </a:r>
            <a:endParaRPr lang="en-US"/>
          </a:p>
        </p:txBody>
      </p:sp>
    </p:spTree>
    <p:extLst>
      <p:ext uri="{BB962C8B-B14F-4D97-AF65-F5344CB8AC3E}">
        <p14:creationId xmlns:p14="http://schemas.microsoft.com/office/powerpoint/2010/main" val="130312460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7" name="Rectangle 2"/>
          <p:cNvSpPr>
            <a:spLocks noGrp="1" noChangeArrowheads="1"/>
          </p:cNvSpPr>
          <p:nvPr>
            <p:ph type="title"/>
          </p:nvPr>
        </p:nvSpPr>
        <p:spPr/>
        <p:txBody>
          <a:bodyPr/>
          <a:lstStyle/>
          <a:p>
            <a:r>
              <a:rPr lang="en-US" dirty="0" smtClean="0">
                <a:ea typeface="ＭＳ Ｐゴシック"/>
                <a:cs typeface="ＭＳ Ｐゴシック"/>
              </a:rPr>
              <a:t>Performance</a:t>
            </a:r>
          </a:p>
        </p:txBody>
      </p:sp>
      <p:sp>
        <p:nvSpPr>
          <p:cNvPr id="126978" name="Rectangle 3"/>
          <p:cNvSpPr>
            <a:spLocks noGrp="1" noChangeArrowheads="1"/>
          </p:cNvSpPr>
          <p:nvPr>
            <p:ph type="body" idx="1"/>
          </p:nvPr>
        </p:nvSpPr>
        <p:spPr>
          <a:xfrm>
            <a:off x="234950" y="822325"/>
            <a:ext cx="8902700" cy="1616075"/>
          </a:xfrm>
        </p:spPr>
        <p:txBody>
          <a:bodyPr/>
          <a:lstStyle/>
          <a:p>
            <a:r>
              <a:rPr lang="en-US" dirty="0" smtClean="0">
                <a:ea typeface="ＭＳ Ｐゴシック"/>
                <a:cs typeface="ＭＳ Ｐゴシック"/>
              </a:rPr>
              <a:t>Generally performs very well - often better than vanilla Spark</a:t>
            </a:r>
          </a:p>
          <a:p>
            <a:pPr lvl="1"/>
            <a:r>
              <a:rPr lang="en-US" dirty="0" smtClean="0">
                <a:ea typeface="ＭＳ Ｐゴシック"/>
              </a:rPr>
              <a:t>Below, we illustrate the performance of running group-by aggregation on 10 million integer pairs on one machine</a:t>
            </a:r>
          </a:p>
          <a:p>
            <a:pPr lvl="1"/>
            <a:r>
              <a:rPr lang="en-US" dirty="0" smtClean="0">
                <a:ea typeface="ＭＳ Ｐゴシック"/>
                <a:cs typeface="ＭＳ Ｐゴシック"/>
              </a:rPr>
              <a:t>Spark SQL (the DF lines) outperforms their vanilla counterparts</a:t>
            </a:r>
          </a:p>
        </p:txBody>
      </p:sp>
      <p:sp>
        <p:nvSpPr>
          <p:cNvPr id="3" name="Footer Placeholder 2"/>
          <p:cNvSpPr>
            <a:spLocks noGrp="1"/>
          </p:cNvSpPr>
          <p:nvPr>
            <p:ph type="ftr" sz="quarter" idx="12"/>
          </p:nvPr>
        </p:nvSpPr>
        <p:spPr/>
        <p:txBody>
          <a:bodyPr/>
          <a:lstStyle/>
          <a:p>
            <a:pPr>
              <a:defRPr/>
            </a:pPr>
            <a:r>
              <a:rPr lang="en-US" smtClean="0"/>
              <a:t>Copyright © 2015 Elephant Scale Inc. and LearningPatterns, Inc.  All rights reserved.</a:t>
            </a:r>
            <a:endParaRPr lang="en-US"/>
          </a:p>
        </p:txBody>
      </p:sp>
      <p:sp>
        <p:nvSpPr>
          <p:cNvPr id="126982" name="Slide Number Placeholder 3"/>
          <p:cNvSpPr>
            <a:spLocks noGrp="1"/>
          </p:cNvSpPr>
          <p:nvPr>
            <p:ph type="sldNum" sz="quarter" idx="11"/>
          </p:nvPr>
        </p:nvSpPr>
        <p:spPr>
          <a:noFill/>
        </p:spPr>
        <p:txBody>
          <a:bodyPr/>
          <a:lstStyle/>
          <a:p>
            <a:fld id="{FA4C0F6B-3ECB-4786-A9B4-EF1A0703D870}" type="slidenum">
              <a:rPr lang="en-US" smtClean="0">
                <a:ea typeface="ＭＳ Ｐゴシック"/>
                <a:cs typeface="ＭＳ Ｐゴシック"/>
              </a:rPr>
              <a:pPr/>
              <a:t>34</a:t>
            </a:fld>
            <a:endParaRPr lang="en-US" smtClean="0">
              <a:ea typeface="ＭＳ Ｐゴシック"/>
              <a:cs typeface="ＭＳ Ｐゴシック"/>
            </a:endParaRPr>
          </a:p>
        </p:txBody>
      </p:sp>
      <p:sp>
        <p:nvSpPr>
          <p:cNvPr id="8" name="Text Box 4"/>
          <p:cNvSpPr txBox="1">
            <a:spLocks noChangeArrowheads="1"/>
          </p:cNvSpPr>
          <p:nvPr/>
        </p:nvSpPr>
        <p:spPr bwMode="hidden">
          <a:xfrm>
            <a:off x="6515100" y="6638925"/>
            <a:ext cx="2362200" cy="209550"/>
          </a:xfrm>
          <a:prstGeom prst="rect">
            <a:avLst/>
          </a:prstGeom>
          <a:noFill/>
          <a:ln w="9525">
            <a:noFill/>
            <a:miter lim="800000"/>
            <a:headEnd/>
            <a:tailEnd/>
          </a:ln>
        </p:spPr>
        <p:txBody>
          <a:bodyPr lIns="0" tIns="0" rIns="0" bIns="0"/>
          <a:lstStyle/>
          <a:p>
            <a:pPr algn="ctr" defTabSz="960438">
              <a:spcBef>
                <a:spcPct val="50000"/>
              </a:spcBef>
            </a:pPr>
            <a:r>
              <a:rPr lang="en-US" i="1" dirty="0" smtClean="0">
                <a:solidFill>
                  <a:schemeClr val="bg2"/>
                </a:solidFill>
                <a:latin typeface="Arial" charset="0"/>
              </a:rPr>
              <a:t>Session 6: Spark SQL</a:t>
            </a:r>
            <a:endParaRPr lang="en-US" i="1" dirty="0">
              <a:solidFill>
                <a:schemeClr val="bg2"/>
              </a:solidFill>
              <a:latin typeface="Arial" charset="0"/>
            </a:endParaRPr>
          </a:p>
        </p:txBody>
      </p:sp>
      <p:pic>
        <p:nvPicPr>
          <p:cNvPr id="4" name="Picture 3"/>
          <p:cNvPicPr>
            <a:picLocks noChangeAspect="1"/>
          </p:cNvPicPr>
          <p:nvPr/>
        </p:nvPicPr>
        <p:blipFill>
          <a:blip r:embed="rId3"/>
          <a:stretch>
            <a:fillRect/>
          </a:stretch>
        </p:blipFill>
        <p:spPr>
          <a:xfrm>
            <a:off x="1409700" y="2895600"/>
            <a:ext cx="6896100" cy="3677518"/>
          </a:xfrm>
          <a:prstGeom prst="rect">
            <a:avLst/>
          </a:prstGeom>
        </p:spPr>
      </p:pic>
    </p:spTree>
    <p:extLst>
      <p:ext uri="{BB962C8B-B14F-4D97-AF65-F5344CB8AC3E}">
        <p14:creationId xmlns:p14="http://schemas.microsoft.com/office/powerpoint/2010/main" val="204775797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Dataframes</a:t>
            </a:r>
            <a:r>
              <a:rPr lang="en-US" dirty="0" smtClean="0"/>
              <a:t> Demo</a:t>
            </a:r>
            <a:endParaRPr lang="en-US" dirty="0"/>
          </a:p>
        </p:txBody>
      </p:sp>
      <p:pic>
        <p:nvPicPr>
          <p:cNvPr id="5" name="Content Placeholder 4"/>
          <p:cNvPicPr>
            <a:picLocks noGrp="1" noChangeAspect="1"/>
          </p:cNvPicPr>
          <p:nvPr>
            <p:ph idx="1"/>
          </p:nvPr>
        </p:nvPicPr>
        <p:blipFill>
          <a:blip r:embed="rId3"/>
          <a:stretch>
            <a:fillRect/>
          </a:stretch>
        </p:blipFill>
        <p:spPr>
          <a:xfrm>
            <a:off x="1021649" y="822325"/>
            <a:ext cx="7329302" cy="5643563"/>
          </a:xfrm>
          <a:prstGeom prst="rect">
            <a:avLst/>
          </a:prstGeom>
        </p:spPr>
      </p:pic>
      <p:sp>
        <p:nvSpPr>
          <p:cNvPr id="4" name="Slide Number Placeholder 3"/>
          <p:cNvSpPr>
            <a:spLocks noGrp="1"/>
          </p:cNvSpPr>
          <p:nvPr>
            <p:ph type="sldNum" sz="quarter" idx="12"/>
          </p:nvPr>
        </p:nvSpPr>
        <p:spPr/>
        <p:txBody>
          <a:bodyPr/>
          <a:lstStyle/>
          <a:p>
            <a:pPr>
              <a:defRPr/>
            </a:pPr>
            <a:fld id="{77EF9825-4C23-4085-A4E3-B5565466BD91}" type="slidenum">
              <a:rPr lang="en-US" smtClean="0"/>
              <a:pPr>
                <a:defRPr/>
              </a:pPr>
              <a:t>35</a:t>
            </a:fld>
            <a:endParaRPr lang="en-US"/>
          </a:p>
        </p:txBody>
      </p:sp>
    </p:spTree>
    <p:extLst>
      <p:ext uri="{BB962C8B-B14F-4D97-AF65-F5344CB8AC3E}">
        <p14:creationId xmlns:p14="http://schemas.microsoft.com/office/powerpoint/2010/main" val="17687515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Thanks and questions?</a:t>
            </a:r>
            <a:endParaRPr lang="en-US" dirty="0"/>
          </a:p>
        </p:txBody>
      </p:sp>
      <p:sp>
        <p:nvSpPr>
          <p:cNvPr id="3" name="Content Placeholder 2"/>
          <p:cNvSpPr>
            <a:spLocks noGrp="1"/>
          </p:cNvSpPr>
          <p:nvPr>
            <p:ph idx="1"/>
          </p:nvPr>
        </p:nvSpPr>
        <p:spPr/>
        <p:txBody>
          <a:bodyPr>
            <a:normAutofit/>
          </a:bodyPr>
          <a:lstStyle/>
          <a:p>
            <a:pPr marL="0" indent="0" algn="ctr">
              <a:buNone/>
            </a:pPr>
            <a:endParaRPr lang="en-US" sz="2800" dirty="0"/>
          </a:p>
          <a:p>
            <a:pPr marL="0" indent="0" algn="ctr">
              <a:buNone/>
            </a:pPr>
            <a:endParaRPr lang="en-US" sz="2800" dirty="0" smtClean="0"/>
          </a:p>
          <a:p>
            <a:pPr marL="0" indent="0" algn="ctr">
              <a:buNone/>
            </a:pPr>
            <a:endParaRPr lang="en-US" dirty="0" smtClean="0"/>
          </a:p>
          <a:p>
            <a:pPr marL="0" indent="0" algn="ctr">
              <a:buNone/>
            </a:pPr>
            <a:endParaRPr lang="en-US" dirty="0"/>
          </a:p>
          <a:p>
            <a:pPr marL="0" indent="0" algn="ctr">
              <a:buNone/>
            </a:pPr>
            <a:endParaRPr lang="en-US" dirty="0" smtClean="0"/>
          </a:p>
          <a:p>
            <a:pPr marL="0" indent="0" algn="ctr">
              <a:buNone/>
            </a:pPr>
            <a:endParaRPr lang="en-US" dirty="0"/>
          </a:p>
          <a:p>
            <a:pPr marL="0" indent="0" algn="ctr">
              <a:buNone/>
            </a:pPr>
            <a:r>
              <a:rPr lang="en-US" sz="2400" dirty="0" smtClean="0"/>
              <a:t>Sujee Maniyam</a:t>
            </a:r>
          </a:p>
          <a:p>
            <a:pPr marL="0" indent="0" algn="ctr">
              <a:buNone/>
            </a:pPr>
            <a:r>
              <a:rPr lang="en-US" sz="2400" dirty="0" smtClean="0"/>
              <a:t>Founder / Principal @ Elephant Scale</a:t>
            </a:r>
          </a:p>
          <a:p>
            <a:pPr marL="0" indent="0" algn="ctr">
              <a:buNone/>
            </a:pPr>
            <a:r>
              <a:rPr lang="en-US" sz="2400" dirty="0" smtClean="0"/>
              <a:t>Expert Consulting + Training in Big Data technologies</a:t>
            </a:r>
          </a:p>
          <a:p>
            <a:pPr marL="0" indent="0" algn="ctr">
              <a:buNone/>
            </a:pPr>
            <a:r>
              <a:rPr lang="en-US" sz="2400" dirty="0" err="1" smtClean="0">
                <a:solidFill>
                  <a:srgbClr val="3366FF"/>
                </a:solidFill>
              </a:rPr>
              <a:t>sujee@elephantscale.com</a:t>
            </a:r>
            <a:r>
              <a:rPr lang="en-US" sz="2400" dirty="0" smtClean="0">
                <a:solidFill>
                  <a:srgbClr val="3366FF"/>
                </a:solidFill>
              </a:rPr>
              <a:t> </a:t>
            </a:r>
          </a:p>
          <a:p>
            <a:pPr marL="0" indent="0" algn="ctr">
              <a:buNone/>
            </a:pPr>
            <a:r>
              <a:rPr lang="en-US" sz="2400" dirty="0" err="1" smtClean="0">
                <a:solidFill>
                  <a:srgbClr val="3366FF"/>
                </a:solidFill>
              </a:rPr>
              <a:t>Elephantscale.com</a:t>
            </a:r>
            <a:r>
              <a:rPr lang="en-US" sz="2400" dirty="0">
                <a:solidFill>
                  <a:srgbClr val="3366FF"/>
                </a:solidFill>
              </a:rPr>
              <a:t> </a:t>
            </a:r>
            <a:endParaRPr lang="en-US" sz="2400" dirty="0" smtClean="0">
              <a:solidFill>
                <a:srgbClr val="3366FF"/>
              </a:solidFill>
            </a:endParaRPr>
          </a:p>
          <a:p>
            <a:pPr algn="ctr"/>
            <a:endParaRPr lang="en-US" dirty="0"/>
          </a:p>
          <a:p>
            <a:pPr algn="ctr"/>
            <a:endParaRPr lang="en-US" dirty="0"/>
          </a:p>
        </p:txBody>
      </p:sp>
      <p:pic>
        <p:nvPicPr>
          <p:cNvPr id="5" name="Picture 4"/>
          <p:cNvPicPr>
            <a:picLocks noChangeAspect="1"/>
          </p:cNvPicPr>
          <p:nvPr/>
        </p:nvPicPr>
        <p:blipFill>
          <a:blip r:embed="rId2"/>
          <a:stretch>
            <a:fillRect/>
          </a:stretch>
        </p:blipFill>
        <p:spPr>
          <a:xfrm>
            <a:off x="3619500" y="838200"/>
            <a:ext cx="2201425" cy="2663188"/>
          </a:xfrm>
          <a:prstGeom prst="rect">
            <a:avLst/>
          </a:prstGeom>
        </p:spPr>
      </p:pic>
      <p:sp>
        <p:nvSpPr>
          <p:cNvPr id="6" name="Slide Number Placeholder 5"/>
          <p:cNvSpPr>
            <a:spLocks noGrp="1"/>
          </p:cNvSpPr>
          <p:nvPr>
            <p:ph type="sldNum" sz="quarter" idx="12"/>
          </p:nvPr>
        </p:nvSpPr>
        <p:spPr/>
        <p:txBody>
          <a:bodyPr/>
          <a:lstStyle/>
          <a:p>
            <a:pPr>
              <a:defRPr/>
            </a:pPr>
            <a:fld id="{77EF9825-4C23-4085-A4E3-B5565466BD91}" type="slidenum">
              <a:rPr lang="en-US" smtClean="0"/>
              <a:pPr>
                <a:defRPr/>
              </a:pPr>
              <a:t>36</a:t>
            </a:fld>
            <a:endParaRPr lang="en-US"/>
          </a:p>
        </p:txBody>
      </p:sp>
    </p:spTree>
    <p:extLst>
      <p:ext uri="{BB962C8B-B14F-4D97-AF65-F5344CB8AC3E}">
        <p14:creationId xmlns:p14="http://schemas.microsoft.com/office/powerpoint/2010/main" val="4822357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2"/>
          <p:cNvSpPr>
            <a:spLocks noGrp="1" noChangeArrowheads="1"/>
          </p:cNvSpPr>
          <p:nvPr>
            <p:ph type="title"/>
          </p:nvPr>
        </p:nvSpPr>
        <p:spPr/>
        <p:txBody>
          <a:bodyPr/>
          <a:lstStyle/>
          <a:p>
            <a:r>
              <a:rPr lang="en-US" dirty="0" smtClean="0">
                <a:ea typeface="ＭＳ Ｐゴシック"/>
                <a:cs typeface="ＭＳ Ｐゴシック"/>
              </a:rPr>
              <a:t>What is Spark?</a:t>
            </a:r>
          </a:p>
        </p:txBody>
      </p:sp>
      <p:sp>
        <p:nvSpPr>
          <p:cNvPr id="36866" name="Rectangle 3"/>
          <p:cNvSpPr>
            <a:spLocks noGrp="1" noChangeArrowheads="1"/>
          </p:cNvSpPr>
          <p:nvPr>
            <p:ph type="body" idx="1"/>
          </p:nvPr>
        </p:nvSpPr>
        <p:spPr/>
        <p:txBody>
          <a:bodyPr/>
          <a:lstStyle/>
          <a:p>
            <a:r>
              <a:rPr lang="en-US" dirty="0" smtClean="0">
                <a:ea typeface="ＭＳ Ｐゴシック"/>
              </a:rPr>
              <a:t>Open source </a:t>
            </a:r>
            <a:r>
              <a:rPr lang="en-US" b="1" dirty="0" smtClean="0">
                <a:solidFill>
                  <a:schemeClr val="accent2"/>
                </a:solidFill>
                <a:ea typeface="ＭＳ Ｐゴシック"/>
              </a:rPr>
              <a:t>cluster computing engine</a:t>
            </a:r>
          </a:p>
          <a:p>
            <a:pPr lvl="1"/>
            <a:r>
              <a:rPr lang="en-US" b="1" dirty="0" smtClean="0">
                <a:solidFill>
                  <a:schemeClr val="accent2"/>
                </a:solidFill>
                <a:ea typeface="ＭＳ Ｐゴシック"/>
              </a:rPr>
              <a:t>Very fast</a:t>
            </a:r>
            <a:r>
              <a:rPr lang="en-US" dirty="0" smtClean="0">
                <a:ea typeface="ＭＳ Ｐゴシック"/>
              </a:rPr>
              <a:t>: In-memory ops 100x faster than MR</a:t>
            </a:r>
          </a:p>
          <a:p>
            <a:pPr lvl="2"/>
            <a:r>
              <a:rPr lang="en-US" dirty="0" smtClean="0">
                <a:ea typeface="ＭＳ Ｐゴシック"/>
              </a:rPr>
              <a:t>On-disk ops 10x faster than MR</a:t>
            </a:r>
          </a:p>
          <a:p>
            <a:pPr lvl="1"/>
            <a:r>
              <a:rPr lang="en-US" b="1" dirty="0" smtClean="0">
                <a:solidFill>
                  <a:schemeClr val="accent2"/>
                </a:solidFill>
                <a:ea typeface="ＭＳ Ｐゴシック"/>
              </a:rPr>
              <a:t>General purpose</a:t>
            </a:r>
            <a:r>
              <a:rPr lang="en-US" dirty="0">
                <a:ea typeface="ＭＳ Ｐゴシック"/>
              </a:rPr>
              <a:t>: </a:t>
            </a:r>
            <a:r>
              <a:rPr lang="en-US" dirty="0" smtClean="0">
                <a:ea typeface="ＭＳ Ｐゴシック"/>
              </a:rPr>
              <a:t>MR, SQL, streaming, machine learning, analytics</a:t>
            </a:r>
          </a:p>
          <a:p>
            <a:pPr lvl="1"/>
            <a:r>
              <a:rPr lang="en-US" b="1" dirty="0" smtClean="0">
                <a:solidFill>
                  <a:schemeClr val="accent2"/>
                </a:solidFill>
                <a:ea typeface="ＭＳ Ｐゴシック"/>
              </a:rPr>
              <a:t>Compatible</a:t>
            </a:r>
            <a:r>
              <a:rPr lang="en-US" dirty="0" smtClean="0">
                <a:ea typeface="ＭＳ Ｐゴシック"/>
              </a:rPr>
              <a:t>: Runs over Hadoop, </a:t>
            </a:r>
            <a:r>
              <a:rPr lang="en-US" dirty="0" err="1" smtClean="0">
                <a:ea typeface="ＭＳ Ｐゴシック"/>
              </a:rPr>
              <a:t>Mesos</a:t>
            </a:r>
            <a:r>
              <a:rPr lang="en-US" dirty="0" smtClean="0">
                <a:ea typeface="ＭＳ Ｐゴシック"/>
              </a:rPr>
              <a:t>, Yarn, standalone</a:t>
            </a:r>
          </a:p>
          <a:p>
            <a:pPr lvl="2"/>
            <a:r>
              <a:rPr lang="en-US" dirty="0" smtClean="0">
                <a:ea typeface="ＭＳ Ｐゴシック"/>
              </a:rPr>
              <a:t>Works with HDFS, S3, Cassandra, HBase, …</a:t>
            </a:r>
            <a:endParaRPr lang="en-US" dirty="0">
              <a:ea typeface="ＭＳ Ｐゴシック"/>
            </a:endParaRPr>
          </a:p>
          <a:p>
            <a:pPr lvl="1"/>
            <a:r>
              <a:rPr lang="en-US" b="1" dirty="0" smtClean="0">
                <a:solidFill>
                  <a:schemeClr val="accent2"/>
                </a:solidFill>
                <a:ea typeface="ＭＳ Ｐゴシック"/>
              </a:rPr>
              <a:t>Easier to code</a:t>
            </a:r>
            <a:r>
              <a:rPr lang="en-US" dirty="0" smtClean="0">
                <a:ea typeface="ＭＳ Ｐゴシック"/>
              </a:rPr>
              <a:t>: Word count in 2 lines</a:t>
            </a:r>
          </a:p>
          <a:p>
            <a:pPr lvl="3"/>
            <a:endParaRPr lang="en-US" dirty="0" smtClean="0">
              <a:ea typeface="ＭＳ Ｐゴシック"/>
            </a:endParaRPr>
          </a:p>
          <a:p>
            <a:r>
              <a:rPr lang="en-US" b="1" dirty="0" smtClean="0">
                <a:solidFill>
                  <a:schemeClr val="accent2"/>
                </a:solidFill>
                <a:ea typeface="ＭＳ Ｐゴシック"/>
              </a:rPr>
              <a:t>Spark's roots</a:t>
            </a:r>
            <a:r>
              <a:rPr lang="en-US" dirty="0" smtClean="0">
                <a:ea typeface="ＭＳ Ｐゴシック"/>
              </a:rPr>
              <a:t>:</a:t>
            </a:r>
          </a:p>
          <a:p>
            <a:pPr lvl="1"/>
            <a:r>
              <a:rPr lang="en-US" dirty="0">
                <a:ea typeface="ＭＳ Ｐゴシック"/>
              </a:rPr>
              <a:t>Came out of Berkeley AMP Lab</a:t>
            </a:r>
          </a:p>
          <a:p>
            <a:pPr lvl="1"/>
            <a:r>
              <a:rPr lang="en-US" dirty="0" smtClean="0">
                <a:ea typeface="ＭＳ Ｐゴシック"/>
              </a:rPr>
              <a:t>Now top-level </a:t>
            </a:r>
            <a:r>
              <a:rPr lang="en-US" dirty="0">
                <a:ea typeface="ＭＳ Ｐゴシック"/>
              </a:rPr>
              <a:t>Apache </a:t>
            </a:r>
            <a:r>
              <a:rPr lang="en-US" dirty="0" smtClean="0">
                <a:ea typeface="ＭＳ Ｐゴシック"/>
              </a:rPr>
              <a:t>project</a:t>
            </a:r>
            <a:endParaRPr lang="en-US" baseline="30000" dirty="0">
              <a:ea typeface="ＭＳ Ｐゴシック"/>
            </a:endParaRPr>
          </a:p>
          <a:p>
            <a:pPr lvl="1"/>
            <a:r>
              <a:rPr lang="en-US" dirty="0" err="1" smtClean="0">
                <a:ea typeface="ＭＳ Ｐゴシック"/>
              </a:rPr>
              <a:t>Ver</a:t>
            </a:r>
            <a:r>
              <a:rPr lang="en-US" dirty="0" smtClean="0">
                <a:ea typeface="ＭＳ Ｐゴシック"/>
              </a:rPr>
              <a:t> 1.6 in Jan 2015</a:t>
            </a:r>
            <a:endParaRPr lang="en-US" dirty="0">
              <a:ea typeface="ＭＳ Ｐゴシック"/>
            </a:endParaRPr>
          </a:p>
          <a:p>
            <a:pPr lvl="4"/>
            <a:endParaRPr lang="en-US" dirty="0" smtClean="0">
              <a:ea typeface="ＭＳ Ｐゴシック"/>
            </a:endParaRPr>
          </a:p>
          <a:p>
            <a:pPr marL="404813" lvl="1" indent="0">
              <a:buNone/>
            </a:pPr>
            <a:r>
              <a:rPr lang="en-US" sz="2000" dirty="0">
                <a:ea typeface="ＭＳ Ｐゴシック"/>
              </a:rPr>
              <a:t>“First Big Data platform to integrate batch, streaming and interactive computations in </a:t>
            </a:r>
            <a:r>
              <a:rPr lang="en-US" sz="2000" b="1" dirty="0">
                <a:solidFill>
                  <a:schemeClr val="accent2"/>
                </a:solidFill>
                <a:ea typeface="ＭＳ Ｐゴシック"/>
              </a:rPr>
              <a:t>a unified framework</a:t>
            </a:r>
            <a:r>
              <a:rPr lang="en-US" sz="2000" dirty="0">
                <a:ea typeface="ＭＳ Ｐゴシック"/>
              </a:rPr>
              <a:t>” – </a:t>
            </a:r>
            <a:r>
              <a:rPr lang="en-US" sz="2000" dirty="0" err="1">
                <a:ea typeface="ＭＳ Ｐゴシック"/>
              </a:rPr>
              <a:t>stratio.com</a:t>
            </a:r>
            <a:r>
              <a:rPr lang="en-US" sz="2000" dirty="0">
                <a:ea typeface="ＭＳ Ｐゴシック"/>
              </a:rPr>
              <a:t> </a:t>
            </a:r>
          </a:p>
          <a:p>
            <a:endParaRPr lang="en-US" dirty="0" smtClean="0">
              <a:ea typeface="ＭＳ Ｐゴシック"/>
            </a:endParaRPr>
          </a:p>
          <a:p>
            <a:pPr lvl="1"/>
            <a:endParaRPr lang="en-US" dirty="0" smtClean="0">
              <a:ea typeface="ＭＳ Ｐゴシック"/>
            </a:endParaRPr>
          </a:p>
        </p:txBody>
      </p:sp>
      <p:sp>
        <p:nvSpPr>
          <p:cNvPr id="36867" name="Text Box 4"/>
          <p:cNvSpPr txBox="1">
            <a:spLocks noChangeArrowheads="1"/>
          </p:cNvSpPr>
          <p:nvPr/>
        </p:nvSpPr>
        <p:spPr bwMode="hidden">
          <a:xfrm>
            <a:off x="6515100" y="6638925"/>
            <a:ext cx="2362200" cy="209550"/>
          </a:xfrm>
          <a:prstGeom prst="rect">
            <a:avLst/>
          </a:prstGeom>
          <a:noFill/>
          <a:ln w="9525">
            <a:noFill/>
            <a:miter lim="800000"/>
            <a:headEnd/>
            <a:tailEnd/>
          </a:ln>
        </p:spPr>
        <p:txBody>
          <a:bodyPr lIns="0" tIns="0" rIns="0" bIns="0"/>
          <a:lstStyle/>
          <a:p>
            <a:pPr algn="ctr" defTabSz="960438">
              <a:spcBef>
                <a:spcPct val="50000"/>
              </a:spcBef>
            </a:pPr>
            <a:r>
              <a:rPr lang="en-US" i="1" dirty="0" smtClean="0">
                <a:solidFill>
                  <a:schemeClr val="bg2"/>
                </a:solidFill>
                <a:latin typeface="Arial" charset="0"/>
              </a:rPr>
              <a:t>Session 2: Introduction to Spark</a:t>
            </a:r>
            <a:endParaRPr lang="en-US" i="1" dirty="0">
              <a:solidFill>
                <a:schemeClr val="bg2"/>
              </a:solidFill>
              <a:latin typeface="Arial" charset="0"/>
            </a:endParaRPr>
          </a:p>
        </p:txBody>
      </p:sp>
      <p:sp>
        <p:nvSpPr>
          <p:cNvPr id="3" name="Footer Placeholder 2"/>
          <p:cNvSpPr>
            <a:spLocks noGrp="1"/>
          </p:cNvSpPr>
          <p:nvPr>
            <p:ph type="ftr" sz="quarter" idx="12"/>
          </p:nvPr>
        </p:nvSpPr>
        <p:spPr/>
        <p:txBody>
          <a:bodyPr/>
          <a:lstStyle/>
          <a:p>
            <a:pPr>
              <a:defRPr/>
            </a:pPr>
            <a:r>
              <a:rPr lang="en-US" smtClean="0"/>
              <a:t>Copyright © 2016 Elephant Scale.  All rights reserved.</a:t>
            </a:r>
            <a:endParaRPr lang="en-US"/>
          </a:p>
        </p:txBody>
      </p:sp>
    </p:spTree>
    <p:extLst>
      <p:ext uri="{BB962C8B-B14F-4D97-AF65-F5344CB8AC3E}">
        <p14:creationId xmlns:p14="http://schemas.microsoft.com/office/powerpoint/2010/main" val="262102687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2"/>
          <p:cNvSpPr>
            <a:spLocks noGrp="1" noChangeArrowheads="1"/>
          </p:cNvSpPr>
          <p:nvPr>
            <p:ph type="title"/>
          </p:nvPr>
        </p:nvSpPr>
        <p:spPr/>
        <p:txBody>
          <a:bodyPr/>
          <a:lstStyle/>
          <a:p>
            <a:r>
              <a:rPr lang="en-US" dirty="0" smtClean="0">
                <a:ea typeface="ＭＳ Ｐゴシック"/>
                <a:cs typeface="ＭＳ Ｐゴシック"/>
              </a:rPr>
              <a:t>Spark Eco-System</a:t>
            </a:r>
          </a:p>
        </p:txBody>
      </p:sp>
      <p:sp>
        <p:nvSpPr>
          <p:cNvPr id="36866" name="Rectangle 3"/>
          <p:cNvSpPr>
            <a:spLocks noGrp="1" noChangeArrowheads="1"/>
          </p:cNvSpPr>
          <p:nvPr>
            <p:ph type="body" idx="1"/>
          </p:nvPr>
        </p:nvSpPr>
        <p:spPr/>
        <p:txBody>
          <a:bodyPr/>
          <a:lstStyle/>
          <a:p>
            <a:r>
              <a:rPr lang="en-US" b="1" dirty="0" smtClean="0">
                <a:solidFill>
                  <a:schemeClr val="accent2"/>
                </a:solidFill>
              </a:rPr>
              <a:t>Apache</a:t>
            </a:r>
            <a:r>
              <a:rPr lang="en-US" dirty="0" smtClean="0"/>
              <a:t> </a:t>
            </a:r>
            <a:r>
              <a:rPr lang="en-US" dirty="0"/>
              <a:t>top level </a:t>
            </a:r>
            <a:r>
              <a:rPr lang="en-US" dirty="0" smtClean="0"/>
              <a:t>project</a:t>
            </a:r>
          </a:p>
          <a:p>
            <a:pPr lvl="1"/>
            <a:r>
              <a:rPr lang="en-US" dirty="0" smtClean="0"/>
              <a:t>Very active</a:t>
            </a:r>
            <a:r>
              <a:rPr lang="en-US" dirty="0"/>
              <a:t>, fast growing </a:t>
            </a:r>
            <a:r>
              <a:rPr lang="en-US" dirty="0" smtClean="0"/>
              <a:t>community </a:t>
            </a:r>
            <a:r>
              <a:rPr lang="en-US" baseline="30000" dirty="0" smtClean="0"/>
              <a:t>(1)</a:t>
            </a:r>
          </a:p>
          <a:p>
            <a:pPr lvl="2"/>
            <a:endParaRPr lang="en-US" dirty="0"/>
          </a:p>
          <a:p>
            <a:r>
              <a:rPr lang="en-US" b="1" dirty="0" err="1" smtClean="0">
                <a:solidFill>
                  <a:schemeClr val="accent2"/>
                </a:solidFill>
              </a:rPr>
              <a:t>Databricks</a:t>
            </a:r>
            <a:r>
              <a:rPr lang="en-US" dirty="0" smtClean="0"/>
              <a:t>: </a:t>
            </a:r>
            <a:r>
              <a:rPr lang="en-US" dirty="0"/>
              <a:t>supporting / developing </a:t>
            </a:r>
            <a:r>
              <a:rPr lang="en-US" dirty="0" smtClean="0"/>
              <a:t>Spark</a:t>
            </a:r>
          </a:p>
          <a:p>
            <a:pPr lvl="1"/>
            <a:r>
              <a:rPr lang="en-US" dirty="0" smtClean="0"/>
              <a:t>Founded by Spark's creators</a:t>
            </a:r>
          </a:p>
          <a:p>
            <a:pPr lvl="1"/>
            <a:r>
              <a:rPr lang="en-US" dirty="0" smtClean="0"/>
              <a:t>Employs the most active committers</a:t>
            </a:r>
          </a:p>
          <a:p>
            <a:pPr lvl="2"/>
            <a:endParaRPr lang="en-US" dirty="0"/>
          </a:p>
          <a:p>
            <a:r>
              <a:rPr lang="en-US" b="1" dirty="0">
                <a:solidFill>
                  <a:schemeClr val="accent2"/>
                </a:solidFill>
              </a:rPr>
              <a:t>Hadoop</a:t>
            </a:r>
            <a:r>
              <a:rPr lang="en-US" dirty="0"/>
              <a:t> </a:t>
            </a:r>
            <a:r>
              <a:rPr lang="en-US" dirty="0" smtClean="0"/>
              <a:t>vendors </a:t>
            </a:r>
            <a:r>
              <a:rPr lang="en-US" dirty="0"/>
              <a:t>(</a:t>
            </a:r>
            <a:r>
              <a:rPr lang="en-US" dirty="0" err="1"/>
              <a:t>Cloudera</a:t>
            </a:r>
            <a:r>
              <a:rPr lang="en-US" dirty="0"/>
              <a:t> / Horton Works)</a:t>
            </a:r>
          </a:p>
          <a:p>
            <a:pPr lvl="1"/>
            <a:r>
              <a:rPr lang="en-US" dirty="0" smtClean="0"/>
              <a:t>Include Spark </a:t>
            </a:r>
            <a:r>
              <a:rPr lang="en-US" dirty="0"/>
              <a:t>in their </a:t>
            </a:r>
            <a:r>
              <a:rPr lang="en-US" dirty="0" smtClean="0"/>
              <a:t>distributions</a:t>
            </a:r>
          </a:p>
          <a:p>
            <a:pPr lvl="1"/>
            <a:endParaRPr lang="en-US" dirty="0"/>
          </a:p>
          <a:p>
            <a:r>
              <a:rPr lang="en-US" b="1" dirty="0">
                <a:solidFill>
                  <a:schemeClr val="accent2"/>
                </a:solidFill>
              </a:rPr>
              <a:t>Spark packages</a:t>
            </a:r>
            <a:r>
              <a:rPr lang="en-US" dirty="0"/>
              <a:t> </a:t>
            </a:r>
            <a:r>
              <a:rPr lang="en-US" dirty="0" smtClean="0"/>
              <a:t>repository: Community index of Spark add-ons</a:t>
            </a:r>
            <a:endParaRPr lang="en-US" dirty="0"/>
          </a:p>
          <a:p>
            <a:pPr lvl="1"/>
            <a:r>
              <a:rPr lang="en-US" dirty="0">
                <a:ea typeface="ＭＳ Ｐゴシック"/>
              </a:rPr>
              <a:t>http://spark-</a:t>
            </a:r>
            <a:r>
              <a:rPr lang="en-US" dirty="0" err="1">
                <a:ea typeface="ＭＳ Ｐゴシック"/>
              </a:rPr>
              <a:t>packages.org</a:t>
            </a:r>
            <a:r>
              <a:rPr lang="en-US" dirty="0">
                <a:ea typeface="ＭＳ Ｐゴシック"/>
              </a:rPr>
              <a:t>/</a:t>
            </a:r>
            <a:endParaRPr lang="en-US" dirty="0" smtClean="0">
              <a:ea typeface="ＭＳ Ｐゴシック"/>
            </a:endParaRPr>
          </a:p>
        </p:txBody>
      </p:sp>
      <p:sp>
        <p:nvSpPr>
          <p:cNvPr id="36867" name="Text Box 4"/>
          <p:cNvSpPr txBox="1">
            <a:spLocks noChangeArrowheads="1"/>
          </p:cNvSpPr>
          <p:nvPr/>
        </p:nvSpPr>
        <p:spPr bwMode="hidden">
          <a:xfrm>
            <a:off x="6515100" y="6638925"/>
            <a:ext cx="2362200" cy="209550"/>
          </a:xfrm>
          <a:prstGeom prst="rect">
            <a:avLst/>
          </a:prstGeom>
          <a:noFill/>
          <a:ln w="9525">
            <a:noFill/>
            <a:miter lim="800000"/>
            <a:headEnd/>
            <a:tailEnd/>
          </a:ln>
        </p:spPr>
        <p:txBody>
          <a:bodyPr lIns="0" tIns="0" rIns="0" bIns="0"/>
          <a:lstStyle/>
          <a:p>
            <a:pPr algn="ctr" defTabSz="960438">
              <a:spcBef>
                <a:spcPct val="50000"/>
              </a:spcBef>
            </a:pPr>
            <a:r>
              <a:rPr lang="en-US" i="1" dirty="0" smtClean="0">
                <a:solidFill>
                  <a:schemeClr val="bg2"/>
                </a:solidFill>
                <a:latin typeface="Arial" charset="0"/>
              </a:rPr>
              <a:t>Session 2: Introduction to Spark</a:t>
            </a:r>
            <a:endParaRPr lang="en-US" i="1" dirty="0">
              <a:solidFill>
                <a:schemeClr val="bg2"/>
              </a:solidFill>
              <a:latin typeface="Arial" charset="0"/>
            </a:endParaRPr>
          </a:p>
        </p:txBody>
      </p:sp>
      <p:sp>
        <p:nvSpPr>
          <p:cNvPr id="3" name="Footer Placeholder 2"/>
          <p:cNvSpPr>
            <a:spLocks noGrp="1"/>
          </p:cNvSpPr>
          <p:nvPr>
            <p:ph type="ftr" sz="quarter" idx="12"/>
          </p:nvPr>
        </p:nvSpPr>
        <p:spPr/>
        <p:txBody>
          <a:bodyPr/>
          <a:lstStyle/>
          <a:p>
            <a:pPr>
              <a:defRPr/>
            </a:pPr>
            <a:r>
              <a:rPr lang="en-US" smtClean="0"/>
              <a:t>Copyright © 2016 Elephant Scale.  All rights reserved.</a:t>
            </a:r>
            <a:endParaRPr lang="en-US"/>
          </a:p>
        </p:txBody>
      </p:sp>
    </p:spTree>
    <p:extLst>
      <p:ext uri="{BB962C8B-B14F-4D97-AF65-F5344CB8AC3E}">
        <p14:creationId xmlns:p14="http://schemas.microsoft.com/office/powerpoint/2010/main" val="262102687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2"/>
          <p:cNvSpPr>
            <a:spLocks noGrp="1" noChangeArrowheads="1"/>
          </p:cNvSpPr>
          <p:nvPr>
            <p:ph type="title"/>
          </p:nvPr>
        </p:nvSpPr>
        <p:spPr/>
        <p:txBody>
          <a:bodyPr/>
          <a:lstStyle/>
          <a:p>
            <a:r>
              <a:rPr lang="en-US" dirty="0" smtClean="0">
                <a:ea typeface="ＭＳ Ｐゴシック"/>
                <a:cs typeface="ＭＳ Ｐゴシック"/>
              </a:rPr>
              <a:t>Used More and More</a:t>
            </a:r>
          </a:p>
        </p:txBody>
      </p:sp>
      <p:sp>
        <p:nvSpPr>
          <p:cNvPr id="36866" name="Rectangle 3"/>
          <p:cNvSpPr>
            <a:spLocks noGrp="1" noChangeArrowheads="1"/>
          </p:cNvSpPr>
          <p:nvPr>
            <p:ph type="body" idx="1"/>
          </p:nvPr>
        </p:nvSpPr>
        <p:spPr/>
        <p:txBody>
          <a:bodyPr/>
          <a:lstStyle/>
          <a:p>
            <a:endParaRPr lang="en-US" dirty="0" smtClean="0">
              <a:ea typeface="ＭＳ Ｐゴシック"/>
            </a:endParaRPr>
          </a:p>
        </p:txBody>
      </p:sp>
      <p:sp>
        <p:nvSpPr>
          <p:cNvPr id="36867" name="Text Box 4"/>
          <p:cNvSpPr txBox="1">
            <a:spLocks noChangeArrowheads="1"/>
          </p:cNvSpPr>
          <p:nvPr/>
        </p:nvSpPr>
        <p:spPr bwMode="hidden">
          <a:xfrm>
            <a:off x="6515100" y="6638925"/>
            <a:ext cx="2362200" cy="209550"/>
          </a:xfrm>
          <a:prstGeom prst="rect">
            <a:avLst/>
          </a:prstGeom>
          <a:noFill/>
          <a:ln w="9525">
            <a:noFill/>
            <a:miter lim="800000"/>
            <a:headEnd/>
            <a:tailEnd/>
          </a:ln>
        </p:spPr>
        <p:txBody>
          <a:bodyPr lIns="0" tIns="0" rIns="0" bIns="0"/>
          <a:lstStyle/>
          <a:p>
            <a:pPr algn="ctr" defTabSz="960438">
              <a:spcBef>
                <a:spcPct val="50000"/>
              </a:spcBef>
            </a:pPr>
            <a:r>
              <a:rPr lang="en-US" i="1" dirty="0" smtClean="0">
                <a:solidFill>
                  <a:schemeClr val="bg2"/>
                </a:solidFill>
                <a:latin typeface="Arial" charset="0"/>
              </a:rPr>
              <a:t>Session 2: Introduction to Spark</a:t>
            </a:r>
            <a:endParaRPr lang="en-US" i="1" dirty="0">
              <a:solidFill>
                <a:schemeClr val="bg2"/>
              </a:solidFill>
              <a:latin typeface="Arial" charset="0"/>
            </a:endParaRPr>
          </a:p>
        </p:txBody>
      </p:sp>
      <p:sp>
        <p:nvSpPr>
          <p:cNvPr id="3" name="Footer Placeholder 2"/>
          <p:cNvSpPr>
            <a:spLocks noGrp="1"/>
          </p:cNvSpPr>
          <p:nvPr>
            <p:ph type="ftr" sz="quarter" idx="12"/>
          </p:nvPr>
        </p:nvSpPr>
        <p:spPr/>
        <p:txBody>
          <a:bodyPr/>
          <a:lstStyle/>
          <a:p>
            <a:pPr>
              <a:defRPr/>
            </a:pPr>
            <a:r>
              <a:rPr lang="en-US" smtClean="0"/>
              <a:t>Copyright © 2016 Elephant Scale.  All rights reserved.</a:t>
            </a:r>
            <a:endParaRPr lang="en-US"/>
          </a:p>
        </p:txBody>
      </p:sp>
      <p:pic>
        <p:nvPicPr>
          <p:cNvPr id="8" name="Content Placeholder 4"/>
          <p:cNvPicPr>
            <a:picLocks noChangeAspect="1"/>
          </p:cNvPicPr>
          <p:nvPr/>
        </p:nvPicPr>
        <p:blipFill rotWithShape="1">
          <a:blip r:embed="rId3"/>
          <a:srcRect l="57818" t="11527" b="133"/>
          <a:stretch/>
        </p:blipFill>
        <p:spPr bwMode="auto">
          <a:xfrm>
            <a:off x="6147047" y="3810000"/>
            <a:ext cx="3187453" cy="2647429"/>
          </a:xfrm>
          <a:prstGeom prst="rect">
            <a:avLst/>
          </a:prstGeom>
          <a:noFill/>
          <a:ln w="9525">
            <a:solidFill>
              <a:srgbClr val="000000"/>
            </a:solidFill>
            <a:miter lim="800000"/>
            <a:headEnd/>
            <a:tailEnd/>
          </a:ln>
        </p:spPr>
      </p:pic>
      <p:sp>
        <p:nvSpPr>
          <p:cNvPr id="10" name="TextBox 9"/>
          <p:cNvSpPr txBox="1"/>
          <p:nvPr/>
        </p:nvSpPr>
        <p:spPr>
          <a:xfrm>
            <a:off x="3848100" y="6075500"/>
            <a:ext cx="2308280"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 lastClr="FFFFFF">
                    <a:lumMod val="65000"/>
                  </a:sysClr>
                </a:solidFill>
                <a:effectLst/>
                <a:uLnTx/>
                <a:uFillTx/>
                <a:latin typeface="+mn-lt"/>
              </a:rPr>
              <a:t>Source : </a:t>
            </a:r>
            <a:r>
              <a:rPr kumimoji="0" lang="en-US" sz="1800" b="0" i="0" u="none" strike="noStrike" kern="0" cap="none" spc="0" normalizeH="0" baseline="0" noProof="0" dirty="0" err="1" smtClean="0">
                <a:ln>
                  <a:noFill/>
                </a:ln>
                <a:solidFill>
                  <a:sysClr val="window" lastClr="FFFFFF">
                    <a:lumMod val="65000"/>
                  </a:sysClr>
                </a:solidFill>
                <a:effectLst/>
                <a:uLnTx/>
                <a:uFillTx/>
                <a:latin typeface="+mn-lt"/>
              </a:rPr>
              <a:t>stratio.com</a:t>
            </a:r>
            <a:r>
              <a:rPr kumimoji="0" lang="en-US" sz="1800" b="0" i="0" u="none" strike="noStrike" kern="0" cap="none" spc="0" normalizeH="0" baseline="0" noProof="0" dirty="0" smtClean="0">
                <a:ln>
                  <a:noFill/>
                </a:ln>
                <a:solidFill>
                  <a:sysClr val="window" lastClr="FFFFFF">
                    <a:lumMod val="65000"/>
                  </a:sysClr>
                </a:solidFill>
                <a:effectLst/>
                <a:uLnTx/>
                <a:uFillTx/>
                <a:latin typeface="+mn-lt"/>
              </a:rPr>
              <a:t> </a:t>
            </a:r>
            <a:endParaRPr kumimoji="0" lang="en-US" sz="1800" b="0" i="0" u="none" strike="noStrike" kern="0" cap="none" spc="0" normalizeH="0" baseline="0" noProof="0" dirty="0">
              <a:ln>
                <a:noFill/>
              </a:ln>
              <a:solidFill>
                <a:sysClr val="window" lastClr="FFFFFF">
                  <a:lumMod val="65000"/>
                </a:sysClr>
              </a:solidFill>
              <a:effectLst/>
              <a:uLnTx/>
              <a:uFillTx/>
              <a:latin typeface="+mn-lt"/>
            </a:endParaRP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9900" y="1024269"/>
            <a:ext cx="5710499" cy="3166731"/>
          </a:xfrm>
          <a:prstGeom prst="rect">
            <a:avLst/>
          </a:prstGeom>
        </p:spPr>
      </p:pic>
    </p:spTree>
    <p:extLst>
      <p:ext uri="{BB962C8B-B14F-4D97-AF65-F5344CB8AC3E}">
        <p14:creationId xmlns:p14="http://schemas.microsoft.com/office/powerpoint/2010/main" val="95753696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2"/>
          <p:cNvSpPr>
            <a:spLocks noGrp="1" noChangeArrowheads="1"/>
          </p:cNvSpPr>
          <p:nvPr>
            <p:ph type="title"/>
          </p:nvPr>
        </p:nvSpPr>
        <p:spPr/>
        <p:txBody>
          <a:bodyPr/>
          <a:lstStyle/>
          <a:p>
            <a:r>
              <a:rPr lang="en-US" dirty="0" smtClean="0">
                <a:ea typeface="ＭＳ Ｐゴシック"/>
                <a:cs typeface="ＭＳ Ｐゴシック"/>
              </a:rPr>
              <a:t>Spark Illustrated</a:t>
            </a:r>
          </a:p>
        </p:txBody>
      </p:sp>
      <p:sp>
        <p:nvSpPr>
          <p:cNvPr id="36867" name="Text Box 4"/>
          <p:cNvSpPr txBox="1">
            <a:spLocks noChangeArrowheads="1"/>
          </p:cNvSpPr>
          <p:nvPr/>
        </p:nvSpPr>
        <p:spPr bwMode="hidden">
          <a:xfrm>
            <a:off x="6515100" y="6638925"/>
            <a:ext cx="2362200" cy="209550"/>
          </a:xfrm>
          <a:prstGeom prst="rect">
            <a:avLst/>
          </a:prstGeom>
          <a:noFill/>
          <a:ln w="9525">
            <a:noFill/>
            <a:miter lim="800000"/>
            <a:headEnd/>
            <a:tailEnd/>
          </a:ln>
        </p:spPr>
        <p:txBody>
          <a:bodyPr lIns="0" tIns="0" rIns="0" bIns="0"/>
          <a:lstStyle/>
          <a:p>
            <a:pPr algn="ctr" defTabSz="960438">
              <a:spcBef>
                <a:spcPct val="50000"/>
              </a:spcBef>
            </a:pPr>
            <a:r>
              <a:rPr lang="en-US" i="1" dirty="0" smtClean="0">
                <a:solidFill>
                  <a:schemeClr val="bg2"/>
                </a:solidFill>
                <a:latin typeface="Arial" charset="0"/>
              </a:rPr>
              <a:t>Session 2: Introduction to Spark</a:t>
            </a:r>
            <a:endParaRPr lang="en-US" i="1" dirty="0">
              <a:solidFill>
                <a:schemeClr val="bg2"/>
              </a:solidFill>
              <a:latin typeface="Arial" charset="0"/>
            </a:endParaRPr>
          </a:p>
        </p:txBody>
      </p:sp>
      <p:sp>
        <p:nvSpPr>
          <p:cNvPr id="3" name="Footer Placeholder 2"/>
          <p:cNvSpPr>
            <a:spLocks noGrp="1"/>
          </p:cNvSpPr>
          <p:nvPr>
            <p:ph type="ftr" sz="quarter" idx="12"/>
          </p:nvPr>
        </p:nvSpPr>
        <p:spPr/>
        <p:txBody>
          <a:bodyPr/>
          <a:lstStyle/>
          <a:p>
            <a:pPr>
              <a:defRPr/>
            </a:pPr>
            <a:r>
              <a:rPr lang="en-US" smtClean="0"/>
              <a:t>Copyright © 2016 Elephant Scale.  All rights reserved.</a:t>
            </a:r>
            <a:endParaRPr lang="en-US"/>
          </a:p>
        </p:txBody>
      </p:sp>
      <p:sp>
        <p:nvSpPr>
          <p:cNvPr id="20" name="Rectangle 19"/>
          <p:cNvSpPr/>
          <p:nvPr/>
        </p:nvSpPr>
        <p:spPr>
          <a:xfrm>
            <a:off x="1028700" y="3692828"/>
            <a:ext cx="6510710" cy="955372"/>
          </a:xfrm>
          <a:prstGeom prst="rect">
            <a:avLst/>
          </a:prstGeom>
          <a:gradFill rotWithShape="1">
            <a:gsLst>
              <a:gs pos="0">
                <a:srgbClr val="663366">
                  <a:shade val="40000"/>
                  <a:alpha val="100000"/>
                  <a:satMod val="150000"/>
                  <a:lumMod val="100000"/>
                </a:srgbClr>
              </a:gs>
              <a:gs pos="100000">
                <a:srgbClr val="663366">
                  <a:tint val="70000"/>
                  <a:shade val="100000"/>
                  <a:alpha val="100000"/>
                  <a:satMod val="200000"/>
                  <a:lumMod val="100000"/>
                </a:srgbClr>
              </a:gs>
            </a:gsLst>
            <a:lin ang="5400000" scaled="1"/>
          </a:gradFill>
          <a:ln w="12700" cap="flat" cmpd="sng" algn="ctr">
            <a:solidFill>
              <a:srgbClr val="663366">
                <a:shade val="95000"/>
                <a:satMod val="105000"/>
              </a:srgbClr>
            </a:solidFill>
            <a:prstDash val="solid"/>
          </a:ln>
          <a:effectLst>
            <a:innerShdw blurRad="50800" dist="25400" dir="13500000">
              <a:srgbClr val="FFFFFF">
                <a:alpha val="75000"/>
              </a:srgbClr>
            </a:innerShdw>
            <a:outerShdw blurRad="63500" dist="25400" dir="5400000" rotWithShape="0">
              <a:srgbClr val="808080">
                <a:alpha val="7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 lastClr="FFFFFF"/>
                </a:solidFill>
                <a:effectLst/>
                <a:uLnTx/>
                <a:uFillTx/>
                <a:latin typeface="Rockwell"/>
                <a:ea typeface="+mn-ea"/>
                <a:cs typeface="+mn-cs"/>
              </a:rPr>
              <a:t>Spark Core</a:t>
            </a:r>
            <a:endParaRPr kumimoji="0" lang="en-US" sz="1800" b="0" i="0" u="none" strike="noStrike" kern="0" cap="none" spc="0" normalizeH="0" baseline="0" noProof="0" dirty="0">
              <a:ln>
                <a:noFill/>
              </a:ln>
              <a:solidFill>
                <a:sysClr val="window" lastClr="FFFFFF"/>
              </a:solidFill>
              <a:effectLst/>
              <a:uLnTx/>
              <a:uFillTx/>
              <a:latin typeface="Rockwell"/>
              <a:ea typeface="+mn-ea"/>
              <a:cs typeface="+mn-cs"/>
            </a:endParaRPr>
          </a:p>
        </p:txBody>
      </p:sp>
      <p:sp>
        <p:nvSpPr>
          <p:cNvPr id="21" name="Rounded Rectangle 20"/>
          <p:cNvSpPr/>
          <p:nvPr/>
        </p:nvSpPr>
        <p:spPr>
          <a:xfrm>
            <a:off x="1028700" y="2304777"/>
            <a:ext cx="1444863" cy="1234993"/>
          </a:xfrm>
          <a:prstGeom prst="roundRect">
            <a:avLst/>
          </a:prstGeom>
          <a:gradFill rotWithShape="1">
            <a:gsLst>
              <a:gs pos="0">
                <a:srgbClr val="666699">
                  <a:shade val="40000"/>
                  <a:alpha val="100000"/>
                  <a:satMod val="150000"/>
                  <a:lumMod val="100000"/>
                </a:srgbClr>
              </a:gs>
              <a:gs pos="100000">
                <a:srgbClr val="666699">
                  <a:tint val="70000"/>
                  <a:shade val="100000"/>
                  <a:alpha val="100000"/>
                  <a:satMod val="200000"/>
                  <a:lumMod val="100000"/>
                </a:srgbClr>
              </a:gs>
            </a:gsLst>
            <a:lin ang="5400000" scaled="1"/>
          </a:gradFill>
          <a:ln w="12700" cap="flat" cmpd="sng" algn="ctr">
            <a:solidFill>
              <a:srgbClr val="666699">
                <a:shade val="95000"/>
                <a:satMod val="105000"/>
              </a:srgbClr>
            </a:solidFill>
            <a:prstDash val="solid"/>
          </a:ln>
          <a:effectLst>
            <a:innerShdw blurRad="50800" dist="25400" dir="13500000">
              <a:srgbClr val="FFFFFF">
                <a:alpha val="75000"/>
              </a:srgbClr>
            </a:innerShdw>
            <a:outerShdw blurRad="63500" dist="25400" dir="5400000" rotWithShape="0">
              <a:srgbClr val="808080">
                <a:alpha val="75000"/>
              </a:srgbClr>
            </a:outerShdw>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 lastClr="FFFFFF"/>
                </a:solidFill>
                <a:effectLst/>
                <a:uLnTx/>
                <a:uFillTx/>
                <a:latin typeface="Rockwell"/>
                <a:ea typeface="+mn-ea"/>
                <a:cs typeface="+mn-cs"/>
              </a:rPr>
              <a:t>Spark</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 lastClr="FFFFFF"/>
                </a:solidFill>
                <a:effectLst/>
                <a:uLnTx/>
                <a:uFillTx/>
                <a:latin typeface="Rockwell"/>
                <a:ea typeface="+mn-ea"/>
                <a:cs typeface="+mn-cs"/>
              </a:rPr>
              <a:t>SQL</a:t>
            </a:r>
            <a:endParaRPr kumimoji="0" lang="en-US" sz="1800" b="0" i="0" u="none" strike="noStrike" kern="0" cap="none" spc="0" normalizeH="0" baseline="0" noProof="0" dirty="0">
              <a:ln>
                <a:noFill/>
              </a:ln>
              <a:solidFill>
                <a:sysClr val="window" lastClr="FFFFFF"/>
              </a:solidFill>
              <a:effectLst/>
              <a:uLnTx/>
              <a:uFillTx/>
              <a:latin typeface="Rockwell"/>
              <a:ea typeface="+mn-ea"/>
              <a:cs typeface="+mn-cs"/>
            </a:endParaRPr>
          </a:p>
        </p:txBody>
      </p:sp>
      <p:sp>
        <p:nvSpPr>
          <p:cNvPr id="22" name="Rounded Rectangle 21"/>
          <p:cNvSpPr/>
          <p:nvPr/>
        </p:nvSpPr>
        <p:spPr>
          <a:xfrm>
            <a:off x="2715339" y="2304777"/>
            <a:ext cx="1444863" cy="1234993"/>
          </a:xfrm>
          <a:prstGeom prst="roundRect">
            <a:avLst/>
          </a:prstGeom>
          <a:gradFill rotWithShape="1">
            <a:gsLst>
              <a:gs pos="0">
                <a:srgbClr val="666699">
                  <a:shade val="40000"/>
                  <a:alpha val="100000"/>
                  <a:satMod val="150000"/>
                  <a:lumMod val="100000"/>
                </a:srgbClr>
              </a:gs>
              <a:gs pos="100000">
                <a:srgbClr val="666699">
                  <a:tint val="70000"/>
                  <a:shade val="100000"/>
                  <a:alpha val="100000"/>
                  <a:satMod val="200000"/>
                  <a:lumMod val="100000"/>
                </a:srgbClr>
              </a:gs>
            </a:gsLst>
            <a:lin ang="5400000" scaled="1"/>
          </a:gradFill>
          <a:ln w="12700" cap="flat" cmpd="sng" algn="ctr">
            <a:solidFill>
              <a:srgbClr val="666699">
                <a:shade val="95000"/>
                <a:satMod val="105000"/>
              </a:srgbClr>
            </a:solidFill>
            <a:prstDash val="solid"/>
          </a:ln>
          <a:effectLst>
            <a:innerShdw blurRad="50800" dist="25400" dir="13500000">
              <a:srgbClr val="FFFFFF">
                <a:alpha val="75000"/>
              </a:srgbClr>
            </a:innerShdw>
            <a:outerShdw blurRad="63500" dist="25400" dir="5400000" rotWithShape="0">
              <a:srgbClr val="808080">
                <a:alpha val="75000"/>
              </a:srgbClr>
            </a:outerShdw>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 lastClr="FFFFFF"/>
                </a:solidFill>
                <a:effectLst/>
                <a:uLnTx/>
                <a:uFillTx/>
                <a:latin typeface="Rockwell"/>
                <a:ea typeface="+mn-ea"/>
                <a:cs typeface="+mn-cs"/>
              </a:rPr>
              <a:t>Spark</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 lastClr="FFFFFF"/>
                </a:solidFill>
                <a:effectLst/>
                <a:uLnTx/>
                <a:uFillTx/>
                <a:latin typeface="Rockwell"/>
                <a:ea typeface="+mn-ea"/>
                <a:cs typeface="+mn-cs"/>
              </a:rPr>
              <a:t>Streaming</a:t>
            </a:r>
            <a:endParaRPr kumimoji="0" lang="en-US" sz="1800" b="0" i="0" u="none" strike="noStrike" kern="0" cap="none" spc="0" normalizeH="0" baseline="0" noProof="0" dirty="0">
              <a:ln>
                <a:noFill/>
              </a:ln>
              <a:solidFill>
                <a:sysClr val="window" lastClr="FFFFFF"/>
              </a:solidFill>
              <a:effectLst/>
              <a:uLnTx/>
              <a:uFillTx/>
              <a:latin typeface="Rockwell"/>
              <a:ea typeface="+mn-ea"/>
              <a:cs typeface="+mn-cs"/>
            </a:endParaRPr>
          </a:p>
        </p:txBody>
      </p:sp>
      <p:sp>
        <p:nvSpPr>
          <p:cNvPr id="23" name="Rounded Rectangle 22"/>
          <p:cNvSpPr/>
          <p:nvPr/>
        </p:nvSpPr>
        <p:spPr>
          <a:xfrm>
            <a:off x="4407794" y="2304777"/>
            <a:ext cx="1444863" cy="1234993"/>
          </a:xfrm>
          <a:prstGeom prst="roundRect">
            <a:avLst/>
          </a:prstGeom>
          <a:gradFill rotWithShape="1">
            <a:gsLst>
              <a:gs pos="0">
                <a:srgbClr val="666699">
                  <a:shade val="40000"/>
                  <a:alpha val="100000"/>
                  <a:satMod val="150000"/>
                  <a:lumMod val="100000"/>
                </a:srgbClr>
              </a:gs>
              <a:gs pos="100000">
                <a:srgbClr val="666699">
                  <a:tint val="70000"/>
                  <a:shade val="100000"/>
                  <a:alpha val="100000"/>
                  <a:satMod val="200000"/>
                  <a:lumMod val="100000"/>
                </a:srgbClr>
              </a:gs>
            </a:gsLst>
            <a:lin ang="5400000" scaled="1"/>
          </a:gradFill>
          <a:ln w="12700" cap="flat" cmpd="sng" algn="ctr">
            <a:solidFill>
              <a:srgbClr val="666699">
                <a:shade val="95000"/>
                <a:satMod val="105000"/>
              </a:srgbClr>
            </a:solidFill>
            <a:prstDash val="solid"/>
          </a:ln>
          <a:effectLst>
            <a:innerShdw blurRad="50800" dist="25400" dir="13500000">
              <a:srgbClr val="FFFFFF">
                <a:alpha val="75000"/>
              </a:srgbClr>
            </a:innerShdw>
            <a:outerShdw blurRad="63500" dist="25400" dir="5400000" rotWithShape="0">
              <a:srgbClr val="808080">
                <a:alpha val="75000"/>
              </a:srgbClr>
            </a:outerShdw>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 lastClr="FFFFFF"/>
                </a:solidFill>
                <a:effectLst/>
                <a:uLnTx/>
                <a:uFillTx/>
                <a:latin typeface="Rockwell"/>
                <a:ea typeface="+mn-ea"/>
                <a:cs typeface="+mn-cs"/>
              </a:rPr>
              <a:t>ML lib</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ysClr val="window" lastClr="FFFFFF"/>
              </a:solidFill>
              <a:effectLst/>
              <a:uLnTx/>
              <a:uFillTx/>
              <a:latin typeface="Rockwell"/>
              <a:ea typeface="+mn-ea"/>
              <a:cs typeface="+mn-cs"/>
            </a:endParaRPr>
          </a:p>
        </p:txBody>
      </p:sp>
      <p:sp>
        <p:nvSpPr>
          <p:cNvPr id="24" name="Rounded Rectangular Callout 23"/>
          <p:cNvSpPr/>
          <p:nvPr/>
        </p:nvSpPr>
        <p:spPr>
          <a:xfrm>
            <a:off x="1028700" y="1009897"/>
            <a:ext cx="1421558" cy="978674"/>
          </a:xfrm>
          <a:prstGeom prst="wedgeRoundRectCallout">
            <a:avLst>
              <a:gd name="adj1" fmla="val -20833"/>
              <a:gd name="adj2" fmla="val 80357"/>
              <a:gd name="adj3" fmla="val 16667"/>
            </a:avLst>
          </a:prstGeom>
          <a:gradFill rotWithShape="1">
            <a:gsLst>
              <a:gs pos="0">
                <a:srgbClr val="F7901E">
                  <a:shade val="40000"/>
                  <a:alpha val="100000"/>
                  <a:satMod val="150000"/>
                  <a:lumMod val="100000"/>
                </a:srgbClr>
              </a:gs>
              <a:gs pos="100000">
                <a:srgbClr val="F7901E">
                  <a:tint val="70000"/>
                  <a:shade val="100000"/>
                  <a:alpha val="100000"/>
                  <a:satMod val="200000"/>
                  <a:lumMod val="100000"/>
                </a:srgbClr>
              </a:gs>
            </a:gsLst>
            <a:lin ang="5400000" scaled="1"/>
          </a:gradFill>
          <a:ln w="12700" cap="flat" cmpd="sng" algn="ctr">
            <a:solidFill>
              <a:srgbClr val="F7901E">
                <a:shade val="95000"/>
                <a:satMod val="105000"/>
              </a:srgbClr>
            </a:solidFill>
            <a:prstDash val="solid"/>
          </a:ln>
          <a:effectLst>
            <a:innerShdw blurRad="50800" dist="25400" dir="13500000">
              <a:srgbClr val="FFFFFF">
                <a:alpha val="75000"/>
              </a:srgbClr>
            </a:innerShdw>
            <a:outerShdw blurRad="63500" dist="25400" dir="5400000" rotWithShape="0">
              <a:srgbClr val="808080">
                <a:alpha val="75000"/>
              </a:srgbClr>
            </a:outerShdw>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 lastClr="FFFFFF"/>
                </a:solidFill>
                <a:effectLst/>
                <a:uLnTx/>
                <a:uFillTx/>
                <a:latin typeface="Rockwell"/>
                <a:ea typeface="+mn-ea"/>
                <a:cs typeface="+mn-cs"/>
              </a:rPr>
              <a:t>Schema / </a:t>
            </a:r>
            <a:r>
              <a:rPr lang="en-US" sz="1800" kern="0" dirty="0" smtClean="0">
                <a:solidFill>
                  <a:sysClr val="window" lastClr="FFFFFF"/>
                </a:solidFill>
                <a:latin typeface="Rockwell"/>
                <a:ea typeface="+mn-ea"/>
                <a:cs typeface="+mn-cs"/>
              </a:rPr>
              <a:t>SQL</a:t>
            </a:r>
            <a:endParaRPr kumimoji="0" lang="en-US" sz="1800" b="0" i="0" u="none" strike="noStrike" kern="0" cap="none" spc="0" normalizeH="0" baseline="0" noProof="0" dirty="0">
              <a:ln>
                <a:noFill/>
              </a:ln>
              <a:solidFill>
                <a:sysClr val="window" lastClr="FFFFFF"/>
              </a:solidFill>
              <a:effectLst/>
              <a:uLnTx/>
              <a:uFillTx/>
              <a:latin typeface="Rockwell"/>
              <a:ea typeface="+mn-ea"/>
              <a:cs typeface="+mn-cs"/>
            </a:endParaRPr>
          </a:p>
        </p:txBody>
      </p:sp>
      <p:sp>
        <p:nvSpPr>
          <p:cNvPr id="25" name="Rounded Rectangular Callout 24"/>
          <p:cNvSpPr/>
          <p:nvPr/>
        </p:nvSpPr>
        <p:spPr>
          <a:xfrm>
            <a:off x="2738644" y="1009897"/>
            <a:ext cx="1421558" cy="978674"/>
          </a:xfrm>
          <a:prstGeom prst="wedgeRoundRectCallout">
            <a:avLst>
              <a:gd name="adj1" fmla="val -20833"/>
              <a:gd name="adj2" fmla="val 80357"/>
              <a:gd name="adj3" fmla="val 16667"/>
            </a:avLst>
          </a:prstGeom>
          <a:gradFill rotWithShape="1">
            <a:gsLst>
              <a:gs pos="0">
                <a:srgbClr val="F7901E">
                  <a:shade val="40000"/>
                  <a:alpha val="100000"/>
                  <a:satMod val="150000"/>
                  <a:lumMod val="100000"/>
                </a:srgbClr>
              </a:gs>
              <a:gs pos="100000">
                <a:srgbClr val="F7901E">
                  <a:tint val="70000"/>
                  <a:shade val="100000"/>
                  <a:alpha val="100000"/>
                  <a:satMod val="200000"/>
                  <a:lumMod val="100000"/>
                </a:srgbClr>
              </a:gs>
            </a:gsLst>
            <a:lin ang="5400000" scaled="1"/>
          </a:gradFill>
          <a:ln w="12700" cap="flat" cmpd="sng" algn="ctr">
            <a:solidFill>
              <a:srgbClr val="F7901E">
                <a:shade val="95000"/>
                <a:satMod val="105000"/>
              </a:srgbClr>
            </a:solidFill>
            <a:prstDash val="solid"/>
          </a:ln>
          <a:effectLst>
            <a:innerShdw blurRad="50800" dist="25400" dir="13500000">
              <a:srgbClr val="FFFFFF">
                <a:alpha val="75000"/>
              </a:srgbClr>
            </a:innerShdw>
            <a:outerShdw blurRad="63500" dist="25400" dir="5400000" rotWithShape="0">
              <a:srgbClr val="808080">
                <a:alpha val="75000"/>
              </a:srgbClr>
            </a:outerShdw>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 lastClr="FFFFFF"/>
                </a:solidFill>
                <a:effectLst/>
                <a:uLnTx/>
                <a:uFillTx/>
                <a:latin typeface="Rockwell"/>
                <a:ea typeface="+mn-ea"/>
                <a:cs typeface="+mn-cs"/>
              </a:rPr>
              <a:t>Real Time </a:t>
            </a:r>
            <a:br>
              <a:rPr kumimoji="0" lang="en-US" sz="1800" b="0" i="0" u="none" strike="noStrike" kern="0" cap="none" spc="0" normalizeH="0" baseline="0" noProof="0" dirty="0" smtClean="0">
                <a:ln>
                  <a:noFill/>
                </a:ln>
                <a:solidFill>
                  <a:sysClr val="window" lastClr="FFFFFF"/>
                </a:solidFill>
                <a:effectLst/>
                <a:uLnTx/>
                <a:uFillTx/>
                <a:latin typeface="Rockwell"/>
                <a:ea typeface="+mn-ea"/>
                <a:cs typeface="+mn-cs"/>
              </a:rPr>
            </a:br>
            <a:endParaRPr kumimoji="0" lang="en-US" sz="1800" b="0" i="0" u="none" strike="noStrike" kern="0" cap="none" spc="0" normalizeH="0" baseline="0" noProof="0" dirty="0">
              <a:ln>
                <a:noFill/>
              </a:ln>
              <a:solidFill>
                <a:sysClr val="window" lastClr="FFFFFF"/>
              </a:solidFill>
              <a:effectLst/>
              <a:uLnTx/>
              <a:uFillTx/>
              <a:latin typeface="Rockwell"/>
              <a:ea typeface="+mn-ea"/>
              <a:cs typeface="+mn-cs"/>
            </a:endParaRPr>
          </a:p>
        </p:txBody>
      </p:sp>
      <p:sp>
        <p:nvSpPr>
          <p:cNvPr id="26" name="Rounded Rectangular Callout 25"/>
          <p:cNvSpPr/>
          <p:nvPr/>
        </p:nvSpPr>
        <p:spPr>
          <a:xfrm>
            <a:off x="4501066" y="990600"/>
            <a:ext cx="1421558" cy="978674"/>
          </a:xfrm>
          <a:prstGeom prst="wedgeRoundRectCallout">
            <a:avLst>
              <a:gd name="adj1" fmla="val -20833"/>
              <a:gd name="adj2" fmla="val 80357"/>
              <a:gd name="adj3" fmla="val 16667"/>
            </a:avLst>
          </a:prstGeom>
          <a:gradFill rotWithShape="1">
            <a:gsLst>
              <a:gs pos="0">
                <a:srgbClr val="F7901E">
                  <a:shade val="40000"/>
                  <a:alpha val="100000"/>
                  <a:satMod val="150000"/>
                  <a:lumMod val="100000"/>
                </a:srgbClr>
              </a:gs>
              <a:gs pos="100000">
                <a:srgbClr val="F7901E">
                  <a:tint val="70000"/>
                  <a:shade val="100000"/>
                  <a:alpha val="100000"/>
                  <a:satMod val="200000"/>
                  <a:lumMod val="100000"/>
                </a:srgbClr>
              </a:gs>
            </a:gsLst>
            <a:lin ang="5400000" scaled="1"/>
          </a:gradFill>
          <a:ln w="12700" cap="flat" cmpd="sng" algn="ctr">
            <a:solidFill>
              <a:srgbClr val="F7901E">
                <a:shade val="95000"/>
                <a:satMod val="105000"/>
              </a:srgbClr>
            </a:solidFill>
            <a:prstDash val="solid"/>
          </a:ln>
          <a:effectLst>
            <a:innerShdw blurRad="50800" dist="25400" dir="13500000">
              <a:srgbClr val="FFFFFF">
                <a:alpha val="75000"/>
              </a:srgbClr>
            </a:innerShdw>
            <a:outerShdw blurRad="63500" dist="25400" dir="5400000" rotWithShape="0">
              <a:srgbClr val="808080">
                <a:alpha val="75000"/>
              </a:srgbClr>
            </a:outerShdw>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 lastClr="FFFFFF"/>
                </a:solidFill>
                <a:effectLst/>
                <a:uLnTx/>
                <a:uFillTx/>
                <a:latin typeface="Rockwell"/>
                <a:ea typeface="+mn-ea"/>
                <a:cs typeface="+mn-cs"/>
              </a:rPr>
              <a:t>Machine Learning</a:t>
            </a:r>
            <a:endParaRPr kumimoji="0" lang="en-US" sz="1800" b="0" i="0" u="none" strike="noStrike" kern="0" cap="none" spc="0" normalizeH="0" baseline="0" noProof="0" dirty="0">
              <a:ln>
                <a:noFill/>
              </a:ln>
              <a:solidFill>
                <a:sysClr val="window" lastClr="FFFFFF"/>
              </a:solidFill>
              <a:effectLst/>
              <a:uLnTx/>
              <a:uFillTx/>
              <a:latin typeface="Rockwell"/>
              <a:ea typeface="+mn-ea"/>
              <a:cs typeface="+mn-cs"/>
            </a:endParaRPr>
          </a:p>
        </p:txBody>
      </p:sp>
      <p:sp>
        <p:nvSpPr>
          <p:cNvPr id="27" name="Rounded Rectangle 26"/>
          <p:cNvSpPr/>
          <p:nvPr/>
        </p:nvSpPr>
        <p:spPr>
          <a:xfrm>
            <a:off x="1028700" y="4786822"/>
            <a:ext cx="1999202" cy="623378"/>
          </a:xfrm>
          <a:prstGeom prst="roundRect">
            <a:avLst/>
          </a:prstGeom>
          <a:solidFill>
            <a:srgbClr val="F7901E">
              <a:lumMod val="60000"/>
              <a:lumOff val="40000"/>
            </a:srgbClr>
          </a:solidFill>
          <a:ln w="12700" cap="flat" cmpd="sng" algn="ctr">
            <a:solidFill>
              <a:srgbClr val="663366">
                <a:shade val="95000"/>
                <a:satMod val="105000"/>
              </a:srgbClr>
            </a:solidFill>
            <a:prstDash val="solid"/>
          </a:ln>
          <a:effectLst>
            <a:innerShdw blurRad="50800" dist="25400" dir="13500000">
              <a:srgbClr val="FFFFFF">
                <a:alpha val="75000"/>
              </a:srgbClr>
            </a:innerShdw>
            <a:outerShdw blurRad="63500" dist="25400" dir="5400000" rotWithShape="0">
              <a:srgbClr val="808080">
                <a:alpha val="7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rgbClr val="000000"/>
                </a:solidFill>
                <a:effectLst/>
                <a:uLnTx/>
                <a:uFillTx/>
                <a:latin typeface="Rockwell"/>
                <a:ea typeface="+mn-ea"/>
                <a:cs typeface="+mn-cs"/>
              </a:rPr>
              <a:t>Standalone</a:t>
            </a:r>
            <a:endParaRPr kumimoji="0" lang="en-US" sz="1800" b="0" i="0" u="none" strike="noStrike" kern="0" cap="none" spc="0" normalizeH="0" baseline="0" noProof="0" dirty="0">
              <a:ln>
                <a:noFill/>
              </a:ln>
              <a:solidFill>
                <a:srgbClr val="000000"/>
              </a:solidFill>
              <a:effectLst/>
              <a:uLnTx/>
              <a:uFillTx/>
              <a:latin typeface="Rockwell"/>
              <a:ea typeface="+mn-ea"/>
              <a:cs typeface="+mn-cs"/>
            </a:endParaRPr>
          </a:p>
        </p:txBody>
      </p:sp>
      <p:sp>
        <p:nvSpPr>
          <p:cNvPr id="28" name="Rounded Rectangle 27"/>
          <p:cNvSpPr/>
          <p:nvPr/>
        </p:nvSpPr>
        <p:spPr>
          <a:xfrm>
            <a:off x="3569183" y="4786822"/>
            <a:ext cx="1691080" cy="623378"/>
          </a:xfrm>
          <a:prstGeom prst="roundRect">
            <a:avLst/>
          </a:prstGeom>
          <a:solidFill>
            <a:srgbClr val="A3A101">
              <a:lumMod val="60000"/>
              <a:lumOff val="40000"/>
            </a:srgbClr>
          </a:solidFill>
          <a:ln w="12700" cap="flat" cmpd="sng" algn="ctr">
            <a:solidFill>
              <a:srgbClr val="663366">
                <a:shade val="95000"/>
                <a:satMod val="105000"/>
              </a:srgbClr>
            </a:solidFill>
            <a:prstDash val="solid"/>
          </a:ln>
          <a:effectLst>
            <a:innerShdw blurRad="50800" dist="25400" dir="13500000">
              <a:srgbClr val="FFFFFF">
                <a:alpha val="75000"/>
              </a:srgbClr>
            </a:innerShdw>
            <a:outerShdw blurRad="63500" dist="25400" dir="5400000" rotWithShape="0">
              <a:srgbClr val="808080">
                <a:alpha val="7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rgbClr val="000000"/>
                </a:solidFill>
                <a:effectLst/>
                <a:uLnTx/>
                <a:uFillTx/>
                <a:latin typeface="Rockwell"/>
                <a:ea typeface="+mn-ea"/>
                <a:cs typeface="+mn-cs"/>
              </a:rPr>
              <a:t>YARN</a:t>
            </a:r>
            <a:endParaRPr kumimoji="0" lang="en-US" sz="1800" b="0" i="0" u="none" strike="noStrike" kern="0" cap="none" spc="0" normalizeH="0" baseline="0" noProof="0" dirty="0">
              <a:ln>
                <a:noFill/>
              </a:ln>
              <a:solidFill>
                <a:srgbClr val="000000"/>
              </a:solidFill>
              <a:effectLst/>
              <a:uLnTx/>
              <a:uFillTx/>
              <a:latin typeface="Rockwell"/>
              <a:ea typeface="+mn-ea"/>
              <a:cs typeface="+mn-cs"/>
            </a:endParaRPr>
          </a:p>
        </p:txBody>
      </p:sp>
      <p:sp>
        <p:nvSpPr>
          <p:cNvPr id="29" name="Rounded Rectangle 28"/>
          <p:cNvSpPr/>
          <p:nvPr/>
        </p:nvSpPr>
        <p:spPr>
          <a:xfrm>
            <a:off x="5801639" y="4786822"/>
            <a:ext cx="1677925" cy="623378"/>
          </a:xfrm>
          <a:prstGeom prst="roundRect">
            <a:avLst/>
          </a:prstGeom>
          <a:solidFill>
            <a:srgbClr val="330F42">
              <a:lumMod val="25000"/>
              <a:lumOff val="75000"/>
            </a:srgbClr>
          </a:solidFill>
          <a:ln w="12700" cap="flat" cmpd="sng" algn="ctr">
            <a:solidFill>
              <a:srgbClr val="663366">
                <a:shade val="95000"/>
                <a:satMod val="105000"/>
              </a:srgbClr>
            </a:solidFill>
            <a:prstDash val="solid"/>
          </a:ln>
          <a:effectLst>
            <a:innerShdw blurRad="50800" dist="25400" dir="13500000">
              <a:srgbClr val="FFFFFF">
                <a:alpha val="75000"/>
              </a:srgbClr>
            </a:innerShdw>
            <a:outerShdw blurRad="63500" dist="25400" dir="5400000" rotWithShape="0">
              <a:srgbClr val="808080">
                <a:alpha val="7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rgbClr val="000000"/>
                </a:solidFill>
                <a:effectLst/>
                <a:uLnTx/>
                <a:uFillTx/>
                <a:latin typeface="Rockwell"/>
                <a:ea typeface="+mn-ea"/>
                <a:cs typeface="+mn-cs"/>
              </a:rPr>
              <a:t>MESOS</a:t>
            </a:r>
            <a:endParaRPr kumimoji="0" lang="en-US" sz="1800" b="0" i="0" u="none" strike="noStrike" kern="0" cap="none" spc="0" normalizeH="0" baseline="0" noProof="0" dirty="0">
              <a:ln>
                <a:noFill/>
              </a:ln>
              <a:solidFill>
                <a:srgbClr val="000000"/>
              </a:solidFill>
              <a:effectLst/>
              <a:uLnTx/>
              <a:uFillTx/>
              <a:latin typeface="Rockwell"/>
              <a:ea typeface="+mn-ea"/>
              <a:cs typeface="+mn-cs"/>
            </a:endParaRPr>
          </a:p>
        </p:txBody>
      </p:sp>
      <p:sp>
        <p:nvSpPr>
          <p:cNvPr id="30" name="Rectangular Callout 29"/>
          <p:cNvSpPr/>
          <p:nvPr/>
        </p:nvSpPr>
        <p:spPr>
          <a:xfrm>
            <a:off x="7479565" y="4495142"/>
            <a:ext cx="1245336" cy="780285"/>
          </a:xfrm>
          <a:prstGeom prst="wedgeRectCallout">
            <a:avLst>
              <a:gd name="adj1" fmla="val -85833"/>
              <a:gd name="adj2" fmla="val 6502"/>
            </a:avLst>
          </a:prstGeom>
          <a:solidFill>
            <a:srgbClr val="A3A101">
              <a:lumMod val="40000"/>
              <a:lumOff val="60000"/>
            </a:srgbClr>
          </a:solidFill>
          <a:ln w="12700" cap="flat" cmpd="sng" algn="ctr">
            <a:solidFill>
              <a:srgbClr val="663366">
                <a:shade val="95000"/>
                <a:satMod val="105000"/>
              </a:srgbClr>
            </a:solidFill>
            <a:prstDash val="solid"/>
          </a:ln>
          <a:effectLst>
            <a:innerShdw blurRad="50800" dist="25400" dir="13500000">
              <a:srgbClr val="FFFFFF">
                <a:alpha val="75000"/>
              </a:srgbClr>
            </a:innerShdw>
            <a:outerShdw blurRad="63500" dist="25400" dir="5400000" rotWithShape="0">
              <a:srgbClr val="808080">
                <a:alpha val="75000"/>
              </a:srgbClr>
            </a:outerShdw>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rgbClr val="000000"/>
                </a:solidFill>
                <a:effectLst/>
                <a:uLnTx/>
                <a:uFillTx/>
                <a:latin typeface="Rockwell"/>
                <a:ea typeface="+mn-ea"/>
                <a:cs typeface="+mn-cs"/>
              </a:rPr>
              <a:t>Cluster</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rgbClr val="000000"/>
                </a:solidFill>
                <a:effectLst/>
                <a:uLnTx/>
                <a:uFillTx/>
                <a:latin typeface="Rockwell"/>
                <a:ea typeface="+mn-ea"/>
                <a:cs typeface="+mn-cs"/>
              </a:rPr>
              <a:t>managers</a:t>
            </a:r>
            <a:endParaRPr kumimoji="0" lang="en-US" sz="1800" b="0" i="0" u="none" strike="noStrike" kern="0" cap="none" spc="0" normalizeH="0" baseline="0" noProof="0" dirty="0">
              <a:ln>
                <a:noFill/>
              </a:ln>
              <a:solidFill>
                <a:srgbClr val="000000"/>
              </a:solidFill>
              <a:effectLst/>
              <a:uLnTx/>
              <a:uFillTx/>
              <a:latin typeface="Rockwell"/>
              <a:ea typeface="+mn-ea"/>
              <a:cs typeface="+mn-cs"/>
            </a:endParaRPr>
          </a:p>
        </p:txBody>
      </p:sp>
      <p:sp>
        <p:nvSpPr>
          <p:cNvPr id="31" name="Rounded Rectangle 30"/>
          <p:cNvSpPr/>
          <p:nvPr/>
        </p:nvSpPr>
        <p:spPr>
          <a:xfrm>
            <a:off x="6034701" y="2304777"/>
            <a:ext cx="1444863" cy="1234993"/>
          </a:xfrm>
          <a:prstGeom prst="roundRect">
            <a:avLst/>
          </a:prstGeom>
          <a:gradFill rotWithShape="1">
            <a:gsLst>
              <a:gs pos="0">
                <a:srgbClr val="666699">
                  <a:shade val="40000"/>
                  <a:alpha val="100000"/>
                  <a:satMod val="150000"/>
                  <a:lumMod val="100000"/>
                </a:srgbClr>
              </a:gs>
              <a:gs pos="100000">
                <a:srgbClr val="666699">
                  <a:tint val="70000"/>
                  <a:shade val="100000"/>
                  <a:alpha val="100000"/>
                  <a:satMod val="200000"/>
                  <a:lumMod val="100000"/>
                </a:srgbClr>
              </a:gs>
            </a:gsLst>
            <a:lin ang="5400000" scaled="1"/>
          </a:gradFill>
          <a:ln w="12700" cap="flat" cmpd="sng" algn="ctr">
            <a:solidFill>
              <a:srgbClr val="666699">
                <a:shade val="95000"/>
                <a:satMod val="105000"/>
              </a:srgbClr>
            </a:solidFill>
            <a:prstDash val="solid"/>
          </a:ln>
          <a:effectLst>
            <a:innerShdw blurRad="50800" dist="25400" dir="13500000">
              <a:srgbClr val="FFFFFF">
                <a:alpha val="75000"/>
              </a:srgbClr>
            </a:innerShdw>
            <a:outerShdw blurRad="63500" dist="25400" dir="5400000" rotWithShape="0">
              <a:srgbClr val="808080">
                <a:alpha val="75000"/>
              </a:srgbClr>
            </a:outerShdw>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 lastClr="FFFFFF"/>
                </a:solidFill>
                <a:effectLst/>
                <a:uLnTx/>
                <a:uFillTx/>
                <a:latin typeface="Rockwell"/>
                <a:ea typeface="+mn-ea"/>
                <a:cs typeface="+mn-cs"/>
              </a:rPr>
              <a:t>Graph</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ysClr val="window" lastClr="FFFFFF"/>
              </a:solidFill>
              <a:effectLst/>
              <a:uLnTx/>
              <a:uFillTx/>
              <a:latin typeface="Rockwell"/>
              <a:ea typeface="+mn-ea"/>
              <a:cs typeface="+mn-cs"/>
            </a:endParaRPr>
          </a:p>
        </p:txBody>
      </p:sp>
      <p:sp>
        <p:nvSpPr>
          <p:cNvPr id="32" name="Rounded Rectangular Callout 31"/>
          <p:cNvSpPr/>
          <p:nvPr/>
        </p:nvSpPr>
        <p:spPr>
          <a:xfrm>
            <a:off x="6264804" y="990600"/>
            <a:ext cx="1595210" cy="978674"/>
          </a:xfrm>
          <a:prstGeom prst="wedgeRoundRectCallout">
            <a:avLst>
              <a:gd name="adj1" fmla="val -20833"/>
              <a:gd name="adj2" fmla="val 80357"/>
              <a:gd name="adj3" fmla="val 16667"/>
            </a:avLst>
          </a:prstGeom>
          <a:gradFill rotWithShape="1">
            <a:gsLst>
              <a:gs pos="0">
                <a:srgbClr val="F7901E">
                  <a:shade val="40000"/>
                  <a:alpha val="100000"/>
                  <a:satMod val="150000"/>
                  <a:lumMod val="100000"/>
                </a:srgbClr>
              </a:gs>
              <a:gs pos="100000">
                <a:srgbClr val="F7901E">
                  <a:tint val="70000"/>
                  <a:shade val="100000"/>
                  <a:alpha val="100000"/>
                  <a:satMod val="200000"/>
                  <a:lumMod val="100000"/>
                </a:srgbClr>
              </a:gs>
            </a:gsLst>
            <a:lin ang="5400000" scaled="1"/>
          </a:gradFill>
          <a:ln w="12700" cap="flat" cmpd="sng" algn="ctr">
            <a:solidFill>
              <a:srgbClr val="F7901E">
                <a:shade val="95000"/>
                <a:satMod val="105000"/>
              </a:srgbClr>
            </a:solidFill>
            <a:prstDash val="solid"/>
          </a:ln>
          <a:effectLst>
            <a:innerShdw blurRad="50800" dist="25400" dir="13500000">
              <a:srgbClr val="FFFFFF">
                <a:alpha val="75000"/>
              </a:srgbClr>
            </a:innerShdw>
            <a:outerShdw blurRad="63500" dist="25400" dir="5400000" rotWithShape="0">
              <a:srgbClr val="808080">
                <a:alpha val="75000"/>
              </a:srgbClr>
            </a:outerShdw>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 lastClr="FFFFFF"/>
                </a:solidFill>
                <a:effectLst/>
                <a:uLnTx/>
                <a:uFillTx/>
                <a:latin typeface="Rockwell"/>
                <a:ea typeface="+mn-ea"/>
                <a:cs typeface="+mn-cs"/>
              </a:rPr>
              <a:t>Graph Processing</a:t>
            </a:r>
            <a:endParaRPr kumimoji="0" lang="en-US" sz="1800" b="0" i="0" u="none" strike="noStrike" kern="0" cap="none" spc="0" normalizeH="0" baseline="0" noProof="0" dirty="0">
              <a:ln>
                <a:noFill/>
              </a:ln>
              <a:solidFill>
                <a:sysClr val="window" lastClr="FFFFFF"/>
              </a:solidFill>
              <a:effectLst/>
              <a:uLnTx/>
              <a:uFillTx/>
              <a:latin typeface="Rockwell"/>
              <a:ea typeface="+mn-ea"/>
              <a:cs typeface="+mn-cs"/>
            </a:endParaRPr>
          </a:p>
        </p:txBody>
      </p:sp>
      <p:sp>
        <p:nvSpPr>
          <p:cNvPr id="38" name="Rectangle 37"/>
          <p:cNvSpPr/>
          <p:nvPr/>
        </p:nvSpPr>
        <p:spPr>
          <a:xfrm>
            <a:off x="2781301" y="5638800"/>
            <a:ext cx="1371600" cy="457200"/>
          </a:xfrm>
          <a:prstGeom prst="rect">
            <a:avLst/>
          </a:prstGeom>
          <a:gradFill rotWithShape="1">
            <a:gsLst>
              <a:gs pos="0">
                <a:srgbClr val="A3A101">
                  <a:tint val="100000"/>
                  <a:shade val="40000"/>
                  <a:alpha val="100000"/>
                  <a:satMod val="150000"/>
                  <a:lumMod val="100000"/>
                </a:srgbClr>
              </a:gs>
              <a:gs pos="100000">
                <a:srgbClr val="A3A101">
                  <a:tint val="70000"/>
                  <a:shade val="100000"/>
                  <a:alpha val="100000"/>
                  <a:satMod val="200000"/>
                  <a:lumMod val="100000"/>
                </a:srgbClr>
              </a:gs>
            </a:gsLst>
            <a:lin ang="6000000" scaled="1"/>
          </a:gradFill>
          <a:ln w="12700" cap="flat" cmpd="sng" algn="ctr">
            <a:solidFill>
              <a:srgbClr val="A3A101">
                <a:shade val="95000"/>
                <a:satMod val="105000"/>
              </a:srgbClr>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latin typeface="Rockwell"/>
                <a:ea typeface="+mn-ea"/>
                <a:cs typeface="+mn-cs"/>
              </a:rPr>
              <a:t>HDFS</a:t>
            </a:r>
          </a:p>
        </p:txBody>
      </p:sp>
      <p:sp>
        <p:nvSpPr>
          <p:cNvPr id="39" name="Rectangle 38"/>
          <p:cNvSpPr/>
          <p:nvPr/>
        </p:nvSpPr>
        <p:spPr>
          <a:xfrm>
            <a:off x="1028701" y="5638800"/>
            <a:ext cx="1295400" cy="457200"/>
          </a:xfrm>
          <a:prstGeom prst="rect">
            <a:avLst/>
          </a:prstGeom>
          <a:gradFill rotWithShape="1">
            <a:gsLst>
              <a:gs pos="0">
                <a:srgbClr val="663366">
                  <a:tint val="100000"/>
                  <a:shade val="40000"/>
                  <a:alpha val="100000"/>
                  <a:satMod val="150000"/>
                  <a:lumMod val="100000"/>
                </a:srgbClr>
              </a:gs>
              <a:gs pos="100000">
                <a:srgbClr val="663366">
                  <a:tint val="70000"/>
                  <a:shade val="100000"/>
                  <a:alpha val="100000"/>
                  <a:satMod val="200000"/>
                  <a:lumMod val="100000"/>
                </a:srgbClr>
              </a:gs>
            </a:gsLst>
            <a:lin ang="6000000" scaled="1"/>
          </a:gradFill>
          <a:ln w="12700" cap="flat" cmpd="sng" algn="ctr">
            <a:solidFill>
              <a:srgbClr val="663366">
                <a:shade val="95000"/>
                <a:satMod val="105000"/>
              </a:srgbClr>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Text" lastClr="000000"/>
                </a:solidFill>
                <a:effectLst/>
                <a:uLnTx/>
                <a:uFillTx/>
                <a:latin typeface="Rockwell"/>
                <a:ea typeface="+mn-ea"/>
                <a:cs typeface="+mn-cs"/>
              </a:rPr>
              <a:t>S3</a:t>
            </a:r>
            <a:endParaRPr kumimoji="0" lang="en-US" sz="1800" b="0" i="0" u="none" strike="noStrike" kern="0" cap="none" spc="0" normalizeH="0" baseline="0" noProof="0" dirty="0">
              <a:ln>
                <a:noFill/>
              </a:ln>
              <a:solidFill>
                <a:sysClr val="windowText" lastClr="000000"/>
              </a:solidFill>
              <a:effectLst/>
              <a:uLnTx/>
              <a:uFillTx/>
              <a:latin typeface="Rockwell"/>
              <a:ea typeface="+mn-ea"/>
              <a:cs typeface="+mn-cs"/>
            </a:endParaRPr>
          </a:p>
        </p:txBody>
      </p:sp>
      <p:sp>
        <p:nvSpPr>
          <p:cNvPr id="40" name="Rectangle 39"/>
          <p:cNvSpPr/>
          <p:nvPr/>
        </p:nvSpPr>
        <p:spPr>
          <a:xfrm>
            <a:off x="4533901" y="5638800"/>
            <a:ext cx="1318756" cy="457200"/>
          </a:xfrm>
          <a:prstGeom prst="rect">
            <a:avLst/>
          </a:prstGeom>
          <a:solidFill>
            <a:srgbClr val="FF6C49"/>
          </a:solidFill>
          <a:ln w="12700" cap="flat" cmpd="sng" algn="ctr">
            <a:solidFill>
              <a:srgbClr val="663366">
                <a:shade val="95000"/>
                <a:satMod val="105000"/>
              </a:srgbClr>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latin typeface="Rockwell"/>
                <a:ea typeface="+mn-ea"/>
                <a:cs typeface="+mn-cs"/>
              </a:rPr>
              <a:t>Cassandra</a:t>
            </a:r>
          </a:p>
        </p:txBody>
      </p:sp>
      <p:sp>
        <p:nvSpPr>
          <p:cNvPr id="41" name="Rectangle 40"/>
          <p:cNvSpPr/>
          <p:nvPr/>
        </p:nvSpPr>
        <p:spPr>
          <a:xfrm>
            <a:off x="6034701" y="5638800"/>
            <a:ext cx="1394800" cy="457200"/>
          </a:xfrm>
          <a:prstGeom prst="rect">
            <a:avLst/>
          </a:prstGeom>
          <a:solidFill>
            <a:srgbClr val="797DFF"/>
          </a:solidFill>
          <a:ln w="12700" cap="flat" cmpd="sng" algn="ctr">
            <a:solidFill>
              <a:srgbClr val="663366">
                <a:shade val="95000"/>
                <a:satMod val="105000"/>
              </a:srgbClr>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800" kern="0" smtClean="0">
                <a:solidFill>
                  <a:sysClr val="windowText" lastClr="000000"/>
                </a:solidFill>
                <a:latin typeface="Rockwell"/>
                <a:ea typeface="+mn-ea"/>
                <a:cs typeface="+mn-cs"/>
              </a:rPr>
              <a:t>Couchbase</a:t>
            </a:r>
            <a:endParaRPr kumimoji="0" lang="en-US" sz="1800" b="0" i="0" u="none" strike="noStrike" kern="0" cap="none" spc="0" normalizeH="0" baseline="0" noProof="0" dirty="0">
              <a:ln>
                <a:noFill/>
              </a:ln>
              <a:solidFill>
                <a:sysClr val="windowText" lastClr="000000"/>
              </a:solidFill>
              <a:effectLst/>
              <a:uLnTx/>
              <a:uFillTx/>
              <a:latin typeface="Rockwell"/>
              <a:ea typeface="+mn-ea"/>
              <a:cs typeface="+mn-cs"/>
            </a:endParaRPr>
          </a:p>
        </p:txBody>
      </p:sp>
      <p:sp>
        <p:nvSpPr>
          <p:cNvPr id="42" name="Rectangular Callout 41"/>
          <p:cNvSpPr/>
          <p:nvPr/>
        </p:nvSpPr>
        <p:spPr>
          <a:xfrm>
            <a:off x="7505701" y="5468115"/>
            <a:ext cx="1245336" cy="780285"/>
          </a:xfrm>
          <a:prstGeom prst="wedgeRectCallout">
            <a:avLst>
              <a:gd name="adj1" fmla="val -85833"/>
              <a:gd name="adj2" fmla="val 6502"/>
            </a:avLst>
          </a:prstGeom>
          <a:solidFill>
            <a:srgbClr val="A3A101">
              <a:lumMod val="40000"/>
              <a:lumOff val="60000"/>
            </a:srgbClr>
          </a:solidFill>
          <a:ln w="12700" cap="flat" cmpd="sng" algn="ctr">
            <a:solidFill>
              <a:srgbClr val="663366">
                <a:shade val="95000"/>
                <a:satMod val="105000"/>
              </a:srgbClr>
            </a:solidFill>
            <a:prstDash val="solid"/>
          </a:ln>
          <a:effectLst>
            <a:innerShdw blurRad="50800" dist="25400" dir="13500000">
              <a:srgbClr val="FFFFFF">
                <a:alpha val="75000"/>
              </a:srgbClr>
            </a:innerShdw>
            <a:outerShdw blurRad="63500" dist="25400" dir="5400000" rotWithShape="0">
              <a:srgbClr val="808080">
                <a:alpha val="75000"/>
              </a:srgbClr>
            </a:outerShdw>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rgbClr val="000000"/>
                </a:solidFill>
                <a:effectLst/>
                <a:uLnTx/>
                <a:uFillTx/>
                <a:latin typeface="Rockwell"/>
                <a:ea typeface="+mn-ea"/>
                <a:cs typeface="+mn-cs"/>
              </a:rPr>
              <a:t>Data Storage</a:t>
            </a:r>
            <a:endParaRPr kumimoji="0" lang="en-US" sz="1800" b="0" i="0" u="none" strike="noStrike" kern="0" cap="none" spc="0" normalizeH="0" baseline="0" noProof="0" dirty="0">
              <a:ln>
                <a:noFill/>
              </a:ln>
              <a:solidFill>
                <a:srgbClr val="000000"/>
              </a:solidFill>
              <a:effectLst/>
              <a:uLnTx/>
              <a:uFillTx/>
              <a:latin typeface="Rockwell"/>
              <a:ea typeface="+mn-ea"/>
              <a:cs typeface="+mn-cs"/>
            </a:endParaRPr>
          </a:p>
        </p:txBody>
      </p:sp>
    </p:spTree>
    <p:extLst>
      <p:ext uri="{BB962C8B-B14F-4D97-AF65-F5344CB8AC3E}">
        <p14:creationId xmlns:p14="http://schemas.microsoft.com/office/powerpoint/2010/main" val="26210268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2"/>
          <p:cNvSpPr>
            <a:spLocks noGrp="1" noChangeArrowheads="1"/>
          </p:cNvSpPr>
          <p:nvPr>
            <p:ph type="title"/>
          </p:nvPr>
        </p:nvSpPr>
        <p:spPr/>
        <p:txBody>
          <a:bodyPr/>
          <a:lstStyle/>
          <a:p>
            <a:r>
              <a:rPr lang="en-US" dirty="0" smtClean="0">
                <a:ea typeface="ＭＳ Ｐゴシック"/>
                <a:cs typeface="ＭＳ Ｐゴシック"/>
              </a:rPr>
              <a:t>Spark Structure</a:t>
            </a:r>
          </a:p>
        </p:txBody>
      </p:sp>
      <p:sp>
        <p:nvSpPr>
          <p:cNvPr id="36866" name="Rectangle 3"/>
          <p:cNvSpPr>
            <a:spLocks noGrp="1" noChangeArrowheads="1"/>
          </p:cNvSpPr>
          <p:nvPr>
            <p:ph type="body" idx="1"/>
          </p:nvPr>
        </p:nvSpPr>
        <p:spPr/>
        <p:txBody>
          <a:bodyPr/>
          <a:lstStyle/>
          <a:p>
            <a:r>
              <a:rPr lang="en-US" b="1" dirty="0">
                <a:solidFill>
                  <a:schemeClr val="accent2"/>
                </a:solidFill>
                <a:ea typeface="ＭＳ Ｐゴシック"/>
              </a:rPr>
              <a:t>Data Storage</a:t>
            </a:r>
            <a:r>
              <a:rPr lang="en-US" dirty="0">
                <a:ea typeface="ＭＳ Ｐゴシック"/>
              </a:rPr>
              <a:t>: Pluggable data storage systems</a:t>
            </a:r>
          </a:p>
          <a:p>
            <a:pPr lvl="1"/>
            <a:r>
              <a:rPr lang="en-US" dirty="0">
                <a:ea typeface="ＭＳ Ｐゴシック"/>
              </a:rPr>
              <a:t>Integrates with HDFS, S3, Cassandra DB and </a:t>
            </a:r>
            <a:r>
              <a:rPr lang="en-US" dirty="0" smtClean="0">
                <a:ea typeface="ＭＳ Ｐゴシック"/>
              </a:rPr>
              <a:t>more</a:t>
            </a:r>
          </a:p>
          <a:p>
            <a:pPr lvl="2"/>
            <a:endParaRPr lang="en-US" dirty="0">
              <a:ea typeface="ＭＳ Ｐゴシック"/>
            </a:endParaRPr>
          </a:p>
          <a:p>
            <a:r>
              <a:rPr lang="en-US" b="1" dirty="0">
                <a:solidFill>
                  <a:schemeClr val="accent2"/>
                </a:solidFill>
                <a:ea typeface="ＭＳ Ｐゴシック"/>
              </a:rPr>
              <a:t>Cluster Manager</a:t>
            </a:r>
            <a:r>
              <a:rPr lang="en-US" dirty="0">
                <a:ea typeface="ＭＳ Ｐゴシック"/>
              </a:rPr>
              <a:t>: Manages distributed node clusters</a:t>
            </a:r>
          </a:p>
          <a:p>
            <a:pPr lvl="1"/>
            <a:r>
              <a:rPr lang="en-US" dirty="0">
                <a:ea typeface="ＭＳ Ｐゴシック"/>
              </a:rPr>
              <a:t>Provides the </a:t>
            </a:r>
            <a:r>
              <a:rPr lang="en-US" dirty="0" smtClean="0">
                <a:ea typeface="ＭＳ Ｐゴシック"/>
              </a:rPr>
              <a:t>distributed execution </a:t>
            </a:r>
            <a:r>
              <a:rPr lang="en-US" dirty="0">
                <a:ea typeface="ＭＳ Ｐゴシック"/>
              </a:rPr>
              <a:t>environment</a:t>
            </a:r>
          </a:p>
          <a:p>
            <a:pPr lvl="1"/>
            <a:r>
              <a:rPr lang="en-US" dirty="0">
                <a:ea typeface="ＭＳ Ｐゴシック"/>
              </a:rPr>
              <a:t>Works with </a:t>
            </a:r>
            <a:r>
              <a:rPr lang="en-US" dirty="0" err="1">
                <a:ea typeface="ＭＳ Ｐゴシック"/>
              </a:rPr>
              <a:t>Mesos</a:t>
            </a:r>
            <a:r>
              <a:rPr lang="en-US" dirty="0">
                <a:ea typeface="ＭＳ Ｐゴシック"/>
              </a:rPr>
              <a:t>, Yarn, and it's own standalone </a:t>
            </a:r>
            <a:r>
              <a:rPr lang="en-US" dirty="0" smtClean="0">
                <a:ea typeface="ＭＳ Ｐゴシック"/>
              </a:rPr>
              <a:t>manager</a:t>
            </a:r>
          </a:p>
          <a:p>
            <a:pPr lvl="2"/>
            <a:endParaRPr lang="en-US" b="1" dirty="0" smtClean="0">
              <a:solidFill>
                <a:schemeClr val="accent2"/>
              </a:solidFill>
              <a:ea typeface="ＭＳ Ｐゴシック"/>
            </a:endParaRPr>
          </a:p>
          <a:p>
            <a:r>
              <a:rPr lang="en-US" b="1" dirty="0" smtClean="0">
                <a:solidFill>
                  <a:schemeClr val="accent2"/>
                </a:solidFill>
                <a:ea typeface="ＭＳ Ｐゴシック"/>
              </a:rPr>
              <a:t>Spark Core</a:t>
            </a:r>
            <a:r>
              <a:rPr lang="en-US" dirty="0" smtClean="0">
                <a:ea typeface="ＭＳ Ｐゴシック"/>
              </a:rPr>
              <a:t>: Distributed Compute Engine</a:t>
            </a:r>
          </a:p>
          <a:p>
            <a:pPr lvl="2"/>
            <a:endParaRPr lang="en-US" dirty="0">
              <a:ea typeface="ＭＳ Ｐゴシック"/>
            </a:endParaRPr>
          </a:p>
          <a:p>
            <a:r>
              <a:rPr lang="en-US" b="1" dirty="0" smtClean="0">
                <a:solidFill>
                  <a:schemeClr val="accent2"/>
                </a:solidFill>
                <a:ea typeface="ＭＳ Ｐゴシック"/>
              </a:rPr>
              <a:t>Spark Components</a:t>
            </a:r>
            <a:r>
              <a:rPr lang="en-US" dirty="0" smtClean="0">
                <a:ea typeface="ＭＳ Ｐゴシック"/>
              </a:rPr>
              <a:t>: Modules layered on top of core</a:t>
            </a:r>
          </a:p>
          <a:p>
            <a:pPr lvl="1"/>
            <a:r>
              <a:rPr lang="en-US" dirty="0" smtClean="0">
                <a:ea typeface="ＭＳ Ｐゴシック"/>
              </a:rPr>
              <a:t>Specialized functionality - e.g. Spark SQL for SQL-based querying</a:t>
            </a:r>
          </a:p>
          <a:p>
            <a:pPr lvl="2"/>
            <a:endParaRPr lang="en-US" dirty="0" smtClean="0">
              <a:ea typeface="ＭＳ Ｐゴシック"/>
            </a:endParaRPr>
          </a:p>
          <a:p>
            <a:pPr lvl="2"/>
            <a:endParaRPr lang="en-US" dirty="0">
              <a:ea typeface="ＭＳ Ｐゴシック"/>
            </a:endParaRPr>
          </a:p>
        </p:txBody>
      </p:sp>
      <p:sp>
        <p:nvSpPr>
          <p:cNvPr id="36867" name="Text Box 4"/>
          <p:cNvSpPr txBox="1">
            <a:spLocks noChangeArrowheads="1"/>
          </p:cNvSpPr>
          <p:nvPr/>
        </p:nvSpPr>
        <p:spPr bwMode="hidden">
          <a:xfrm>
            <a:off x="6515100" y="6638925"/>
            <a:ext cx="2362200" cy="209550"/>
          </a:xfrm>
          <a:prstGeom prst="rect">
            <a:avLst/>
          </a:prstGeom>
          <a:noFill/>
          <a:ln w="9525">
            <a:noFill/>
            <a:miter lim="800000"/>
            <a:headEnd/>
            <a:tailEnd/>
          </a:ln>
        </p:spPr>
        <p:txBody>
          <a:bodyPr lIns="0" tIns="0" rIns="0" bIns="0"/>
          <a:lstStyle/>
          <a:p>
            <a:pPr algn="ctr" defTabSz="960438">
              <a:spcBef>
                <a:spcPct val="50000"/>
              </a:spcBef>
            </a:pPr>
            <a:r>
              <a:rPr lang="en-US" i="1" dirty="0" smtClean="0">
                <a:solidFill>
                  <a:schemeClr val="bg2"/>
                </a:solidFill>
                <a:latin typeface="Arial" charset="0"/>
              </a:rPr>
              <a:t>Session 2: Introduction to Spark</a:t>
            </a:r>
            <a:endParaRPr lang="en-US" i="1" dirty="0">
              <a:solidFill>
                <a:schemeClr val="bg2"/>
              </a:solidFill>
              <a:latin typeface="Arial" charset="0"/>
            </a:endParaRPr>
          </a:p>
        </p:txBody>
      </p:sp>
      <p:sp>
        <p:nvSpPr>
          <p:cNvPr id="3" name="Footer Placeholder 2"/>
          <p:cNvSpPr>
            <a:spLocks noGrp="1"/>
          </p:cNvSpPr>
          <p:nvPr>
            <p:ph type="ftr" sz="quarter" idx="12"/>
          </p:nvPr>
        </p:nvSpPr>
        <p:spPr/>
        <p:txBody>
          <a:bodyPr/>
          <a:lstStyle/>
          <a:p>
            <a:pPr>
              <a:defRPr/>
            </a:pPr>
            <a:r>
              <a:rPr lang="en-US" smtClean="0"/>
              <a:t>Copyright © 2016 Elephant Scale.  All rights reserved.</a:t>
            </a:r>
            <a:endParaRPr lang="en-US"/>
          </a:p>
        </p:txBody>
      </p:sp>
    </p:spTree>
    <p:extLst>
      <p:ext uri="{BB962C8B-B14F-4D97-AF65-F5344CB8AC3E}">
        <p14:creationId xmlns:p14="http://schemas.microsoft.com/office/powerpoint/2010/main" val="262102687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2"/>
          <p:cNvSpPr>
            <a:spLocks noGrp="1" noChangeArrowheads="1"/>
          </p:cNvSpPr>
          <p:nvPr>
            <p:ph type="title"/>
          </p:nvPr>
        </p:nvSpPr>
        <p:spPr/>
        <p:txBody>
          <a:bodyPr/>
          <a:lstStyle/>
          <a:p>
            <a:r>
              <a:rPr lang="en-US" dirty="0" smtClean="0">
                <a:ea typeface="ＭＳ Ｐゴシック"/>
                <a:cs typeface="ＭＳ Ｐゴシック"/>
              </a:rPr>
              <a:t>Spark Core</a:t>
            </a:r>
          </a:p>
        </p:txBody>
      </p:sp>
      <p:sp>
        <p:nvSpPr>
          <p:cNvPr id="36866" name="Rectangle 3"/>
          <p:cNvSpPr>
            <a:spLocks noGrp="1" noChangeArrowheads="1"/>
          </p:cNvSpPr>
          <p:nvPr>
            <p:ph type="body" idx="1"/>
          </p:nvPr>
        </p:nvSpPr>
        <p:spPr/>
        <p:txBody>
          <a:bodyPr/>
          <a:lstStyle/>
          <a:p>
            <a:r>
              <a:rPr lang="en-US" dirty="0" smtClean="0">
                <a:ea typeface="ＭＳ Ｐゴシック"/>
              </a:rPr>
              <a:t>Basic building blocks for distributed compute engine</a:t>
            </a:r>
          </a:p>
          <a:p>
            <a:pPr lvl="1"/>
            <a:r>
              <a:rPr lang="en-US" dirty="0" smtClean="0"/>
              <a:t>Task schedulers and memory management</a:t>
            </a:r>
          </a:p>
          <a:p>
            <a:pPr lvl="1"/>
            <a:r>
              <a:rPr lang="en-US" dirty="0" smtClean="0"/>
              <a:t>Fault recovery (recovers missing pieces on node failure)</a:t>
            </a:r>
          </a:p>
          <a:p>
            <a:pPr lvl="1"/>
            <a:r>
              <a:rPr lang="en-US" dirty="0" smtClean="0"/>
              <a:t>Storage system interfaces</a:t>
            </a:r>
            <a:endParaRPr lang="en-US" dirty="0">
              <a:ea typeface="ＭＳ Ｐゴシック"/>
            </a:endParaRPr>
          </a:p>
          <a:p>
            <a:pPr lvl="4"/>
            <a:endParaRPr lang="en-US" dirty="0" smtClean="0">
              <a:ea typeface="ＭＳ Ｐゴシック"/>
            </a:endParaRPr>
          </a:p>
          <a:p>
            <a:r>
              <a:rPr lang="en-US" dirty="0" smtClean="0">
                <a:ea typeface="ＭＳ Ｐゴシック"/>
              </a:rPr>
              <a:t>Defines Spark API and data model</a:t>
            </a:r>
          </a:p>
          <a:p>
            <a:pPr lvl="4"/>
            <a:endParaRPr lang="en-US" dirty="0">
              <a:ea typeface="ＭＳ Ｐゴシック"/>
            </a:endParaRPr>
          </a:p>
          <a:p>
            <a:r>
              <a:rPr lang="en-US" b="1" dirty="0" smtClean="0">
                <a:solidFill>
                  <a:schemeClr val="accent2"/>
                </a:solidFill>
                <a:ea typeface="ＭＳ Ｐゴシック"/>
              </a:rPr>
              <a:t>Data Model:</a:t>
            </a:r>
            <a:r>
              <a:rPr lang="en-US" dirty="0" smtClean="0">
                <a:ea typeface="ＭＳ Ｐゴシック"/>
              </a:rPr>
              <a:t> </a:t>
            </a:r>
            <a:r>
              <a:rPr lang="en-US" b="1" dirty="0" smtClean="0">
                <a:solidFill>
                  <a:schemeClr val="accent2"/>
                </a:solidFill>
                <a:ea typeface="ＭＳ Ｐゴシック"/>
              </a:rPr>
              <a:t>RDD</a:t>
            </a:r>
            <a:r>
              <a:rPr lang="en-US" dirty="0" smtClean="0">
                <a:ea typeface="ＭＳ Ｐゴシック"/>
              </a:rPr>
              <a:t> (Resilient Distributed Dataset)</a:t>
            </a:r>
          </a:p>
          <a:p>
            <a:pPr lvl="1"/>
            <a:r>
              <a:rPr lang="en-US" dirty="0" smtClean="0">
                <a:ea typeface="ＭＳ Ｐゴシック"/>
              </a:rPr>
              <a:t>Distributed collection of items</a:t>
            </a:r>
          </a:p>
          <a:p>
            <a:pPr lvl="1"/>
            <a:r>
              <a:rPr lang="en-US" dirty="0" smtClean="0">
                <a:ea typeface="ＭＳ Ｐゴシック"/>
              </a:rPr>
              <a:t>Can be worked on in parallel</a:t>
            </a:r>
          </a:p>
          <a:p>
            <a:pPr lvl="1"/>
            <a:r>
              <a:rPr lang="en-US" dirty="0" smtClean="0">
                <a:ea typeface="ＭＳ Ｐゴシック"/>
              </a:rPr>
              <a:t>Easily created from many data sources (Any HDFS </a:t>
            </a:r>
            <a:r>
              <a:rPr lang="en-US" dirty="0" err="1" smtClean="0">
                <a:ea typeface="ＭＳ Ｐゴシック"/>
              </a:rPr>
              <a:t>InputSource</a:t>
            </a:r>
            <a:r>
              <a:rPr lang="en-US" dirty="0" smtClean="0">
                <a:ea typeface="ＭＳ Ｐゴシック"/>
              </a:rPr>
              <a:t>)</a:t>
            </a:r>
          </a:p>
          <a:p>
            <a:pPr lvl="4"/>
            <a:endParaRPr lang="en-US" dirty="0">
              <a:ea typeface="ＭＳ Ｐゴシック"/>
            </a:endParaRPr>
          </a:p>
          <a:p>
            <a:r>
              <a:rPr lang="en-US" b="1" dirty="0" smtClean="0">
                <a:solidFill>
                  <a:schemeClr val="accent2"/>
                </a:solidFill>
                <a:ea typeface="ＭＳ Ｐゴシック"/>
              </a:rPr>
              <a:t>Spark API</a:t>
            </a:r>
            <a:r>
              <a:rPr lang="en-US" dirty="0" smtClean="0">
                <a:ea typeface="ＭＳ Ｐゴシック"/>
              </a:rPr>
              <a:t>: </a:t>
            </a:r>
            <a:r>
              <a:rPr lang="en-US" dirty="0" err="1" smtClean="0">
                <a:ea typeface="ＭＳ Ｐゴシック"/>
              </a:rPr>
              <a:t>Scala</a:t>
            </a:r>
            <a:r>
              <a:rPr lang="en-US" dirty="0" smtClean="0">
                <a:ea typeface="ＭＳ Ｐゴシック"/>
              </a:rPr>
              <a:t>, Python, and Java</a:t>
            </a:r>
          </a:p>
          <a:p>
            <a:pPr lvl="1"/>
            <a:r>
              <a:rPr lang="en-US" dirty="0" smtClean="0">
                <a:ea typeface="ＭＳ Ｐゴシック"/>
              </a:rPr>
              <a:t>Compact API for working with RDD and interacting with Spark</a:t>
            </a:r>
          </a:p>
          <a:p>
            <a:pPr lvl="1"/>
            <a:r>
              <a:rPr lang="en-US" dirty="0" smtClean="0">
                <a:ea typeface="ＭＳ Ｐゴシック"/>
              </a:rPr>
              <a:t>Much easier to use than MapReduce API</a:t>
            </a:r>
          </a:p>
          <a:p>
            <a:pPr lvl="1"/>
            <a:endParaRPr lang="en-US" dirty="0" smtClean="0">
              <a:ea typeface="ＭＳ Ｐゴシック"/>
            </a:endParaRPr>
          </a:p>
          <a:p>
            <a:pPr lvl="1"/>
            <a:endParaRPr lang="en-US" dirty="0" smtClean="0">
              <a:ea typeface="ＭＳ Ｐゴシック"/>
            </a:endParaRPr>
          </a:p>
        </p:txBody>
      </p:sp>
      <p:sp>
        <p:nvSpPr>
          <p:cNvPr id="36867" name="Text Box 4"/>
          <p:cNvSpPr txBox="1">
            <a:spLocks noChangeArrowheads="1"/>
          </p:cNvSpPr>
          <p:nvPr/>
        </p:nvSpPr>
        <p:spPr bwMode="hidden">
          <a:xfrm>
            <a:off x="6515100" y="6638925"/>
            <a:ext cx="2362200" cy="209550"/>
          </a:xfrm>
          <a:prstGeom prst="rect">
            <a:avLst/>
          </a:prstGeom>
          <a:noFill/>
          <a:ln w="9525">
            <a:noFill/>
            <a:miter lim="800000"/>
            <a:headEnd/>
            <a:tailEnd/>
          </a:ln>
        </p:spPr>
        <p:txBody>
          <a:bodyPr lIns="0" tIns="0" rIns="0" bIns="0"/>
          <a:lstStyle/>
          <a:p>
            <a:pPr algn="ctr" defTabSz="960438">
              <a:spcBef>
                <a:spcPct val="50000"/>
              </a:spcBef>
            </a:pPr>
            <a:r>
              <a:rPr lang="en-US" i="1" dirty="0" smtClean="0">
                <a:solidFill>
                  <a:schemeClr val="bg2"/>
                </a:solidFill>
                <a:latin typeface="Arial" charset="0"/>
              </a:rPr>
              <a:t>Session 2: Introduction to Spark</a:t>
            </a:r>
            <a:endParaRPr lang="en-US" i="1" dirty="0">
              <a:solidFill>
                <a:schemeClr val="bg2"/>
              </a:solidFill>
              <a:latin typeface="Arial" charset="0"/>
            </a:endParaRPr>
          </a:p>
        </p:txBody>
      </p:sp>
      <p:sp>
        <p:nvSpPr>
          <p:cNvPr id="3" name="Footer Placeholder 2"/>
          <p:cNvSpPr>
            <a:spLocks noGrp="1"/>
          </p:cNvSpPr>
          <p:nvPr>
            <p:ph type="ftr" sz="quarter" idx="12"/>
          </p:nvPr>
        </p:nvSpPr>
        <p:spPr/>
        <p:txBody>
          <a:bodyPr/>
          <a:lstStyle/>
          <a:p>
            <a:pPr>
              <a:defRPr/>
            </a:pPr>
            <a:r>
              <a:rPr lang="en-US" smtClean="0"/>
              <a:t>Copyright © 2016 Elephant Scale.  All rights reserved.</a:t>
            </a:r>
            <a:endParaRPr lang="en-US"/>
          </a:p>
        </p:txBody>
      </p:sp>
    </p:spTree>
    <p:extLst>
      <p:ext uri="{BB962C8B-B14F-4D97-AF65-F5344CB8AC3E}">
        <p14:creationId xmlns:p14="http://schemas.microsoft.com/office/powerpoint/2010/main" val="3709602725"/>
      </p:ext>
    </p:extLst>
  </p:cSld>
  <p:clrMapOvr>
    <a:masterClrMapping/>
  </p:clrMapOvr>
  <p:timing>
    <p:tnLst>
      <p:par>
        <p:cTn id="1" dur="indefinite" restart="never" nodeType="tmRoot"/>
      </p:par>
    </p:tnLst>
  </p:timing>
</p:sld>
</file>

<file path=ppt/theme/theme1.xml><?xml version="1.0" encoding="utf-8"?>
<a:theme xmlns:a="http://schemas.openxmlformats.org/drawingml/2006/main" name="LPc_New">
  <a:themeElements>
    <a:clrScheme name="LPc_New 7">
      <a:dk1>
        <a:srgbClr val="000000"/>
      </a:dk1>
      <a:lt1>
        <a:srgbClr val="FFFFFF"/>
      </a:lt1>
      <a:dk2>
        <a:srgbClr val="CCECFF"/>
      </a:dk2>
      <a:lt2>
        <a:srgbClr val="003399"/>
      </a:lt2>
      <a:accent1>
        <a:srgbClr val="0794FF"/>
      </a:accent1>
      <a:accent2>
        <a:srgbClr val="800080"/>
      </a:accent2>
      <a:accent3>
        <a:srgbClr val="E2F4FF"/>
      </a:accent3>
      <a:accent4>
        <a:srgbClr val="DADADA"/>
      </a:accent4>
      <a:accent5>
        <a:srgbClr val="AAC8FF"/>
      </a:accent5>
      <a:accent6>
        <a:srgbClr val="730073"/>
      </a:accent6>
      <a:hlink>
        <a:srgbClr val="FF0000"/>
      </a:hlink>
      <a:folHlink>
        <a:srgbClr val="FFFFD2"/>
      </a:folHlink>
    </a:clrScheme>
    <a:fontScheme name="LPc_New">
      <a:majorFont>
        <a:latin typeface="Verdan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30000"/>
          </a:spcBef>
          <a:spcAft>
            <a:spcPct val="0"/>
          </a:spcAft>
          <a:buClrTx/>
          <a:buSzTx/>
          <a:buFontTx/>
          <a:buNone/>
          <a:tabLst/>
          <a:defRPr kumimoji="0" lang="en-US" sz="1000" b="0" i="0" u="none" strike="noStrike" cap="none" normalizeH="0" baseline="0">
            <a:ln>
              <a:noFill/>
            </a:ln>
            <a:solidFill>
              <a:schemeClr val="tx1"/>
            </a:solidFill>
            <a:effectLst/>
            <a:latin typeface="Garamond" pitchFamily="-110"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30000"/>
          </a:spcBef>
          <a:spcAft>
            <a:spcPct val="0"/>
          </a:spcAft>
          <a:buClrTx/>
          <a:buSzTx/>
          <a:buFontTx/>
          <a:buNone/>
          <a:tabLst/>
          <a:defRPr kumimoji="0" lang="en-US" sz="1000" b="0" i="0" u="none" strike="noStrike" cap="none" normalizeH="0" baseline="0">
            <a:ln>
              <a:noFill/>
            </a:ln>
            <a:solidFill>
              <a:schemeClr val="tx1"/>
            </a:solidFill>
            <a:effectLst/>
            <a:latin typeface="Garamond" pitchFamily="-110" charset="0"/>
          </a:defRPr>
        </a:defPPr>
      </a:lstStyle>
    </a:lnDef>
  </a:objectDefaults>
  <a:extraClrSchemeLst>
    <a:extraClrScheme>
      <a:clrScheme name="LPc_New 1">
        <a:dk1>
          <a:srgbClr val="000099"/>
        </a:dk1>
        <a:lt1>
          <a:srgbClr val="FFFFFF"/>
        </a:lt1>
        <a:dk2>
          <a:srgbClr val="0000FF"/>
        </a:dk2>
        <a:lt2>
          <a:srgbClr val="FFFF00"/>
        </a:lt2>
        <a:accent1>
          <a:srgbClr val="FF6633"/>
        </a:accent1>
        <a:accent2>
          <a:srgbClr val="FF00FF"/>
        </a:accent2>
        <a:accent3>
          <a:srgbClr val="AAAAFF"/>
        </a:accent3>
        <a:accent4>
          <a:srgbClr val="DADADA"/>
        </a:accent4>
        <a:accent5>
          <a:srgbClr val="FFB8AD"/>
        </a:accent5>
        <a:accent6>
          <a:srgbClr val="E700E7"/>
        </a:accent6>
        <a:hlink>
          <a:srgbClr val="FF0000"/>
        </a:hlink>
        <a:folHlink>
          <a:srgbClr val="808080"/>
        </a:folHlink>
      </a:clrScheme>
      <a:clrMap bg1="dk2" tx1="lt1" bg2="dk1" tx2="lt2" accent1="accent1" accent2="accent2" accent3="accent3" accent4="accent4" accent5="accent5" accent6="accent6" hlink="hlink" folHlink="folHlink"/>
    </a:extraClrScheme>
    <a:extraClrScheme>
      <a:clrScheme name="LPc_New 2">
        <a:dk1>
          <a:srgbClr val="000066"/>
        </a:dk1>
        <a:lt1>
          <a:srgbClr val="CCECFF"/>
        </a:lt1>
        <a:dk2>
          <a:srgbClr val="000080"/>
        </a:dk2>
        <a:lt2>
          <a:srgbClr val="000000"/>
        </a:lt2>
        <a:accent1>
          <a:srgbClr val="9999FF"/>
        </a:accent1>
        <a:accent2>
          <a:srgbClr val="CC00FF"/>
        </a:accent2>
        <a:accent3>
          <a:srgbClr val="E2F4FF"/>
        </a:accent3>
        <a:accent4>
          <a:srgbClr val="000056"/>
        </a:accent4>
        <a:accent5>
          <a:srgbClr val="CACAFF"/>
        </a:accent5>
        <a:accent6>
          <a:srgbClr val="B900E7"/>
        </a:accent6>
        <a:hlink>
          <a:srgbClr val="00CC99"/>
        </a:hlink>
        <a:folHlink>
          <a:srgbClr val="0099CC"/>
        </a:folHlink>
      </a:clrScheme>
      <a:clrMap bg1="lt1" tx1="dk1" bg2="lt2" tx2="dk2" accent1="accent1" accent2="accent2" accent3="accent3" accent4="accent4" accent5="accent5" accent6="accent6" hlink="hlink" folHlink="folHlink"/>
    </a:extraClrScheme>
    <a:extraClrScheme>
      <a:clrScheme name="LPc_New 3">
        <a:dk1>
          <a:srgbClr val="000000"/>
        </a:dk1>
        <a:lt1>
          <a:srgbClr val="FFFFFF"/>
        </a:lt1>
        <a:dk2>
          <a:srgbClr val="000000"/>
        </a:dk2>
        <a:lt2>
          <a:srgbClr val="393939"/>
        </a:lt2>
        <a:accent1>
          <a:srgbClr val="B2B2B2"/>
        </a:accent1>
        <a:accent2>
          <a:srgbClr val="868686"/>
        </a:accent2>
        <a:accent3>
          <a:srgbClr val="FFFFFF"/>
        </a:accent3>
        <a:accent4>
          <a:srgbClr val="000000"/>
        </a:accent4>
        <a:accent5>
          <a:srgbClr val="D5D5D5"/>
        </a:accent5>
        <a:accent6>
          <a:srgbClr val="797979"/>
        </a:accent6>
        <a:hlink>
          <a:srgbClr val="5F5F5F"/>
        </a:hlink>
        <a:folHlink>
          <a:srgbClr val="DDDDDD"/>
        </a:folHlink>
      </a:clrScheme>
      <a:clrMap bg1="lt1" tx1="dk1" bg2="lt2" tx2="dk2" accent1="accent1" accent2="accent2" accent3="accent3" accent4="accent4" accent5="accent5" accent6="accent6" hlink="hlink" folHlink="folHlink"/>
    </a:extraClrScheme>
    <a:extraClrScheme>
      <a:clrScheme name="LPc_New 4">
        <a:dk1>
          <a:srgbClr val="000000"/>
        </a:dk1>
        <a:lt1>
          <a:srgbClr val="FFFFFF"/>
        </a:lt1>
        <a:dk2>
          <a:srgbClr val="660033"/>
        </a:dk2>
        <a:lt2>
          <a:srgbClr val="FFFF66"/>
        </a:lt2>
        <a:accent1>
          <a:srgbClr val="FF0033"/>
        </a:accent1>
        <a:accent2>
          <a:srgbClr val="CC6600"/>
        </a:accent2>
        <a:accent3>
          <a:srgbClr val="B8AAAD"/>
        </a:accent3>
        <a:accent4>
          <a:srgbClr val="DADADA"/>
        </a:accent4>
        <a:accent5>
          <a:srgbClr val="FFAAAD"/>
        </a:accent5>
        <a:accent6>
          <a:srgbClr val="B95C00"/>
        </a:accent6>
        <a:hlink>
          <a:srgbClr val="999933"/>
        </a:hlink>
        <a:folHlink>
          <a:srgbClr val="A50021"/>
        </a:folHlink>
      </a:clrScheme>
      <a:clrMap bg1="dk2" tx1="lt1" bg2="dk1" tx2="lt2" accent1="accent1" accent2="accent2" accent3="accent3" accent4="accent4" accent5="accent5" accent6="accent6" hlink="hlink" folHlink="folHlink"/>
    </a:extraClrScheme>
    <a:extraClrScheme>
      <a:clrScheme name="LPc_New 5">
        <a:dk1>
          <a:srgbClr val="000000"/>
        </a:dk1>
        <a:lt1>
          <a:srgbClr val="FFFFFF"/>
        </a:lt1>
        <a:dk2>
          <a:srgbClr val="CCECFF"/>
        </a:dk2>
        <a:lt2>
          <a:srgbClr val="000080"/>
        </a:lt2>
        <a:accent1>
          <a:srgbClr val="9999FF"/>
        </a:accent1>
        <a:accent2>
          <a:srgbClr val="CC00FF"/>
        </a:accent2>
        <a:accent3>
          <a:srgbClr val="E2F4FF"/>
        </a:accent3>
        <a:accent4>
          <a:srgbClr val="DADADA"/>
        </a:accent4>
        <a:accent5>
          <a:srgbClr val="CACAFF"/>
        </a:accent5>
        <a:accent6>
          <a:srgbClr val="B900E7"/>
        </a:accent6>
        <a:hlink>
          <a:srgbClr val="00CC99"/>
        </a:hlink>
        <a:folHlink>
          <a:srgbClr val="0099CC"/>
        </a:folHlink>
      </a:clrScheme>
      <a:clrMap bg1="dk2" tx1="lt1" bg2="dk1" tx2="lt2" accent1="accent1" accent2="accent2" accent3="accent3" accent4="accent4" accent5="accent5" accent6="accent6" hlink="hlink" folHlink="folHlink"/>
    </a:extraClrScheme>
    <a:extraClrScheme>
      <a:clrScheme name="LPc_New 6">
        <a:dk1>
          <a:srgbClr val="000000"/>
        </a:dk1>
        <a:lt1>
          <a:srgbClr val="FFFFFF"/>
        </a:lt1>
        <a:dk2>
          <a:srgbClr val="CCECFF"/>
        </a:dk2>
        <a:lt2>
          <a:srgbClr val="003399"/>
        </a:lt2>
        <a:accent1>
          <a:srgbClr val="9999FF"/>
        </a:accent1>
        <a:accent2>
          <a:srgbClr val="800080"/>
        </a:accent2>
        <a:accent3>
          <a:srgbClr val="E2F4FF"/>
        </a:accent3>
        <a:accent4>
          <a:srgbClr val="DADADA"/>
        </a:accent4>
        <a:accent5>
          <a:srgbClr val="CACAFF"/>
        </a:accent5>
        <a:accent6>
          <a:srgbClr val="730073"/>
        </a:accent6>
        <a:hlink>
          <a:srgbClr val="FF0000"/>
        </a:hlink>
        <a:folHlink>
          <a:srgbClr val="FFFFD2"/>
        </a:folHlink>
      </a:clrScheme>
      <a:clrMap bg1="dk2" tx1="lt1" bg2="dk1" tx2="lt2" accent1="accent1" accent2="accent2" accent3="accent3" accent4="accent4" accent5="accent5" accent6="accent6" hlink="hlink" folHlink="folHlink"/>
    </a:extraClrScheme>
    <a:extraClrScheme>
      <a:clrScheme name="LPc_New 7">
        <a:dk1>
          <a:srgbClr val="000000"/>
        </a:dk1>
        <a:lt1>
          <a:srgbClr val="FFFFFF"/>
        </a:lt1>
        <a:dk2>
          <a:srgbClr val="CCECFF"/>
        </a:dk2>
        <a:lt2>
          <a:srgbClr val="003399"/>
        </a:lt2>
        <a:accent1>
          <a:srgbClr val="0794FF"/>
        </a:accent1>
        <a:accent2>
          <a:srgbClr val="800080"/>
        </a:accent2>
        <a:accent3>
          <a:srgbClr val="E2F4FF"/>
        </a:accent3>
        <a:accent4>
          <a:srgbClr val="DADADA"/>
        </a:accent4>
        <a:accent5>
          <a:srgbClr val="AAC8FF"/>
        </a:accent5>
        <a:accent6>
          <a:srgbClr val="730073"/>
        </a:accent6>
        <a:hlink>
          <a:srgbClr val="FF0000"/>
        </a:hlink>
        <a:folHlink>
          <a:srgbClr val="FFFFD2"/>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370653</TotalTime>
  <Words>3943</Words>
  <Application>Microsoft Macintosh PowerPoint</Application>
  <PresentationFormat>Custom</PresentationFormat>
  <Paragraphs>622</Paragraphs>
  <Slides>36</Slides>
  <Notes>32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36</vt:i4>
      </vt:variant>
    </vt:vector>
  </HeadingPairs>
  <TitlesOfParts>
    <vt:vector size="47" baseType="lpstr">
      <vt:lpstr>Arial Bold</vt:lpstr>
      <vt:lpstr>Garamond</vt:lpstr>
      <vt:lpstr>Lucida Sans Typewriter</vt:lpstr>
      <vt:lpstr>Monotype Sorts</vt:lpstr>
      <vt:lpstr>ＭＳ Ｐゴシック</vt:lpstr>
      <vt:lpstr>Rockwell</vt:lpstr>
      <vt:lpstr>Times New Roman</vt:lpstr>
      <vt:lpstr>Verdana</vt:lpstr>
      <vt:lpstr>Wingdings</vt:lpstr>
      <vt:lpstr>Arial</vt:lpstr>
      <vt:lpstr>LPc_New</vt:lpstr>
      <vt:lpstr>Introduction to Spark</vt:lpstr>
      <vt:lpstr>HI, I’m Sujee Maniyam</vt:lpstr>
      <vt:lpstr>Current Big Data Processing Challenges</vt:lpstr>
      <vt:lpstr>What is Spark?</vt:lpstr>
      <vt:lpstr>Spark Eco-System</vt:lpstr>
      <vt:lpstr>Used More and More</vt:lpstr>
      <vt:lpstr>Spark Illustrated</vt:lpstr>
      <vt:lpstr>Spark Structure</vt:lpstr>
      <vt:lpstr>Spark Core</vt:lpstr>
      <vt:lpstr>Spark Components</vt:lpstr>
      <vt:lpstr>Spark Use Case Examples</vt:lpstr>
      <vt:lpstr>Spark Use Cases Contd…</vt:lpstr>
      <vt:lpstr>Spark  @ Large Scale</vt:lpstr>
      <vt:lpstr>Spark New and Noteworthy</vt:lpstr>
      <vt:lpstr>Hadoop Vs. Spark</vt:lpstr>
      <vt:lpstr>Comparison With Hadoop</vt:lpstr>
      <vt:lpstr>Spark Is Better Fit for Iterative Workloads</vt:lpstr>
      <vt:lpstr>Spark - More Generic Programming Model</vt:lpstr>
      <vt:lpstr>Is Spark Replacing Hadoop?</vt:lpstr>
      <vt:lpstr>RDD Concepts</vt:lpstr>
      <vt:lpstr>What is an RDD?</vt:lpstr>
      <vt:lpstr>RDD Lifecycle</vt:lpstr>
      <vt:lpstr>RDD Partitioning</vt:lpstr>
      <vt:lpstr>RDD Partitions and Parallel Processing</vt:lpstr>
      <vt:lpstr>Spark SQL / Dataframes</vt:lpstr>
      <vt:lpstr>Spark Illustrated</vt:lpstr>
      <vt:lpstr>Why Spark SQL?</vt:lpstr>
      <vt:lpstr>Goals for Spark SQL?</vt:lpstr>
      <vt:lpstr>What is Spark SQL</vt:lpstr>
      <vt:lpstr>Spark SQL within Spark</vt:lpstr>
      <vt:lpstr>DataFrames</vt:lpstr>
      <vt:lpstr>Dataframes Vs. RDDs</vt:lpstr>
      <vt:lpstr>Supported Formats</vt:lpstr>
      <vt:lpstr>Performance</vt:lpstr>
      <vt:lpstr>Dataframes Demo</vt:lpstr>
      <vt:lpstr>Thanks and questions?</vt:lpstr>
    </vt:vector>
  </TitlesOfParts>
  <Company>Elephant Scale LLC &amp; LearningPatterns Inc.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Spark</dc:title>
  <dc:creator/>
  <cp:lastModifiedBy>Sujee Maniyam</cp:lastModifiedBy>
  <cp:revision>3998</cp:revision>
  <cp:lastPrinted>2015-07-06T20:23:11Z</cp:lastPrinted>
  <dcterms:created xsi:type="dcterms:W3CDTF">2010-07-13T15:22:01Z</dcterms:created>
  <dcterms:modified xsi:type="dcterms:W3CDTF">2016-04-27T20:41:03Z</dcterms:modified>
</cp:coreProperties>
</file>